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9.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9" r:id="rId2"/>
    <p:sldMasterId id="2147483731" r:id="rId3"/>
    <p:sldMasterId id="2147483743" r:id="rId4"/>
    <p:sldMasterId id="2147483755" r:id="rId5"/>
    <p:sldMasterId id="2147483767" r:id="rId6"/>
    <p:sldMasterId id="2147483779" r:id="rId7"/>
    <p:sldMasterId id="2147483791" r:id="rId8"/>
    <p:sldMasterId id="2147483803" r:id="rId9"/>
    <p:sldMasterId id="2147483815" r:id="rId10"/>
  </p:sldMasterIdLst>
  <p:notesMasterIdLst>
    <p:notesMasterId r:id="rId28"/>
  </p:notesMasterIdLst>
  <p:handoutMasterIdLst>
    <p:handoutMasterId r:id="rId29"/>
  </p:handoutMasterIdLst>
  <p:sldIdLst>
    <p:sldId id="259" r:id="rId11"/>
    <p:sldId id="281" r:id="rId12"/>
    <p:sldId id="285" r:id="rId13"/>
    <p:sldId id="282" r:id="rId14"/>
    <p:sldId id="274" r:id="rId15"/>
    <p:sldId id="261" r:id="rId16"/>
    <p:sldId id="262" r:id="rId17"/>
    <p:sldId id="263" r:id="rId18"/>
    <p:sldId id="264" r:id="rId19"/>
    <p:sldId id="276" r:id="rId20"/>
    <p:sldId id="287" r:id="rId21"/>
    <p:sldId id="277" r:id="rId22"/>
    <p:sldId id="278" r:id="rId23"/>
    <p:sldId id="279" r:id="rId24"/>
    <p:sldId id="275" r:id="rId25"/>
    <p:sldId id="289" r:id="rId26"/>
    <p:sldId id="288" r:id="rId2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489" autoAdjust="0"/>
  </p:normalViewPr>
  <p:slideViewPr>
    <p:cSldViewPr>
      <p:cViewPr varScale="1">
        <p:scale>
          <a:sx n="65" d="100"/>
          <a:sy n="65"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30"/>
    </p:cViewPr>
  </p:sorterViewPr>
  <p:notesViewPr>
    <p:cSldViewPr>
      <p:cViewPr varScale="1">
        <p:scale>
          <a:sx n="73" d="100"/>
          <a:sy n="73" d="100"/>
        </p:scale>
        <p:origin x="2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FFEF69-0983-4AAE-9389-26CC983FEDBD}" type="doc">
      <dgm:prSet loTypeId="urn:microsoft.com/office/officeart/2005/8/layout/process4" loCatId="process" qsTypeId="urn:microsoft.com/office/officeart/2005/8/quickstyle/simple3" qsCatId="simple" csTypeId="urn:microsoft.com/office/officeart/2005/8/colors/accent1_2" csCatId="accent1" phldr="1"/>
      <dgm:spPr/>
      <dgm:t>
        <a:bodyPr/>
        <a:lstStyle/>
        <a:p>
          <a:endParaRPr kumimoji="1" lang="ja-JP" altLang="en-US"/>
        </a:p>
      </dgm:t>
    </dgm:pt>
    <dgm:pt modelId="{594D9335-8EBD-4BE7-B9D6-B4ED5AC0245C}">
      <dgm:prSet custT="1"/>
      <dgm:spPr/>
      <dgm:t>
        <a:bodyPr/>
        <a:lstStyle/>
        <a:p>
          <a:r>
            <a:rPr kumimoji="1" lang="ja-JP" altLang="en-US" sz="3600" dirty="0"/>
            <a:t>「乳児院の研修体系</a:t>
          </a:r>
          <a:r>
            <a:rPr kumimoji="1" lang="en-US" altLang="en-US" sz="3600" dirty="0"/>
            <a:t>―</a:t>
          </a:r>
          <a:r>
            <a:rPr kumimoji="1" lang="ja-JP" altLang="en-US" sz="3600" dirty="0"/>
            <a:t>人材育成の</a:t>
          </a:r>
          <a:endParaRPr kumimoji="1" lang="en-US" altLang="ja-JP" sz="3600" dirty="0"/>
        </a:p>
        <a:p>
          <a:r>
            <a:rPr kumimoji="1" lang="ja-JP" altLang="en-US" sz="3600" dirty="0"/>
            <a:t>ための指針</a:t>
          </a:r>
          <a:r>
            <a:rPr kumimoji="1" lang="en-US" altLang="en-US" sz="3600" dirty="0"/>
            <a:t>―</a:t>
          </a:r>
          <a:r>
            <a:rPr kumimoji="1" lang="ja-JP" altLang="en-US" sz="3600" dirty="0"/>
            <a:t>」平成</a:t>
          </a:r>
          <a:r>
            <a:rPr kumimoji="1" lang="en-US" altLang="en-US" sz="3600" dirty="0"/>
            <a:t>24 </a:t>
          </a:r>
          <a:r>
            <a:rPr kumimoji="1" lang="ja-JP" altLang="en-US" sz="3600" dirty="0"/>
            <a:t>年</a:t>
          </a:r>
          <a:r>
            <a:rPr kumimoji="1" lang="en-US" altLang="en-US" sz="3600" dirty="0"/>
            <a:t>3 </a:t>
          </a:r>
          <a:r>
            <a:rPr kumimoji="1" lang="ja-JP" altLang="en-US" sz="3600" dirty="0"/>
            <a:t>月</a:t>
          </a:r>
        </a:p>
      </dgm:t>
    </dgm:pt>
    <dgm:pt modelId="{0420AC1C-0C17-4B6A-A8EA-6F567B02ACAB}" type="parTrans" cxnId="{878B8B66-CF77-4FEA-94DA-BBD84DBCCA80}">
      <dgm:prSet/>
      <dgm:spPr/>
      <dgm:t>
        <a:bodyPr/>
        <a:lstStyle/>
        <a:p>
          <a:endParaRPr kumimoji="1" lang="ja-JP" altLang="en-US" sz="2800"/>
        </a:p>
      </dgm:t>
    </dgm:pt>
    <dgm:pt modelId="{E04E002F-10A0-43C3-BAFA-F26EAF0432C1}" type="sibTrans" cxnId="{878B8B66-CF77-4FEA-94DA-BBD84DBCCA80}">
      <dgm:prSet/>
      <dgm:spPr/>
      <dgm:t>
        <a:bodyPr/>
        <a:lstStyle/>
        <a:p>
          <a:endParaRPr kumimoji="1" lang="ja-JP" altLang="en-US" sz="2800"/>
        </a:p>
      </dgm:t>
    </dgm:pt>
    <dgm:pt modelId="{BAE27725-E977-45C0-9671-A31A9F7B72B8}">
      <dgm:prSet custT="1"/>
      <dgm:spPr/>
      <dgm:t>
        <a:bodyPr/>
        <a:lstStyle/>
        <a:p>
          <a:r>
            <a:rPr kumimoji="1" lang="ja-JP" altLang="en-US" sz="3600" dirty="0"/>
            <a:t>「改訂 乳児院の研修体系</a:t>
          </a:r>
          <a:r>
            <a:rPr kumimoji="1" lang="en-US" altLang="en-US" sz="3600" dirty="0"/>
            <a:t>―</a:t>
          </a:r>
          <a:r>
            <a:rPr kumimoji="1" lang="ja-JP" altLang="en-US" sz="3600" dirty="0"/>
            <a:t>小規模化にも対応するための人材育成の指針</a:t>
          </a:r>
          <a:r>
            <a:rPr kumimoji="1" lang="en-US" altLang="en-US" sz="3600" dirty="0"/>
            <a:t>―</a:t>
          </a:r>
          <a:r>
            <a:rPr kumimoji="1" lang="ja-JP" altLang="en-US" sz="3600" dirty="0"/>
            <a:t>」</a:t>
          </a:r>
          <a:endParaRPr kumimoji="1" lang="en-US" altLang="ja-JP" sz="3600" dirty="0"/>
        </a:p>
        <a:p>
          <a:r>
            <a:rPr kumimoji="1" lang="ja-JP" altLang="en-US" sz="3600" dirty="0"/>
            <a:t>平成</a:t>
          </a:r>
          <a:r>
            <a:rPr kumimoji="1" lang="en-US" altLang="ja-JP" sz="3600" dirty="0"/>
            <a:t>27</a:t>
          </a:r>
          <a:r>
            <a:rPr kumimoji="1" lang="ja-JP" altLang="en-US" sz="3600" dirty="0"/>
            <a:t>年</a:t>
          </a:r>
          <a:r>
            <a:rPr kumimoji="1" lang="en-US" altLang="ja-JP" sz="3600" dirty="0"/>
            <a:t>3</a:t>
          </a:r>
          <a:r>
            <a:rPr kumimoji="1" lang="ja-JP" altLang="en-US" sz="3600" dirty="0"/>
            <a:t>月</a:t>
          </a:r>
        </a:p>
      </dgm:t>
    </dgm:pt>
    <dgm:pt modelId="{3A17F692-15B4-486C-9D95-9D862B9CB9BA}" type="parTrans" cxnId="{8910FE8C-4128-4CC1-9445-666422FFB631}">
      <dgm:prSet/>
      <dgm:spPr/>
      <dgm:t>
        <a:bodyPr/>
        <a:lstStyle/>
        <a:p>
          <a:endParaRPr kumimoji="1" lang="ja-JP" altLang="en-US" sz="2800"/>
        </a:p>
      </dgm:t>
    </dgm:pt>
    <dgm:pt modelId="{8C391A15-20EB-44D9-B462-01CFC0D9968E}" type="sibTrans" cxnId="{8910FE8C-4128-4CC1-9445-666422FFB631}">
      <dgm:prSet/>
      <dgm:spPr/>
      <dgm:t>
        <a:bodyPr/>
        <a:lstStyle/>
        <a:p>
          <a:endParaRPr kumimoji="1" lang="ja-JP" altLang="en-US" sz="2800"/>
        </a:p>
      </dgm:t>
    </dgm:pt>
    <dgm:pt modelId="{695578F0-79B5-4FFA-AB5E-669B4514BAAA}" type="pres">
      <dgm:prSet presAssocID="{A2FFEF69-0983-4AAE-9389-26CC983FEDBD}" presName="Name0" presStyleCnt="0">
        <dgm:presLayoutVars>
          <dgm:dir/>
          <dgm:animLvl val="lvl"/>
          <dgm:resizeHandles val="exact"/>
        </dgm:presLayoutVars>
      </dgm:prSet>
      <dgm:spPr/>
      <dgm:t>
        <a:bodyPr/>
        <a:lstStyle/>
        <a:p>
          <a:endParaRPr kumimoji="1" lang="ja-JP" altLang="en-US"/>
        </a:p>
      </dgm:t>
    </dgm:pt>
    <dgm:pt modelId="{9B991515-4500-4934-BC23-0F22D6C7A253}" type="pres">
      <dgm:prSet presAssocID="{BAE27725-E977-45C0-9671-A31A9F7B72B8}" presName="boxAndChildren" presStyleCnt="0"/>
      <dgm:spPr/>
    </dgm:pt>
    <dgm:pt modelId="{BE713D99-FC86-4F70-ADC0-CB3304ECE732}" type="pres">
      <dgm:prSet presAssocID="{BAE27725-E977-45C0-9671-A31A9F7B72B8}" presName="parentTextBox" presStyleLbl="node1" presStyleIdx="0" presStyleCnt="2"/>
      <dgm:spPr/>
      <dgm:t>
        <a:bodyPr/>
        <a:lstStyle/>
        <a:p>
          <a:endParaRPr kumimoji="1" lang="ja-JP" altLang="en-US"/>
        </a:p>
      </dgm:t>
    </dgm:pt>
    <dgm:pt modelId="{D024ED5C-AB5E-4FFE-89AF-4E8109261821}" type="pres">
      <dgm:prSet presAssocID="{E04E002F-10A0-43C3-BAFA-F26EAF0432C1}" presName="sp" presStyleCnt="0"/>
      <dgm:spPr/>
    </dgm:pt>
    <dgm:pt modelId="{26DD1DD2-D13C-4E9D-94E8-D94B9E04BF47}" type="pres">
      <dgm:prSet presAssocID="{594D9335-8EBD-4BE7-B9D6-B4ED5AC0245C}" presName="arrowAndChildren" presStyleCnt="0"/>
      <dgm:spPr/>
    </dgm:pt>
    <dgm:pt modelId="{B2B9842F-FAFB-439F-BFD6-F162D71C4E7F}" type="pres">
      <dgm:prSet presAssocID="{594D9335-8EBD-4BE7-B9D6-B4ED5AC0245C}" presName="parentTextArrow" presStyleLbl="node1" presStyleIdx="1" presStyleCnt="2" custLinFactNeighborY="395"/>
      <dgm:spPr/>
      <dgm:t>
        <a:bodyPr/>
        <a:lstStyle/>
        <a:p>
          <a:endParaRPr kumimoji="1" lang="ja-JP" altLang="en-US"/>
        </a:p>
      </dgm:t>
    </dgm:pt>
  </dgm:ptLst>
  <dgm:cxnLst>
    <dgm:cxn modelId="{878B8B66-CF77-4FEA-94DA-BBD84DBCCA80}" srcId="{A2FFEF69-0983-4AAE-9389-26CC983FEDBD}" destId="{594D9335-8EBD-4BE7-B9D6-B4ED5AC0245C}" srcOrd="0" destOrd="0" parTransId="{0420AC1C-0C17-4B6A-A8EA-6F567B02ACAB}" sibTransId="{E04E002F-10A0-43C3-BAFA-F26EAF0432C1}"/>
    <dgm:cxn modelId="{B99DF583-D831-43E2-B1AC-C46347042982}" type="presOf" srcId="{BAE27725-E977-45C0-9671-A31A9F7B72B8}" destId="{BE713D99-FC86-4F70-ADC0-CB3304ECE732}" srcOrd="0" destOrd="0" presId="urn:microsoft.com/office/officeart/2005/8/layout/process4"/>
    <dgm:cxn modelId="{8910FE8C-4128-4CC1-9445-666422FFB631}" srcId="{A2FFEF69-0983-4AAE-9389-26CC983FEDBD}" destId="{BAE27725-E977-45C0-9671-A31A9F7B72B8}" srcOrd="1" destOrd="0" parTransId="{3A17F692-15B4-486C-9D95-9D862B9CB9BA}" sibTransId="{8C391A15-20EB-44D9-B462-01CFC0D9968E}"/>
    <dgm:cxn modelId="{BA531819-B293-4928-8C17-CE08F545F1EC}" type="presOf" srcId="{594D9335-8EBD-4BE7-B9D6-B4ED5AC0245C}" destId="{B2B9842F-FAFB-439F-BFD6-F162D71C4E7F}" srcOrd="0" destOrd="0" presId="urn:microsoft.com/office/officeart/2005/8/layout/process4"/>
    <dgm:cxn modelId="{95F7FA3F-82D0-4AE5-B9F5-4448D28AAA82}" type="presOf" srcId="{A2FFEF69-0983-4AAE-9389-26CC983FEDBD}" destId="{695578F0-79B5-4FFA-AB5E-669B4514BAAA}" srcOrd="0" destOrd="0" presId="urn:microsoft.com/office/officeart/2005/8/layout/process4"/>
    <dgm:cxn modelId="{031C6F01-2F3F-491C-8F03-FD3DD2C1C94A}" type="presParOf" srcId="{695578F0-79B5-4FFA-AB5E-669B4514BAAA}" destId="{9B991515-4500-4934-BC23-0F22D6C7A253}" srcOrd="0" destOrd="0" presId="urn:microsoft.com/office/officeart/2005/8/layout/process4"/>
    <dgm:cxn modelId="{93FEE36E-871B-4D29-880C-911E5BEB1B64}" type="presParOf" srcId="{9B991515-4500-4934-BC23-0F22D6C7A253}" destId="{BE713D99-FC86-4F70-ADC0-CB3304ECE732}" srcOrd="0" destOrd="0" presId="urn:microsoft.com/office/officeart/2005/8/layout/process4"/>
    <dgm:cxn modelId="{C91F46C1-EE67-4B94-AA54-52A3CF2C343C}" type="presParOf" srcId="{695578F0-79B5-4FFA-AB5E-669B4514BAAA}" destId="{D024ED5C-AB5E-4FFE-89AF-4E8109261821}" srcOrd="1" destOrd="0" presId="urn:microsoft.com/office/officeart/2005/8/layout/process4"/>
    <dgm:cxn modelId="{60877C83-DEB1-454B-A160-56AAA0D2FE81}" type="presParOf" srcId="{695578F0-79B5-4FFA-AB5E-669B4514BAAA}" destId="{26DD1DD2-D13C-4E9D-94E8-D94B9E04BF47}" srcOrd="2" destOrd="0" presId="urn:microsoft.com/office/officeart/2005/8/layout/process4"/>
    <dgm:cxn modelId="{05BD9DFE-E96A-4AB2-8665-7FD347829EBA}" type="presParOf" srcId="{26DD1DD2-D13C-4E9D-94E8-D94B9E04BF47}" destId="{B2B9842F-FAFB-439F-BFD6-F162D71C4E7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46700D-DDD1-4CC6-9304-7C951A2F68CD}" type="doc">
      <dgm:prSet loTypeId="urn:microsoft.com/office/officeart/2005/8/layout/process4" loCatId="process" qsTypeId="urn:microsoft.com/office/officeart/2005/8/quickstyle/simple3" qsCatId="simple" csTypeId="urn:microsoft.com/office/officeart/2005/8/colors/accent5_3" csCatId="accent5" phldr="1"/>
      <dgm:spPr/>
      <dgm:t>
        <a:bodyPr/>
        <a:lstStyle/>
        <a:p>
          <a:endParaRPr kumimoji="1" lang="ja-JP" altLang="en-US"/>
        </a:p>
      </dgm:t>
    </dgm:pt>
    <dgm:pt modelId="{50D7EDE4-4861-4416-9181-A2A3E24BE50E}">
      <dgm:prSet phldrT="[テキスト]" custT="1"/>
      <dgm:spPr/>
      <dgm:t>
        <a:bodyPr/>
        <a:lstStyle/>
        <a:p>
          <a:r>
            <a:rPr lang="ja-JP" altLang="en-US" sz="2400" b="1" dirty="0"/>
            <a:t> レベル</a:t>
          </a:r>
          <a:r>
            <a:rPr lang="en-US" altLang="ja-JP" sz="2400" b="1" dirty="0"/>
            <a:t>1</a:t>
          </a:r>
          <a:r>
            <a:rPr lang="ja-JP" altLang="en-US" sz="2400" b="1" dirty="0"/>
            <a:t>：就任前 </a:t>
          </a:r>
          <a:endParaRPr kumimoji="1" lang="ja-JP" altLang="en-US" sz="2400" b="1" dirty="0"/>
        </a:p>
      </dgm:t>
    </dgm:pt>
    <dgm:pt modelId="{B1C402C5-266C-4FD4-A564-08F26F8C9335}" type="parTrans" cxnId="{7B9F0C88-4137-467A-B9EC-59A75546140B}">
      <dgm:prSet/>
      <dgm:spPr/>
      <dgm:t>
        <a:bodyPr/>
        <a:lstStyle/>
        <a:p>
          <a:endParaRPr kumimoji="1" lang="ja-JP" altLang="en-US" sz="3200" b="1"/>
        </a:p>
      </dgm:t>
    </dgm:pt>
    <dgm:pt modelId="{83FF98C7-DC21-463D-B0E7-61AF1FE6746D}" type="sibTrans" cxnId="{7B9F0C88-4137-467A-B9EC-59A75546140B}">
      <dgm:prSet/>
      <dgm:spPr/>
      <dgm:t>
        <a:bodyPr/>
        <a:lstStyle/>
        <a:p>
          <a:endParaRPr kumimoji="1" lang="ja-JP" altLang="en-US" sz="3200" b="1"/>
        </a:p>
      </dgm:t>
    </dgm:pt>
    <dgm:pt modelId="{C2233E0E-C109-49CB-873C-2E5748513713}">
      <dgm:prSet phldrT="[テキスト]" custT="1"/>
      <dgm:spPr/>
      <dgm:t>
        <a:bodyPr/>
        <a:lstStyle/>
        <a:p>
          <a:pPr marL="0" indent="0">
            <a:buNone/>
          </a:pPr>
          <a:r>
            <a:rPr lang="ja-JP" altLang="en-US" sz="2000" b="1" dirty="0"/>
            <a:t>入職前の研修期間中、または実習生等</a:t>
          </a:r>
          <a:endParaRPr kumimoji="1" lang="ja-JP" altLang="en-US" sz="2000" b="1" dirty="0"/>
        </a:p>
      </dgm:t>
    </dgm:pt>
    <dgm:pt modelId="{22E78D34-DDF7-4D1F-9A74-64B5A4675593}" type="parTrans" cxnId="{0BF78AE3-D9C6-4411-9847-260EDEA2D758}">
      <dgm:prSet/>
      <dgm:spPr/>
      <dgm:t>
        <a:bodyPr/>
        <a:lstStyle/>
        <a:p>
          <a:endParaRPr kumimoji="1" lang="ja-JP" altLang="en-US" sz="3200" b="1"/>
        </a:p>
      </dgm:t>
    </dgm:pt>
    <dgm:pt modelId="{FBA340EB-C960-402D-9140-957428AB8F0D}" type="sibTrans" cxnId="{0BF78AE3-D9C6-4411-9847-260EDEA2D758}">
      <dgm:prSet/>
      <dgm:spPr/>
      <dgm:t>
        <a:bodyPr/>
        <a:lstStyle/>
        <a:p>
          <a:endParaRPr kumimoji="1" lang="ja-JP" altLang="en-US" sz="3200" b="1"/>
        </a:p>
      </dgm:t>
    </dgm:pt>
    <dgm:pt modelId="{C11C0179-7EC2-45EF-B543-44291E7D5750}">
      <dgm:prSet phldrT="[テキスト]" custT="1"/>
      <dgm:spPr/>
      <dgm:t>
        <a:bodyPr/>
        <a:lstStyle/>
        <a:p>
          <a:r>
            <a:rPr kumimoji="1" lang="ja-JP" altLang="en-US" sz="2400" b="1" dirty="0"/>
            <a:t>レベル</a:t>
          </a:r>
          <a:r>
            <a:rPr kumimoji="1" lang="en-US" altLang="en-US" sz="2400" b="1" dirty="0"/>
            <a:t>2</a:t>
          </a:r>
          <a:r>
            <a:rPr kumimoji="1" lang="ja-JP" altLang="en-US" sz="2400" b="1" dirty="0"/>
            <a:t>：新任職員 </a:t>
          </a:r>
        </a:p>
      </dgm:t>
    </dgm:pt>
    <dgm:pt modelId="{E360FE0E-C45E-4856-8004-AEB50AB4CCD2}" type="parTrans" cxnId="{5C98E4B9-811D-4FB5-902A-F0AFB389B535}">
      <dgm:prSet/>
      <dgm:spPr/>
      <dgm:t>
        <a:bodyPr/>
        <a:lstStyle/>
        <a:p>
          <a:endParaRPr kumimoji="1" lang="ja-JP" altLang="en-US" sz="3200" b="1"/>
        </a:p>
      </dgm:t>
    </dgm:pt>
    <dgm:pt modelId="{287CA90E-731C-44DD-895F-8BBEC7F9B5ED}" type="sibTrans" cxnId="{5C98E4B9-811D-4FB5-902A-F0AFB389B535}">
      <dgm:prSet/>
      <dgm:spPr/>
      <dgm:t>
        <a:bodyPr/>
        <a:lstStyle/>
        <a:p>
          <a:endParaRPr kumimoji="1" lang="ja-JP" altLang="en-US" sz="3200" b="1"/>
        </a:p>
      </dgm:t>
    </dgm:pt>
    <dgm:pt modelId="{41A93555-855B-41B7-A506-8076A96EBAC5}">
      <dgm:prSet phldrT="[テキスト]" custT="1"/>
      <dgm:spPr/>
      <dgm:t>
        <a:bodyPr/>
        <a:lstStyle/>
        <a:p>
          <a:r>
            <a:rPr kumimoji="1" lang="ja-JP" altLang="en-US" sz="2000" b="1" dirty="0"/>
            <a:t>入職</a:t>
          </a:r>
          <a:r>
            <a:rPr kumimoji="1" lang="en-US" altLang="en-US" sz="2000" b="1" dirty="0"/>
            <a:t>1</a:t>
          </a:r>
          <a:r>
            <a:rPr kumimoji="1" lang="ja-JP" altLang="en-US" sz="2000" b="1" dirty="0"/>
            <a:t>年目から</a:t>
          </a:r>
          <a:r>
            <a:rPr kumimoji="1" lang="en-US" altLang="en-US" sz="2000" b="1" dirty="0"/>
            <a:t>3</a:t>
          </a:r>
          <a:r>
            <a:rPr kumimoji="1" lang="ja-JP" altLang="en-US" sz="2000" b="1" dirty="0"/>
            <a:t>年目の職員</a:t>
          </a:r>
        </a:p>
      </dgm:t>
    </dgm:pt>
    <dgm:pt modelId="{960BA3FA-B230-4119-823F-23A0404A609E}" type="parTrans" cxnId="{36C0A66C-866C-467D-BD05-68F801368B85}">
      <dgm:prSet/>
      <dgm:spPr/>
      <dgm:t>
        <a:bodyPr/>
        <a:lstStyle/>
        <a:p>
          <a:endParaRPr kumimoji="1" lang="ja-JP" altLang="en-US" sz="3200" b="1"/>
        </a:p>
      </dgm:t>
    </dgm:pt>
    <dgm:pt modelId="{1FBEB04A-AE9D-4255-8DB8-85B9D97385AD}" type="sibTrans" cxnId="{36C0A66C-866C-467D-BD05-68F801368B85}">
      <dgm:prSet/>
      <dgm:spPr/>
      <dgm:t>
        <a:bodyPr/>
        <a:lstStyle/>
        <a:p>
          <a:endParaRPr kumimoji="1" lang="ja-JP" altLang="en-US" sz="3200" b="1"/>
        </a:p>
      </dgm:t>
    </dgm:pt>
    <dgm:pt modelId="{31B03A7B-0A84-427B-879F-E22303A68B83}">
      <dgm:prSet phldrT="[テキスト]" custT="1"/>
      <dgm:spPr/>
      <dgm:t>
        <a:bodyPr/>
        <a:lstStyle/>
        <a:p>
          <a:r>
            <a:rPr kumimoji="1" lang="ja-JP" altLang="en-US" sz="2400" b="1" dirty="0"/>
            <a:t>レベル</a:t>
          </a:r>
          <a:r>
            <a:rPr kumimoji="1" lang="en-US" altLang="ja-JP" sz="2400" b="1" dirty="0"/>
            <a:t>3</a:t>
          </a:r>
          <a:r>
            <a:rPr kumimoji="1" lang="ja-JP" altLang="en-US" sz="2400" b="1" dirty="0"/>
            <a:t>：中堅職員</a:t>
          </a:r>
        </a:p>
      </dgm:t>
    </dgm:pt>
    <dgm:pt modelId="{2F07EC98-AD3E-4551-A44A-DE6EC323AB8D}" type="parTrans" cxnId="{E0B109FD-9671-48A5-B4DC-72DEADDDBFED}">
      <dgm:prSet/>
      <dgm:spPr/>
      <dgm:t>
        <a:bodyPr/>
        <a:lstStyle/>
        <a:p>
          <a:endParaRPr kumimoji="1" lang="ja-JP" altLang="en-US" sz="3200" b="1"/>
        </a:p>
      </dgm:t>
    </dgm:pt>
    <dgm:pt modelId="{8B986A86-ACE5-4372-8132-CF455A87A031}" type="sibTrans" cxnId="{E0B109FD-9671-48A5-B4DC-72DEADDDBFED}">
      <dgm:prSet/>
      <dgm:spPr/>
      <dgm:t>
        <a:bodyPr/>
        <a:lstStyle/>
        <a:p>
          <a:endParaRPr kumimoji="1" lang="ja-JP" altLang="en-US" sz="3200" b="1"/>
        </a:p>
      </dgm:t>
    </dgm:pt>
    <dgm:pt modelId="{FDB292C5-8FF0-4C26-8379-837D44672936}">
      <dgm:prSet phldrT="[テキスト]" custT="1"/>
      <dgm:spPr/>
      <dgm:t>
        <a:bodyPr/>
        <a:lstStyle/>
        <a:p>
          <a:r>
            <a:rPr kumimoji="1" lang="en-US" altLang="en-US" sz="2000" b="1" dirty="0"/>
            <a:t>4</a:t>
          </a:r>
          <a:r>
            <a:rPr kumimoji="1" lang="ja-JP" altLang="en-US" sz="2000" b="1" dirty="0"/>
            <a:t>年目から</a:t>
          </a:r>
          <a:r>
            <a:rPr kumimoji="1" lang="en-US" altLang="en-US" sz="2000" b="1" dirty="0"/>
            <a:t>6</a:t>
          </a:r>
          <a:r>
            <a:rPr kumimoji="1" lang="ja-JP" altLang="en-US" sz="2000" b="1" dirty="0"/>
            <a:t>年目の職員</a:t>
          </a:r>
        </a:p>
      </dgm:t>
    </dgm:pt>
    <dgm:pt modelId="{3D850078-8754-4793-A140-421CF6C1BB65}" type="parTrans" cxnId="{CD6BF0F4-DFBC-4824-9DCE-0DB9488B7026}">
      <dgm:prSet/>
      <dgm:spPr/>
      <dgm:t>
        <a:bodyPr/>
        <a:lstStyle/>
        <a:p>
          <a:endParaRPr kumimoji="1" lang="ja-JP" altLang="en-US" sz="3200" b="1"/>
        </a:p>
      </dgm:t>
    </dgm:pt>
    <dgm:pt modelId="{1599CA5E-CE7B-4A37-9114-93715241B97E}" type="sibTrans" cxnId="{CD6BF0F4-DFBC-4824-9DCE-0DB9488B7026}">
      <dgm:prSet/>
      <dgm:spPr/>
      <dgm:t>
        <a:bodyPr/>
        <a:lstStyle/>
        <a:p>
          <a:endParaRPr kumimoji="1" lang="ja-JP" altLang="en-US" sz="3200" b="1"/>
        </a:p>
      </dgm:t>
    </dgm:pt>
    <dgm:pt modelId="{6F35B67A-75F1-4543-8C7D-1206907D6838}">
      <dgm:prSet phldrT="[テキスト]" custT="1"/>
      <dgm:spPr/>
      <dgm:t>
        <a:bodyPr/>
        <a:lstStyle/>
        <a:p>
          <a:r>
            <a:rPr kumimoji="1" lang="ja-JP" altLang="en-US" sz="2400" b="1" dirty="0"/>
            <a:t>レベル</a:t>
          </a:r>
          <a:r>
            <a:rPr kumimoji="1" lang="en-US" altLang="ja-JP" sz="2400" b="1" dirty="0"/>
            <a:t>4</a:t>
          </a:r>
          <a:r>
            <a:rPr kumimoji="1" lang="ja-JP" altLang="en-US" sz="2400" b="1" dirty="0"/>
            <a:t>：上級職　チーム</a:t>
          </a:r>
          <a:r>
            <a:rPr kumimoji="1" lang="ja-JP" altLang="en-US" sz="2400" b="1" dirty="0" smtClean="0"/>
            <a:t>責任者</a:t>
          </a:r>
          <a:endParaRPr kumimoji="1" lang="ja-JP" altLang="en-US" sz="2400" b="1" dirty="0"/>
        </a:p>
      </dgm:t>
    </dgm:pt>
    <dgm:pt modelId="{2AE00EBD-1FE4-43A4-A9F7-0854F201C19D}" type="parTrans" cxnId="{B3082707-1187-4553-9C66-4DF409FCE019}">
      <dgm:prSet/>
      <dgm:spPr/>
      <dgm:t>
        <a:bodyPr/>
        <a:lstStyle/>
        <a:p>
          <a:endParaRPr kumimoji="1" lang="ja-JP" altLang="en-US" sz="3200" b="1"/>
        </a:p>
      </dgm:t>
    </dgm:pt>
    <dgm:pt modelId="{C86D7962-973F-40D6-924C-A456D218DA99}" type="sibTrans" cxnId="{B3082707-1187-4553-9C66-4DF409FCE019}">
      <dgm:prSet/>
      <dgm:spPr/>
      <dgm:t>
        <a:bodyPr/>
        <a:lstStyle/>
        <a:p>
          <a:endParaRPr kumimoji="1" lang="ja-JP" altLang="en-US" sz="3200" b="1"/>
        </a:p>
      </dgm:t>
    </dgm:pt>
    <dgm:pt modelId="{2679B3F8-3B8E-46D4-959A-CF05DD16C03E}">
      <dgm:prSet phldrT="[テキスト]" custT="1"/>
      <dgm:spPr/>
      <dgm:t>
        <a:bodyPr/>
        <a:lstStyle/>
        <a:p>
          <a:r>
            <a:rPr kumimoji="1" lang="en-US" altLang="ja-JP" sz="2000" b="1" dirty="0"/>
            <a:t>7</a:t>
          </a:r>
          <a:r>
            <a:rPr kumimoji="1" lang="ja-JP" altLang="en-US" sz="2000" b="1" dirty="0"/>
            <a:t>年目以上の職員</a:t>
          </a:r>
        </a:p>
      </dgm:t>
    </dgm:pt>
    <dgm:pt modelId="{2A0AAE90-E2A3-4C8D-98C0-40DE5FC19541}" type="parTrans" cxnId="{F2119FA9-6E4A-4AB9-9BC6-7E7A238A37EA}">
      <dgm:prSet/>
      <dgm:spPr/>
      <dgm:t>
        <a:bodyPr/>
        <a:lstStyle/>
        <a:p>
          <a:endParaRPr kumimoji="1" lang="ja-JP" altLang="en-US" sz="3200" b="1"/>
        </a:p>
      </dgm:t>
    </dgm:pt>
    <dgm:pt modelId="{E84DD482-22BE-4539-A713-31A7277419F9}" type="sibTrans" cxnId="{F2119FA9-6E4A-4AB9-9BC6-7E7A238A37EA}">
      <dgm:prSet/>
      <dgm:spPr/>
      <dgm:t>
        <a:bodyPr/>
        <a:lstStyle/>
        <a:p>
          <a:endParaRPr kumimoji="1" lang="ja-JP" altLang="en-US" sz="3200" b="1"/>
        </a:p>
      </dgm:t>
    </dgm:pt>
    <dgm:pt modelId="{47AD8D25-333F-4519-98B3-A102382A7BFC}">
      <dgm:prSet phldrT="[テキスト]" custT="1"/>
      <dgm:spPr/>
      <dgm:t>
        <a:bodyPr/>
        <a:lstStyle/>
        <a:p>
          <a:r>
            <a:rPr kumimoji="1" lang="ja-JP" altLang="en-US" sz="2400" b="1" dirty="0"/>
            <a:t>レベル</a:t>
          </a:r>
          <a:r>
            <a:rPr kumimoji="1" lang="en-US" altLang="en-US" sz="2400" b="1" dirty="0"/>
            <a:t>5</a:t>
          </a:r>
          <a:r>
            <a:rPr kumimoji="1" lang="ja-JP" altLang="en-US" sz="2400" b="1" dirty="0"/>
            <a:t>：基幹的職員</a:t>
          </a:r>
        </a:p>
      </dgm:t>
    </dgm:pt>
    <dgm:pt modelId="{53D03C06-4AD2-4F7E-9E81-1CC1A6CEA4BF}" type="parTrans" cxnId="{D67FD94D-5769-4F65-8753-D295D3A17F58}">
      <dgm:prSet/>
      <dgm:spPr/>
      <dgm:t>
        <a:bodyPr/>
        <a:lstStyle/>
        <a:p>
          <a:endParaRPr kumimoji="1" lang="ja-JP" altLang="en-US" sz="3200" b="1"/>
        </a:p>
      </dgm:t>
    </dgm:pt>
    <dgm:pt modelId="{E25D984F-A41E-46B3-9E2D-E8FD634BF888}" type="sibTrans" cxnId="{D67FD94D-5769-4F65-8753-D295D3A17F58}">
      <dgm:prSet/>
      <dgm:spPr/>
      <dgm:t>
        <a:bodyPr/>
        <a:lstStyle/>
        <a:p>
          <a:endParaRPr kumimoji="1" lang="ja-JP" altLang="en-US" sz="3200" b="1"/>
        </a:p>
      </dgm:t>
    </dgm:pt>
    <dgm:pt modelId="{8C299B25-FF08-4DE5-95B2-9D7549FA3712}">
      <dgm:prSet phldrT="[テキスト]" custT="1"/>
      <dgm:spPr/>
      <dgm:t>
        <a:bodyPr/>
        <a:lstStyle/>
        <a:p>
          <a:r>
            <a:rPr kumimoji="1" lang="en-US" altLang="en-US" sz="2000" b="1" dirty="0"/>
            <a:t>7</a:t>
          </a:r>
          <a:r>
            <a:rPr kumimoji="1" lang="ja-JP" altLang="en-US" sz="2000" b="1" dirty="0"/>
            <a:t>年目以上で基幹的職員認定研修を修了した職員 </a:t>
          </a:r>
        </a:p>
      </dgm:t>
    </dgm:pt>
    <dgm:pt modelId="{5869BBE6-E95D-4AE0-BD61-1826F1C90554}" type="parTrans" cxnId="{0D12FA86-178E-4EC3-820E-0EFE5E8AE624}">
      <dgm:prSet/>
      <dgm:spPr/>
      <dgm:t>
        <a:bodyPr/>
        <a:lstStyle/>
        <a:p>
          <a:endParaRPr kumimoji="1" lang="ja-JP" altLang="en-US" sz="3200" b="1"/>
        </a:p>
      </dgm:t>
    </dgm:pt>
    <dgm:pt modelId="{D8ECAFAD-5CD1-4123-AB1B-29BCBD8EE764}" type="sibTrans" cxnId="{0D12FA86-178E-4EC3-820E-0EFE5E8AE624}">
      <dgm:prSet/>
      <dgm:spPr/>
      <dgm:t>
        <a:bodyPr/>
        <a:lstStyle/>
        <a:p>
          <a:endParaRPr kumimoji="1" lang="ja-JP" altLang="en-US" sz="3200" b="1"/>
        </a:p>
      </dgm:t>
    </dgm:pt>
    <dgm:pt modelId="{8AF20452-2EC1-47C1-B7FC-BC2776C1C8D0}">
      <dgm:prSet custT="1"/>
      <dgm:spPr/>
      <dgm:t>
        <a:bodyPr/>
        <a:lstStyle/>
        <a:p>
          <a:r>
            <a:rPr kumimoji="1" lang="ja-JP" altLang="en-US" sz="2800" b="1" dirty="0"/>
            <a:t>施設長</a:t>
          </a:r>
        </a:p>
      </dgm:t>
    </dgm:pt>
    <dgm:pt modelId="{3E48909F-AA0C-40B0-A678-8CBD4EDE60B9}" type="parTrans" cxnId="{45B0D588-E10C-45F8-B528-B686DED759CE}">
      <dgm:prSet/>
      <dgm:spPr/>
      <dgm:t>
        <a:bodyPr/>
        <a:lstStyle/>
        <a:p>
          <a:endParaRPr kumimoji="1" lang="ja-JP" altLang="en-US" sz="3200" b="1"/>
        </a:p>
      </dgm:t>
    </dgm:pt>
    <dgm:pt modelId="{A0CA3962-D573-489B-A65B-BF9E7D8A54AF}" type="sibTrans" cxnId="{45B0D588-E10C-45F8-B528-B686DED759CE}">
      <dgm:prSet/>
      <dgm:spPr/>
      <dgm:t>
        <a:bodyPr/>
        <a:lstStyle/>
        <a:p>
          <a:endParaRPr kumimoji="1" lang="ja-JP" altLang="en-US" sz="3200" b="1"/>
        </a:p>
      </dgm:t>
    </dgm:pt>
    <dgm:pt modelId="{4C19D03B-935B-484D-A19E-31E01AE481C5}" type="pres">
      <dgm:prSet presAssocID="{B946700D-DDD1-4CC6-9304-7C951A2F68CD}" presName="Name0" presStyleCnt="0">
        <dgm:presLayoutVars>
          <dgm:dir/>
          <dgm:animLvl val="lvl"/>
          <dgm:resizeHandles val="exact"/>
        </dgm:presLayoutVars>
      </dgm:prSet>
      <dgm:spPr/>
      <dgm:t>
        <a:bodyPr/>
        <a:lstStyle/>
        <a:p>
          <a:endParaRPr kumimoji="1" lang="ja-JP" altLang="en-US"/>
        </a:p>
      </dgm:t>
    </dgm:pt>
    <dgm:pt modelId="{C1D7EE7B-4EB8-4EEB-B513-F246093A93D2}" type="pres">
      <dgm:prSet presAssocID="{8AF20452-2EC1-47C1-B7FC-BC2776C1C8D0}" presName="boxAndChildren" presStyleCnt="0"/>
      <dgm:spPr/>
    </dgm:pt>
    <dgm:pt modelId="{3A2EF1DA-9123-4029-8F91-37823C9647F3}" type="pres">
      <dgm:prSet presAssocID="{8AF20452-2EC1-47C1-B7FC-BC2776C1C8D0}" presName="parentTextBox" presStyleLbl="node1" presStyleIdx="0" presStyleCnt="6"/>
      <dgm:spPr/>
      <dgm:t>
        <a:bodyPr/>
        <a:lstStyle/>
        <a:p>
          <a:endParaRPr kumimoji="1" lang="ja-JP" altLang="en-US"/>
        </a:p>
      </dgm:t>
    </dgm:pt>
    <dgm:pt modelId="{E071876E-1BBC-4ACC-BA6F-00383979F3D9}" type="pres">
      <dgm:prSet presAssocID="{E25D984F-A41E-46B3-9E2D-E8FD634BF888}" presName="sp" presStyleCnt="0"/>
      <dgm:spPr/>
    </dgm:pt>
    <dgm:pt modelId="{151C3B2F-BB2C-47BF-A75B-0AF4CBE4DF8C}" type="pres">
      <dgm:prSet presAssocID="{47AD8D25-333F-4519-98B3-A102382A7BFC}" presName="arrowAndChildren" presStyleCnt="0"/>
      <dgm:spPr/>
    </dgm:pt>
    <dgm:pt modelId="{3C7FA192-59AC-42CA-9AF9-34D55F05F85F}" type="pres">
      <dgm:prSet presAssocID="{47AD8D25-333F-4519-98B3-A102382A7BFC}" presName="parentTextArrow" presStyleLbl="node1" presStyleIdx="0" presStyleCnt="6"/>
      <dgm:spPr/>
      <dgm:t>
        <a:bodyPr/>
        <a:lstStyle/>
        <a:p>
          <a:endParaRPr kumimoji="1" lang="ja-JP" altLang="en-US"/>
        </a:p>
      </dgm:t>
    </dgm:pt>
    <dgm:pt modelId="{DE6F11B6-04FB-45B9-BC69-5670AC3487CA}" type="pres">
      <dgm:prSet presAssocID="{47AD8D25-333F-4519-98B3-A102382A7BFC}" presName="arrow" presStyleLbl="node1" presStyleIdx="1" presStyleCnt="6"/>
      <dgm:spPr/>
      <dgm:t>
        <a:bodyPr/>
        <a:lstStyle/>
        <a:p>
          <a:endParaRPr kumimoji="1" lang="ja-JP" altLang="en-US"/>
        </a:p>
      </dgm:t>
    </dgm:pt>
    <dgm:pt modelId="{A41C17E1-57DD-475B-9CF1-03195CFF9569}" type="pres">
      <dgm:prSet presAssocID="{47AD8D25-333F-4519-98B3-A102382A7BFC}" presName="descendantArrow" presStyleCnt="0"/>
      <dgm:spPr/>
    </dgm:pt>
    <dgm:pt modelId="{1F5C02CA-C92A-494D-ABF8-4F72EDD2088D}" type="pres">
      <dgm:prSet presAssocID="{8C299B25-FF08-4DE5-95B2-9D7549FA3712}" presName="childTextArrow" presStyleLbl="fgAccFollowNode1" presStyleIdx="0" presStyleCnt="5">
        <dgm:presLayoutVars>
          <dgm:bulletEnabled val="1"/>
        </dgm:presLayoutVars>
      </dgm:prSet>
      <dgm:spPr/>
      <dgm:t>
        <a:bodyPr/>
        <a:lstStyle/>
        <a:p>
          <a:endParaRPr kumimoji="1" lang="ja-JP" altLang="en-US"/>
        </a:p>
      </dgm:t>
    </dgm:pt>
    <dgm:pt modelId="{B15E3414-0ABE-4F82-83AC-225EF5C24AB6}" type="pres">
      <dgm:prSet presAssocID="{C86D7962-973F-40D6-924C-A456D218DA99}" presName="sp" presStyleCnt="0"/>
      <dgm:spPr/>
    </dgm:pt>
    <dgm:pt modelId="{BF9F28FB-0F18-44ED-9E41-52951D6521E4}" type="pres">
      <dgm:prSet presAssocID="{6F35B67A-75F1-4543-8C7D-1206907D6838}" presName="arrowAndChildren" presStyleCnt="0"/>
      <dgm:spPr/>
    </dgm:pt>
    <dgm:pt modelId="{CE037EEB-AC7B-433E-888B-15409A464BC3}" type="pres">
      <dgm:prSet presAssocID="{6F35B67A-75F1-4543-8C7D-1206907D6838}" presName="parentTextArrow" presStyleLbl="node1" presStyleIdx="1" presStyleCnt="6"/>
      <dgm:spPr/>
      <dgm:t>
        <a:bodyPr/>
        <a:lstStyle/>
        <a:p>
          <a:endParaRPr kumimoji="1" lang="ja-JP" altLang="en-US"/>
        </a:p>
      </dgm:t>
    </dgm:pt>
    <dgm:pt modelId="{3D05FC45-9FA5-4772-A78B-6EE576164F38}" type="pres">
      <dgm:prSet presAssocID="{6F35B67A-75F1-4543-8C7D-1206907D6838}" presName="arrow" presStyleLbl="node1" presStyleIdx="2" presStyleCnt="6"/>
      <dgm:spPr/>
      <dgm:t>
        <a:bodyPr/>
        <a:lstStyle/>
        <a:p>
          <a:endParaRPr kumimoji="1" lang="ja-JP" altLang="en-US"/>
        </a:p>
      </dgm:t>
    </dgm:pt>
    <dgm:pt modelId="{A461FF65-D0E3-4C43-AF5C-672BD4C33015}" type="pres">
      <dgm:prSet presAssocID="{6F35B67A-75F1-4543-8C7D-1206907D6838}" presName="descendantArrow" presStyleCnt="0"/>
      <dgm:spPr/>
    </dgm:pt>
    <dgm:pt modelId="{DD9AC700-F99D-4B09-866C-5FF18FF073D7}" type="pres">
      <dgm:prSet presAssocID="{2679B3F8-3B8E-46D4-959A-CF05DD16C03E}" presName="childTextArrow" presStyleLbl="fgAccFollowNode1" presStyleIdx="1" presStyleCnt="5">
        <dgm:presLayoutVars>
          <dgm:bulletEnabled val="1"/>
        </dgm:presLayoutVars>
      </dgm:prSet>
      <dgm:spPr/>
      <dgm:t>
        <a:bodyPr/>
        <a:lstStyle/>
        <a:p>
          <a:endParaRPr kumimoji="1" lang="ja-JP" altLang="en-US"/>
        </a:p>
      </dgm:t>
    </dgm:pt>
    <dgm:pt modelId="{7F5E6DD0-C55A-446F-AD67-61CDE6AD121B}" type="pres">
      <dgm:prSet presAssocID="{8B986A86-ACE5-4372-8132-CF455A87A031}" presName="sp" presStyleCnt="0"/>
      <dgm:spPr/>
    </dgm:pt>
    <dgm:pt modelId="{0B126F00-8906-4144-A8B4-E0C244E04190}" type="pres">
      <dgm:prSet presAssocID="{31B03A7B-0A84-427B-879F-E22303A68B83}" presName="arrowAndChildren" presStyleCnt="0"/>
      <dgm:spPr/>
    </dgm:pt>
    <dgm:pt modelId="{B1A32DAE-7480-4EAC-B965-8AE0F17F47A8}" type="pres">
      <dgm:prSet presAssocID="{31B03A7B-0A84-427B-879F-E22303A68B83}" presName="parentTextArrow" presStyleLbl="node1" presStyleIdx="2" presStyleCnt="6"/>
      <dgm:spPr/>
      <dgm:t>
        <a:bodyPr/>
        <a:lstStyle/>
        <a:p>
          <a:endParaRPr kumimoji="1" lang="ja-JP" altLang="en-US"/>
        </a:p>
      </dgm:t>
    </dgm:pt>
    <dgm:pt modelId="{705DF0E7-7D4C-478C-A785-D8405E261CC1}" type="pres">
      <dgm:prSet presAssocID="{31B03A7B-0A84-427B-879F-E22303A68B83}" presName="arrow" presStyleLbl="node1" presStyleIdx="3" presStyleCnt="6" custLinFactNeighborY="3259"/>
      <dgm:spPr/>
      <dgm:t>
        <a:bodyPr/>
        <a:lstStyle/>
        <a:p>
          <a:endParaRPr kumimoji="1" lang="ja-JP" altLang="en-US"/>
        </a:p>
      </dgm:t>
    </dgm:pt>
    <dgm:pt modelId="{3A467EED-E97A-42FE-B281-CDA588C035D9}" type="pres">
      <dgm:prSet presAssocID="{31B03A7B-0A84-427B-879F-E22303A68B83}" presName="descendantArrow" presStyleCnt="0"/>
      <dgm:spPr/>
    </dgm:pt>
    <dgm:pt modelId="{CA2918DB-FB7B-4B93-8368-DAB73D8C995E}" type="pres">
      <dgm:prSet presAssocID="{FDB292C5-8FF0-4C26-8379-837D44672936}" presName="childTextArrow" presStyleLbl="fgAccFollowNode1" presStyleIdx="2" presStyleCnt="5">
        <dgm:presLayoutVars>
          <dgm:bulletEnabled val="1"/>
        </dgm:presLayoutVars>
      </dgm:prSet>
      <dgm:spPr/>
      <dgm:t>
        <a:bodyPr/>
        <a:lstStyle/>
        <a:p>
          <a:endParaRPr kumimoji="1" lang="ja-JP" altLang="en-US"/>
        </a:p>
      </dgm:t>
    </dgm:pt>
    <dgm:pt modelId="{B8CA9601-AF24-4901-84FA-376A8019C822}" type="pres">
      <dgm:prSet presAssocID="{287CA90E-731C-44DD-895F-8BBEC7F9B5ED}" presName="sp" presStyleCnt="0"/>
      <dgm:spPr/>
    </dgm:pt>
    <dgm:pt modelId="{1122F480-22E3-43DC-8C36-590FF6652390}" type="pres">
      <dgm:prSet presAssocID="{C11C0179-7EC2-45EF-B543-44291E7D5750}" presName="arrowAndChildren" presStyleCnt="0"/>
      <dgm:spPr/>
    </dgm:pt>
    <dgm:pt modelId="{62593C6B-84AD-477D-B15B-9C57278908EA}" type="pres">
      <dgm:prSet presAssocID="{C11C0179-7EC2-45EF-B543-44291E7D5750}" presName="parentTextArrow" presStyleLbl="node1" presStyleIdx="3" presStyleCnt="6"/>
      <dgm:spPr/>
      <dgm:t>
        <a:bodyPr/>
        <a:lstStyle/>
        <a:p>
          <a:endParaRPr kumimoji="1" lang="ja-JP" altLang="en-US"/>
        </a:p>
      </dgm:t>
    </dgm:pt>
    <dgm:pt modelId="{1F60B3F2-5592-4FE9-B9EE-B28E5A8927EA}" type="pres">
      <dgm:prSet presAssocID="{C11C0179-7EC2-45EF-B543-44291E7D5750}" presName="arrow" presStyleLbl="node1" presStyleIdx="4" presStyleCnt="6" custLinFactNeighborY="1497"/>
      <dgm:spPr/>
      <dgm:t>
        <a:bodyPr/>
        <a:lstStyle/>
        <a:p>
          <a:endParaRPr kumimoji="1" lang="ja-JP" altLang="en-US"/>
        </a:p>
      </dgm:t>
    </dgm:pt>
    <dgm:pt modelId="{B68AD39E-0FC6-4E43-9B6C-427E6476DA4A}" type="pres">
      <dgm:prSet presAssocID="{C11C0179-7EC2-45EF-B543-44291E7D5750}" presName="descendantArrow" presStyleCnt="0"/>
      <dgm:spPr/>
    </dgm:pt>
    <dgm:pt modelId="{7E77DF2F-4700-4FE3-9229-B7113E477358}" type="pres">
      <dgm:prSet presAssocID="{41A93555-855B-41B7-A506-8076A96EBAC5}" presName="childTextArrow" presStyleLbl="fgAccFollowNode1" presStyleIdx="3" presStyleCnt="5">
        <dgm:presLayoutVars>
          <dgm:bulletEnabled val="1"/>
        </dgm:presLayoutVars>
      </dgm:prSet>
      <dgm:spPr/>
      <dgm:t>
        <a:bodyPr/>
        <a:lstStyle/>
        <a:p>
          <a:endParaRPr kumimoji="1" lang="ja-JP" altLang="en-US"/>
        </a:p>
      </dgm:t>
    </dgm:pt>
    <dgm:pt modelId="{6A6A9663-AD07-4034-B281-E349C4A3FC02}" type="pres">
      <dgm:prSet presAssocID="{83FF98C7-DC21-463D-B0E7-61AF1FE6746D}" presName="sp" presStyleCnt="0"/>
      <dgm:spPr/>
    </dgm:pt>
    <dgm:pt modelId="{26542D1A-D994-4C3E-AF18-099242769F00}" type="pres">
      <dgm:prSet presAssocID="{50D7EDE4-4861-4416-9181-A2A3E24BE50E}" presName="arrowAndChildren" presStyleCnt="0"/>
      <dgm:spPr/>
    </dgm:pt>
    <dgm:pt modelId="{1BCFF65D-1894-4AFB-82E9-B37BB5C71CB1}" type="pres">
      <dgm:prSet presAssocID="{50D7EDE4-4861-4416-9181-A2A3E24BE50E}" presName="parentTextArrow" presStyleLbl="node1" presStyleIdx="4" presStyleCnt="6"/>
      <dgm:spPr/>
      <dgm:t>
        <a:bodyPr/>
        <a:lstStyle/>
        <a:p>
          <a:endParaRPr kumimoji="1" lang="ja-JP" altLang="en-US"/>
        </a:p>
      </dgm:t>
    </dgm:pt>
    <dgm:pt modelId="{C11500BF-F83F-4D1E-83B1-2FCE8048FB60}" type="pres">
      <dgm:prSet presAssocID="{50D7EDE4-4861-4416-9181-A2A3E24BE50E}" presName="arrow" presStyleLbl="node1" presStyleIdx="5" presStyleCnt="6" custLinFactNeighborX="768" custLinFactNeighborY="8096"/>
      <dgm:spPr/>
      <dgm:t>
        <a:bodyPr/>
        <a:lstStyle/>
        <a:p>
          <a:endParaRPr kumimoji="1" lang="ja-JP" altLang="en-US"/>
        </a:p>
      </dgm:t>
    </dgm:pt>
    <dgm:pt modelId="{E7B96E70-E83C-4D9E-BD7C-3CD48E831F67}" type="pres">
      <dgm:prSet presAssocID="{50D7EDE4-4861-4416-9181-A2A3E24BE50E}" presName="descendantArrow" presStyleCnt="0"/>
      <dgm:spPr/>
    </dgm:pt>
    <dgm:pt modelId="{EDF7EE05-E911-4D54-BFBB-C5C7B4F6970A}" type="pres">
      <dgm:prSet presAssocID="{C2233E0E-C109-49CB-873C-2E5748513713}" presName="childTextArrow" presStyleLbl="fgAccFollowNode1" presStyleIdx="4" presStyleCnt="5" custLinFactNeighborY="74339">
        <dgm:presLayoutVars>
          <dgm:bulletEnabled val="1"/>
        </dgm:presLayoutVars>
      </dgm:prSet>
      <dgm:spPr/>
      <dgm:t>
        <a:bodyPr/>
        <a:lstStyle/>
        <a:p>
          <a:endParaRPr kumimoji="1" lang="ja-JP" altLang="en-US"/>
        </a:p>
      </dgm:t>
    </dgm:pt>
  </dgm:ptLst>
  <dgm:cxnLst>
    <dgm:cxn modelId="{CAAB6A9B-6C1A-4DD7-8325-5DFBF2FDD881}" type="presOf" srcId="{6F35B67A-75F1-4543-8C7D-1206907D6838}" destId="{CE037EEB-AC7B-433E-888B-15409A464BC3}" srcOrd="0" destOrd="0" presId="urn:microsoft.com/office/officeart/2005/8/layout/process4"/>
    <dgm:cxn modelId="{36C0A66C-866C-467D-BD05-68F801368B85}" srcId="{C11C0179-7EC2-45EF-B543-44291E7D5750}" destId="{41A93555-855B-41B7-A506-8076A96EBAC5}" srcOrd="0" destOrd="0" parTransId="{960BA3FA-B230-4119-823F-23A0404A609E}" sibTransId="{1FBEB04A-AE9D-4255-8DB8-85B9D97385AD}"/>
    <dgm:cxn modelId="{F2119FA9-6E4A-4AB9-9BC6-7E7A238A37EA}" srcId="{6F35B67A-75F1-4543-8C7D-1206907D6838}" destId="{2679B3F8-3B8E-46D4-959A-CF05DD16C03E}" srcOrd="0" destOrd="0" parTransId="{2A0AAE90-E2A3-4C8D-98C0-40DE5FC19541}" sibTransId="{E84DD482-22BE-4539-A713-31A7277419F9}"/>
    <dgm:cxn modelId="{B3082707-1187-4553-9C66-4DF409FCE019}" srcId="{B946700D-DDD1-4CC6-9304-7C951A2F68CD}" destId="{6F35B67A-75F1-4543-8C7D-1206907D6838}" srcOrd="3" destOrd="0" parTransId="{2AE00EBD-1FE4-43A4-A9F7-0854F201C19D}" sibTransId="{C86D7962-973F-40D6-924C-A456D218DA99}"/>
    <dgm:cxn modelId="{838888BB-5A09-46E7-839D-00A1737BFA1E}" type="presOf" srcId="{6F35B67A-75F1-4543-8C7D-1206907D6838}" destId="{3D05FC45-9FA5-4772-A78B-6EE576164F38}" srcOrd="1" destOrd="0" presId="urn:microsoft.com/office/officeart/2005/8/layout/process4"/>
    <dgm:cxn modelId="{DD6F09F5-7A07-4B3B-8B78-AB4ED2976D03}" type="presOf" srcId="{50D7EDE4-4861-4416-9181-A2A3E24BE50E}" destId="{1BCFF65D-1894-4AFB-82E9-B37BB5C71CB1}" srcOrd="0" destOrd="0" presId="urn:microsoft.com/office/officeart/2005/8/layout/process4"/>
    <dgm:cxn modelId="{678ADECD-258A-4140-A633-20EFE598775B}" type="presOf" srcId="{41A93555-855B-41B7-A506-8076A96EBAC5}" destId="{7E77DF2F-4700-4FE3-9229-B7113E477358}" srcOrd="0" destOrd="0" presId="urn:microsoft.com/office/officeart/2005/8/layout/process4"/>
    <dgm:cxn modelId="{7B9F0C88-4137-467A-B9EC-59A75546140B}" srcId="{B946700D-DDD1-4CC6-9304-7C951A2F68CD}" destId="{50D7EDE4-4861-4416-9181-A2A3E24BE50E}" srcOrd="0" destOrd="0" parTransId="{B1C402C5-266C-4FD4-A564-08F26F8C9335}" sibTransId="{83FF98C7-DC21-463D-B0E7-61AF1FE6746D}"/>
    <dgm:cxn modelId="{CD6BF0F4-DFBC-4824-9DCE-0DB9488B7026}" srcId="{31B03A7B-0A84-427B-879F-E22303A68B83}" destId="{FDB292C5-8FF0-4C26-8379-837D44672936}" srcOrd="0" destOrd="0" parTransId="{3D850078-8754-4793-A140-421CF6C1BB65}" sibTransId="{1599CA5E-CE7B-4A37-9114-93715241B97E}"/>
    <dgm:cxn modelId="{30FF2A7D-074F-47AD-AF06-C6917D1FF09C}" type="presOf" srcId="{8C299B25-FF08-4DE5-95B2-9D7549FA3712}" destId="{1F5C02CA-C92A-494D-ABF8-4F72EDD2088D}" srcOrd="0" destOrd="0" presId="urn:microsoft.com/office/officeart/2005/8/layout/process4"/>
    <dgm:cxn modelId="{5C98E4B9-811D-4FB5-902A-F0AFB389B535}" srcId="{B946700D-DDD1-4CC6-9304-7C951A2F68CD}" destId="{C11C0179-7EC2-45EF-B543-44291E7D5750}" srcOrd="1" destOrd="0" parTransId="{E360FE0E-C45E-4856-8004-AEB50AB4CCD2}" sibTransId="{287CA90E-731C-44DD-895F-8BBEC7F9B5ED}"/>
    <dgm:cxn modelId="{1D9D068A-8EA6-42D8-A61A-95A53B0357BC}" type="presOf" srcId="{FDB292C5-8FF0-4C26-8379-837D44672936}" destId="{CA2918DB-FB7B-4B93-8368-DAB73D8C995E}" srcOrd="0" destOrd="0" presId="urn:microsoft.com/office/officeart/2005/8/layout/process4"/>
    <dgm:cxn modelId="{E0B109FD-9671-48A5-B4DC-72DEADDDBFED}" srcId="{B946700D-DDD1-4CC6-9304-7C951A2F68CD}" destId="{31B03A7B-0A84-427B-879F-E22303A68B83}" srcOrd="2" destOrd="0" parTransId="{2F07EC98-AD3E-4551-A44A-DE6EC323AB8D}" sibTransId="{8B986A86-ACE5-4372-8132-CF455A87A031}"/>
    <dgm:cxn modelId="{5FFD5719-8AD1-4C2E-809D-6CBD252150D3}" type="presOf" srcId="{B946700D-DDD1-4CC6-9304-7C951A2F68CD}" destId="{4C19D03B-935B-484D-A19E-31E01AE481C5}" srcOrd="0" destOrd="0" presId="urn:microsoft.com/office/officeart/2005/8/layout/process4"/>
    <dgm:cxn modelId="{D67FD94D-5769-4F65-8753-D295D3A17F58}" srcId="{B946700D-DDD1-4CC6-9304-7C951A2F68CD}" destId="{47AD8D25-333F-4519-98B3-A102382A7BFC}" srcOrd="4" destOrd="0" parTransId="{53D03C06-4AD2-4F7E-9E81-1CC1A6CEA4BF}" sibTransId="{E25D984F-A41E-46B3-9E2D-E8FD634BF888}"/>
    <dgm:cxn modelId="{0E941F6C-25AE-4F1E-8062-B306B644651A}" type="presOf" srcId="{50D7EDE4-4861-4416-9181-A2A3E24BE50E}" destId="{C11500BF-F83F-4D1E-83B1-2FCE8048FB60}" srcOrd="1" destOrd="0" presId="urn:microsoft.com/office/officeart/2005/8/layout/process4"/>
    <dgm:cxn modelId="{3286B26C-5AAC-47BC-81A3-3856D0EC47E3}" type="presOf" srcId="{C2233E0E-C109-49CB-873C-2E5748513713}" destId="{EDF7EE05-E911-4D54-BFBB-C5C7B4F6970A}" srcOrd="0" destOrd="0" presId="urn:microsoft.com/office/officeart/2005/8/layout/process4"/>
    <dgm:cxn modelId="{EC5F7387-18B4-4534-AA3C-26567C1979CE}" type="presOf" srcId="{47AD8D25-333F-4519-98B3-A102382A7BFC}" destId="{3C7FA192-59AC-42CA-9AF9-34D55F05F85F}" srcOrd="0" destOrd="0" presId="urn:microsoft.com/office/officeart/2005/8/layout/process4"/>
    <dgm:cxn modelId="{161DEF32-752C-4A41-ABD7-8C7ECE911C5C}" type="presOf" srcId="{47AD8D25-333F-4519-98B3-A102382A7BFC}" destId="{DE6F11B6-04FB-45B9-BC69-5670AC3487CA}" srcOrd="1" destOrd="0" presId="urn:microsoft.com/office/officeart/2005/8/layout/process4"/>
    <dgm:cxn modelId="{0D12FA86-178E-4EC3-820E-0EFE5E8AE624}" srcId="{47AD8D25-333F-4519-98B3-A102382A7BFC}" destId="{8C299B25-FF08-4DE5-95B2-9D7549FA3712}" srcOrd="0" destOrd="0" parTransId="{5869BBE6-E95D-4AE0-BD61-1826F1C90554}" sibTransId="{D8ECAFAD-5CD1-4123-AB1B-29BCBD8EE764}"/>
    <dgm:cxn modelId="{297768B2-9D3A-41D7-8FB4-7A3217F06324}" type="presOf" srcId="{C11C0179-7EC2-45EF-B543-44291E7D5750}" destId="{62593C6B-84AD-477D-B15B-9C57278908EA}" srcOrd="0" destOrd="0" presId="urn:microsoft.com/office/officeart/2005/8/layout/process4"/>
    <dgm:cxn modelId="{0BF78AE3-D9C6-4411-9847-260EDEA2D758}" srcId="{50D7EDE4-4861-4416-9181-A2A3E24BE50E}" destId="{C2233E0E-C109-49CB-873C-2E5748513713}" srcOrd="0" destOrd="0" parTransId="{22E78D34-DDF7-4D1F-9A74-64B5A4675593}" sibTransId="{FBA340EB-C960-402D-9140-957428AB8F0D}"/>
    <dgm:cxn modelId="{6BD94E21-3BEE-4F42-9237-9B141A020E29}" type="presOf" srcId="{31B03A7B-0A84-427B-879F-E22303A68B83}" destId="{705DF0E7-7D4C-478C-A785-D8405E261CC1}" srcOrd="1" destOrd="0" presId="urn:microsoft.com/office/officeart/2005/8/layout/process4"/>
    <dgm:cxn modelId="{53572AE5-B2D5-4B9D-991E-32BB506F249B}" type="presOf" srcId="{31B03A7B-0A84-427B-879F-E22303A68B83}" destId="{B1A32DAE-7480-4EAC-B965-8AE0F17F47A8}" srcOrd="0" destOrd="0" presId="urn:microsoft.com/office/officeart/2005/8/layout/process4"/>
    <dgm:cxn modelId="{62DE86C9-811B-4632-8C89-04AB76654E6C}" type="presOf" srcId="{8AF20452-2EC1-47C1-B7FC-BC2776C1C8D0}" destId="{3A2EF1DA-9123-4029-8F91-37823C9647F3}" srcOrd="0" destOrd="0" presId="urn:microsoft.com/office/officeart/2005/8/layout/process4"/>
    <dgm:cxn modelId="{6524E913-4DDD-4481-9C97-D5DA80764C59}" type="presOf" srcId="{C11C0179-7EC2-45EF-B543-44291E7D5750}" destId="{1F60B3F2-5592-4FE9-B9EE-B28E5A8927EA}" srcOrd="1" destOrd="0" presId="urn:microsoft.com/office/officeart/2005/8/layout/process4"/>
    <dgm:cxn modelId="{EA0811DB-9186-4C22-9422-832E8F3DB444}" type="presOf" srcId="{2679B3F8-3B8E-46D4-959A-CF05DD16C03E}" destId="{DD9AC700-F99D-4B09-866C-5FF18FF073D7}" srcOrd="0" destOrd="0" presId="urn:microsoft.com/office/officeart/2005/8/layout/process4"/>
    <dgm:cxn modelId="{45B0D588-E10C-45F8-B528-B686DED759CE}" srcId="{B946700D-DDD1-4CC6-9304-7C951A2F68CD}" destId="{8AF20452-2EC1-47C1-B7FC-BC2776C1C8D0}" srcOrd="5" destOrd="0" parTransId="{3E48909F-AA0C-40B0-A678-8CBD4EDE60B9}" sibTransId="{A0CA3962-D573-489B-A65B-BF9E7D8A54AF}"/>
    <dgm:cxn modelId="{EA53C969-1AF1-4A0D-862E-E88E67E1B6BD}" type="presParOf" srcId="{4C19D03B-935B-484D-A19E-31E01AE481C5}" destId="{C1D7EE7B-4EB8-4EEB-B513-F246093A93D2}" srcOrd="0" destOrd="0" presId="urn:microsoft.com/office/officeart/2005/8/layout/process4"/>
    <dgm:cxn modelId="{A5629F9D-3DD0-4DA3-A9F3-6A511BE7B606}" type="presParOf" srcId="{C1D7EE7B-4EB8-4EEB-B513-F246093A93D2}" destId="{3A2EF1DA-9123-4029-8F91-37823C9647F3}" srcOrd="0" destOrd="0" presId="urn:microsoft.com/office/officeart/2005/8/layout/process4"/>
    <dgm:cxn modelId="{14DAA158-995D-4709-A71B-940710BA22C0}" type="presParOf" srcId="{4C19D03B-935B-484D-A19E-31E01AE481C5}" destId="{E071876E-1BBC-4ACC-BA6F-00383979F3D9}" srcOrd="1" destOrd="0" presId="urn:microsoft.com/office/officeart/2005/8/layout/process4"/>
    <dgm:cxn modelId="{2F4718EB-E2A7-4E9E-82DD-7A4F7098A21E}" type="presParOf" srcId="{4C19D03B-935B-484D-A19E-31E01AE481C5}" destId="{151C3B2F-BB2C-47BF-A75B-0AF4CBE4DF8C}" srcOrd="2" destOrd="0" presId="urn:microsoft.com/office/officeart/2005/8/layout/process4"/>
    <dgm:cxn modelId="{0F9FBFCF-E88D-41E9-B251-5888EB08A98E}" type="presParOf" srcId="{151C3B2F-BB2C-47BF-A75B-0AF4CBE4DF8C}" destId="{3C7FA192-59AC-42CA-9AF9-34D55F05F85F}" srcOrd="0" destOrd="0" presId="urn:microsoft.com/office/officeart/2005/8/layout/process4"/>
    <dgm:cxn modelId="{342D62B5-2059-490A-BA42-3B2B2F5DBC06}" type="presParOf" srcId="{151C3B2F-BB2C-47BF-A75B-0AF4CBE4DF8C}" destId="{DE6F11B6-04FB-45B9-BC69-5670AC3487CA}" srcOrd="1" destOrd="0" presId="urn:microsoft.com/office/officeart/2005/8/layout/process4"/>
    <dgm:cxn modelId="{20B392CC-7F73-4B1E-A430-F45F08062275}" type="presParOf" srcId="{151C3B2F-BB2C-47BF-A75B-0AF4CBE4DF8C}" destId="{A41C17E1-57DD-475B-9CF1-03195CFF9569}" srcOrd="2" destOrd="0" presId="urn:microsoft.com/office/officeart/2005/8/layout/process4"/>
    <dgm:cxn modelId="{2D67769D-197B-4BBD-A7DF-3DB990B61342}" type="presParOf" srcId="{A41C17E1-57DD-475B-9CF1-03195CFF9569}" destId="{1F5C02CA-C92A-494D-ABF8-4F72EDD2088D}" srcOrd="0" destOrd="0" presId="urn:microsoft.com/office/officeart/2005/8/layout/process4"/>
    <dgm:cxn modelId="{5696041D-B758-47D5-BC6C-F5DFFB4F7EF8}" type="presParOf" srcId="{4C19D03B-935B-484D-A19E-31E01AE481C5}" destId="{B15E3414-0ABE-4F82-83AC-225EF5C24AB6}" srcOrd="3" destOrd="0" presId="urn:microsoft.com/office/officeart/2005/8/layout/process4"/>
    <dgm:cxn modelId="{B1BB2DB6-D811-4785-BFAB-FF16954E75B8}" type="presParOf" srcId="{4C19D03B-935B-484D-A19E-31E01AE481C5}" destId="{BF9F28FB-0F18-44ED-9E41-52951D6521E4}" srcOrd="4" destOrd="0" presId="urn:microsoft.com/office/officeart/2005/8/layout/process4"/>
    <dgm:cxn modelId="{4CE624E1-60D5-4F95-8C5F-A62D34188FAE}" type="presParOf" srcId="{BF9F28FB-0F18-44ED-9E41-52951D6521E4}" destId="{CE037EEB-AC7B-433E-888B-15409A464BC3}" srcOrd="0" destOrd="0" presId="urn:microsoft.com/office/officeart/2005/8/layout/process4"/>
    <dgm:cxn modelId="{75EF7247-7C21-4C91-9939-2462F3CDA37F}" type="presParOf" srcId="{BF9F28FB-0F18-44ED-9E41-52951D6521E4}" destId="{3D05FC45-9FA5-4772-A78B-6EE576164F38}" srcOrd="1" destOrd="0" presId="urn:microsoft.com/office/officeart/2005/8/layout/process4"/>
    <dgm:cxn modelId="{6BB1B04B-E471-4546-91C7-CDF2F367FE56}" type="presParOf" srcId="{BF9F28FB-0F18-44ED-9E41-52951D6521E4}" destId="{A461FF65-D0E3-4C43-AF5C-672BD4C33015}" srcOrd="2" destOrd="0" presId="urn:microsoft.com/office/officeart/2005/8/layout/process4"/>
    <dgm:cxn modelId="{CB4F9B53-1522-4FD4-B28B-21C0E5AF63D8}" type="presParOf" srcId="{A461FF65-D0E3-4C43-AF5C-672BD4C33015}" destId="{DD9AC700-F99D-4B09-866C-5FF18FF073D7}" srcOrd="0" destOrd="0" presId="urn:microsoft.com/office/officeart/2005/8/layout/process4"/>
    <dgm:cxn modelId="{FD4D962C-3FA3-4D0B-9B97-E80BD4A39A3C}" type="presParOf" srcId="{4C19D03B-935B-484D-A19E-31E01AE481C5}" destId="{7F5E6DD0-C55A-446F-AD67-61CDE6AD121B}" srcOrd="5" destOrd="0" presId="urn:microsoft.com/office/officeart/2005/8/layout/process4"/>
    <dgm:cxn modelId="{679363CD-2D3F-491A-86D6-9370BA43319D}" type="presParOf" srcId="{4C19D03B-935B-484D-A19E-31E01AE481C5}" destId="{0B126F00-8906-4144-A8B4-E0C244E04190}" srcOrd="6" destOrd="0" presId="urn:microsoft.com/office/officeart/2005/8/layout/process4"/>
    <dgm:cxn modelId="{BE8FE1C4-55AF-424E-A3F9-D69C106F157A}" type="presParOf" srcId="{0B126F00-8906-4144-A8B4-E0C244E04190}" destId="{B1A32DAE-7480-4EAC-B965-8AE0F17F47A8}" srcOrd="0" destOrd="0" presId="urn:microsoft.com/office/officeart/2005/8/layout/process4"/>
    <dgm:cxn modelId="{21949552-1A05-427B-B01B-AF5EC9E2910D}" type="presParOf" srcId="{0B126F00-8906-4144-A8B4-E0C244E04190}" destId="{705DF0E7-7D4C-478C-A785-D8405E261CC1}" srcOrd="1" destOrd="0" presId="urn:microsoft.com/office/officeart/2005/8/layout/process4"/>
    <dgm:cxn modelId="{5D90628F-264B-4245-9C62-07141D66B820}" type="presParOf" srcId="{0B126F00-8906-4144-A8B4-E0C244E04190}" destId="{3A467EED-E97A-42FE-B281-CDA588C035D9}" srcOrd="2" destOrd="0" presId="urn:microsoft.com/office/officeart/2005/8/layout/process4"/>
    <dgm:cxn modelId="{70DEF2A8-045C-4033-B3CF-81401099A628}" type="presParOf" srcId="{3A467EED-E97A-42FE-B281-CDA588C035D9}" destId="{CA2918DB-FB7B-4B93-8368-DAB73D8C995E}" srcOrd="0" destOrd="0" presId="urn:microsoft.com/office/officeart/2005/8/layout/process4"/>
    <dgm:cxn modelId="{BB996C62-7B96-42A5-8EFC-7D9A64D2B50E}" type="presParOf" srcId="{4C19D03B-935B-484D-A19E-31E01AE481C5}" destId="{B8CA9601-AF24-4901-84FA-376A8019C822}" srcOrd="7" destOrd="0" presId="urn:microsoft.com/office/officeart/2005/8/layout/process4"/>
    <dgm:cxn modelId="{DE6D8C58-2327-40C0-B763-AFD0C37F95CE}" type="presParOf" srcId="{4C19D03B-935B-484D-A19E-31E01AE481C5}" destId="{1122F480-22E3-43DC-8C36-590FF6652390}" srcOrd="8" destOrd="0" presId="urn:microsoft.com/office/officeart/2005/8/layout/process4"/>
    <dgm:cxn modelId="{9EA06322-4BFE-4D0A-8783-AB68C65DD97A}" type="presParOf" srcId="{1122F480-22E3-43DC-8C36-590FF6652390}" destId="{62593C6B-84AD-477D-B15B-9C57278908EA}" srcOrd="0" destOrd="0" presId="urn:microsoft.com/office/officeart/2005/8/layout/process4"/>
    <dgm:cxn modelId="{E379DEEC-2FC0-4704-8B16-3069FC17E987}" type="presParOf" srcId="{1122F480-22E3-43DC-8C36-590FF6652390}" destId="{1F60B3F2-5592-4FE9-B9EE-B28E5A8927EA}" srcOrd="1" destOrd="0" presId="urn:microsoft.com/office/officeart/2005/8/layout/process4"/>
    <dgm:cxn modelId="{692D0314-13BD-4667-84AE-38BB39EEED9A}" type="presParOf" srcId="{1122F480-22E3-43DC-8C36-590FF6652390}" destId="{B68AD39E-0FC6-4E43-9B6C-427E6476DA4A}" srcOrd="2" destOrd="0" presId="urn:microsoft.com/office/officeart/2005/8/layout/process4"/>
    <dgm:cxn modelId="{EE423554-ACE5-4F6C-BE42-E73AA9EDDBF0}" type="presParOf" srcId="{B68AD39E-0FC6-4E43-9B6C-427E6476DA4A}" destId="{7E77DF2F-4700-4FE3-9229-B7113E477358}" srcOrd="0" destOrd="0" presId="urn:microsoft.com/office/officeart/2005/8/layout/process4"/>
    <dgm:cxn modelId="{5A3EFFFD-7647-4AD5-8C65-0BF4E93D4F16}" type="presParOf" srcId="{4C19D03B-935B-484D-A19E-31E01AE481C5}" destId="{6A6A9663-AD07-4034-B281-E349C4A3FC02}" srcOrd="9" destOrd="0" presId="urn:microsoft.com/office/officeart/2005/8/layout/process4"/>
    <dgm:cxn modelId="{A1742BE8-4606-4636-A1E4-0517E117CF6F}" type="presParOf" srcId="{4C19D03B-935B-484D-A19E-31E01AE481C5}" destId="{26542D1A-D994-4C3E-AF18-099242769F00}" srcOrd="10" destOrd="0" presId="urn:microsoft.com/office/officeart/2005/8/layout/process4"/>
    <dgm:cxn modelId="{A23881B9-3421-4615-AF78-8B2C81E3A854}" type="presParOf" srcId="{26542D1A-D994-4C3E-AF18-099242769F00}" destId="{1BCFF65D-1894-4AFB-82E9-B37BB5C71CB1}" srcOrd="0" destOrd="0" presId="urn:microsoft.com/office/officeart/2005/8/layout/process4"/>
    <dgm:cxn modelId="{1F21C25A-DF50-4BD8-A79D-B235595020A4}" type="presParOf" srcId="{26542D1A-D994-4C3E-AF18-099242769F00}" destId="{C11500BF-F83F-4D1E-83B1-2FCE8048FB60}" srcOrd="1" destOrd="0" presId="urn:microsoft.com/office/officeart/2005/8/layout/process4"/>
    <dgm:cxn modelId="{C9E7B14F-0C96-444D-80B0-6EC7D50A6F81}" type="presParOf" srcId="{26542D1A-D994-4C3E-AF18-099242769F00}" destId="{E7B96E70-E83C-4D9E-BD7C-3CD48E831F67}" srcOrd="2" destOrd="0" presId="urn:microsoft.com/office/officeart/2005/8/layout/process4"/>
    <dgm:cxn modelId="{418B4D02-B98A-497B-BACE-14BF3ABF801D}" type="presParOf" srcId="{E7B96E70-E83C-4D9E-BD7C-3CD48E831F67}" destId="{EDF7EE05-E911-4D54-BFBB-C5C7B4F6970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C72F01-AEC2-4D16-8590-87DEA638A407}"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0447EC2-1E0A-4A59-AD86-012B0EBB6297}" type="slidenum">
              <a:rPr kumimoji="1" lang="ja-JP" altLang="en-US" smtClean="0"/>
              <a:t>‹#›</a:t>
            </a:fld>
            <a:endParaRPr kumimoji="1" lang="ja-JP" altLang="en-US"/>
          </a:p>
        </p:txBody>
      </p:sp>
    </p:spTree>
    <p:extLst>
      <p:ext uri="{BB962C8B-B14F-4D97-AF65-F5344CB8AC3E}">
        <p14:creationId xmlns:p14="http://schemas.microsoft.com/office/powerpoint/2010/main" val="390073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166813" y="247130"/>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235249" y="3817541"/>
            <a:ext cx="6336704" cy="5616623"/>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6038" y="9650189"/>
            <a:ext cx="2949575" cy="289149"/>
          </a:xfrm>
          <a:prstGeom prst="rect">
            <a:avLst/>
          </a:prstGeom>
        </p:spPr>
        <p:txBody>
          <a:bodyPr vert="horz" lIns="91440" tIns="45720" rIns="91440" bIns="45720" rtlCol="0" anchor="b"/>
          <a:lstStyle>
            <a:lvl1pPr algn="r">
              <a:defRPr sz="1200"/>
            </a:lvl1pPr>
          </a:lstStyle>
          <a:p>
            <a:fld id="{1D41D0D0-B189-4CD0-8BC2-1D06F6EF1208}" type="slidenum">
              <a:rPr kumimoji="1" lang="ja-JP" altLang="en-US" smtClean="0"/>
              <a:t>‹#›</a:t>
            </a:fld>
            <a:endParaRPr kumimoji="1" lang="ja-JP" altLang="en-US"/>
          </a:p>
        </p:txBody>
      </p:sp>
    </p:spTree>
    <p:extLst>
      <p:ext uri="{BB962C8B-B14F-4D97-AF65-F5344CB8AC3E}">
        <p14:creationId xmlns:p14="http://schemas.microsoft.com/office/powerpoint/2010/main" val="40673267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1</a:t>
            </a:fld>
            <a:endParaRPr lang="ja-JP" altLang="en-US" noProof="0" dirty="0"/>
          </a:p>
        </p:txBody>
      </p:sp>
      <p:sp>
        <p:nvSpPr>
          <p:cNvPr id="9" name="スライド イメージ プレースホルダー 8">
            <a:extLst>
              <a:ext uri="{FF2B5EF4-FFF2-40B4-BE49-F238E27FC236}">
                <a16:creationId xmlns:a16="http://schemas.microsoft.com/office/drawing/2014/main" xmlns="" id="{360BDF2E-64A2-4E1B-A6CB-BB78D6B73E52}"/>
              </a:ext>
            </a:extLst>
          </p:cNvPr>
          <p:cNvSpPr>
            <a:spLocks noGrp="1" noRot="1" noChangeAspect="1"/>
          </p:cNvSpPr>
          <p:nvPr>
            <p:ph type="sldImg"/>
          </p:nvPr>
        </p:nvSpPr>
        <p:spPr>
          <a:xfrm>
            <a:off x="1166813" y="247650"/>
            <a:ext cx="4473575" cy="3354388"/>
          </a:xfrm>
        </p:spPr>
      </p:sp>
      <p:sp>
        <p:nvSpPr>
          <p:cNvPr id="10" name="ノート プレースホルダー 9">
            <a:extLst>
              <a:ext uri="{FF2B5EF4-FFF2-40B4-BE49-F238E27FC236}">
                <a16:creationId xmlns:a16="http://schemas.microsoft.com/office/drawing/2014/main" xmlns="" id="{DC05E485-4667-4A0B-806D-25B405024FA1}"/>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91236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a:t>
            </a:r>
            <a:r>
              <a:rPr lang="ja-JP" altLang="en-US" dirty="0" smtClean="0"/>
              <a:t>指針</a:t>
            </a:r>
            <a:r>
              <a:rPr lang="ja-JP" altLang="en-US" dirty="0"/>
              <a:t>に示されている専門的な知識、技術、価値を学ぶ機会や方法</a:t>
            </a:r>
            <a:r>
              <a:rPr lang="ja-JP" altLang="en-US" dirty="0" smtClean="0"/>
              <a:t>は多岐にわたります。</a:t>
            </a:r>
            <a:endParaRPr lang="en-US" altLang="ja-JP" dirty="0" smtClean="0"/>
          </a:p>
          <a:p>
            <a:r>
              <a:rPr lang="ja-JP" altLang="en-US" dirty="0"/>
              <a:t>　</a:t>
            </a:r>
            <a:r>
              <a:rPr lang="ja-JP" altLang="en-US" dirty="0" smtClean="0"/>
              <a:t>着任後</a:t>
            </a:r>
            <a:r>
              <a:rPr lang="ja-JP" altLang="en-US" dirty="0"/>
              <a:t>、すぐに施設内の新人研修が始まることも想定</a:t>
            </a:r>
            <a:r>
              <a:rPr lang="ja-JP" altLang="en-US" dirty="0" smtClean="0"/>
              <a:t>されます。同時</a:t>
            </a:r>
            <a:r>
              <a:rPr lang="ja-JP" altLang="en-US" dirty="0"/>
              <a:t>に施設が立地する県や地域ブロック</a:t>
            </a:r>
            <a:r>
              <a:rPr lang="ja-JP" altLang="en-US" dirty="0" smtClean="0"/>
              <a:t>ごとの研修受講</a:t>
            </a:r>
            <a:r>
              <a:rPr lang="ja-JP" altLang="en-US" dirty="0"/>
              <a:t>をすすめられることもあるかもしれません</a:t>
            </a:r>
            <a:r>
              <a:rPr lang="ja-JP" altLang="en-US" dirty="0" smtClean="0"/>
              <a:t>。さらに</a:t>
            </a:r>
            <a:r>
              <a:rPr lang="ja-JP" altLang="en-US" dirty="0"/>
              <a:t>、自身の専門職としての資質の向上を目指して、職種別の職能団体の研修を自ら探し、受講することもあるかもしれません。</a:t>
            </a:r>
          </a:p>
          <a:p>
            <a:r>
              <a:rPr lang="ja-JP" altLang="en-US" dirty="0" smtClean="0"/>
              <a:t>　</a:t>
            </a:r>
            <a:r>
              <a:rPr lang="ja-JP" altLang="ja-JP" dirty="0" smtClean="0"/>
              <a:t>また</a:t>
            </a:r>
            <a:r>
              <a:rPr lang="ja-JP" altLang="ja-JP" dirty="0"/>
              <a:t>、</a:t>
            </a:r>
            <a:r>
              <a:rPr lang="ja-JP" altLang="en-US" dirty="0"/>
              <a:t>研修の開催も目的や対象によってそれぞれによって行われるものがあります。</a:t>
            </a:r>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10</a:t>
            </a:fld>
            <a:endParaRPr lang="ja-JP" altLang="en-US" noProof="0" dirty="0"/>
          </a:p>
        </p:txBody>
      </p:sp>
      <p:sp>
        <p:nvSpPr>
          <p:cNvPr id="7" name="スライド イメージ プレースホルダー 6">
            <a:extLst>
              <a:ext uri="{FF2B5EF4-FFF2-40B4-BE49-F238E27FC236}">
                <a16:creationId xmlns:a16="http://schemas.microsoft.com/office/drawing/2014/main" xmlns="" id="{FF131F29-B438-4065-979B-621F944A687F}"/>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453972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人材</a:t>
            </a:r>
            <a:r>
              <a:rPr lang="ja-JP" altLang="en-US" dirty="0"/>
              <a:t>育成のための研修のあり方には様々な形態があります。大きくはここにある</a:t>
            </a:r>
            <a:r>
              <a:rPr lang="en-US" altLang="ja-JP" dirty="0"/>
              <a:t>3</a:t>
            </a:r>
            <a:r>
              <a:rPr lang="ja-JP" altLang="en-US" dirty="0"/>
              <a:t>つがあります。</a:t>
            </a:r>
            <a:endParaRPr lang="en-US" altLang="ja-JP" dirty="0"/>
          </a:p>
          <a:p>
            <a:r>
              <a:rPr lang="ja-JP" altLang="en-US" dirty="0" smtClean="0"/>
              <a:t>　それぞれ</a:t>
            </a:r>
            <a:r>
              <a:rPr lang="ja-JP" altLang="en-US" dirty="0"/>
              <a:t>の特徴を確認して、活用することが望まれます</a:t>
            </a:r>
            <a:r>
              <a:rPr lang="ja-JP" altLang="en-US" dirty="0" smtClean="0"/>
              <a:t>。</a:t>
            </a:r>
            <a:endParaRPr lang="en-US" altLang="ja-JP" dirty="0"/>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11</a:t>
            </a:fld>
            <a:endParaRPr lang="ja-JP" altLang="en-US" noProof="0" dirty="0"/>
          </a:p>
        </p:txBody>
      </p:sp>
      <p:sp>
        <p:nvSpPr>
          <p:cNvPr id="7" name="スライド イメージ プレースホルダー 6">
            <a:extLst>
              <a:ext uri="{FF2B5EF4-FFF2-40B4-BE49-F238E27FC236}">
                <a16:creationId xmlns:a16="http://schemas.microsoft.com/office/drawing/2014/main" xmlns="" id="{EA87377F-2149-408D-BDEB-E0E9B6470357}"/>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436337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D972CBA5-B213-4645-AEC4-808CA93610A6}" type="slidenum">
              <a:rPr lang="ja-JP" altLang="en-US" noProof="0" smtClean="0"/>
              <a:pPr lvl="0"/>
              <a:t>12</a:t>
            </a:fld>
            <a:endParaRPr lang="ja-JP" altLang="en-US" noProof="0" dirty="0"/>
          </a:p>
        </p:txBody>
      </p:sp>
      <p:sp>
        <p:nvSpPr>
          <p:cNvPr id="6" name="スライド イメージ プレースホルダー 5">
            <a:extLst>
              <a:ext uri="{FF2B5EF4-FFF2-40B4-BE49-F238E27FC236}">
                <a16:creationId xmlns:a16="http://schemas.microsoft.com/office/drawing/2014/main" xmlns="" id="{45F6CDBF-EE7F-47B6-BF53-5C3F20CCC468}"/>
              </a:ext>
            </a:extLst>
          </p:cNvPr>
          <p:cNvSpPr>
            <a:spLocks noGrp="1" noRot="1" noChangeAspect="1"/>
          </p:cNvSpPr>
          <p:nvPr>
            <p:ph type="sldImg"/>
          </p:nvPr>
        </p:nvSpPr>
        <p:spPr/>
      </p:sp>
      <p:sp>
        <p:nvSpPr>
          <p:cNvPr id="7" name="ノート プレースホルダー 6">
            <a:extLst>
              <a:ext uri="{FF2B5EF4-FFF2-40B4-BE49-F238E27FC236}">
                <a16:creationId xmlns:a16="http://schemas.microsoft.com/office/drawing/2014/main" xmlns="" id="{AE807D7A-5BED-47EB-A6F5-861C3C5BDE31}"/>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42373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ここ</a:t>
            </a:r>
            <a:r>
              <a:rPr lang="ja-JP" altLang="en-US" dirty="0"/>
              <a:t>で例として全国乳児福祉協議会で研修のポイントが獲得できると認められているものをあげています。</a:t>
            </a:r>
          </a:p>
          <a:p>
            <a:endParaRPr lang="ja-JP" altLang="en-US" dirty="0"/>
          </a:p>
        </p:txBody>
      </p:sp>
      <p:sp>
        <p:nvSpPr>
          <p:cNvPr id="4" name="スライド番号プレースホルダー 3"/>
          <p:cNvSpPr>
            <a:spLocks noGrp="1"/>
          </p:cNvSpPr>
          <p:nvPr>
            <p:ph type="sldNum" sz="quarter" idx="10"/>
          </p:nvPr>
        </p:nvSpPr>
        <p:spPr/>
        <p:txBody>
          <a:bodyPr/>
          <a:lstStyle/>
          <a:p>
            <a:pPr lvl="0"/>
            <a:fld id="{D972CBA5-B213-4645-AEC4-808CA93610A6}" type="slidenum">
              <a:rPr lang="ja-JP" altLang="en-US" noProof="0" smtClean="0"/>
              <a:pPr lvl="0"/>
              <a:t>13</a:t>
            </a:fld>
            <a:endParaRPr lang="ja-JP" altLang="en-US" noProof="0" dirty="0"/>
          </a:p>
        </p:txBody>
      </p:sp>
      <p:sp>
        <p:nvSpPr>
          <p:cNvPr id="7" name="スライド イメージ プレースホルダー 6">
            <a:extLst>
              <a:ext uri="{FF2B5EF4-FFF2-40B4-BE49-F238E27FC236}">
                <a16:creationId xmlns:a16="http://schemas.microsoft.com/office/drawing/2014/main" xmlns="" id="{AACF856A-D611-4625-99E6-09EAED148121}"/>
              </a:ext>
            </a:extLst>
          </p:cNvPr>
          <p:cNvSpPr>
            <a:spLocks noGrp="1" noRot="1" noChangeAspect="1"/>
          </p:cNvSpPr>
          <p:nvPr>
            <p:ph type="sldImg"/>
          </p:nvPr>
        </p:nvSpPr>
        <p:spPr/>
      </p:sp>
    </p:spTree>
    <p:extLst>
      <p:ext uri="{BB962C8B-B14F-4D97-AF65-F5344CB8AC3E}">
        <p14:creationId xmlns:p14="http://schemas.microsoft.com/office/powerpoint/2010/main" val="1214139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ここ</a:t>
            </a:r>
            <a:r>
              <a:rPr lang="ja-JP" altLang="en-US" dirty="0"/>
              <a:t>でも例として全国乳児福祉協議会で研修のポイントが獲得できると認められているものをあげています。</a:t>
            </a:r>
          </a:p>
          <a:p>
            <a:endParaRPr lang="ja-JP" altLang="en-US" dirty="0"/>
          </a:p>
        </p:txBody>
      </p:sp>
      <p:sp>
        <p:nvSpPr>
          <p:cNvPr id="4" name="スライド番号プレースホルダー 3"/>
          <p:cNvSpPr>
            <a:spLocks noGrp="1"/>
          </p:cNvSpPr>
          <p:nvPr>
            <p:ph type="sldNum" sz="quarter" idx="10"/>
          </p:nvPr>
        </p:nvSpPr>
        <p:spPr/>
        <p:txBody>
          <a:bodyPr/>
          <a:lstStyle/>
          <a:p>
            <a:pPr lvl="0"/>
            <a:fld id="{D972CBA5-B213-4645-AEC4-808CA93610A6}" type="slidenum">
              <a:rPr lang="ja-JP" altLang="en-US" noProof="0" smtClean="0"/>
              <a:pPr lvl="0"/>
              <a:t>14</a:t>
            </a:fld>
            <a:endParaRPr lang="ja-JP" altLang="en-US" noProof="0" dirty="0"/>
          </a:p>
        </p:txBody>
      </p:sp>
      <p:sp>
        <p:nvSpPr>
          <p:cNvPr id="7" name="スライド イメージ プレースホルダー 6">
            <a:extLst>
              <a:ext uri="{FF2B5EF4-FFF2-40B4-BE49-F238E27FC236}">
                <a16:creationId xmlns:a16="http://schemas.microsoft.com/office/drawing/2014/main" xmlns="" id="{0D184F06-46A8-4FFC-A50F-678D6F80E6E7}"/>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271710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　このように</a:t>
            </a:r>
            <a:r>
              <a:rPr lang="ja-JP" altLang="en-US" dirty="0" smtClean="0"/>
              <a:t>、多種多様</a:t>
            </a:r>
            <a:r>
              <a:rPr lang="ja-JP" altLang="en-US" dirty="0"/>
              <a:t>な</a:t>
            </a:r>
            <a:r>
              <a:rPr lang="ja-JP" altLang="en-US" dirty="0" smtClean="0"/>
              <a:t>乳児院</a:t>
            </a:r>
            <a:r>
              <a:rPr lang="ja-JP" altLang="en-US" dirty="0"/>
              <a:t>職員としての学びは、計画的に、着実に行っていく</a:t>
            </a:r>
            <a:r>
              <a:rPr lang="ja-JP" altLang="en-US" dirty="0" smtClean="0"/>
              <a:t>ことが専門</a:t>
            </a:r>
            <a:r>
              <a:rPr lang="ja-JP" altLang="en-US" dirty="0"/>
              <a:t>職の成長として大事なことです。また、所属している乳児院の援助の質を上げていくことにもつながります。</a:t>
            </a:r>
            <a:endParaRPr lang="en-US" altLang="ja-JP" dirty="0"/>
          </a:p>
          <a:p>
            <a:pPr lvl="0"/>
            <a:endParaRPr lang="en-US" altLang="ja-JP" dirty="0"/>
          </a:p>
          <a:p>
            <a:pPr lvl="0"/>
            <a:r>
              <a:rPr lang="ja-JP" altLang="en-US" dirty="0"/>
              <a:t>　計画的な学びを進めていくことをサポートするツールとして、◆「改訂　乳児院の研修体系</a:t>
            </a:r>
            <a:r>
              <a:rPr lang="en-US" altLang="ja-JP" dirty="0"/>
              <a:t>―</a:t>
            </a:r>
            <a:r>
              <a:rPr lang="ja-JP" altLang="en-US" dirty="0"/>
              <a:t>小規模化にも対応するための人材育成の指針</a:t>
            </a:r>
            <a:r>
              <a:rPr lang="en-US" altLang="ja-JP" dirty="0"/>
              <a:t>―</a:t>
            </a:r>
            <a:r>
              <a:rPr lang="ja-JP" altLang="en-US" dirty="0"/>
              <a:t>」（平成</a:t>
            </a:r>
            <a:r>
              <a:rPr lang="en-US" altLang="ja-JP" dirty="0"/>
              <a:t>27</a:t>
            </a:r>
            <a:r>
              <a:rPr lang="ja-JP" altLang="en-US" dirty="0"/>
              <a:t>年</a:t>
            </a:r>
            <a:r>
              <a:rPr lang="en-US" altLang="ja-JP" dirty="0"/>
              <a:t>3</a:t>
            </a:r>
            <a:r>
              <a:rPr lang="ja-JP" altLang="en-US" dirty="0"/>
              <a:t>月） に合わせて作成されている「研修振り返りノート」がありますので、新任職員から活用していきましょう。</a:t>
            </a:r>
            <a:endParaRPr lang="en-US" altLang="ja-JP" dirty="0"/>
          </a:p>
          <a:p>
            <a:pPr lvl="0"/>
            <a:endParaRPr lang="en-US" altLang="ja-JP" dirty="0"/>
          </a:p>
          <a:p>
            <a:pPr lvl="0"/>
            <a:r>
              <a:rPr lang="ja-JP" altLang="en-US" dirty="0"/>
              <a:t>　</a:t>
            </a:r>
            <a:r>
              <a:rPr lang="ja-JP" altLang="en-US" dirty="0" smtClean="0"/>
              <a:t>さらに、人材</a:t>
            </a:r>
            <a:r>
              <a:rPr lang="ja-JP" altLang="en-US" dirty="0"/>
              <a:t>育成に必要として一定の条件を認められた研修であれば</a:t>
            </a:r>
            <a:r>
              <a:rPr lang="ja-JP" altLang="en-US" dirty="0" smtClean="0"/>
              <a:t>、参加</a:t>
            </a:r>
            <a:r>
              <a:rPr lang="ja-JP" altLang="en-US" dirty="0"/>
              <a:t>した場合、ポ イントが付与される全国乳児福祉協議会によるポイント制の活用もできます。</a:t>
            </a:r>
            <a:endParaRPr lang="en-US" altLang="ja-JP" dirty="0"/>
          </a:p>
          <a:p>
            <a:pPr lvl="0"/>
            <a:r>
              <a:rPr lang="ja-JP" altLang="en-US" dirty="0"/>
              <a:t>　研修</a:t>
            </a:r>
            <a:r>
              <a:rPr lang="ja-JP" altLang="en-US" dirty="0" smtClean="0"/>
              <a:t>の</a:t>
            </a:r>
            <a:r>
              <a:rPr lang="ja-JP" altLang="en-US" dirty="0"/>
              <a:t>履歴が明確</a:t>
            </a:r>
            <a:r>
              <a:rPr lang="ja-JP" altLang="en-US" dirty="0" smtClean="0"/>
              <a:t>になると</a:t>
            </a:r>
            <a:r>
              <a:rPr lang="ja-JP" altLang="en-US" dirty="0"/>
              <a:t>いう利点だけでなく、ポイントの蓄積によって、自身の人材育成のレベルを進めていくことになります。より高度の専門性の習得にむけた研修参加がすすめられます。</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D972CBA5-B213-4645-AEC4-808CA93610A6}" type="slidenum">
              <a:rPr lang="ja-JP" altLang="en-US" noProof="0" smtClean="0"/>
              <a:pPr lvl="0"/>
              <a:t>15</a:t>
            </a:fld>
            <a:endParaRPr lang="ja-JP" altLang="en-US" noProof="0" dirty="0"/>
          </a:p>
        </p:txBody>
      </p:sp>
      <p:sp>
        <p:nvSpPr>
          <p:cNvPr id="7" name="スライド イメージ プレースホルダー 6">
            <a:extLst>
              <a:ext uri="{FF2B5EF4-FFF2-40B4-BE49-F238E27FC236}">
                <a16:creationId xmlns:a16="http://schemas.microsoft.com/office/drawing/2014/main" xmlns="" id="{A01E2CF7-076A-4796-A145-F6EB5DDD6EED}"/>
              </a:ext>
            </a:extLst>
          </p:cNvPr>
          <p:cNvSpPr>
            <a:spLocks noGrp="1" noRot="1" noChangeAspect="1"/>
          </p:cNvSpPr>
          <p:nvPr>
            <p:ph type="sldImg"/>
          </p:nvPr>
        </p:nvSpPr>
        <p:spPr/>
      </p:sp>
    </p:spTree>
    <p:extLst>
      <p:ext uri="{BB962C8B-B14F-4D97-AF65-F5344CB8AC3E}">
        <p14:creationId xmlns:p14="http://schemas.microsoft.com/office/powerpoint/2010/main" val="1701770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16</a:t>
            </a:fld>
            <a:endParaRPr lang="ja-JP" altLang="en-US" noProof="0" dirty="0"/>
          </a:p>
        </p:txBody>
      </p:sp>
      <p:sp>
        <p:nvSpPr>
          <p:cNvPr id="6" name="スライド イメージ プレースホルダー 5">
            <a:extLst>
              <a:ext uri="{FF2B5EF4-FFF2-40B4-BE49-F238E27FC236}">
                <a16:creationId xmlns:a16="http://schemas.microsoft.com/office/drawing/2014/main" xmlns="" id="{76856202-01F1-43A3-BFE3-122C2C6D9019}"/>
              </a:ext>
            </a:extLst>
          </p:cNvPr>
          <p:cNvSpPr>
            <a:spLocks noGrp="1" noRot="1" noChangeAspect="1"/>
          </p:cNvSpPr>
          <p:nvPr>
            <p:ph type="sldImg"/>
          </p:nvPr>
        </p:nvSpPr>
        <p:spPr>
          <a:xfrm>
            <a:off x="1166813" y="247650"/>
            <a:ext cx="4473575" cy="3354388"/>
          </a:xfrm>
        </p:spPr>
      </p:sp>
      <p:sp>
        <p:nvSpPr>
          <p:cNvPr id="7" name="ノート プレースホルダー 6">
            <a:extLst>
              <a:ext uri="{FF2B5EF4-FFF2-40B4-BE49-F238E27FC236}">
                <a16:creationId xmlns:a16="http://schemas.microsoft.com/office/drawing/2014/main" xmlns="" id="{6D25C536-15E2-43A2-B628-5D8A1766DDD0}"/>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040765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さらに</a:t>
            </a:r>
            <a:r>
              <a:rPr lang="ja-JP" altLang="en-US" dirty="0"/>
              <a:t>、人材育成のレベルにそって、研修領域にある内容を習得する内容を個々の職員自身で確認出来るものを小冊子としてまとめました。</a:t>
            </a:r>
            <a:r>
              <a:rPr lang="en-US" altLang="ja-JP" dirty="0"/>
              <a:t>『</a:t>
            </a:r>
            <a:r>
              <a:rPr lang="ja-JP" altLang="en-US" dirty="0"/>
              <a:t>改訂 乳児院研修体系</a:t>
            </a:r>
            <a:r>
              <a:rPr lang="en-US" altLang="ja-JP" dirty="0"/>
              <a:t>』</a:t>
            </a:r>
            <a:r>
              <a:rPr lang="ja-JP" altLang="en-US" dirty="0"/>
              <a:t>で示した「獲得すべき内容」を取りあげ、参考文献や学びのヒントを紹介したものです</a:t>
            </a:r>
          </a:p>
          <a:p>
            <a:r>
              <a:rPr lang="ja-JP" altLang="en-US" dirty="0"/>
              <a:t>　</a:t>
            </a:r>
            <a:r>
              <a:rPr lang="ja-JP" altLang="en-US" dirty="0" smtClean="0"/>
              <a:t>各レベル</a:t>
            </a:r>
            <a:r>
              <a:rPr lang="ja-JP" altLang="en-US" dirty="0"/>
              <a:t>ごとのスライドは、小冊子の内容の補足説明をつけ、個々人でも確認ができ、学びの指針とできることを</a:t>
            </a:r>
            <a:r>
              <a:rPr lang="ja-JP" altLang="en-US"/>
              <a:t>期待</a:t>
            </a:r>
            <a:r>
              <a:rPr lang="ja-JP" altLang="en-US" smtClean="0"/>
              <a:t>して作成</a:t>
            </a:r>
            <a:r>
              <a:rPr lang="ja-JP" altLang="en-US" dirty="0"/>
              <a:t>しています。</a:t>
            </a:r>
          </a:p>
          <a:p>
            <a:endParaRPr lang="ja-JP" altLang="en-US" dirty="0"/>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17</a:t>
            </a:fld>
            <a:endParaRPr lang="ja-JP" altLang="en-US" noProof="0" dirty="0"/>
          </a:p>
        </p:txBody>
      </p:sp>
      <p:sp>
        <p:nvSpPr>
          <p:cNvPr id="7" name="スライド イメージ プレースホルダー 6">
            <a:extLst>
              <a:ext uri="{FF2B5EF4-FFF2-40B4-BE49-F238E27FC236}">
                <a16:creationId xmlns:a16="http://schemas.microsoft.com/office/drawing/2014/main" xmlns="" id="{23B2DD76-DCD9-4E71-96C0-142F8DC08CC4}"/>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950081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乳児院は、従来から社会的養護として、疾病や障害を抱えて家庭での養育が難しい虚弱児の養育や、社会、経済的に重複した困難を抱える家族などへの援助を行ってきていました</a:t>
            </a:r>
            <a:r>
              <a:rPr lang="ja-JP" altLang="en-US" dirty="0" smtClean="0"/>
              <a:t>。</a:t>
            </a:r>
            <a:endParaRPr lang="en-US" altLang="ja-JP" dirty="0"/>
          </a:p>
          <a:p>
            <a:r>
              <a:rPr lang="ja-JP" altLang="en-US" dirty="0"/>
              <a:t>　</a:t>
            </a:r>
            <a:r>
              <a:rPr lang="ja-JP" altLang="en-US" dirty="0" smtClean="0"/>
              <a:t>また</a:t>
            </a:r>
            <a:r>
              <a:rPr lang="ja-JP" altLang="en-US" dirty="0"/>
              <a:t>、里親委託に関わるフォローアップ等も求められ、援助も実践してきました。</a:t>
            </a:r>
            <a:endParaRPr lang="en-US" altLang="ja-JP" dirty="0"/>
          </a:p>
          <a:p>
            <a:endParaRPr lang="en-US" altLang="ja-JP" dirty="0"/>
          </a:p>
          <a:p>
            <a:r>
              <a:rPr lang="ja-JP" altLang="en-US" dirty="0"/>
              <a:t>　このように、乳児院は社会的養護ニーズのある乳幼児や困難を抱える家族に対して、専門性のある、多様な援助を実践し、その問題解決を担ってきている児童福祉施設です。</a:t>
            </a:r>
            <a:endParaRPr lang="en-US" altLang="ja-JP" dirty="0"/>
          </a:p>
          <a:p>
            <a:r>
              <a:rPr lang="ja-JP" altLang="en-US" dirty="0"/>
              <a:t>　</a:t>
            </a:r>
            <a:endParaRPr lang="en-US" altLang="ja-JP" dirty="0"/>
          </a:p>
          <a:p>
            <a:r>
              <a:rPr lang="ja-JP" altLang="en-US" dirty="0"/>
              <a:t>　そして、乳児院の一人ひとりの職員は、所属する施設（組織）で高度の専門知識や技術、技能、価値ならびに倫理などの専門性をもって、子どもや家庭を理解し、養育し、援助する専門職集団の一員であることが求められています。</a:t>
            </a:r>
            <a:endParaRPr lang="en-US" altLang="ja-JP" dirty="0"/>
          </a:p>
          <a:p>
            <a:endParaRPr lang="en-US" altLang="ja-JP" dirty="0"/>
          </a:p>
          <a:p>
            <a:r>
              <a:rPr lang="ja-JP" altLang="en-US" dirty="0"/>
              <a:t>　</a:t>
            </a:r>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2</a:t>
            </a:fld>
            <a:endParaRPr lang="ja-JP" altLang="en-US" noProof="0" dirty="0"/>
          </a:p>
        </p:txBody>
      </p:sp>
      <p:sp>
        <p:nvSpPr>
          <p:cNvPr id="7" name="スライド イメージ プレースホルダー 6">
            <a:extLst>
              <a:ext uri="{FF2B5EF4-FFF2-40B4-BE49-F238E27FC236}">
                <a16:creationId xmlns:a16="http://schemas.microsoft.com/office/drawing/2014/main" xmlns="" id="{95152743-345F-4577-A797-8205D53F6266}"/>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80412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具体的に、乳児院の職員に求められていることに、以下のようなことがあります。　</a:t>
            </a:r>
            <a:endParaRPr lang="en-US" altLang="ja-JP" dirty="0"/>
          </a:p>
          <a:p>
            <a:r>
              <a:rPr lang="ja-JP" altLang="en-US" dirty="0"/>
              <a:t>・</a:t>
            </a:r>
            <a:r>
              <a:rPr lang="ja-JP" altLang="en-US" dirty="0" smtClean="0"/>
              <a:t>虐待</a:t>
            </a:r>
            <a:r>
              <a:rPr lang="ja-JP" altLang="en-US" dirty="0"/>
              <a:t>の影響を受けた児童への虐待による影響を充分に理解した上で、個々の抱えた課題の回復と健全な育ちの</a:t>
            </a:r>
            <a:r>
              <a:rPr lang="ja-JP" altLang="en-US" dirty="0" smtClean="0"/>
              <a:t>保障</a:t>
            </a:r>
            <a:endParaRPr lang="en-US" altLang="ja-JP" dirty="0" smtClean="0"/>
          </a:p>
          <a:p>
            <a:r>
              <a:rPr lang="ja-JP" altLang="en-US" dirty="0"/>
              <a:t>・</a:t>
            </a:r>
            <a:r>
              <a:rPr lang="ja-JP" altLang="en-US" dirty="0" smtClean="0"/>
              <a:t>困難</a:t>
            </a:r>
            <a:r>
              <a:rPr lang="ja-JP" altLang="en-US" dirty="0"/>
              <a:t>や改善が求められる課題を抱えた家族への支援</a:t>
            </a:r>
          </a:p>
          <a:p>
            <a:r>
              <a:rPr lang="ja-JP" altLang="en-US" dirty="0"/>
              <a:t>・</a:t>
            </a:r>
            <a:r>
              <a:rPr lang="ja-JP" altLang="en-US" dirty="0" smtClean="0"/>
              <a:t>疾病</a:t>
            </a:r>
            <a:r>
              <a:rPr lang="ja-JP" altLang="en-US" dirty="0"/>
              <a:t>や障害を抱えて家庭での養育が難しい</a:t>
            </a:r>
            <a:r>
              <a:rPr lang="ja-JP" altLang="en-US" dirty="0" smtClean="0"/>
              <a:t>児童への適切な対応</a:t>
            </a:r>
            <a:endParaRPr lang="ja-JP" altLang="en-US" dirty="0"/>
          </a:p>
          <a:p>
            <a:r>
              <a:rPr lang="ja-JP" altLang="en-US" dirty="0"/>
              <a:t>・</a:t>
            </a:r>
            <a:r>
              <a:rPr lang="ja-JP" altLang="en-US" dirty="0" smtClean="0"/>
              <a:t>里親</a:t>
            </a:r>
            <a:r>
              <a:rPr lang="ja-JP" altLang="en-US" dirty="0"/>
              <a:t>への養育指導、</a:t>
            </a:r>
            <a:r>
              <a:rPr lang="ja-JP" altLang="en-US" dirty="0" smtClean="0"/>
              <a:t>里親委託</a:t>
            </a:r>
            <a:r>
              <a:rPr lang="ja-JP" altLang="en-US" dirty="0"/>
              <a:t>される乳幼児との愛着形成を含めた養育支援、里親委託後のフォローアップ等</a:t>
            </a:r>
          </a:p>
          <a:p>
            <a:r>
              <a:rPr lang="ja-JP" altLang="en-US" dirty="0"/>
              <a:t>　</a:t>
            </a:r>
            <a:endParaRPr lang="en-US" altLang="ja-JP" dirty="0"/>
          </a:p>
          <a:p>
            <a:r>
              <a:rPr lang="ja-JP" altLang="en-US" dirty="0"/>
              <a:t>　乳児院ではこれらの役割を</a:t>
            </a:r>
            <a:r>
              <a:rPr lang="ja-JP" altLang="en-US" dirty="0" smtClean="0"/>
              <a:t>果たすために必要</a:t>
            </a:r>
            <a:r>
              <a:rPr lang="ja-JP" altLang="en-US" dirty="0"/>
              <a:t>な専門性を個々の職員がもつ</a:t>
            </a:r>
            <a:r>
              <a:rPr lang="ja-JP" altLang="en-US" dirty="0" smtClean="0"/>
              <a:t>ことを求められて</a:t>
            </a:r>
            <a:r>
              <a:rPr lang="ja-JP" altLang="en-US" dirty="0"/>
              <a:t>います。</a:t>
            </a:r>
            <a:endParaRPr lang="en-US" altLang="ja-JP" dirty="0"/>
          </a:p>
          <a:p>
            <a:r>
              <a:rPr lang="ja-JP" altLang="en-US" dirty="0"/>
              <a:t>　</a:t>
            </a:r>
            <a:r>
              <a:rPr lang="ja-JP" altLang="en-US" dirty="0" smtClean="0"/>
              <a:t>すなわちそれは</a:t>
            </a:r>
            <a:r>
              <a:rPr lang="ja-JP" altLang="en-US" dirty="0"/>
              <a:t>、乳児院全体として、子どもや家庭に必要で適切な援助を行う組織としての専門性の向上にもつながっていく</a:t>
            </a:r>
            <a:r>
              <a:rPr lang="ja-JP" altLang="en-US" dirty="0" smtClean="0"/>
              <a:t>ことになります。</a:t>
            </a:r>
            <a:endParaRPr lang="en-US" altLang="ja-JP" dirty="0"/>
          </a:p>
          <a:p>
            <a:endParaRPr lang="ja-JP" altLang="en-US" dirty="0"/>
          </a:p>
          <a:p>
            <a:r>
              <a:rPr lang="ja-JP" altLang="en-US" dirty="0" smtClean="0"/>
              <a:t>　専門性</a:t>
            </a:r>
            <a:r>
              <a:rPr lang="ja-JP" altLang="en-US" dirty="0"/>
              <a:t>とは、基本的には、目的に向けた価値観、高度な専門的知識、技術・技能がある</a:t>
            </a:r>
            <a:r>
              <a:rPr lang="ja-JP" altLang="en-US" dirty="0" smtClean="0"/>
              <a:t>ことをいいます。</a:t>
            </a:r>
            <a:endParaRPr lang="en-US" altLang="ja-JP" dirty="0"/>
          </a:p>
          <a:p>
            <a:r>
              <a:rPr lang="ja-JP" altLang="en-US" dirty="0"/>
              <a:t>　最新、あるいは優れた知識や技術</a:t>
            </a:r>
            <a:r>
              <a:rPr lang="ja-JP" altLang="en-US" dirty="0" smtClean="0"/>
              <a:t>を身につけている</a:t>
            </a:r>
            <a:r>
              <a:rPr lang="ja-JP" altLang="en-US" dirty="0"/>
              <a:t>としても、それを使う方向性が、児童福祉法にある子どもの最善の利益に資するものでなければなりません。知識や技術をどの方向にむかって使うのか、ということは、専門職としての価値観や倫理的行動として決定されます。</a:t>
            </a:r>
            <a:endParaRPr lang="en-US" altLang="ja-JP" dirty="0"/>
          </a:p>
          <a:p>
            <a:r>
              <a:rPr lang="ja-JP" altLang="en-US" dirty="0"/>
              <a:t>　よって、ここでは</a:t>
            </a:r>
            <a:r>
              <a:rPr lang="ja-JP" altLang="en-US" dirty="0" smtClean="0"/>
              <a:t>専門性のキーワードと</a:t>
            </a:r>
            <a:r>
              <a:rPr lang="ja-JP" altLang="en-US" dirty="0"/>
              <a:t>して</a:t>
            </a:r>
            <a:r>
              <a:rPr lang="ja-JP" altLang="en-US" dirty="0" smtClean="0"/>
              <a:t>、「</a:t>
            </a:r>
            <a:r>
              <a:rPr lang="ja-JP" altLang="en-US" dirty="0"/>
              <a:t>価値観」、「知識」、「技術</a:t>
            </a:r>
            <a:r>
              <a:rPr lang="ja-JP" altLang="en-US" dirty="0" smtClean="0"/>
              <a:t>」を挙げています</a:t>
            </a:r>
            <a:r>
              <a:rPr lang="ja-JP" altLang="en-US" dirty="0"/>
              <a:t>。</a:t>
            </a:r>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3</a:t>
            </a:fld>
            <a:endParaRPr lang="ja-JP" altLang="en-US" noProof="0" dirty="0"/>
          </a:p>
        </p:txBody>
      </p:sp>
      <p:sp>
        <p:nvSpPr>
          <p:cNvPr id="7" name="スライド イメージ プレースホルダー 6">
            <a:extLst>
              <a:ext uri="{FF2B5EF4-FFF2-40B4-BE49-F238E27FC236}">
                <a16:creationId xmlns:a16="http://schemas.microsoft.com/office/drawing/2014/main" xmlns="" id="{A490304E-3D6D-43D9-9569-E34028B8BA0E}"/>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74292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4</a:t>
            </a:fld>
            <a:endParaRPr lang="ja-JP" altLang="en-US" noProof="0" dirty="0"/>
          </a:p>
        </p:txBody>
      </p:sp>
      <p:sp>
        <p:nvSpPr>
          <p:cNvPr id="6" name="スライド イメージ プレースホルダー 5">
            <a:extLst>
              <a:ext uri="{FF2B5EF4-FFF2-40B4-BE49-F238E27FC236}">
                <a16:creationId xmlns:a16="http://schemas.microsoft.com/office/drawing/2014/main" xmlns="" id="{8228AF3E-1DD2-4983-A750-49E8F84D1F3E}"/>
              </a:ext>
            </a:extLst>
          </p:cNvPr>
          <p:cNvSpPr>
            <a:spLocks noGrp="1" noRot="1" noChangeAspect="1"/>
          </p:cNvSpPr>
          <p:nvPr>
            <p:ph type="sldImg"/>
          </p:nvPr>
        </p:nvSpPr>
        <p:spPr>
          <a:xfrm>
            <a:off x="1166813" y="247650"/>
            <a:ext cx="4473575" cy="3354388"/>
          </a:xfrm>
        </p:spPr>
      </p:sp>
      <p:sp>
        <p:nvSpPr>
          <p:cNvPr id="7" name="ノート プレースホルダー 6">
            <a:extLst>
              <a:ext uri="{FF2B5EF4-FFF2-40B4-BE49-F238E27FC236}">
                <a16:creationId xmlns:a16="http://schemas.microsoft.com/office/drawing/2014/main" xmlns="" id="{C5651FD8-9A06-435F-A7E9-20A1A369FFD5}"/>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90213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これまでのことを踏まえて、乳児院に期待される専門性の向上を図り、効果的な研修の体系、人材育成の指針を全国乳児福祉協議会において検討がおこなわれました。</a:t>
            </a:r>
            <a:endParaRPr lang="en-US" altLang="ja-JP" dirty="0"/>
          </a:p>
          <a:p>
            <a:endParaRPr lang="ja-JP" altLang="en-US" dirty="0"/>
          </a:p>
          <a:p>
            <a:r>
              <a:rPr lang="ja-JP" altLang="en-US" dirty="0"/>
              <a:t>　まず、「乳児院の研修体系</a:t>
            </a:r>
            <a:r>
              <a:rPr lang="en-US" altLang="ja-JP" dirty="0"/>
              <a:t>―</a:t>
            </a:r>
            <a:r>
              <a:rPr lang="ja-JP" altLang="en-US" dirty="0"/>
              <a:t>人材育成のための指針</a:t>
            </a:r>
            <a:r>
              <a:rPr lang="en-US" altLang="ja-JP" dirty="0"/>
              <a:t>―</a:t>
            </a:r>
            <a:r>
              <a:rPr lang="ja-JP" altLang="en-US" dirty="0"/>
              <a:t>」（平成</a:t>
            </a:r>
            <a:r>
              <a:rPr lang="en-US" altLang="ja-JP" dirty="0"/>
              <a:t>24 </a:t>
            </a:r>
            <a:r>
              <a:rPr lang="ja-JP" altLang="en-US" dirty="0"/>
              <a:t>年</a:t>
            </a:r>
            <a:r>
              <a:rPr lang="en-US" altLang="ja-JP" dirty="0" smtClean="0"/>
              <a:t>3</a:t>
            </a:r>
            <a:r>
              <a:rPr lang="ja-JP" altLang="en-US" dirty="0" smtClean="0"/>
              <a:t>月</a:t>
            </a:r>
            <a:r>
              <a:rPr lang="ja-JP" altLang="en-US" dirty="0"/>
              <a:t>）が発刊されました</a:t>
            </a:r>
            <a:r>
              <a:rPr lang="ja-JP" altLang="en-US" dirty="0" smtClean="0"/>
              <a:t>。</a:t>
            </a:r>
            <a:endParaRPr lang="en-US" altLang="ja-JP" dirty="0"/>
          </a:p>
          <a:p>
            <a:r>
              <a:rPr lang="ja-JP" altLang="en-US" dirty="0"/>
              <a:t>　</a:t>
            </a:r>
            <a:r>
              <a:rPr lang="ja-JP" altLang="en-US" dirty="0" smtClean="0"/>
              <a:t>その後</a:t>
            </a:r>
            <a:r>
              <a:rPr lang="ja-JP" altLang="en-US" dirty="0"/>
              <a:t>、家庭的養育の実現、小規模化が進む中での課題</a:t>
            </a:r>
            <a:r>
              <a:rPr lang="ja-JP" altLang="en-US" dirty="0" smtClean="0"/>
              <a:t>を踏まえ、</a:t>
            </a:r>
            <a:r>
              <a:rPr lang="ja-JP" altLang="en-US" dirty="0"/>
              <a:t>その施設環境下で必要な職員の専門性が発揮される人材育成が検討され、平成</a:t>
            </a:r>
            <a:r>
              <a:rPr lang="en-US" altLang="ja-JP" dirty="0"/>
              <a:t>24</a:t>
            </a:r>
            <a:r>
              <a:rPr lang="ja-JP" altLang="en-US" dirty="0"/>
              <a:t>年の指針に改訂を加え、「改訂 乳児院の研修体系</a:t>
            </a:r>
            <a:r>
              <a:rPr lang="en-US" altLang="en-US" dirty="0"/>
              <a:t>―</a:t>
            </a:r>
            <a:r>
              <a:rPr lang="ja-JP" altLang="en-US" dirty="0"/>
              <a:t>小規模化にも対応するための人材育成の指針</a:t>
            </a:r>
            <a:r>
              <a:rPr lang="en-US" altLang="en-US" dirty="0"/>
              <a:t>―</a:t>
            </a:r>
            <a:r>
              <a:rPr lang="ja-JP" altLang="en-US" dirty="0"/>
              <a:t>」（平成</a:t>
            </a:r>
            <a:r>
              <a:rPr lang="en-US" altLang="ja-JP" dirty="0"/>
              <a:t>27</a:t>
            </a:r>
            <a:r>
              <a:rPr lang="ja-JP" altLang="en-US" dirty="0"/>
              <a:t>年</a:t>
            </a:r>
            <a:r>
              <a:rPr lang="en-US" altLang="ja-JP" dirty="0"/>
              <a:t>3</a:t>
            </a:r>
            <a:r>
              <a:rPr lang="ja-JP" altLang="en-US" dirty="0"/>
              <a:t>月</a:t>
            </a:r>
            <a:r>
              <a:rPr lang="ja-JP" altLang="en-US" dirty="0" smtClean="0"/>
              <a:t>）が発刊</a:t>
            </a:r>
            <a:r>
              <a:rPr lang="ja-JP" altLang="en-US" dirty="0"/>
              <a:t>されました。</a:t>
            </a:r>
            <a:endParaRPr lang="en-US" altLang="ja-JP" dirty="0"/>
          </a:p>
          <a:p>
            <a:pPr lvl="0"/>
            <a:r>
              <a:rPr lang="ja-JP" altLang="en-US" dirty="0"/>
              <a:t>　</a:t>
            </a:r>
          </a:p>
          <a:p>
            <a:endParaRPr lang="ja-JP" altLang="en-US" dirty="0"/>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5</a:t>
            </a:fld>
            <a:endParaRPr lang="ja-JP" altLang="en-US" noProof="0" dirty="0"/>
          </a:p>
        </p:txBody>
      </p:sp>
      <p:sp>
        <p:nvSpPr>
          <p:cNvPr id="7" name="スライド イメージ プレースホルダー 6">
            <a:extLst>
              <a:ext uri="{FF2B5EF4-FFF2-40B4-BE49-F238E27FC236}">
                <a16:creationId xmlns:a16="http://schemas.microsoft.com/office/drawing/2014/main" xmlns="" id="{D7AD3AC9-A0F1-477D-B8DF-71EE7E0C0326}"/>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053405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求められる援助の内容については、職員の各経験</a:t>
            </a:r>
            <a:r>
              <a:rPr lang="ja-JP" altLang="ja-JP" dirty="0"/>
              <a:t>レベル</a:t>
            </a:r>
            <a:r>
              <a:rPr lang="ja-JP" altLang="ja-JP" dirty="0" smtClean="0"/>
              <a:t>に</a:t>
            </a:r>
            <a:r>
              <a:rPr lang="ja-JP" altLang="en-US" dirty="0" smtClean="0"/>
              <a:t>応じて乳幼児</a:t>
            </a:r>
            <a:r>
              <a:rPr lang="ja-JP" altLang="en-US" dirty="0"/>
              <a:t>の養育や援助の基盤となる価値観や倫理、</a:t>
            </a:r>
            <a:r>
              <a:rPr lang="ja-JP" altLang="ja-JP" dirty="0"/>
              <a:t>多岐にわたる</a:t>
            </a:r>
            <a:r>
              <a:rPr lang="ja-JP" altLang="en-US" dirty="0"/>
              <a:t>専門</a:t>
            </a:r>
            <a:r>
              <a:rPr lang="ja-JP" altLang="ja-JP" dirty="0"/>
              <a:t>知識や技術等を身につけていく必要があります。</a:t>
            </a:r>
            <a:endParaRPr lang="en-US" altLang="ja-JP" dirty="0"/>
          </a:p>
          <a:p>
            <a:endParaRPr lang="en-US" altLang="ja-JP" dirty="0"/>
          </a:p>
          <a:p>
            <a:r>
              <a:rPr lang="ja-JP" altLang="en-US" dirty="0"/>
              <a:t>　</a:t>
            </a:r>
            <a:r>
              <a:rPr lang="ja-JP" altLang="en-US" dirty="0" smtClean="0"/>
              <a:t>乳児院職員</a:t>
            </a:r>
            <a:r>
              <a:rPr lang="ja-JP" altLang="en-US" dirty="0"/>
              <a:t>として習得が求められる内容が検討整理され、</a:t>
            </a:r>
            <a:r>
              <a:rPr lang="ja-JP" altLang="ja-JP" dirty="0"/>
              <a:t>平成</a:t>
            </a:r>
            <a:r>
              <a:rPr lang="en-US" altLang="ja-JP" dirty="0"/>
              <a:t>24</a:t>
            </a:r>
            <a:r>
              <a:rPr lang="ja-JP" altLang="ja-JP" dirty="0"/>
              <a:t>年</a:t>
            </a:r>
            <a:r>
              <a:rPr lang="en-US" altLang="ja-JP" dirty="0"/>
              <a:t>3</a:t>
            </a:r>
            <a:r>
              <a:rPr lang="ja-JP" altLang="ja-JP" dirty="0"/>
              <a:t>月版の「乳児院の研修体系」では</a:t>
            </a:r>
            <a:r>
              <a:rPr lang="en-US" altLang="ja-JP" dirty="0"/>
              <a:t>5</a:t>
            </a:r>
            <a:r>
              <a:rPr lang="ja-JP" altLang="ja-JP" dirty="0"/>
              <a:t>領域を設定し提示しました。</a:t>
            </a:r>
            <a:endParaRPr lang="en-US" altLang="ja-JP" dirty="0"/>
          </a:p>
          <a:p>
            <a:r>
              <a:rPr lang="ja-JP" altLang="en-US" dirty="0"/>
              <a:t>　さらに、平成</a:t>
            </a:r>
            <a:r>
              <a:rPr lang="en-US" altLang="ja-JP" dirty="0"/>
              <a:t>27</a:t>
            </a:r>
            <a:r>
              <a:rPr lang="ja-JP" altLang="en-US" dirty="0"/>
              <a:t>年版では「子どもの最善の利益」を守るために、乳児院の養育機能や専門性を発揮 するという基本が、「小規模化」、「家庭的養護」を実施するうえでも損なわれることなく、向上できる方法が模索され、</a:t>
            </a:r>
            <a:r>
              <a:rPr lang="ja-JP" altLang="ja-JP" dirty="0"/>
              <a:t>小規模グループケアを念頭において、領域の見直しを行い、その結果９領域に拡大し示すこ</a:t>
            </a:r>
            <a:r>
              <a:rPr lang="ja-JP" altLang="en-US" dirty="0"/>
              <a:t>ととなりました</a:t>
            </a:r>
            <a:r>
              <a:rPr lang="ja-JP" altLang="ja-JP" dirty="0"/>
              <a:t>。</a:t>
            </a:r>
            <a:r>
              <a:rPr lang="ja-JP" altLang="en-US" dirty="0"/>
              <a:t>（スライド上部</a:t>
            </a:r>
            <a:r>
              <a:rPr lang="ja-JP" altLang="en-US" dirty="0" smtClean="0"/>
              <a:t>の</a:t>
            </a:r>
            <a:r>
              <a:rPr lang="en-US" altLang="ja-JP" dirty="0" smtClean="0"/>
              <a:t>5</a:t>
            </a:r>
            <a:r>
              <a:rPr lang="ja-JP" altLang="en-US" dirty="0" smtClean="0"/>
              <a:t>領域</a:t>
            </a:r>
            <a:r>
              <a:rPr lang="ja-JP" altLang="en-US" dirty="0"/>
              <a:t>分けから、</a:t>
            </a:r>
            <a:r>
              <a:rPr lang="en-US" altLang="ja-JP" dirty="0"/>
              <a:t>9</a:t>
            </a:r>
            <a:r>
              <a:rPr lang="ja-JP" altLang="en-US" dirty="0"/>
              <a:t>領域であることを示す。）</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6</a:t>
            </a:fld>
            <a:endParaRPr lang="ja-JP" altLang="en-US" noProof="0" dirty="0"/>
          </a:p>
        </p:txBody>
      </p:sp>
      <p:sp>
        <p:nvSpPr>
          <p:cNvPr id="7" name="スライド イメージ プレースホルダー 6">
            <a:extLst>
              <a:ext uri="{FF2B5EF4-FFF2-40B4-BE49-F238E27FC236}">
                <a16:creationId xmlns:a16="http://schemas.microsoft.com/office/drawing/2014/main" xmlns="" id="{7BBE2F34-2FEE-4CAC-B14A-41E6688A321D}"/>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236162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7</a:t>
            </a:fld>
            <a:endParaRPr lang="ja-JP" altLang="en-US" noProof="0" dirty="0"/>
          </a:p>
        </p:txBody>
      </p:sp>
      <p:sp>
        <p:nvSpPr>
          <p:cNvPr id="6" name="スライド イメージ プレースホルダー 5">
            <a:extLst>
              <a:ext uri="{FF2B5EF4-FFF2-40B4-BE49-F238E27FC236}">
                <a16:creationId xmlns:a16="http://schemas.microsoft.com/office/drawing/2014/main" xmlns="" id="{BFAEEC7F-AB84-42BE-9DF7-9D56D6FF6E23}"/>
              </a:ext>
            </a:extLst>
          </p:cNvPr>
          <p:cNvSpPr>
            <a:spLocks noGrp="1" noRot="1" noChangeAspect="1"/>
          </p:cNvSpPr>
          <p:nvPr>
            <p:ph type="sldImg"/>
          </p:nvPr>
        </p:nvSpPr>
        <p:spPr>
          <a:xfrm>
            <a:off x="1166813" y="247650"/>
            <a:ext cx="4473575" cy="3354388"/>
          </a:xfrm>
        </p:spPr>
      </p:sp>
      <p:sp>
        <p:nvSpPr>
          <p:cNvPr id="7" name="ノート プレースホルダー 6">
            <a:extLst>
              <a:ext uri="{FF2B5EF4-FFF2-40B4-BE49-F238E27FC236}">
                <a16:creationId xmlns:a16="http://schemas.microsoft.com/office/drawing/2014/main" xmlns="" id="{3C4EC592-905C-4504-904E-7E59FEA53C83}"/>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66518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　</a:t>
            </a:r>
            <a:r>
              <a:rPr lang="ja-JP" altLang="ja-JP" dirty="0"/>
              <a:t>前頁までの『各領域に関する主な内容』については、職員が</a:t>
            </a:r>
            <a:r>
              <a:rPr lang="ja-JP" altLang="en-US" dirty="0"/>
              <a:t>実践経験や研鑽を積み、</a:t>
            </a:r>
            <a:r>
              <a:rPr lang="ja-JP" altLang="ja-JP" dirty="0"/>
              <a:t>レベルアップして</a:t>
            </a:r>
            <a:r>
              <a:rPr lang="ja-JP" altLang="ja-JP" dirty="0" smtClean="0"/>
              <a:t>いく</a:t>
            </a:r>
            <a:r>
              <a:rPr lang="ja-JP" altLang="en-US" dirty="0" smtClean="0"/>
              <a:t>ごと</a:t>
            </a:r>
            <a:r>
              <a:rPr lang="ja-JP" altLang="ja-JP" dirty="0" smtClean="0"/>
              <a:t>に、</a:t>
            </a:r>
            <a:r>
              <a:rPr lang="ja-JP" altLang="ja-JP" dirty="0"/>
              <a:t>より広く</a:t>
            </a:r>
            <a:r>
              <a:rPr lang="ja-JP" altLang="en-US" dirty="0"/>
              <a:t>、深い</a:t>
            </a:r>
            <a:r>
              <a:rPr lang="ja-JP" altLang="ja-JP" dirty="0"/>
              <a:t>理解をもって養育に関わる必要があります。</a:t>
            </a:r>
            <a:endParaRPr lang="en-US" altLang="ja-JP" dirty="0"/>
          </a:p>
          <a:p>
            <a:pPr lvl="0"/>
            <a:r>
              <a:rPr lang="ja-JP" altLang="en-US" dirty="0"/>
              <a:t>　この図は、各レベルの展開を示しています。</a:t>
            </a:r>
            <a:endParaRPr lang="en-US" altLang="ja-JP" dirty="0"/>
          </a:p>
          <a:p>
            <a:pPr lvl="0"/>
            <a:r>
              <a:rPr lang="ja-JP" altLang="en-US" dirty="0"/>
              <a:t>　</a:t>
            </a:r>
            <a:endParaRPr lang="en-US" altLang="ja-JP" dirty="0"/>
          </a:p>
          <a:p>
            <a:pPr lvl="0"/>
            <a:r>
              <a:rPr lang="ja-JP" altLang="en-US" dirty="0"/>
              <a:t>　それぞれのレベルで人材育成の領域のすべてが含まれていますが、レベルが</a:t>
            </a:r>
            <a:r>
              <a:rPr lang="ja-JP" altLang="en-US" dirty="0" smtClean="0"/>
              <a:t>進むにつれて、</a:t>
            </a:r>
            <a:r>
              <a:rPr lang="ja-JP" altLang="en-US" dirty="0"/>
              <a:t>その内容は広く、深くなっています。</a:t>
            </a:r>
            <a:endParaRPr lang="en-US" altLang="ja-JP" dirty="0"/>
          </a:p>
          <a:p>
            <a:pPr lvl="0"/>
            <a:endParaRPr lang="en-US" altLang="ja-JP" dirty="0"/>
          </a:p>
          <a:p>
            <a:pPr lvl="0"/>
            <a:r>
              <a:rPr lang="ja-JP" altLang="en-US" dirty="0"/>
              <a:t>　</a:t>
            </a:r>
            <a:r>
              <a:rPr lang="ja-JP" altLang="ja-JP" dirty="0"/>
              <a:t>就任前～初任職員の頃には、自己の知識や技術に関する学びが中心ですが、中堅職員になると、後輩への伝達、育成や他機関との連携等においても学び、役割を果たすことが期待されます。</a:t>
            </a:r>
            <a:endParaRPr lang="en-US" altLang="ja-JP" dirty="0"/>
          </a:p>
          <a:p>
            <a:pPr lvl="0"/>
            <a:endParaRPr lang="en-US" altLang="ja-JP" dirty="0"/>
          </a:p>
          <a:p>
            <a:pPr lvl="0"/>
            <a:r>
              <a:rPr lang="ja-JP" altLang="en-US" dirty="0"/>
              <a:t>　</a:t>
            </a:r>
            <a:r>
              <a:rPr lang="ja-JP" altLang="ja-JP" dirty="0"/>
              <a:t>なお、</a:t>
            </a:r>
            <a:r>
              <a:rPr lang="ja-JP" altLang="en-US" dirty="0"/>
              <a:t>看護</a:t>
            </a:r>
            <a:r>
              <a:rPr lang="ja-JP" altLang="en-US" dirty="0" smtClean="0"/>
              <a:t>職、</a:t>
            </a:r>
            <a:r>
              <a:rPr lang="ja-JP" altLang="ja-JP" dirty="0" smtClean="0"/>
              <a:t>心理</a:t>
            </a:r>
            <a:r>
              <a:rPr lang="ja-JP" altLang="ja-JP" dirty="0"/>
              <a:t>職や家庭支援専門相談員等の</a:t>
            </a:r>
            <a:r>
              <a:rPr lang="ja-JP" altLang="en-US" dirty="0"/>
              <a:t>職種で</a:t>
            </a:r>
            <a:r>
              <a:rPr lang="ja-JP" altLang="ja-JP" dirty="0"/>
              <a:t>は、施設内で小規模グループを実施している場合、小規模グループの担当として養育に入ら</a:t>
            </a:r>
            <a:r>
              <a:rPr lang="ja-JP" altLang="en-US" dirty="0"/>
              <a:t>ない体制で役割分担がなされていることもありますが、本研修体系</a:t>
            </a:r>
            <a:r>
              <a:rPr lang="ja-JP" altLang="en-US" dirty="0" smtClean="0"/>
              <a:t>の内容は、</a:t>
            </a:r>
            <a:r>
              <a:rPr lang="ja-JP" altLang="ja-JP" dirty="0"/>
              <a:t>それぞれの専門職の立場</a:t>
            </a:r>
            <a:r>
              <a:rPr lang="ja-JP" altLang="en-US" dirty="0"/>
              <a:t>からも共通に</a:t>
            </a:r>
            <a:r>
              <a:rPr lang="ja-JP" altLang="en-US" dirty="0" smtClean="0"/>
              <a:t>理解することが重要です。</a:t>
            </a:r>
            <a:endParaRPr lang="ja-JP" altLang="ja-JP" dirty="0"/>
          </a:p>
          <a:p>
            <a:pPr lvl="0"/>
            <a:endParaRPr lang="en-US" altLang="ja-JP" dirty="0"/>
          </a:p>
          <a:p>
            <a:pPr lvl="0"/>
            <a:r>
              <a:rPr lang="ja-JP" altLang="en-US" dirty="0"/>
              <a:t>　</a:t>
            </a:r>
            <a:endParaRPr lang="ja-JP"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8</a:t>
            </a:fld>
            <a:endParaRPr lang="ja-JP" altLang="en-US" noProof="0" dirty="0"/>
          </a:p>
        </p:txBody>
      </p:sp>
      <p:sp>
        <p:nvSpPr>
          <p:cNvPr id="7" name="スライド イメージ プレースホルダー 6">
            <a:extLst>
              <a:ext uri="{FF2B5EF4-FFF2-40B4-BE49-F238E27FC236}">
                <a16:creationId xmlns:a16="http://schemas.microsoft.com/office/drawing/2014/main" xmlns="" id="{E3FD9CC8-7DC5-4F39-946E-8C75917332DD}"/>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961461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この図は、専門職として、乳児院で就任から経験を重ね、基幹的</a:t>
            </a:r>
            <a:r>
              <a:rPr lang="ja-JP" altLang="en-US" dirty="0" smtClean="0"/>
              <a:t>職員や、</a:t>
            </a:r>
            <a:r>
              <a:rPr lang="ja-JP" altLang="en-US" dirty="0"/>
              <a:t>施設長を担うに至るまでの、人材育成の流れを示したものです。それぞれ研修と実務の実績を積んだ、あるいはそれに相当する</a:t>
            </a:r>
            <a:r>
              <a:rPr lang="ja-JP" altLang="en-US" dirty="0" smtClean="0"/>
              <a:t>と判断された</a:t>
            </a:r>
            <a:r>
              <a:rPr lang="ja-JP" altLang="en-US" dirty="0"/>
              <a:t>職員が該当する研修対象レベルにステップアップしていくことになります。</a:t>
            </a:r>
            <a:endParaRPr lang="en-US" altLang="ja-JP" dirty="0"/>
          </a:p>
          <a:p>
            <a:r>
              <a:rPr lang="ja-JP" altLang="en-US" dirty="0"/>
              <a:t>　そして、各レベルの役割</a:t>
            </a:r>
            <a:r>
              <a:rPr lang="ja-JP" altLang="en-US" dirty="0" smtClean="0"/>
              <a:t>を担えるように、</a:t>
            </a:r>
            <a:r>
              <a:rPr lang="ja-JP" altLang="en-US" dirty="0"/>
              <a:t>研修計画に基づいた研修を受けることが求められます。</a:t>
            </a:r>
            <a:endParaRPr lang="en-US" altLang="ja-JP" dirty="0"/>
          </a:p>
        </p:txBody>
      </p:sp>
      <p:sp>
        <p:nvSpPr>
          <p:cNvPr id="4" name="スライド番号プレースホルダー 3"/>
          <p:cNvSpPr>
            <a:spLocks noGrp="1"/>
          </p:cNvSpPr>
          <p:nvPr>
            <p:ph type="sldNum" sz="quarter" idx="10"/>
          </p:nvPr>
        </p:nvSpPr>
        <p:spPr/>
        <p:txBody>
          <a:bodyPr/>
          <a:lstStyle/>
          <a:p>
            <a:pPr lvl="0"/>
            <a:fld id="{1D41D0D0-B189-4CD0-8BC2-1D06F6EF1208}" type="slidenum">
              <a:rPr lang="ja-JP" altLang="en-US" noProof="0" smtClean="0"/>
              <a:pPr lvl="0"/>
              <a:t>9</a:t>
            </a:fld>
            <a:endParaRPr lang="ja-JP" altLang="en-US" noProof="0" dirty="0"/>
          </a:p>
        </p:txBody>
      </p:sp>
      <p:sp>
        <p:nvSpPr>
          <p:cNvPr id="7" name="スライド イメージ プレースホルダー 6">
            <a:extLst>
              <a:ext uri="{FF2B5EF4-FFF2-40B4-BE49-F238E27FC236}">
                <a16:creationId xmlns:a16="http://schemas.microsoft.com/office/drawing/2014/main" xmlns="" id="{D5089348-19B9-44A6-A9FA-D514BFA4A7F1}"/>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491043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2792B4-9AF6-4D7F-9800-886FEE40E6F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50251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34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F370DB-94A0-4D8A-ADDE-748C9CA5784F}"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88194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4D01A8-D4F5-48C2-AAAC-225EFFA2BB2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03570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0FCFA6-AD4C-493D-A504-DCBEE28176E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88535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ACD4778-41CF-4B61-87CB-0DEA6190E85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642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82C019-0389-4FAD-A500-BDF113A6AE0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1347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2F771B-23C0-4DED-BD52-ADD4C47A63A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43577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F53CEE-B42D-483B-9D21-2BACFF0896B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874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07E750-3DB7-4B31-BD92-2AFA1F73436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8750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E4D5FE-B3C5-4F8E-ABEE-D3488B36807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1932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82031A-70B1-4511-8AD6-154C2CF929B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11702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B8A842-4951-4F2B-87CF-DB49DC0B27D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36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168F0-B0DF-4C6D-9B59-78B69F96797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931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3C2480D-D164-4AEC-AF1A-FE6285A06ABA}"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7074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419AB-7CE5-4767-B445-0AB8D612257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830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58F97A-6C92-4A87-A102-4016B2F5ECA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5547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8A76C3-7349-4995-823F-543D8F899C0A}"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48103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F8ADBD-1CC4-4D92-99F1-7FE67049FB4C}"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7934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9D76C1-BA90-4133-A9FA-BF37A4998DD2}"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160652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AFE842-0A00-47C1-B323-C8D9A1126140}"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657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DA484-71D8-4E9A-8582-8E6F04F397D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34802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B611230-A70A-4102-A5C6-8BE879078907}"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36159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FB3271-F574-4C5D-BFFC-B389F69552C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52674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FD6D15-8E39-4DF6-8ACB-D982F9866CBE}"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6174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516BBC-C223-4553-B3BC-BB2DBC78614D}"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7823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9705C30E-1ABF-45AB-A4D0-AEC10F02C94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133872" cy="253916"/>
          </a:xfrm>
          <a:prstGeom prst="rect">
            <a:avLst/>
          </a:prstGeom>
          <a:solidFill>
            <a:srgbClr val="FF0000">
              <a:alpha val="70000"/>
            </a:srgbClr>
          </a:solidFill>
        </p:spPr>
        <p:txBody>
          <a:bodyPr wrap="square" rtlCol="0">
            <a:spAutoFit/>
          </a:bodyPr>
          <a:lstStyle/>
          <a:p>
            <a:pPr algn="l"/>
            <a:r>
              <a:rPr lang="ja-JP" altLang="en-US" sz="1050" dirty="0"/>
              <a:t>②資質と倫理</a:t>
            </a:r>
            <a:endParaRPr kumimoji="1" lang="ja-JP" altLang="en-US" sz="1050" dirty="0"/>
          </a:p>
        </p:txBody>
      </p:sp>
    </p:spTree>
    <p:extLst>
      <p:ext uri="{BB962C8B-B14F-4D97-AF65-F5344CB8AC3E}">
        <p14:creationId xmlns:p14="http://schemas.microsoft.com/office/powerpoint/2010/main" val="320485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567332-13DC-4C66-9855-C340551F338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5727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AE1593-A5F0-48DC-88BF-1E1850CDCFBB}"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26131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19EEF-B2E4-45C4-B6C2-14C6FA4D265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09823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502E2-D315-4766-8E4C-930D5691EAD7}"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87522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D0F3C-34FD-477A-B5BE-1FB052FDF8BB}"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7627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B2DCDC-EB3F-4437-9D0A-75E3DA05F1A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0724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FF6239D-B536-4EEA-8250-8B0FF2DDC20F}"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2611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6ACC72C-6EE9-4AB3-ADDA-6952F18C789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17365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60B66-936B-48EC-BC1A-5B3F75AEB16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52714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56678-5B07-4E75-BF97-C4901BF34F6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757952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C339-89A7-4697-9672-95AA70C93F6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488214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8D99411-CE9E-4883-9217-A0AF925093D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475656" cy="253916"/>
          </a:xfrm>
          <a:prstGeom prst="rect">
            <a:avLst/>
          </a:prstGeom>
          <a:solidFill>
            <a:srgbClr val="FF99CC">
              <a:alpha val="70000"/>
            </a:srgbClr>
          </a:solidFill>
        </p:spPr>
        <p:txBody>
          <a:bodyPr wrap="square" rtlCol="0">
            <a:spAutoFit/>
          </a:bodyPr>
          <a:lstStyle/>
          <a:p>
            <a:pPr algn="l"/>
            <a:r>
              <a:rPr kumimoji="1" lang="ja-JP" altLang="en-US" sz="1050" dirty="0"/>
              <a:t>③子どもの権利擁護</a:t>
            </a:r>
          </a:p>
        </p:txBody>
      </p:sp>
    </p:spTree>
    <p:extLst>
      <p:ext uri="{BB962C8B-B14F-4D97-AF65-F5344CB8AC3E}">
        <p14:creationId xmlns:p14="http://schemas.microsoft.com/office/powerpoint/2010/main" val="2642808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9ABD0-C40E-486B-A448-65AA60E9ECD1}"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455017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55FED-316E-42EF-9C7E-EC54A3DD17E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963051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59085-BCF8-46A9-88C0-BB1F73662093}"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846574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15B914-E9A4-4096-BD24-9165FCFB4575}"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8716731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FC12B-0B08-413A-90A9-A6FB44F9C9A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22754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166EF-83F3-4D36-9986-6310EA28CEF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53223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CF5770-3039-4749-A83F-1757EF81362A}"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99837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E8D438-B64D-4E9E-8194-E17FAAE8C0BD}"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21175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96D09-75B5-41F2-A2CB-FB2A36EBDA0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53927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10789B-5DC7-4192-BF3F-9E9AD23F4CD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89369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77C48-7A96-435B-8E6A-1B87F6936FC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989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B50BFAC-1BA4-45AA-892B-5BE7F3BDEC30}"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22067836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4EF015-0F1B-4E8F-B848-708BD775D027}"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633850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CF7145-DCEC-49AC-AE0F-BB5A251BE70B}"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3245390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52A92-761B-4B1B-8807-645DA8DD7AE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2" name="テキスト ボックス 11"/>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67668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7EE3E3-9E5D-4AE8-A77E-FBF26F9DC1D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40968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CF918-2093-4A3D-B518-8224246D0596}"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84119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55BF53-1679-4AFA-92A2-3DAF2C0A78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62996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8AA86A-C57A-4741-9A11-8C7689A33C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38596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19C53-5866-454E-83A2-EEEAF24626F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273669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1B6AD5-FD0C-46B5-AF31-BF670B346E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35060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CACC78-E7AB-42F3-8E6C-FAE44864B4B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1794731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26155B-E2E5-4D3C-B49A-0B61B1F902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65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7979" y="6126163"/>
            <a:ext cx="2880320" cy="337538"/>
          </a:xfrm>
        </p:spPr>
        <p:txBody>
          <a:bodyPr/>
          <a:lstStyle/>
          <a:p>
            <a:fld id="{C2BDA42F-C739-410A-9250-96235A8A18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a:xfrm>
            <a:off x="3124200" y="6173787"/>
            <a:ext cx="2895600" cy="365125"/>
          </a:xfrm>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53200" y="612953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344424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F17804-644C-4995-87B7-5C66C10C6A48}"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2819717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D86A2FA1-2632-47B6-8BA7-7D2B93D3A1E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4176886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4C4ED-BCA4-44B2-9CE0-C77BB57DA88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07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42093-AA32-4A39-9C41-98648FA776B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0641862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1D9574-CDE8-40F3-8588-BB217582C6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78933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AEA9F-F34F-4776-A95A-DC06BCBCAC5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387534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B262A1-68D4-4592-B052-A22A05E11DC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4252034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8B974E-8226-485A-9AEF-9035498F3FC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3636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E2AC77-7FC6-48D8-A4B3-B4F1E55DE41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9987547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C11B01-2E01-4FE5-8DDF-D03327F987A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906488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A260DA-B66A-41B1-9096-BDB62FE5497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0151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3B98AC0-A413-4A0A-ADF0-FED3F01506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rgbClr val="FFCC00"/>
          </a:solidFill>
        </p:spPr>
        <p:txBody>
          <a:bodyPr wrap="square" rtlCol="0">
            <a:spAutoFit/>
          </a:bodyPr>
          <a:lstStyle/>
          <a:p>
            <a:r>
              <a:rPr lang="ja-JP" altLang="en-US" sz="1050" dirty="0" smtClean="0">
                <a:solidFill>
                  <a:prstClr val="black"/>
                </a:solidFill>
              </a:rPr>
              <a:t>⑥チームアプローチと小規模ケア</a:t>
            </a:r>
            <a:endParaRPr lang="ja-JP" altLang="en-US" sz="1050" dirty="0">
              <a:solidFill>
                <a:prstClr val="black"/>
              </a:solidFill>
            </a:endParaRPr>
          </a:p>
        </p:txBody>
      </p:sp>
    </p:spTree>
    <p:extLst>
      <p:ext uri="{BB962C8B-B14F-4D97-AF65-F5344CB8AC3E}">
        <p14:creationId xmlns:p14="http://schemas.microsoft.com/office/powerpoint/2010/main" val="86254868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3DED5E-0D4E-4ABE-AD8C-AC6E9E1D13A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4920754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32F305-D874-4DCC-BDE7-501ED32755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9799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59E444-9EEF-44E3-A964-53763DD6276C}"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365330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5465A6-8945-455F-ABAD-0489B396CAA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1329027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20AFD69-686B-4503-86A1-EA4847275DE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385389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E1E4C-1E57-4A37-9062-DE6C165248F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05681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242B-1880-4BC4-AF6C-8FF1D690482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817285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D7BCBD-C45A-48C5-B8D3-7E84273EAFC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88955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4A02E4-6459-494C-820C-F2CCCC29F1B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36097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56187-7713-45EE-A134-4F6C295D7AE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914010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34E338-84CA-4CBB-B178-02711195EE3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7441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339A423-57E0-4F16-8B09-866BD5FA93F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37380936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FAAEE-805E-4B01-8512-88136402EC1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52305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C6F1F-A4F1-40B2-AC9B-3626B63BCDB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4681016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496B52-D80F-4EA7-B200-47B88531B7F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6498366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D0841E-1787-4716-B782-AFC36BFF90F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3844016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E6AF1-6F2D-4B66-A3F3-354D413033C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4698831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A6254-3727-4771-842B-8F9D6C3230F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1368350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4596451-A29A-4B84-B681-55A3FE4CAC0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941422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80156A-953A-485D-9562-E33BC9B636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41630994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74C914-5426-4AAC-8983-A5BA9B967E8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0378792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0D0979-1A7F-40ED-8360-365B55E75EA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0704132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8B119C-5EB8-433D-8E2A-55E4DA2F7B1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60122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E066439-574A-4FA3-BFA6-D816B319C34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24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E64E9-E610-49A8-87FB-F164C894A95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239593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3D9CAC-DB40-418D-87D8-1E78E658B2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4781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E24FF16-8D3B-4A48-A3AB-38EE0B0BF13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95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B28386-57C6-42D1-AF9A-4007F0DF9EE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60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48ED3A-DF87-4D95-9B79-8D0617312AE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69820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5E374B-6C0B-4920-984A-547A1F5055B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178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2B67FC-6377-426C-9639-BB7B7BD5C685}"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76363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C17129-DD08-4700-A94C-1C3AD8D4E5D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47859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A7F26B-085D-4A62-9EE1-3808C31D66C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98058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3694B0-6C89-458A-A3A4-AF6D37C9AED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73520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C94E0B-4BAB-43BB-BF2A-DCC69DB20D7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107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1.gif"/><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gi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gif"/><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gi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1.gif"/><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gif"/><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gif"/><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gif"/><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gif"/><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36AAEE36-B3C6-4547-BFD5-7DE19A2054C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50" dirty="0">
                <a:solidFill>
                  <a:schemeClr val="tx1"/>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1315159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2F24546C-8D4A-41B1-97F6-B1BC7C1C9ED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70C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70C0"/>
          </a:solidFill>
        </p:spPr>
        <p:txBody>
          <a:bodyPr wrap="square" rtlCol="0">
            <a:spAutoFit/>
          </a:bodyPr>
          <a:lstStyle/>
          <a:p>
            <a:r>
              <a:rPr lang="ja-JP" altLang="en-US" sz="1050" dirty="0">
                <a:solidFill>
                  <a:prstClr val="black"/>
                </a:solidFill>
              </a:rPr>
              <a:t>⑨里親支援</a:t>
            </a:r>
          </a:p>
        </p:txBody>
      </p:sp>
    </p:spTree>
    <p:extLst>
      <p:ext uri="{BB962C8B-B14F-4D97-AF65-F5344CB8AC3E}">
        <p14:creationId xmlns:p14="http://schemas.microsoft.com/office/powerpoint/2010/main" val="375721248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7E011FE2-BDD4-498C-9394-EA41791E8584}"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no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6646171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432CDC5D-67CE-4C37-86CE-F579B92B3959}"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0000">
              <a:alpha val="70000"/>
            </a:srgbClr>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5163374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80EB6B8-9871-41EE-AF09-8222C0B99EF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99CC"/>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75617678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04D3FD3-5015-4805-A73F-9859841922E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94215010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55DF300-B639-46F9-8C80-5DEEB7ADCF6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6018700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8211B736-49E2-4BC1-9131-C48175EA65F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p:nvSpPr>
        <p:spPr>
          <a:xfrm>
            <a:off x="0" y="6646858"/>
            <a:ext cx="9108504" cy="253916"/>
          </a:xfrm>
          <a:prstGeom prst="rect">
            <a:avLst/>
          </a:prstGeom>
          <a:solidFill>
            <a:srgbClr val="FFCC0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4422300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684D84E-D765-4E70-8387-C36625DE6A8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5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122182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47B1195-5E6A-4BB4-BA2E-9DC2D54CF02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F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B0F0"/>
          </a:solidFill>
        </p:spPr>
        <p:txBody>
          <a:bodyPr wrap="square" rtlCol="0">
            <a:spAutoFit/>
          </a:bodyPr>
          <a:lstStyle/>
          <a:p>
            <a:r>
              <a:rPr lang="ja-JP" altLang="en-US" sz="1050" dirty="0">
                <a:solidFill>
                  <a:prstClr val="black"/>
                </a:solidFill>
              </a:rPr>
              <a:t>⑧他機関連携</a:t>
            </a:r>
          </a:p>
        </p:txBody>
      </p:sp>
    </p:spTree>
    <p:extLst>
      <p:ext uri="{BB962C8B-B14F-4D97-AF65-F5344CB8AC3E}">
        <p14:creationId xmlns:p14="http://schemas.microsoft.com/office/powerpoint/2010/main" val="23442366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nyujiin.gr.j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836712"/>
            <a:ext cx="7774632" cy="2619722"/>
          </a:xfrm>
        </p:spPr>
        <p:txBody>
          <a:bodyPr>
            <a:normAutofit/>
          </a:bodyPr>
          <a:lstStyle/>
          <a:p>
            <a:pPr>
              <a:spcBef>
                <a:spcPts val="1200"/>
              </a:spcBef>
            </a:pPr>
            <a:r>
              <a:rPr lang="en-US" altLang="ja-JP" dirty="0"/>
              <a:t/>
            </a:r>
            <a:br>
              <a:rPr lang="en-US" altLang="ja-JP" dirty="0"/>
            </a:br>
            <a:r>
              <a:rPr lang="ja-JP" altLang="en-US" dirty="0" smtClean="0"/>
              <a:t>研修小冊子の活用に向けて</a:t>
            </a:r>
            <a:r>
              <a:rPr lang="en-US" altLang="ja-JP" dirty="0"/>
              <a:t/>
            </a:r>
            <a:br>
              <a:rPr lang="en-US" altLang="ja-JP" dirty="0"/>
            </a:br>
            <a:r>
              <a:rPr lang="ja-JP" altLang="en-US" sz="3200" dirty="0" smtClean="0"/>
              <a:t>乳児院における</a:t>
            </a:r>
            <a:r>
              <a:rPr lang="en-US" altLang="ja-JP" sz="3200" dirty="0" smtClean="0"/>
              <a:t/>
            </a:r>
            <a:br>
              <a:rPr lang="en-US" altLang="ja-JP" sz="3200" dirty="0" smtClean="0"/>
            </a:br>
            <a:r>
              <a:rPr lang="ja-JP" altLang="en-US" sz="3200" dirty="0" smtClean="0"/>
              <a:t>養育の質の向上と支援の充実のために</a:t>
            </a:r>
            <a:endParaRPr kumimoji="1" lang="ja-JP" altLang="en-US" dirty="0"/>
          </a:p>
        </p:txBody>
      </p:sp>
      <p:sp>
        <p:nvSpPr>
          <p:cNvPr id="3" name="サブタイトル 2"/>
          <p:cNvSpPr>
            <a:spLocks noGrp="1"/>
          </p:cNvSpPr>
          <p:nvPr>
            <p:ph type="subTitle" idx="1"/>
          </p:nvPr>
        </p:nvSpPr>
        <p:spPr>
          <a:xfrm>
            <a:off x="1371600" y="3886201"/>
            <a:ext cx="6400800" cy="1054968"/>
          </a:xfrm>
        </p:spPr>
        <p:txBody>
          <a:bodyPr>
            <a:normAutofit/>
          </a:bodyPr>
          <a:lstStyle/>
          <a:p>
            <a:r>
              <a:rPr lang="ja-JP" altLang="en-US" sz="2800" dirty="0"/>
              <a:t>全国乳児福祉協議会</a:t>
            </a:r>
            <a:endParaRPr lang="en-US" altLang="ja-JP" sz="2800" dirty="0"/>
          </a:p>
          <a:p>
            <a:r>
              <a:rPr lang="ja-JP" altLang="en-US" sz="2800" dirty="0"/>
              <a:t>研修体系具体化にむけた検討委員会</a:t>
            </a:r>
            <a:endParaRPr kumimoji="1" lang="ja-JP" altLang="en-US" sz="2800"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1</a:t>
            </a:fld>
            <a:endParaRPr kumimoji="1" lang="ja-JP" altLang="en-US" dirty="0"/>
          </a:p>
        </p:txBody>
      </p:sp>
      <p:sp>
        <p:nvSpPr>
          <p:cNvPr id="5" name="テキスト ボックス 4"/>
          <p:cNvSpPr txBox="1"/>
          <p:nvPr/>
        </p:nvSpPr>
        <p:spPr>
          <a:xfrm>
            <a:off x="3770082" y="5370936"/>
            <a:ext cx="1603837" cy="646331"/>
          </a:xfrm>
          <a:prstGeom prst="rect">
            <a:avLst/>
          </a:prstGeom>
          <a:noFill/>
        </p:spPr>
        <p:txBody>
          <a:bodyPr wrap="none" rtlCol="0">
            <a:spAutoFit/>
          </a:bodyPr>
          <a:lstStyle/>
          <a:p>
            <a:pPr algn="ctr"/>
            <a:r>
              <a:rPr lang="ja-JP" altLang="en-US" dirty="0" smtClean="0">
                <a:latin typeface="Arial" panose="020B0604020202020204" pitchFamily="34" charset="0"/>
                <a:cs typeface="Arial" panose="020B0604020202020204" pitchFamily="34" charset="0"/>
              </a:rPr>
              <a:t>平成</a:t>
            </a:r>
            <a:r>
              <a:rPr lang="en-US" altLang="ja-JP" dirty="0" smtClean="0">
                <a:latin typeface="Arial" panose="020B0604020202020204" pitchFamily="34" charset="0"/>
                <a:cs typeface="Arial" panose="020B0604020202020204" pitchFamily="34" charset="0"/>
              </a:rPr>
              <a:t>30</a:t>
            </a:r>
            <a:r>
              <a:rPr lang="ja-JP" altLang="en-US" dirty="0" smtClean="0">
                <a:latin typeface="Arial" panose="020B0604020202020204" pitchFamily="34" charset="0"/>
                <a:cs typeface="Arial" panose="020B0604020202020204" pitchFamily="34" charset="0"/>
              </a:rPr>
              <a:t>年</a:t>
            </a:r>
            <a:r>
              <a:rPr lang="en-US" altLang="ja-JP" dirty="0" smtClean="0">
                <a:latin typeface="Arial" panose="020B0604020202020204" pitchFamily="34" charset="0"/>
                <a:cs typeface="Arial" panose="020B0604020202020204" pitchFamily="34" charset="0"/>
              </a:rPr>
              <a:t>11</a:t>
            </a:r>
            <a:r>
              <a:rPr lang="ja-JP" altLang="en-US" dirty="0" smtClean="0">
                <a:latin typeface="Arial" panose="020B0604020202020204" pitchFamily="34" charset="0"/>
                <a:cs typeface="Arial" panose="020B0604020202020204" pitchFamily="34" charset="0"/>
              </a:rPr>
              <a:t>月</a:t>
            </a:r>
            <a:endParaRPr lang="en-US" altLang="ja-JP" dirty="0" smtClean="0">
              <a:latin typeface="Arial" panose="020B0604020202020204" pitchFamily="34" charset="0"/>
              <a:cs typeface="Arial" panose="020B0604020202020204" pitchFamily="34" charset="0"/>
            </a:endParaRPr>
          </a:p>
          <a:p>
            <a:pPr algn="ctr"/>
            <a:r>
              <a:rPr lang="en-US" altLang="ja-JP" dirty="0">
                <a:latin typeface="Arial" panose="020B0604020202020204" pitchFamily="34" charset="0"/>
                <a:cs typeface="Arial" panose="020B0604020202020204" pitchFamily="34" charset="0"/>
              </a:rPr>
              <a:t>1.0</a:t>
            </a:r>
            <a:r>
              <a:rPr lang="ja-JP" altLang="en-US" dirty="0" smtClean="0">
                <a:latin typeface="Arial" panose="020B0604020202020204" pitchFamily="34" charset="0"/>
                <a:cs typeface="Arial" panose="020B0604020202020204" pitchFamily="34" charset="0"/>
              </a:rPr>
              <a:t>版</a:t>
            </a:r>
            <a:endParaRPr lang="en-US" altLang="ja-JP"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7317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908720"/>
            <a:ext cx="8352928" cy="550920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人材育成のための研修</a:t>
            </a:r>
            <a:endParaRPr kumimoji="1" lang="en-US" altLang="ja-JP"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施設内で行われる研修　</a:t>
            </a:r>
            <a:endParaRPr kumimoji="1" lang="en-US" altLang="ja-JP"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地域（ブロック）で行われる研修</a:t>
            </a:r>
            <a:endParaRPr kumimoji="1" lang="en-US" altLang="ja-JP"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全国の単位で行われる研修　</a:t>
            </a:r>
            <a:endParaRPr kumimoji="1" lang="en-US" altLang="ja-JP"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等、</a:t>
            </a:r>
            <a:r>
              <a:rPr kumimoji="1" lang="ja-JP" altLang="en-US" sz="4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多種多様</a:t>
            </a:r>
            <a:r>
              <a:rPr kumimoji="1" lang="ja-JP" altLang="en-US"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にあります。</a:t>
            </a:r>
            <a:endParaRPr kumimoji="1" lang="en-US" altLang="ja-JP"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参考：「乳児院研修ガイドライン」</a:t>
            </a:r>
            <a:r>
              <a:rPr kumimoji="1" lang="ja-JP" altLang="en-US"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sp>
        <p:nvSpPr>
          <p:cNvPr id="3" name="スライド番号プレースホルダー 2"/>
          <p:cNvSpPr>
            <a:spLocks noGrp="1"/>
          </p:cNvSpPr>
          <p:nvPr>
            <p:ph type="sldNum" sz="quarter" idx="12"/>
          </p:nvPr>
        </p:nvSpPr>
        <p:spPr/>
        <p:txBody>
          <a:bodyPr/>
          <a:lstStyle/>
          <a:p>
            <a:fld id="{52885D5F-1D73-4CD8-8BE9-6FDEEE1081D8}" type="slidenum">
              <a:rPr kumimoji="1" lang="ja-JP" altLang="en-US" smtClean="0"/>
              <a:t>10</a:t>
            </a:fld>
            <a:endParaRPr kumimoji="1" lang="ja-JP" altLang="en-US" dirty="0"/>
          </a:p>
        </p:txBody>
      </p:sp>
    </p:spTree>
    <p:extLst>
      <p:ext uri="{BB962C8B-B14F-4D97-AF65-F5344CB8AC3E}">
        <p14:creationId xmlns:p14="http://schemas.microsoft.com/office/powerpoint/2010/main" val="2091477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dirty="0"/>
              <a:t>研修の３つの形態</a:t>
            </a:r>
          </a:p>
        </p:txBody>
      </p:sp>
      <p:sp>
        <p:nvSpPr>
          <p:cNvPr id="3" name="コンテンツ プレースホルダー 2"/>
          <p:cNvSpPr>
            <a:spLocks noGrp="1"/>
          </p:cNvSpPr>
          <p:nvPr>
            <p:ph idx="1"/>
          </p:nvPr>
        </p:nvSpPr>
        <p:spPr/>
        <p:txBody>
          <a:bodyPr/>
          <a:lstStyle/>
          <a:p>
            <a:pPr marL="0" lvl="0" indent="0">
              <a:spcBef>
                <a:spcPts val="0"/>
              </a:spcBef>
              <a:buNone/>
            </a:pPr>
            <a:r>
              <a:rPr lang="ja-JP" altLang="en-US" sz="4400" dirty="0">
                <a:solidFill>
                  <a:prstClr val="black"/>
                </a:solidFill>
              </a:rPr>
              <a:t>（１）</a:t>
            </a:r>
            <a:r>
              <a:rPr lang="en-US" altLang="ja-JP" sz="4400" dirty="0">
                <a:solidFill>
                  <a:prstClr val="black"/>
                </a:solidFill>
              </a:rPr>
              <a:t>OJT(On the Job </a:t>
            </a:r>
            <a:r>
              <a:rPr lang="en-US" altLang="ja-JP" sz="4400" dirty="0" smtClean="0">
                <a:solidFill>
                  <a:prstClr val="black"/>
                </a:solidFill>
              </a:rPr>
              <a:t>Training)</a:t>
            </a:r>
            <a:endParaRPr lang="en-US" altLang="ja-JP" sz="4400" dirty="0">
              <a:solidFill>
                <a:prstClr val="black"/>
              </a:solidFill>
            </a:endParaRPr>
          </a:p>
          <a:p>
            <a:pPr marL="0" lvl="0" indent="0">
              <a:spcBef>
                <a:spcPts val="0"/>
              </a:spcBef>
              <a:buNone/>
            </a:pPr>
            <a:endParaRPr lang="en-US" altLang="ja-JP" sz="4400" dirty="0">
              <a:solidFill>
                <a:prstClr val="black"/>
              </a:solidFill>
            </a:endParaRPr>
          </a:p>
          <a:p>
            <a:pPr marL="0" lvl="0" indent="0">
              <a:spcBef>
                <a:spcPts val="0"/>
              </a:spcBef>
              <a:buNone/>
            </a:pPr>
            <a:r>
              <a:rPr lang="ja-JP" altLang="en-US" sz="4400" dirty="0">
                <a:solidFill>
                  <a:prstClr val="black"/>
                </a:solidFill>
              </a:rPr>
              <a:t>（２）</a:t>
            </a:r>
            <a:r>
              <a:rPr lang="en-US" altLang="ja-JP" sz="4400" dirty="0">
                <a:solidFill>
                  <a:prstClr val="black"/>
                </a:solidFill>
              </a:rPr>
              <a:t>Off-JT(Off the Job Training</a:t>
            </a:r>
            <a:r>
              <a:rPr lang="en-US" altLang="ja-JP" sz="4400" dirty="0" smtClean="0">
                <a:solidFill>
                  <a:prstClr val="black"/>
                </a:solidFill>
              </a:rPr>
              <a:t>)</a:t>
            </a:r>
            <a:endParaRPr lang="ja-JP" altLang="en-US" sz="4400" dirty="0">
              <a:solidFill>
                <a:prstClr val="black"/>
              </a:solidFill>
            </a:endParaRPr>
          </a:p>
          <a:p>
            <a:pPr marL="0" lvl="0" indent="0">
              <a:spcBef>
                <a:spcPts val="0"/>
              </a:spcBef>
              <a:buNone/>
            </a:pPr>
            <a:endParaRPr lang="en-US" altLang="ja-JP" sz="4400" dirty="0">
              <a:solidFill>
                <a:prstClr val="black"/>
              </a:solidFill>
            </a:endParaRPr>
          </a:p>
          <a:p>
            <a:pPr marL="0" lvl="0" indent="0">
              <a:spcBef>
                <a:spcPts val="0"/>
              </a:spcBef>
              <a:buNone/>
            </a:pPr>
            <a:r>
              <a:rPr lang="ja-JP" altLang="en-US" sz="4400" dirty="0">
                <a:solidFill>
                  <a:prstClr val="black"/>
                </a:solidFill>
              </a:rPr>
              <a:t>（３）</a:t>
            </a:r>
            <a:r>
              <a:rPr lang="en-US" altLang="ja-JP" sz="4400" dirty="0">
                <a:solidFill>
                  <a:prstClr val="black"/>
                </a:solidFill>
              </a:rPr>
              <a:t>SDS(Self Development System )</a:t>
            </a:r>
          </a:p>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11</a:t>
            </a:fld>
            <a:endParaRPr kumimoji="1" lang="ja-JP" altLang="en-US" dirty="0"/>
          </a:p>
        </p:txBody>
      </p:sp>
    </p:spTree>
    <p:extLst>
      <p:ext uri="{BB962C8B-B14F-4D97-AF65-F5344CB8AC3E}">
        <p14:creationId xmlns:p14="http://schemas.microsoft.com/office/powerpoint/2010/main" val="2102092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395536" y="836712"/>
          <a:ext cx="8075240" cy="5509769"/>
        </p:xfrm>
        <a:graphic>
          <a:graphicData uri="http://schemas.openxmlformats.org/drawingml/2006/table">
            <a:tbl>
              <a:tblPr firstRow="1" bandRow="1">
                <a:tableStyleId>{69012ECD-51FC-41F1-AA8D-1B2483CD663E}</a:tableStyleId>
              </a:tblPr>
              <a:tblGrid>
                <a:gridCol w="8075240">
                  <a:extLst>
                    <a:ext uri="{9D8B030D-6E8A-4147-A177-3AD203B41FA5}">
                      <a16:colId xmlns:a16="http://schemas.microsoft.com/office/drawing/2014/main" xmlns="" val="20000"/>
                    </a:ext>
                  </a:extLst>
                </a:gridCol>
              </a:tblGrid>
              <a:tr h="608639">
                <a:tc>
                  <a:txBody>
                    <a:bodyPr/>
                    <a:lstStyle/>
                    <a:p>
                      <a:r>
                        <a:rPr kumimoji="1" lang="ja-JP" altLang="en-US" sz="2000" b="1" dirty="0"/>
                        <a:t>　</a:t>
                      </a:r>
                      <a:r>
                        <a:rPr kumimoji="1" lang="en-US" altLang="ja-JP" sz="6000" b="1" dirty="0"/>
                        <a:t>OJT</a:t>
                      </a:r>
                      <a:endParaRPr kumimoji="1" lang="ja-JP" altLang="en-US" sz="2000" b="1" dirty="0"/>
                    </a:p>
                  </a:txBody>
                  <a:tcPr/>
                </a:tc>
                <a:extLst>
                  <a:ext uri="{0D108BD9-81ED-4DB2-BD59-A6C34878D82A}">
                    <a16:rowId xmlns:a16="http://schemas.microsoft.com/office/drawing/2014/main" xmlns="" val="10000"/>
                  </a:ext>
                </a:extLst>
              </a:tr>
              <a:tr h="4503929">
                <a:tc>
                  <a:txBody>
                    <a:bodyPr/>
                    <a:lstStyle/>
                    <a:p>
                      <a:r>
                        <a:rPr kumimoji="1" lang="ja-JP" altLang="en-US" sz="2800" b="1" dirty="0"/>
                        <a:t>　施設の上司や先輩が部下や後輩に対して、日々の様々な業務を通して、業務に 必要な視点、知識、技術などを、意図的・計画的・継続的に指導すること</a:t>
                      </a:r>
                      <a:endParaRPr kumimoji="1" lang="en-US" altLang="ja-JP" sz="2800" b="1" dirty="0"/>
                    </a:p>
                    <a:p>
                      <a:endParaRPr kumimoji="1" lang="en-US" altLang="ja-JP" sz="2800" b="1" dirty="0"/>
                    </a:p>
                    <a:p>
                      <a:r>
                        <a:rPr kumimoji="1" lang="ja-JP" altLang="en-US" sz="2800" b="1" dirty="0"/>
                        <a:t>例</a:t>
                      </a:r>
                      <a:endParaRPr kumimoji="1" lang="en-US" altLang="ja-JP" sz="2800" b="1" dirty="0"/>
                    </a:p>
                    <a:p>
                      <a:r>
                        <a:rPr kumimoji="1" lang="ja-JP" altLang="en-US" sz="2800" b="1" dirty="0"/>
                        <a:t>①施設内でのスーパービジョン体制があり、定期的、継続的にスーパービジョン を受けること 　　</a:t>
                      </a:r>
                      <a:endParaRPr kumimoji="1" lang="en-US" altLang="ja-JP" sz="2800" b="1" dirty="0"/>
                    </a:p>
                    <a:p>
                      <a:r>
                        <a:rPr kumimoji="1" lang="ja-JP" altLang="en-US" sz="2800" b="1" dirty="0"/>
                        <a:t>②施設内での定期的なケースカンファレンスが行われており、定期的に参加して いること </a:t>
                      </a:r>
                    </a:p>
                  </a:txBody>
                  <a:tcPr/>
                </a:tc>
                <a:extLst>
                  <a:ext uri="{0D108BD9-81ED-4DB2-BD59-A6C34878D82A}">
                    <a16:rowId xmlns:a16="http://schemas.microsoft.com/office/drawing/2014/main" xmlns="" val="10001"/>
                  </a:ext>
                </a:extLst>
              </a:tr>
            </a:tbl>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B2BF72-34EB-475C-92CC-0CE9DEB6EDC0}"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03711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323528" y="836712"/>
          <a:ext cx="8363272" cy="5519638"/>
        </p:xfrm>
        <a:graphic>
          <a:graphicData uri="http://schemas.openxmlformats.org/drawingml/2006/table">
            <a:tbl>
              <a:tblPr firstRow="1" bandRow="1">
                <a:tableStyleId>{69012ECD-51FC-41F1-AA8D-1B2483CD663E}</a:tableStyleId>
              </a:tblPr>
              <a:tblGrid>
                <a:gridCol w="8363272">
                  <a:extLst>
                    <a:ext uri="{9D8B030D-6E8A-4147-A177-3AD203B41FA5}">
                      <a16:colId xmlns:a16="http://schemas.microsoft.com/office/drawing/2014/main" xmlns="" val="20000"/>
                    </a:ext>
                  </a:extLst>
                </a:gridCol>
              </a:tblGrid>
              <a:tr h="821375">
                <a:tc>
                  <a:txBody>
                    <a:bodyPr/>
                    <a:lstStyle/>
                    <a:p>
                      <a:r>
                        <a:rPr kumimoji="1" lang="en-US" altLang="ja-JP" sz="4400" b="1" dirty="0"/>
                        <a:t>Off-JT</a:t>
                      </a:r>
                      <a:endParaRPr kumimoji="1" lang="ja-JP" altLang="en-US" sz="4400" b="1" dirty="0"/>
                    </a:p>
                  </a:txBody>
                  <a:tcPr/>
                </a:tc>
                <a:extLst>
                  <a:ext uri="{0D108BD9-81ED-4DB2-BD59-A6C34878D82A}">
                    <a16:rowId xmlns:a16="http://schemas.microsoft.com/office/drawing/2014/main" xmlns="" val="10000"/>
                  </a:ext>
                </a:extLst>
              </a:tr>
              <a:tr h="4698263">
                <a:tc>
                  <a:txBody>
                    <a:bodyPr/>
                    <a:lstStyle/>
                    <a:p>
                      <a:r>
                        <a:rPr kumimoji="1" lang="ja-JP" altLang="en-US" sz="2800" b="1" dirty="0"/>
                        <a:t>日常業務を離れての研修。これには施設内 で職員が集まって行われる研修形態と、施設が職員を派遣して外部研修に参加する形態とがある。</a:t>
                      </a:r>
                      <a:endParaRPr kumimoji="1" lang="en-US" altLang="ja-JP" sz="2800" b="1" dirty="0"/>
                    </a:p>
                    <a:p>
                      <a:endParaRPr kumimoji="1" lang="en-US" altLang="ja-JP" sz="2800" b="1" dirty="0"/>
                    </a:p>
                    <a:p>
                      <a:r>
                        <a:rPr kumimoji="1" lang="ja-JP" altLang="en-US" sz="2800" b="1" dirty="0"/>
                        <a:t>例 </a:t>
                      </a:r>
                      <a:endParaRPr kumimoji="1" lang="en-US" altLang="ja-JP" sz="2800" b="1" dirty="0"/>
                    </a:p>
                    <a:p>
                      <a:r>
                        <a:rPr kumimoji="1" lang="ja-JP" altLang="en-US" sz="2800" b="1" dirty="0"/>
                        <a:t>○施設内で行われる研修会</a:t>
                      </a:r>
                      <a:endParaRPr kumimoji="1" lang="en-US" altLang="ja-JP" sz="2800" b="1" dirty="0"/>
                    </a:p>
                    <a:p>
                      <a:r>
                        <a:rPr kumimoji="1" lang="ja-JP" altLang="en-US" sz="2800" b="1" dirty="0"/>
                        <a:t>○各自治体や乳児福祉協議会の地域ブロック等、　</a:t>
                      </a:r>
                      <a:endParaRPr kumimoji="1" lang="en-US" altLang="ja-JP" sz="2800" b="1" dirty="0"/>
                    </a:p>
                    <a:p>
                      <a:r>
                        <a:rPr kumimoji="1" lang="ja-JP" altLang="en-US" sz="2800" b="1" dirty="0"/>
                        <a:t>地域が行う乳児院職員を対象と した研修会 </a:t>
                      </a:r>
                      <a:endParaRPr kumimoji="1" lang="en-US" altLang="ja-JP" sz="2800" b="1" dirty="0"/>
                    </a:p>
                    <a:p>
                      <a:r>
                        <a:rPr kumimoji="1" lang="ja-JP" altLang="en-US" sz="2800" b="1" dirty="0"/>
                        <a:t>○全国乳児福祉協議会主催の研修会</a:t>
                      </a:r>
                      <a:endParaRPr kumimoji="1" lang="en-US" altLang="ja-JP" sz="2800" b="1" dirty="0"/>
                    </a:p>
                    <a:p>
                      <a:r>
                        <a:rPr kumimoji="1" lang="ja-JP" altLang="en-US" sz="2800" b="1" dirty="0"/>
                        <a:t>○全国乳児福祉協議会が指定する研修会</a:t>
                      </a:r>
                    </a:p>
                  </a:txBody>
                  <a:tcPr/>
                </a:tc>
                <a:extLst>
                  <a:ext uri="{0D108BD9-81ED-4DB2-BD59-A6C34878D82A}">
                    <a16:rowId xmlns:a16="http://schemas.microsoft.com/office/drawing/2014/main" xmlns="" val="10001"/>
                  </a:ext>
                </a:extLst>
              </a:tr>
            </a:tbl>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B2BF72-34EB-475C-92CC-0CE9DEB6EDC0}"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47066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63258733"/>
              </p:ext>
            </p:extLst>
          </p:nvPr>
        </p:nvGraphicFramePr>
        <p:xfrm>
          <a:off x="251520" y="1659672"/>
          <a:ext cx="8435280" cy="4896544"/>
        </p:xfrm>
        <a:graphic>
          <a:graphicData uri="http://schemas.openxmlformats.org/drawingml/2006/table">
            <a:tbl>
              <a:tblPr firstRow="1" bandRow="1">
                <a:tableStyleId>{BDBED569-4797-4DF1-A0F4-6AAB3CD982D8}</a:tableStyleId>
              </a:tblPr>
              <a:tblGrid>
                <a:gridCol w="8435280">
                  <a:extLst>
                    <a:ext uri="{9D8B030D-6E8A-4147-A177-3AD203B41FA5}">
                      <a16:colId xmlns:a16="http://schemas.microsoft.com/office/drawing/2014/main" xmlns="" val="20000"/>
                    </a:ext>
                  </a:extLst>
                </a:gridCol>
              </a:tblGrid>
              <a:tr h="48965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b="1" dirty="0"/>
                        <a:t>職員の施設内外での自主的な研修活動を施設が認め、財源の負担や場所の</a:t>
                      </a:r>
                      <a:r>
                        <a:rPr lang="ja-JP" altLang="en-US" sz="2800" b="1" dirty="0" smtClean="0"/>
                        <a:t>提供など</a:t>
                      </a:r>
                      <a:r>
                        <a:rPr lang="ja-JP" altLang="en-US" sz="2800" b="1" dirty="0"/>
                        <a:t>の援助を行い、積極的な自己研鑽を促すもの。</a:t>
                      </a:r>
                      <a:endParaRPr lang="en-US" altLang="ja-JP" sz="28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t>○</a:t>
                      </a:r>
                      <a:r>
                        <a:rPr lang="ja-JP" altLang="en-US" sz="2400" b="1" dirty="0" smtClean="0"/>
                        <a:t>職員</a:t>
                      </a:r>
                      <a:r>
                        <a:rPr lang="ja-JP" altLang="en-US" sz="2400" b="1" dirty="0"/>
                        <a:t>有志で集まっ </a:t>
                      </a:r>
                      <a:r>
                        <a:rPr lang="ja-JP" altLang="en-US" sz="2400" b="1" dirty="0" err="1"/>
                        <a:t>ての</a:t>
                      </a:r>
                      <a:r>
                        <a:rPr lang="ja-JP" altLang="en-US" sz="2400" b="1" dirty="0" smtClean="0"/>
                        <a:t>勉強会</a:t>
                      </a:r>
                      <a:endParaRPr lang="en-US" altLang="ja-JP" sz="24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t>○</a:t>
                      </a:r>
                      <a:r>
                        <a:rPr lang="ja-JP" altLang="en-US" sz="2400" b="1" dirty="0" smtClean="0"/>
                        <a:t>職員</a:t>
                      </a:r>
                      <a:r>
                        <a:rPr lang="ja-JP" altLang="en-US" sz="2400" b="1" dirty="0"/>
                        <a:t>個人が自主的参加を希望した外部研修等</a:t>
                      </a:r>
                      <a:endParaRPr lang="en-US" altLang="ja-JP" sz="24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t>ポイント</a:t>
                      </a:r>
                      <a:r>
                        <a:rPr lang="ja-JP" altLang="en-US" sz="2400" b="1" dirty="0" smtClean="0"/>
                        <a:t>の獲得</a:t>
                      </a:r>
                      <a:r>
                        <a:rPr lang="ja-JP" altLang="en-US" sz="2400" b="1" dirty="0"/>
                        <a:t>できる研修としては、乳児院の業務に関係した内容で、各施設で作成した</a:t>
                      </a:r>
                      <a:r>
                        <a:rPr lang="ja-JP" altLang="en-US" sz="2400" b="1" dirty="0" smtClean="0"/>
                        <a:t>人材</a:t>
                      </a:r>
                      <a:r>
                        <a:rPr lang="ja-JP" altLang="en-US" sz="2400" b="1" dirty="0"/>
                        <a:t>育成方針と合致し、かつ施設長が実施や参加を認めたものとする。また他</a:t>
                      </a:r>
                      <a:r>
                        <a:rPr lang="ja-JP" altLang="en-US" sz="2400" b="1" dirty="0" smtClean="0"/>
                        <a:t>施設や</a:t>
                      </a:r>
                      <a:r>
                        <a:rPr lang="ja-JP" altLang="en-US" sz="2400" b="1" dirty="0"/>
                        <a:t>関係機関への実習もこれに含める。</a:t>
                      </a:r>
                      <a:endParaRPr lang="en-US" altLang="ja-JP" sz="24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t>○外部で行われる任意の研修会で施設長が認めたもの</a:t>
                      </a:r>
                      <a:endParaRPr lang="en-US" altLang="ja-JP" sz="24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t>○自分たちで実施した勉強会で施設長が認めたもの  </a:t>
                      </a:r>
                      <a:endParaRPr lang="en-US" altLang="ja-JP" sz="24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t>○他施設や関係機関への実習 </a:t>
                      </a:r>
                      <a:endParaRPr kumimoji="1" lang="ja-JP" altLang="en-US" sz="2400" b="1" dirty="0"/>
                    </a:p>
                  </a:txBody>
                  <a:tcPr/>
                </a:tc>
                <a:extLst>
                  <a:ext uri="{0D108BD9-81ED-4DB2-BD59-A6C34878D82A}">
                    <a16:rowId xmlns:a16="http://schemas.microsoft.com/office/drawing/2014/main" xmlns="" val="10000"/>
                  </a:ext>
                </a:extLst>
              </a:tr>
            </a:tbl>
          </a:graphicData>
        </a:graphic>
      </p:graphicFrame>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B2BF72-34EB-475C-92CC-0CE9DEB6EDC0}"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graphicFrame>
        <p:nvGraphicFramePr>
          <p:cNvPr id="4" name="表 3"/>
          <p:cNvGraphicFramePr>
            <a:graphicFrameLocks noGrp="1"/>
          </p:cNvGraphicFramePr>
          <p:nvPr>
            <p:extLst/>
          </p:nvPr>
        </p:nvGraphicFramePr>
        <p:xfrm>
          <a:off x="179511" y="836712"/>
          <a:ext cx="8507289" cy="822960"/>
        </p:xfrm>
        <a:graphic>
          <a:graphicData uri="http://schemas.openxmlformats.org/drawingml/2006/table">
            <a:tbl>
              <a:tblPr firstRow="1" bandRow="1">
                <a:tableStyleId>{69012ECD-51FC-41F1-AA8D-1B2483CD663E}</a:tableStyleId>
              </a:tblPr>
              <a:tblGrid>
                <a:gridCol w="428552">
                  <a:extLst>
                    <a:ext uri="{9D8B030D-6E8A-4147-A177-3AD203B41FA5}">
                      <a16:colId xmlns:a16="http://schemas.microsoft.com/office/drawing/2014/main" xmlns="" val="20000"/>
                    </a:ext>
                  </a:extLst>
                </a:gridCol>
                <a:gridCol w="8078737">
                  <a:extLst>
                    <a:ext uri="{9D8B030D-6E8A-4147-A177-3AD203B41FA5}">
                      <a16:colId xmlns:a16="http://schemas.microsoft.com/office/drawing/2014/main" xmlns="" val="20001"/>
                    </a:ext>
                  </a:extLst>
                </a:gridCol>
              </a:tblGrid>
              <a:tr h="504056">
                <a:tc>
                  <a:txBody>
                    <a:bodyPr/>
                    <a:lstStyle/>
                    <a:p>
                      <a:endParaRPr kumimoji="1" lang="ja-JP" altLang="en-US" sz="4800" b="1" dirty="0"/>
                    </a:p>
                  </a:txBody>
                  <a:tcPr/>
                </a:tc>
                <a:tc>
                  <a:txBody>
                    <a:bodyPr/>
                    <a:lstStyle/>
                    <a:p>
                      <a:r>
                        <a:rPr kumimoji="1" lang="en-US" altLang="ja-JP" sz="4800" b="1" dirty="0"/>
                        <a:t>SDS</a:t>
                      </a: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654586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908720"/>
            <a:ext cx="8568952" cy="5268244"/>
          </a:xfrm>
        </p:spPr>
        <p:txBody>
          <a:bodyPr>
            <a:noAutofit/>
          </a:bodyPr>
          <a:lstStyle/>
          <a:p>
            <a:r>
              <a:rPr kumimoji="1" lang="ja-JP" altLang="en-US" sz="4000" dirty="0"/>
              <a:t>計画的研修の受講</a:t>
            </a:r>
            <a:endParaRPr kumimoji="1" lang="en-US" altLang="ja-JP" sz="4000" dirty="0"/>
          </a:p>
          <a:p>
            <a:pPr marL="0" indent="0">
              <a:buNone/>
            </a:pPr>
            <a:r>
              <a:rPr lang="ja-JP" altLang="en-US" sz="3600" dirty="0"/>
              <a:t>　</a:t>
            </a:r>
            <a:endParaRPr lang="en-US" altLang="ja-JP" sz="3600" dirty="0"/>
          </a:p>
          <a:p>
            <a:pPr marL="0" indent="0">
              <a:buNone/>
            </a:pPr>
            <a:endParaRPr lang="en-US" altLang="ja-JP" sz="3600" dirty="0"/>
          </a:p>
          <a:p>
            <a:pPr marL="0" indent="0">
              <a:buNone/>
            </a:pPr>
            <a:r>
              <a:rPr lang="ja-JP" altLang="en-US" sz="3600" dirty="0"/>
              <a:t>→</a:t>
            </a:r>
            <a:r>
              <a:rPr kumimoji="1" lang="ja-JP" altLang="en-US" sz="3600" dirty="0"/>
              <a:t>自身の専門性向上へ</a:t>
            </a:r>
            <a:endParaRPr kumimoji="1" lang="en-US" altLang="ja-JP" sz="3600" dirty="0"/>
          </a:p>
          <a:p>
            <a:pPr marL="0" indent="0">
              <a:buNone/>
            </a:pPr>
            <a:r>
              <a:rPr lang="ja-JP" altLang="en-US" sz="3600" dirty="0"/>
              <a:t>→</a:t>
            </a:r>
            <a:r>
              <a:rPr kumimoji="1" lang="ja-JP" altLang="en-US" sz="3600" dirty="0"/>
              <a:t>チーム、施設全体のサービスの質向上へ</a:t>
            </a:r>
            <a:endParaRPr kumimoji="1" lang="en-US" altLang="ja-JP" sz="3600" dirty="0"/>
          </a:p>
          <a:p>
            <a:pPr marL="0" indent="0">
              <a:buNone/>
            </a:pPr>
            <a:endParaRPr kumimoji="1" lang="en-US" altLang="ja-JP" sz="2000" dirty="0"/>
          </a:p>
          <a:p>
            <a:pPr marL="0" indent="0">
              <a:buNone/>
            </a:pPr>
            <a:r>
              <a:rPr kumimoji="1" lang="ja-JP" altLang="en-US" sz="2000" dirty="0"/>
              <a:t>＊１　研修振り返りノートは、</a:t>
            </a:r>
            <a:r>
              <a:rPr lang="en-US" altLang="ja-JP" sz="2000" dirty="0"/>
              <a:t>『</a:t>
            </a:r>
            <a:r>
              <a:rPr lang="ja-JP" altLang="en-US" sz="2000" dirty="0"/>
              <a:t>改訂　乳児院の研修体系　小規模化にも対応するための人材育成の指針－</a:t>
            </a:r>
            <a:r>
              <a:rPr lang="en-US" altLang="ja-JP" sz="2000" dirty="0"/>
              <a:t>』</a:t>
            </a:r>
            <a:r>
              <a:rPr lang="ja-JP" altLang="en-US" sz="2000" dirty="0"/>
              <a:t>　（平成</a:t>
            </a:r>
            <a:r>
              <a:rPr lang="en-US" altLang="ja-JP" sz="2000" dirty="0"/>
              <a:t>27</a:t>
            </a:r>
            <a:r>
              <a:rPr lang="ja-JP" altLang="en-US" sz="2000" dirty="0"/>
              <a:t>年）、</a:t>
            </a:r>
            <a:r>
              <a:rPr lang="en-US" altLang="ja-JP" sz="2000" dirty="0"/>
              <a:t>『</a:t>
            </a:r>
            <a:r>
              <a:rPr lang="ja-JP" altLang="en-US" sz="2000" dirty="0"/>
              <a:t>初任職員に向けた研修小冊子～乳児院の養育を担うスタートを切るために～</a:t>
            </a:r>
            <a:r>
              <a:rPr lang="en-US" altLang="ja-JP" sz="2000" dirty="0"/>
              <a:t>』</a:t>
            </a:r>
            <a:r>
              <a:rPr lang="ja-JP" altLang="en-US" sz="2000" dirty="0"/>
              <a:t>平成</a:t>
            </a:r>
            <a:r>
              <a:rPr lang="en-US" altLang="ja-JP" sz="2000" dirty="0"/>
              <a:t>28</a:t>
            </a:r>
            <a:r>
              <a:rPr lang="ja-JP" altLang="en-US" sz="2000" dirty="0"/>
              <a:t>年</a:t>
            </a:r>
            <a:r>
              <a:rPr lang="en-US" altLang="ja-JP" sz="2000" dirty="0"/>
              <a:t>3</a:t>
            </a:r>
            <a:r>
              <a:rPr lang="ja-JP" altLang="en-US" sz="2000" dirty="0"/>
              <a:t>月に所収。全国乳児福祉協議会</a:t>
            </a:r>
            <a:r>
              <a:rPr lang="en-US" altLang="ja-JP" sz="2000" dirty="0"/>
              <a:t>HP</a:t>
            </a:r>
            <a:r>
              <a:rPr lang="ja-JP" altLang="en-US" sz="2000" dirty="0"/>
              <a:t>　</a:t>
            </a:r>
            <a:r>
              <a:rPr lang="en-US" altLang="ja-JP" sz="2000" dirty="0">
                <a:hlinkClick r:id="rId3"/>
              </a:rPr>
              <a:t>http://www.nyujiin.gr.jp/</a:t>
            </a:r>
            <a:r>
              <a:rPr lang="ja-JP" altLang="en-US" sz="2000" dirty="0"/>
              <a:t>　資料コーナーよりダウンロード可</a:t>
            </a:r>
            <a:endParaRPr kumimoji="1" lang="en-US" altLang="ja-JP" sz="3600" dirty="0"/>
          </a:p>
          <a:p>
            <a:pPr marL="0" indent="0">
              <a:buNone/>
            </a:pPr>
            <a:endParaRPr lang="en-US" altLang="ja-JP" sz="3600" dirty="0"/>
          </a:p>
          <a:p>
            <a:endParaRPr kumimoji="1" lang="ja-JP" altLang="en-US" sz="3600" dirty="0"/>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B2BF72-34EB-475C-92CC-0CE9DEB6EDC0}"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角丸四角形吹き出し 4"/>
          <p:cNvSpPr/>
          <p:nvPr/>
        </p:nvSpPr>
        <p:spPr>
          <a:xfrm>
            <a:off x="4133649" y="1556792"/>
            <a:ext cx="4553151" cy="1433963"/>
          </a:xfrm>
          <a:prstGeom prst="wedgeRoundRectCallout">
            <a:avLst>
              <a:gd name="adj1" fmla="val -77523"/>
              <a:gd name="adj2" fmla="val -55181"/>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ツール：</a:t>
            </a:r>
            <a:r>
              <a:rPr kumimoji="1" lang="ja-JP" altLang="en-US" sz="2800" b="1" i="0" u="sng"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研修振り返りノート</a:t>
            </a:r>
            <a:r>
              <a:rPr kumimoji="1" lang="ja-JP" altLang="en-US" sz="2800" b="1" i="0" u="sng" strike="noStrike" kern="1200" cap="none" spc="0" normalizeH="0" baseline="30000" noProof="0" dirty="0">
                <a:ln>
                  <a:noFill/>
                </a:ln>
                <a:solidFill>
                  <a:srgbClr val="FF0000"/>
                </a:solidFill>
                <a:effectLst/>
                <a:uLnTx/>
                <a:uFillTx/>
                <a:latin typeface="Calibri"/>
                <a:ea typeface="ＭＳ Ｐゴシック" panose="020B0600070205080204" pitchFamily="50" charset="-128"/>
                <a:cs typeface="+mn-cs"/>
              </a:rPr>
              <a:t>＊１</a:t>
            </a:r>
            <a:endParaRPr kumimoji="1" lang="en-US" altLang="ja-JP" sz="2800" b="1" i="0" u="none" strike="noStrike" kern="1200" cap="none" spc="0" normalizeH="0" baseline="3000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活用によって学びの積み重ねの確認、レベルアップへ</a:t>
            </a:r>
            <a:endParaRPr kumimoji="1" lang="en-US" altLang="ja-JP"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ポイント制の活用も</a:t>
            </a:r>
          </a:p>
        </p:txBody>
      </p:sp>
    </p:spTree>
    <p:extLst>
      <p:ext uri="{BB962C8B-B14F-4D97-AF65-F5344CB8AC3E}">
        <p14:creationId xmlns:p14="http://schemas.microsoft.com/office/powerpoint/2010/main" val="1262206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本研修：乳児院研修体系における</a:t>
            </a:r>
            <a:r>
              <a:rPr lang="en-US" altLang="ja-JP" dirty="0"/>
              <a:t/>
            </a:r>
            <a:br>
              <a:rPr lang="en-US" altLang="ja-JP" dirty="0"/>
            </a:br>
            <a:r>
              <a:rPr lang="ja-JP" altLang="en-US" dirty="0"/>
              <a:t>初任職員研修</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人材育成の９領域を初任職員にむけた内容として構成し、提示します。</a:t>
            </a:r>
            <a:endParaRPr lang="en-US" altLang="ja-JP" dirty="0"/>
          </a:p>
          <a:p>
            <a:r>
              <a:rPr lang="ja-JP" altLang="en-US" dirty="0"/>
              <a:t>研修で取り上げられた内容とそれに関わる実践を確認し、理解、習得できることを期待します。</a:t>
            </a:r>
            <a:endParaRPr lang="en-US" altLang="ja-JP" dirty="0"/>
          </a:p>
          <a:p>
            <a:r>
              <a:rPr lang="en-US" altLang="ja-JP" dirty="0"/>
              <a:t>『</a:t>
            </a:r>
            <a:r>
              <a:rPr lang="ja-JP" altLang="en-US" dirty="0"/>
              <a:t>初任職員に向けた研修小冊子～乳児院の養育を担うスタートを切るために～</a:t>
            </a:r>
            <a:r>
              <a:rPr lang="en-US" altLang="ja-JP" dirty="0"/>
              <a:t>』</a:t>
            </a:r>
            <a:r>
              <a:rPr lang="ja-JP" altLang="en-US" dirty="0"/>
              <a:t>（平成</a:t>
            </a:r>
            <a:r>
              <a:rPr lang="en-US" altLang="ja-JP" dirty="0"/>
              <a:t>28</a:t>
            </a:r>
            <a:r>
              <a:rPr lang="ja-JP" altLang="en-US" dirty="0"/>
              <a:t>年</a:t>
            </a:r>
            <a:r>
              <a:rPr lang="en-US" altLang="ja-JP" dirty="0"/>
              <a:t>3</a:t>
            </a:r>
            <a:r>
              <a:rPr lang="ja-JP" altLang="en-US" dirty="0"/>
              <a:t>月）を活用すると、いつでも本研修で学んだことが確認できます。</a:t>
            </a:r>
            <a:endParaRPr lang="en-US" altLang="ja-JP" dirty="0"/>
          </a:p>
          <a:p>
            <a:endParaRPr lang="en-US" altLang="ja-JP" dirty="0"/>
          </a:p>
          <a:p>
            <a:pPr marL="0" indent="0">
              <a:buNone/>
            </a:pP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16</a:t>
            </a:fld>
            <a:endParaRPr kumimoji="1" lang="ja-JP" altLang="en-US" dirty="0"/>
          </a:p>
        </p:txBody>
      </p:sp>
    </p:spTree>
    <p:extLst>
      <p:ext uri="{BB962C8B-B14F-4D97-AF65-F5344CB8AC3E}">
        <p14:creationId xmlns:p14="http://schemas.microsoft.com/office/powerpoint/2010/main" val="1791850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小冊子について</a:t>
            </a:r>
          </a:p>
        </p:txBody>
      </p:sp>
      <p:sp>
        <p:nvSpPr>
          <p:cNvPr id="3" name="コンテンツ プレースホルダー 2"/>
          <p:cNvSpPr>
            <a:spLocks noGrp="1"/>
          </p:cNvSpPr>
          <p:nvPr>
            <p:ph idx="1"/>
          </p:nvPr>
        </p:nvSpPr>
        <p:spPr/>
        <p:txBody>
          <a:bodyPr>
            <a:normAutofit fontScale="92500" lnSpcReduction="20000"/>
          </a:bodyPr>
          <a:lstStyle/>
          <a:p>
            <a:r>
              <a:rPr lang="ja-JP" altLang="en-US" b="1" dirty="0"/>
              <a:t>本</a:t>
            </a:r>
            <a:r>
              <a:rPr kumimoji="1" lang="ja-JP" altLang="en-US" b="1" dirty="0"/>
              <a:t>冊子は、各施設やブロック単位の研修、または個人の学習の際に乳児院の養育を担う上で基本的な事項を確認していただくために、各人材育成のレベルごとに作成しています。</a:t>
            </a:r>
            <a:endParaRPr kumimoji="1" lang="en-US" altLang="ja-JP" b="1" dirty="0"/>
          </a:p>
          <a:p>
            <a:r>
              <a:rPr kumimoji="1" lang="ja-JP" altLang="en-US" b="1" dirty="0"/>
              <a:t>必要な学びを領域ごとの要点やより深い理解に</a:t>
            </a:r>
            <a:r>
              <a:rPr kumimoji="1" lang="ja-JP" altLang="en-US" b="1" dirty="0" smtClean="0"/>
              <a:t>向けた</a:t>
            </a:r>
            <a:r>
              <a:rPr lang="ja-JP" altLang="en-US" b="1" dirty="0"/>
              <a:t>補足</a:t>
            </a:r>
            <a:r>
              <a:rPr kumimoji="1" lang="ja-JP" altLang="en-US" b="1" dirty="0" smtClean="0"/>
              <a:t>説明</a:t>
            </a:r>
            <a:r>
              <a:rPr kumimoji="1" lang="ja-JP" altLang="en-US" b="1" dirty="0"/>
              <a:t>などを提示し、実際の援助等に関わる具体的なイメージを持って</a:t>
            </a:r>
            <a:r>
              <a:rPr kumimoji="1" lang="ja-JP" altLang="en-US" b="1" dirty="0" smtClean="0"/>
              <a:t>確認できる</a:t>
            </a:r>
            <a:r>
              <a:rPr kumimoji="1" lang="ja-JP" altLang="en-US" b="1" dirty="0"/>
              <a:t>ことを期待しています。</a:t>
            </a:r>
            <a:endParaRPr kumimoji="1" lang="en-US" altLang="ja-JP" b="1" dirty="0"/>
          </a:p>
          <a:p>
            <a:r>
              <a:rPr kumimoji="1" lang="ja-JP" altLang="en-US" b="1" dirty="0"/>
              <a:t>各施設やブロックごとに一人ひとりの職員が自分自身であるいは相互に学び合うことに活用できるものとして作成しています。</a:t>
            </a:r>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17</a:t>
            </a:fld>
            <a:endParaRPr kumimoji="1" lang="ja-JP" altLang="en-US" dirty="0"/>
          </a:p>
        </p:txBody>
      </p:sp>
    </p:spTree>
    <p:extLst>
      <p:ext uri="{BB962C8B-B14F-4D97-AF65-F5344CB8AC3E}">
        <p14:creationId xmlns:p14="http://schemas.microsoft.com/office/powerpoint/2010/main" val="398625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67544" y="476672"/>
            <a:ext cx="8208912" cy="501675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はじめに</a:t>
            </a:r>
            <a:endParaRPr kumimoji="1" lang="en-US" altLang="ja-JP"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乳児院ではこれまで、乳幼児やその家族の多様なニーズに応える役割を担ってきました。</a:t>
            </a:r>
            <a:endParaRPr kumimoji="1" lang="en-US" altLang="ja-JP"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乳児院の職員は援助に必要な様々な知識や技術、技能、価値、倫理を備えていることが求められてきています。</a:t>
            </a: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2</a:t>
            </a:fld>
            <a:endParaRPr kumimoji="1" lang="ja-JP" altLang="en-US" dirty="0"/>
          </a:p>
        </p:txBody>
      </p:sp>
    </p:spTree>
    <p:extLst>
      <p:ext uri="{BB962C8B-B14F-4D97-AF65-F5344CB8AC3E}">
        <p14:creationId xmlns:p14="http://schemas.microsoft.com/office/powerpoint/2010/main" val="88501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03200" y="241300"/>
            <a:ext cx="8750300" cy="6273800"/>
          </a:xfrm>
        </p:spPr>
        <p:txBody>
          <a:bodyPr>
            <a:normAutofit/>
          </a:bodyPr>
          <a:lstStyle/>
          <a:p>
            <a:pPr marL="0" indent="0">
              <a:buNone/>
            </a:pPr>
            <a:r>
              <a:rPr lang="ja-JP" altLang="en-US" sz="3600" dirty="0"/>
              <a:t>「乳児院職員に求められる専門性」</a:t>
            </a:r>
            <a:endParaRPr lang="en-US" altLang="ja-JP" sz="3600" dirty="0"/>
          </a:p>
          <a:p>
            <a:pPr marL="0" indent="0">
              <a:buNone/>
            </a:pPr>
            <a:r>
              <a:rPr lang="ja-JP" altLang="en-US" sz="2400" b="1" dirty="0"/>
              <a:t>（</a:t>
            </a:r>
            <a:r>
              <a:rPr lang="en-US" altLang="ja-JP" sz="2400" b="1" dirty="0"/>
              <a:t>『</a:t>
            </a:r>
            <a:r>
              <a:rPr lang="ja-JP" altLang="en-US" sz="2400" b="1" dirty="0"/>
              <a:t>乳児院の研修体系－人材育成のための指針</a:t>
            </a:r>
            <a:r>
              <a:rPr lang="en-US" altLang="ja-JP" sz="2400" b="1" dirty="0"/>
              <a:t>』</a:t>
            </a:r>
            <a:r>
              <a:rPr lang="ja-JP" altLang="en-US" sz="2400" b="1" dirty="0"/>
              <a:t>　より）</a:t>
            </a:r>
            <a:endParaRPr lang="en-US" altLang="ja-JP" sz="3600" b="1" dirty="0"/>
          </a:p>
          <a:p>
            <a:pPr marL="0" indent="0">
              <a:buNone/>
            </a:pPr>
            <a:r>
              <a:rPr lang="ja-JP" altLang="en-US" sz="3600" dirty="0"/>
              <a:t>・乳幼児の健全な発育・発達を保障できる養育環境を構築するために必要な価値観・知識・技術　</a:t>
            </a:r>
            <a:endParaRPr lang="en-US" altLang="ja-JP" sz="3600" dirty="0"/>
          </a:p>
          <a:p>
            <a:pPr marL="0" indent="0">
              <a:buNone/>
            </a:pPr>
            <a:r>
              <a:rPr lang="ja-JP" altLang="en-US" sz="3600" dirty="0"/>
              <a:t>・乳幼児への応答的環境の中核を担う養育者として必要な価値観・知識・技術</a:t>
            </a:r>
          </a:p>
          <a:p>
            <a:pPr marL="0" indent="0">
              <a:buNone/>
            </a:pPr>
            <a:r>
              <a:rPr lang="ja-JP" altLang="en-US" sz="3600" dirty="0"/>
              <a:t>・他分野協働チームにおける自らの専門領域</a:t>
            </a:r>
            <a:r>
              <a:rPr lang="en-US" altLang="ja-JP" sz="3600" dirty="0"/>
              <a:t>(</a:t>
            </a:r>
            <a:r>
              <a:rPr lang="ja-JP" altLang="en-US" sz="3600" dirty="0"/>
              <a:t>保育・看護・心理・ソーシャルワーク・栄養等</a:t>
            </a:r>
            <a:r>
              <a:rPr lang="en-US" altLang="ja-JP" sz="3600" dirty="0"/>
              <a:t>)</a:t>
            </a:r>
            <a:r>
              <a:rPr lang="ja-JP" altLang="en-US" sz="3600" dirty="0"/>
              <a:t>の位置付けと統合</a:t>
            </a: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3</a:t>
            </a:fld>
            <a:endParaRPr kumimoji="1" lang="ja-JP" altLang="en-US" dirty="0"/>
          </a:p>
        </p:txBody>
      </p:sp>
    </p:spTree>
    <p:extLst>
      <p:ext uri="{BB962C8B-B14F-4D97-AF65-F5344CB8AC3E}">
        <p14:creationId xmlns:p14="http://schemas.microsoft.com/office/powerpoint/2010/main" val="2089037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2712" y="692696"/>
            <a:ext cx="8761288" cy="5534372"/>
          </a:xfrm>
        </p:spPr>
        <p:txBody>
          <a:bodyPr>
            <a:noAutofit/>
          </a:bodyPr>
          <a:lstStyle/>
          <a:p>
            <a:pPr marL="0" indent="0">
              <a:buNone/>
            </a:pPr>
            <a:r>
              <a:rPr lang="ja-JP" altLang="en-US" sz="3600" dirty="0"/>
              <a:t>「乳児院職員に求められる専門性」</a:t>
            </a:r>
            <a:endParaRPr lang="en-US" altLang="ja-JP" sz="3600" dirty="0"/>
          </a:p>
          <a:p>
            <a:pPr marL="0" indent="0">
              <a:buNone/>
            </a:pPr>
            <a:r>
              <a:rPr lang="ja-JP" altLang="en-US" dirty="0"/>
              <a:t>（つづき）</a:t>
            </a:r>
            <a:r>
              <a:rPr lang="ja-JP" altLang="en-US" sz="2400" b="1" dirty="0"/>
              <a:t>（</a:t>
            </a:r>
            <a:r>
              <a:rPr lang="en-US" altLang="ja-JP" sz="2400" b="1" dirty="0"/>
              <a:t>『</a:t>
            </a:r>
            <a:r>
              <a:rPr lang="ja-JP" altLang="en-US" sz="2400" b="1" dirty="0"/>
              <a:t>乳児院の研修体系ー人材育成のための指針</a:t>
            </a:r>
            <a:r>
              <a:rPr lang="en-US" altLang="ja-JP" sz="2400" b="1" dirty="0"/>
              <a:t>』</a:t>
            </a:r>
            <a:r>
              <a:rPr lang="ja-JP" altLang="en-US" sz="2400" b="1" dirty="0"/>
              <a:t>より）</a:t>
            </a:r>
            <a:endParaRPr lang="en-US" altLang="ja-JP" sz="3600" b="1" dirty="0"/>
          </a:p>
          <a:p>
            <a:pPr marL="0" indent="0">
              <a:buNone/>
            </a:pPr>
            <a:r>
              <a:rPr lang="ja-JP" altLang="en-US" sz="3600" dirty="0"/>
              <a:t>・乳幼児の保護者を支援するために必要な価値観・知識</a:t>
            </a:r>
            <a:r>
              <a:rPr lang="ja-JP" altLang="en-US" sz="3600" dirty="0" smtClean="0"/>
              <a:t>・技術</a:t>
            </a:r>
            <a:endParaRPr lang="ja-JP" altLang="en-US" sz="3600" dirty="0"/>
          </a:p>
          <a:p>
            <a:pPr marL="0" indent="0">
              <a:buNone/>
            </a:pPr>
            <a:r>
              <a:rPr lang="ja-JP" altLang="en-US" sz="3600" dirty="0"/>
              <a:t>・児童家庭福祉制度と関連する法律の理解</a:t>
            </a:r>
          </a:p>
          <a:p>
            <a:pPr marL="0" indent="0">
              <a:buNone/>
            </a:pPr>
            <a:r>
              <a:rPr lang="ja-JP" altLang="en-US" sz="3600" dirty="0"/>
              <a:t>・組織の一員として必要な価値観・知識・技術</a:t>
            </a:r>
          </a:p>
          <a:p>
            <a:pPr marL="0" indent="0">
              <a:buNone/>
            </a:pPr>
            <a:r>
              <a:rPr lang="ja-JP" altLang="en-US" sz="3600" dirty="0"/>
              <a:t>・地域社会と関わりを持つ養育者として必要な価値観・社会性</a:t>
            </a: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4</a:t>
            </a:fld>
            <a:endParaRPr kumimoji="1" lang="ja-JP" altLang="en-US" dirty="0"/>
          </a:p>
        </p:txBody>
      </p:sp>
    </p:spTree>
    <p:extLst>
      <p:ext uri="{BB962C8B-B14F-4D97-AF65-F5344CB8AC3E}">
        <p14:creationId xmlns:p14="http://schemas.microsoft.com/office/powerpoint/2010/main" val="340616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nvPr>
        </p:nvGraphicFramePr>
        <p:xfrm>
          <a:off x="395536" y="1484784"/>
          <a:ext cx="8424936"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テキスト ボックス 1"/>
          <p:cNvSpPr txBox="1"/>
          <p:nvPr/>
        </p:nvSpPr>
        <p:spPr>
          <a:xfrm>
            <a:off x="611560" y="332656"/>
            <a:ext cx="741682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乳児院における人材育成の指針</a:t>
            </a:r>
          </a:p>
        </p:txBody>
      </p:sp>
      <p:sp>
        <p:nvSpPr>
          <p:cNvPr id="3" name="テキスト ボックス 2"/>
          <p:cNvSpPr txBox="1"/>
          <p:nvPr/>
        </p:nvSpPr>
        <p:spPr>
          <a:xfrm>
            <a:off x="395536" y="917050"/>
            <a:ext cx="784887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（全国乳児福祉協議会）</a:t>
            </a:r>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5</a:t>
            </a:fld>
            <a:endParaRPr kumimoji="1" lang="ja-JP" altLang="en-US" dirty="0"/>
          </a:p>
        </p:txBody>
      </p:sp>
    </p:spTree>
    <p:extLst>
      <p:ext uri="{BB962C8B-B14F-4D97-AF65-F5344CB8AC3E}">
        <p14:creationId xmlns:p14="http://schemas.microsoft.com/office/powerpoint/2010/main" val="796151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rotWithShape="1">
          <a:blip r:embed="rId3">
            <a:extLst>
              <a:ext uri="{28A0092B-C50C-407E-A947-70E740481C1C}">
                <a14:useLocalDpi xmlns:a14="http://schemas.microsoft.com/office/drawing/2010/main" val="0"/>
              </a:ext>
            </a:extLst>
          </a:blip>
          <a:srcRect l="7717" t="908" r="18007" b="-744"/>
          <a:stretch/>
        </p:blipFill>
        <p:spPr>
          <a:xfrm rot="5400000">
            <a:off x="1617698" y="-997011"/>
            <a:ext cx="5760642" cy="8996039"/>
          </a:xfrm>
          <a:prstGeom prst="rect">
            <a:avLst/>
          </a:prstGeom>
        </p:spPr>
      </p:pic>
      <p:sp>
        <p:nvSpPr>
          <p:cNvPr id="3" name="スライド番号プレースホルダー 2"/>
          <p:cNvSpPr>
            <a:spLocks noGrp="1"/>
          </p:cNvSpPr>
          <p:nvPr>
            <p:ph type="sldNum" sz="quarter" idx="12"/>
          </p:nvPr>
        </p:nvSpPr>
        <p:spPr/>
        <p:txBody>
          <a:bodyPr/>
          <a:lstStyle/>
          <a:p>
            <a:fld id="{52885D5F-1D73-4CD8-8BE9-6FDEEE1081D8}" type="slidenum">
              <a:rPr kumimoji="1" lang="ja-JP" altLang="en-US" smtClean="0"/>
              <a:t>6</a:t>
            </a:fld>
            <a:endParaRPr kumimoji="1" lang="ja-JP" altLang="en-US" dirty="0"/>
          </a:p>
        </p:txBody>
      </p:sp>
    </p:spTree>
    <p:extLst>
      <p:ext uri="{BB962C8B-B14F-4D97-AF65-F5344CB8AC3E}">
        <p14:creationId xmlns:p14="http://schemas.microsoft.com/office/powerpoint/2010/main" val="3800488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3476" y="0"/>
            <a:ext cx="8229600" cy="504056"/>
          </a:xfrm>
        </p:spPr>
        <p:txBody>
          <a:bodyPr>
            <a:normAutofit lnSpcReduction="10000"/>
          </a:bodyPr>
          <a:lstStyle/>
          <a:p>
            <a:pPr marL="0" indent="0" algn="ctr">
              <a:buNone/>
            </a:pPr>
            <a:r>
              <a:rPr lang="ja-JP" altLang="en-US" sz="2800" b="1" dirty="0">
                <a:solidFill>
                  <a:prstClr val="black"/>
                </a:solidFill>
              </a:rPr>
              <a:t>人材育成の領域</a:t>
            </a:r>
            <a:endParaRPr lang="ja-JP" altLang="en-US" sz="2800" dirty="0"/>
          </a:p>
          <a:p>
            <a:pPr marL="0" indent="0">
              <a:buNone/>
            </a:pPr>
            <a:endParaRPr kumimoji="1" lang="en-US" altLang="ja-JP" dirty="0"/>
          </a:p>
          <a:p>
            <a:pPr marL="0" indent="0">
              <a:buNone/>
            </a:pPr>
            <a:endParaRPr kumimoji="1" lang="en-US" altLang="ja-JP" dirty="0"/>
          </a:p>
          <a:p>
            <a:pPr marL="0" indent="0">
              <a:buNone/>
            </a:pPr>
            <a:endParaRPr kumimoji="1" lang="en-US" altLang="ja-JP" dirty="0"/>
          </a:p>
          <a:p>
            <a:pPr marL="0" indent="0">
              <a:buNone/>
            </a:pPr>
            <a:endParaRPr kumimoji="1" lang="en-US" altLang="ja-JP" dirty="0"/>
          </a:p>
        </p:txBody>
      </p:sp>
      <p:graphicFrame>
        <p:nvGraphicFramePr>
          <p:cNvPr id="6" name="表 5"/>
          <p:cNvGraphicFramePr>
            <a:graphicFrameLocks noGrp="1"/>
          </p:cNvGraphicFramePr>
          <p:nvPr>
            <p:extLst/>
          </p:nvPr>
        </p:nvGraphicFramePr>
        <p:xfrm>
          <a:off x="343475" y="504056"/>
          <a:ext cx="8693021" cy="6105819"/>
        </p:xfrm>
        <a:graphic>
          <a:graphicData uri="http://schemas.openxmlformats.org/drawingml/2006/table">
            <a:tbl>
              <a:tblPr firstRow="1" bandRow="1">
                <a:tableStyleId>{5940675A-B579-460E-94D1-54222C63F5DA}</a:tableStyleId>
              </a:tblPr>
              <a:tblGrid>
                <a:gridCol w="3526402">
                  <a:extLst>
                    <a:ext uri="{9D8B030D-6E8A-4147-A177-3AD203B41FA5}">
                      <a16:colId xmlns:a16="http://schemas.microsoft.com/office/drawing/2014/main" xmlns="" val="20000"/>
                    </a:ext>
                  </a:extLst>
                </a:gridCol>
                <a:gridCol w="5166619">
                  <a:extLst>
                    <a:ext uri="{9D8B030D-6E8A-4147-A177-3AD203B41FA5}">
                      <a16:colId xmlns:a16="http://schemas.microsoft.com/office/drawing/2014/main" xmlns="" val="20001"/>
                    </a:ext>
                  </a:extLst>
                </a:gridCol>
              </a:tblGrid>
              <a:tr h="533931">
                <a:tc>
                  <a:txBody>
                    <a:bodyPr/>
                    <a:lstStyle/>
                    <a:p>
                      <a:r>
                        <a:rPr kumimoji="1" lang="ja-JP" altLang="en-US" sz="2800" b="1" baseline="0" dirty="0"/>
                        <a:t>（平成</a:t>
                      </a:r>
                      <a:r>
                        <a:rPr kumimoji="1" lang="en-US" altLang="ja-JP" sz="2800" b="1" baseline="0" dirty="0"/>
                        <a:t>24</a:t>
                      </a:r>
                      <a:r>
                        <a:rPr kumimoji="1" lang="ja-JP" altLang="en-US" sz="2800" b="1" baseline="0" dirty="0"/>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b="1" baseline="0" dirty="0"/>
                        <a:t>（平成</a:t>
                      </a:r>
                      <a:r>
                        <a:rPr lang="en-US" altLang="ja-JP" sz="2800" b="1" baseline="0" dirty="0"/>
                        <a:t>27</a:t>
                      </a:r>
                      <a:r>
                        <a:rPr lang="ja-JP" altLang="en-US" sz="2800" b="1" baseline="0" dirty="0"/>
                        <a:t>年）</a:t>
                      </a:r>
                      <a:endParaRPr kumimoji="1" lang="ja-JP" altLang="en-US" sz="2800" b="1" baseline="0" dirty="0"/>
                    </a:p>
                  </a:txBody>
                  <a:tcPr/>
                </a:tc>
                <a:extLst>
                  <a:ext uri="{0D108BD9-81ED-4DB2-BD59-A6C34878D82A}">
                    <a16:rowId xmlns:a16="http://schemas.microsoft.com/office/drawing/2014/main" xmlns="" val="10000"/>
                  </a:ext>
                </a:extLst>
              </a:tr>
              <a:tr h="910824">
                <a:tc rowSpan="3">
                  <a:txBody>
                    <a:bodyPr/>
                    <a:lstStyle/>
                    <a:p>
                      <a:r>
                        <a:rPr kumimoji="1" lang="en-US" altLang="ja-JP" sz="2400" b="1" baseline="0" dirty="0"/>
                        <a:t>A</a:t>
                      </a:r>
                      <a:r>
                        <a:rPr kumimoji="1" lang="ja-JP" altLang="en-US" sz="2400" b="1" baseline="0" dirty="0"/>
                        <a:t>　養育の専門職としての基盤をなすもの</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600" b="1" baseline="0" dirty="0"/>
                        <a:t>①育ち・育てること（人材育成の基盤）</a:t>
                      </a:r>
                      <a:endParaRPr kumimoji="1" lang="en-US" altLang="ja-JP" sz="2600" b="1" baseline="0" dirty="0"/>
                    </a:p>
                  </a:txBody>
                  <a:tcPr/>
                </a:tc>
                <a:extLst>
                  <a:ext uri="{0D108BD9-81ED-4DB2-BD59-A6C34878D82A}">
                    <a16:rowId xmlns:a16="http://schemas.microsoft.com/office/drawing/2014/main" xmlns="" val="10001"/>
                  </a:ext>
                </a:extLst>
              </a:tr>
              <a:tr h="502524">
                <a:tc vMerge="1">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600" b="1" baseline="0" dirty="0"/>
                        <a:t>②資質と倫理</a:t>
                      </a:r>
                      <a:endParaRPr kumimoji="1" lang="en-US" altLang="ja-JP" sz="2600" b="1" baseline="0" dirty="0"/>
                    </a:p>
                  </a:txBody>
                  <a:tcPr/>
                </a:tc>
                <a:extLst>
                  <a:ext uri="{0D108BD9-81ED-4DB2-BD59-A6C34878D82A}">
                    <a16:rowId xmlns:a16="http://schemas.microsoft.com/office/drawing/2014/main" xmlns="" val="10002"/>
                  </a:ext>
                </a:extLst>
              </a:tr>
              <a:tr h="502524">
                <a:tc vMerge="1">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600" b="1" baseline="0" dirty="0"/>
                        <a:t>③子どもの権利擁護</a:t>
                      </a:r>
                      <a:endParaRPr kumimoji="1" lang="en-US" altLang="ja-JP" sz="2600" b="1" baseline="0" dirty="0"/>
                    </a:p>
                  </a:txBody>
                  <a:tcPr/>
                </a:tc>
                <a:extLst>
                  <a:ext uri="{0D108BD9-81ED-4DB2-BD59-A6C34878D82A}">
                    <a16:rowId xmlns:a16="http://schemas.microsoft.com/office/drawing/2014/main" xmlns="" val="10003"/>
                  </a:ext>
                </a:extLst>
              </a:tr>
              <a:tr h="502524">
                <a:tc rowSpan="2">
                  <a:txBody>
                    <a:bodyPr/>
                    <a:lstStyle/>
                    <a:p>
                      <a:r>
                        <a:rPr kumimoji="1" lang="en-US" altLang="ja-JP" sz="2400" b="1" baseline="0" dirty="0"/>
                        <a:t>B</a:t>
                      </a:r>
                      <a:r>
                        <a:rPr kumimoji="1" lang="ja-JP" altLang="en-US" sz="2400" b="1" baseline="0" dirty="0"/>
                        <a:t>　乳幼児の専門職に必要な知識</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600" b="1" baseline="0" dirty="0"/>
                        <a:t>④専門的知識</a:t>
                      </a:r>
                      <a:endParaRPr kumimoji="1" lang="en-US" altLang="ja-JP" sz="2600" b="1" baseline="0" dirty="0"/>
                    </a:p>
                  </a:txBody>
                  <a:tcPr/>
                </a:tc>
                <a:extLst>
                  <a:ext uri="{0D108BD9-81ED-4DB2-BD59-A6C34878D82A}">
                    <a16:rowId xmlns:a16="http://schemas.microsoft.com/office/drawing/2014/main" xmlns="" val="10004"/>
                  </a:ext>
                </a:extLst>
              </a:tr>
              <a:tr h="502524">
                <a:tc vMerge="1">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600" b="1" baseline="0" dirty="0"/>
                        <a:t>⑤専門的な養育技術</a:t>
                      </a:r>
                      <a:endParaRPr kumimoji="1" lang="en-US" altLang="ja-JP" sz="2600" b="1" baseline="0" dirty="0"/>
                    </a:p>
                  </a:txBody>
                  <a:tcPr/>
                </a:tc>
                <a:extLst>
                  <a:ext uri="{0D108BD9-81ED-4DB2-BD59-A6C34878D82A}">
                    <a16:rowId xmlns:a16="http://schemas.microsoft.com/office/drawing/2014/main" xmlns="" val="10005"/>
                  </a:ext>
                </a:extLst>
              </a:tr>
              <a:tr h="502524">
                <a:tc rowSpan="2">
                  <a:txBody>
                    <a:bodyPr/>
                    <a:lstStyle/>
                    <a:p>
                      <a:r>
                        <a:rPr kumimoji="1" lang="en-US" altLang="ja-JP" sz="2400" b="1" baseline="0" dirty="0"/>
                        <a:t>C</a:t>
                      </a:r>
                      <a:r>
                        <a:rPr kumimoji="1" lang="ja-JP" altLang="en-US" sz="2400" b="1" baseline="0" dirty="0"/>
                        <a:t>　チームアプローチと他機関連携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600" b="1" baseline="0" dirty="0"/>
                        <a:t>⑥チームアプローチと小規模ケア</a:t>
                      </a:r>
                      <a:endParaRPr kumimoji="1" lang="en-US" altLang="ja-JP" sz="2600" b="1" baseline="0" dirty="0"/>
                    </a:p>
                  </a:txBody>
                  <a:tcPr/>
                </a:tc>
                <a:extLst>
                  <a:ext uri="{0D108BD9-81ED-4DB2-BD59-A6C34878D82A}">
                    <a16:rowId xmlns:a16="http://schemas.microsoft.com/office/drawing/2014/main" xmlns="" val="10006"/>
                  </a:ext>
                </a:extLst>
              </a:tr>
              <a:tr h="502524">
                <a:tc vMerge="1">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600" b="1" baseline="0" dirty="0"/>
                        <a:t>⑧他機関連携</a:t>
                      </a:r>
                      <a:endParaRPr kumimoji="1" lang="en-US" altLang="ja-JP" sz="2600" b="1" baseline="0" dirty="0"/>
                    </a:p>
                  </a:txBody>
                  <a:tcPr/>
                </a:tc>
                <a:extLst>
                  <a:ext uri="{0D108BD9-81ED-4DB2-BD59-A6C34878D82A}">
                    <a16:rowId xmlns:a16="http://schemas.microsoft.com/office/drawing/2014/main" xmlns="" val="10007"/>
                  </a:ext>
                </a:extLst>
              </a:tr>
              <a:tr h="722378">
                <a:tc>
                  <a:txBody>
                    <a:bodyPr/>
                    <a:lstStyle/>
                    <a:p>
                      <a:r>
                        <a:rPr kumimoji="1" lang="en-US" altLang="ja-JP" sz="2400" b="1" baseline="0" dirty="0"/>
                        <a:t>D</a:t>
                      </a:r>
                      <a:r>
                        <a:rPr kumimoji="1" lang="ja-JP" altLang="en-US" sz="2400" b="1" baseline="0" dirty="0"/>
                        <a:t>　保護者支援に必要な専門的知識</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600" b="1" baseline="0" dirty="0"/>
                        <a:t>⑦保護者支援</a:t>
                      </a:r>
                      <a:endParaRPr kumimoji="1" lang="en-US" altLang="ja-JP" sz="2600" b="1" baseline="0" dirty="0"/>
                    </a:p>
                  </a:txBody>
                  <a:tcPr/>
                </a:tc>
                <a:extLst>
                  <a:ext uri="{0D108BD9-81ED-4DB2-BD59-A6C34878D82A}">
                    <a16:rowId xmlns:a16="http://schemas.microsoft.com/office/drawing/2014/main" xmlns="" val="10008"/>
                  </a:ext>
                </a:extLst>
              </a:tr>
              <a:tr h="722378">
                <a:tc>
                  <a:txBody>
                    <a:bodyPr/>
                    <a:lstStyle/>
                    <a:p>
                      <a:r>
                        <a:rPr kumimoji="1" lang="en-US" altLang="ja-JP" sz="2400" b="1" baseline="0" dirty="0"/>
                        <a:t>E</a:t>
                      </a:r>
                      <a:r>
                        <a:rPr kumimoji="1" lang="ja-JP" altLang="en-US" sz="2400" b="1" baseline="0" dirty="0"/>
                        <a:t>　里親支援に必要な</a:t>
                      </a:r>
                      <a:endParaRPr kumimoji="1" lang="en-US" altLang="ja-JP" sz="2400" b="1" baseline="0" dirty="0"/>
                    </a:p>
                    <a:p>
                      <a:r>
                        <a:rPr kumimoji="1" lang="ja-JP" altLang="en-US" sz="2400" b="1" baseline="0" dirty="0"/>
                        <a:t>　　専門的知識</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600" b="1" baseline="0" dirty="0"/>
                        <a:t>⑨里親支援</a:t>
                      </a:r>
                      <a:endParaRPr kumimoji="1" lang="en-US" altLang="ja-JP" sz="2600" b="1" baseline="0" dirty="0"/>
                    </a:p>
                  </a:txBody>
                  <a:tcPr/>
                </a:tc>
                <a:extLst>
                  <a:ext uri="{0D108BD9-81ED-4DB2-BD59-A6C34878D82A}">
                    <a16:rowId xmlns:a16="http://schemas.microsoft.com/office/drawing/2014/main" xmlns="" val="10009"/>
                  </a:ext>
                </a:extLst>
              </a:tr>
            </a:tbl>
          </a:graphicData>
        </a:graphic>
      </p:graphicFrame>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7</a:t>
            </a:fld>
            <a:endParaRPr kumimoji="1" lang="ja-JP" altLang="en-US" dirty="0"/>
          </a:p>
        </p:txBody>
      </p:sp>
    </p:spTree>
    <p:extLst>
      <p:ext uri="{BB962C8B-B14F-4D97-AF65-F5344CB8AC3E}">
        <p14:creationId xmlns:p14="http://schemas.microsoft.com/office/powerpoint/2010/main" val="2235729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337" y="385666"/>
            <a:ext cx="7598535" cy="5963332"/>
          </a:xfrm>
          <a:prstGeom prst="rect">
            <a:avLst/>
          </a:prstGeom>
        </p:spPr>
      </p:pic>
      <p:sp>
        <p:nvSpPr>
          <p:cNvPr id="13" name="正方形/長方形 12"/>
          <p:cNvSpPr/>
          <p:nvPr/>
        </p:nvSpPr>
        <p:spPr>
          <a:xfrm>
            <a:off x="0" y="6179721"/>
            <a:ext cx="8892479"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改訂　乳児院の研修体系　小規模化にも対応するための人材育成の指針－</a:t>
            </a:r>
            <a:r>
              <a:rPr kumimoji="1" lang="en-US" altLang="ja-JP"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（平成</a:t>
            </a:r>
            <a:r>
              <a:rPr kumimoji="1" lang="en-US" altLang="ja-JP"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27</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a:t>
            </a: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lang="en-US" altLang="ja-JP" sz="1600" b="1" dirty="0">
                <a:solidFill>
                  <a:prstClr val="black"/>
                </a:solidFill>
                <a:latin typeface="ＭＳ Ｐゴシック" panose="020B0600070205080204" pitchFamily="50" charset="-128"/>
                <a:ea typeface="ＭＳ Ｐゴシック" panose="020B0600070205080204" pitchFamily="50" charset="-128"/>
              </a:rPr>
              <a:t>P</a:t>
            </a:r>
            <a:r>
              <a:rPr lang="en-US" altLang="ja-JP" sz="1600" b="1" dirty="0" smtClean="0">
                <a:solidFill>
                  <a:prstClr val="black"/>
                </a:solidFill>
                <a:latin typeface="ＭＳ Ｐゴシック" panose="020B0600070205080204" pitchFamily="50" charset="-128"/>
                <a:ea typeface="ＭＳ Ｐゴシック" panose="020B0600070205080204" pitchFamily="50" charset="-128"/>
              </a:rPr>
              <a:t>.13</a:t>
            </a:r>
            <a:endPar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8</a:t>
            </a:fld>
            <a:endParaRPr kumimoji="1" lang="ja-JP" altLang="en-US" dirty="0"/>
          </a:p>
        </p:txBody>
      </p:sp>
    </p:spTree>
    <p:extLst>
      <p:ext uri="{BB962C8B-B14F-4D97-AF65-F5344CB8AC3E}">
        <p14:creationId xmlns:p14="http://schemas.microsoft.com/office/powerpoint/2010/main" val="195113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2752" y="58614"/>
            <a:ext cx="8229600" cy="778098"/>
          </a:xfrm>
        </p:spPr>
        <p:txBody>
          <a:bodyPr/>
          <a:lstStyle/>
          <a:p>
            <a:r>
              <a:rPr lang="ja-JP" altLang="en-US" sz="4000" dirty="0"/>
              <a:t>乳児院の職員の人材育成のレベル</a:t>
            </a:r>
            <a:endParaRPr kumimoji="1" lang="ja-JP" altLang="en-US" dirty="0"/>
          </a:p>
        </p:txBody>
      </p:sp>
      <p:graphicFrame>
        <p:nvGraphicFramePr>
          <p:cNvPr id="4" name="図表 3"/>
          <p:cNvGraphicFramePr/>
          <p:nvPr>
            <p:extLst>
              <p:ext uri="{D42A27DB-BD31-4B8C-83A1-F6EECF244321}">
                <p14:modId xmlns:p14="http://schemas.microsoft.com/office/powerpoint/2010/main" val="2729079988"/>
              </p:ext>
            </p:extLst>
          </p:nvPr>
        </p:nvGraphicFramePr>
        <p:xfrm>
          <a:off x="262752" y="836712"/>
          <a:ext cx="8557720" cy="5608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スライド番号プレースホルダー 2"/>
          <p:cNvSpPr>
            <a:spLocks noGrp="1"/>
          </p:cNvSpPr>
          <p:nvPr>
            <p:ph type="sldNum" sz="quarter" idx="12"/>
          </p:nvPr>
        </p:nvSpPr>
        <p:spPr/>
        <p:txBody>
          <a:bodyPr/>
          <a:lstStyle/>
          <a:p>
            <a:fld id="{52885D5F-1D73-4CD8-8BE9-6FDEEE1081D8}" type="slidenum">
              <a:rPr kumimoji="1" lang="ja-JP" altLang="en-US" smtClean="0"/>
              <a:t>9</a:t>
            </a:fld>
            <a:endParaRPr kumimoji="1" lang="ja-JP" altLang="en-US" dirty="0"/>
          </a:p>
        </p:txBody>
      </p:sp>
    </p:spTree>
    <p:extLst>
      <p:ext uri="{BB962C8B-B14F-4D97-AF65-F5344CB8AC3E}">
        <p14:creationId xmlns:p14="http://schemas.microsoft.com/office/powerpoint/2010/main" val="2514036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研修体系具体化点プ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823</Words>
  <Application>Microsoft Office PowerPoint</Application>
  <PresentationFormat>画面に合わせる (4:3)</PresentationFormat>
  <Paragraphs>205</Paragraphs>
  <Slides>17</Slides>
  <Notes>17</Notes>
  <HiddenSlides>0</HiddenSlides>
  <MMClips>0</MMClips>
  <ScaleCrop>false</ScaleCrop>
  <HeadingPairs>
    <vt:vector size="6" baseType="variant">
      <vt:variant>
        <vt:lpstr>使用されているフォント</vt:lpstr>
      </vt:variant>
      <vt:variant>
        <vt:i4>3</vt:i4>
      </vt:variant>
      <vt:variant>
        <vt:lpstr>テーマ</vt:lpstr>
      </vt:variant>
      <vt:variant>
        <vt:i4>10</vt:i4>
      </vt:variant>
      <vt:variant>
        <vt:lpstr>スライド タイトル</vt:lpstr>
      </vt:variant>
      <vt:variant>
        <vt:i4>17</vt:i4>
      </vt:variant>
    </vt:vector>
  </HeadingPairs>
  <TitlesOfParts>
    <vt:vector size="30" baseType="lpstr">
      <vt:lpstr>ＭＳ Ｐゴシック</vt:lpstr>
      <vt:lpstr>Arial</vt:lpstr>
      <vt:lpstr>Calibri</vt:lpstr>
      <vt:lpstr>Office ​​テーマ</vt:lpstr>
      <vt:lpstr>1_Office ​​テーマ</vt:lpstr>
      <vt:lpstr>2_Office ​​テーマ</vt:lpstr>
      <vt:lpstr>3_Office ​​テーマ</vt:lpstr>
      <vt:lpstr>4_Office ​​テーマ</vt:lpstr>
      <vt:lpstr>5_Office ​​テーマ</vt:lpstr>
      <vt:lpstr>研修体系具体化点プレ</vt:lpstr>
      <vt:lpstr>6_Office ​​テーマ</vt:lpstr>
      <vt:lpstr>7_Office ​​テーマ</vt:lpstr>
      <vt:lpstr>8_Office ​​テーマ</vt:lpstr>
      <vt:lpstr> 研修小冊子の活用に向けて 乳児院における 養育の質の向上と支援の充実のために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乳児院の職員の人材育成のレベル</vt:lpstr>
      <vt:lpstr>PowerPoint プレゼンテーション</vt:lpstr>
      <vt:lpstr>研修の３つの形態</vt:lpstr>
      <vt:lpstr>PowerPoint プレゼンテーション</vt:lpstr>
      <vt:lpstr>PowerPoint プレゼンテーション</vt:lpstr>
      <vt:lpstr>PowerPoint プレゼンテーション</vt:lpstr>
      <vt:lpstr>PowerPoint プレゼンテーション</vt:lpstr>
      <vt:lpstr>本研修：乳児院研修体系における 初任職員研修</vt:lpstr>
      <vt:lpstr>小冊子について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初任職員研修 研修のねらいと内容</dc:title>
  <cp:lastModifiedBy>星野 友樹</cp:lastModifiedBy>
  <cp:revision>63</cp:revision>
  <cp:lastPrinted>2018-10-29T02:07:48Z</cp:lastPrinted>
  <dcterms:created xsi:type="dcterms:W3CDTF">2017-01-26T07:32:01Z</dcterms:created>
  <dcterms:modified xsi:type="dcterms:W3CDTF">2018-11-26T05:52:35Z</dcterms:modified>
  <cp:contentStatus/>
</cp:coreProperties>
</file>