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5.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6.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7.xml" ContentType="application/vnd.openxmlformats-officedocument.theme+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theme/theme8.xml" ContentType="application/vnd.openxmlformats-officedocument.theme+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theme/theme9.xml" ContentType="application/vnd.openxmlformats-officedocument.theme+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19" r:id="rId2"/>
    <p:sldMasterId id="2147483731" r:id="rId3"/>
    <p:sldMasterId id="2147483743" r:id="rId4"/>
    <p:sldMasterId id="2147483755" r:id="rId5"/>
    <p:sldMasterId id="2147483767" r:id="rId6"/>
    <p:sldMasterId id="2147483779" r:id="rId7"/>
    <p:sldMasterId id="2147483791" r:id="rId8"/>
    <p:sldMasterId id="2147483803" r:id="rId9"/>
    <p:sldMasterId id="2147483815" r:id="rId10"/>
  </p:sldMasterIdLst>
  <p:notesMasterIdLst>
    <p:notesMasterId r:id="rId21"/>
  </p:notesMasterIdLst>
  <p:handoutMasterIdLst>
    <p:handoutMasterId r:id="rId22"/>
  </p:handoutMasterIdLst>
  <p:sldIdLst>
    <p:sldId id="256" r:id="rId11"/>
    <p:sldId id="260" r:id="rId12"/>
    <p:sldId id="290" r:id="rId13"/>
    <p:sldId id="291" r:id="rId14"/>
    <p:sldId id="292" r:id="rId15"/>
    <p:sldId id="293" r:id="rId16"/>
    <p:sldId id="294" r:id="rId17"/>
    <p:sldId id="295" r:id="rId18"/>
    <p:sldId id="296" r:id="rId19"/>
    <p:sldId id="284" r:id="rId2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63489" autoAdjust="0"/>
  </p:normalViewPr>
  <p:slideViewPr>
    <p:cSldViewPr>
      <p:cViewPr varScale="1">
        <p:scale>
          <a:sx n="65" d="100"/>
          <a:sy n="65" d="100"/>
        </p:scale>
        <p:origin x="1230"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3030"/>
    </p:cViewPr>
  </p:sorterViewPr>
  <p:notesViewPr>
    <p:cSldViewPr>
      <p:cViewPr varScale="1">
        <p:scale>
          <a:sx n="73" d="100"/>
          <a:sy n="73" d="100"/>
        </p:scale>
        <p:origin x="22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C4C72F01-AEC2-4D16-8590-87DEA638A407}" type="datetimeFigureOut">
              <a:rPr kumimoji="1" lang="ja-JP" altLang="en-US" smtClean="0"/>
              <a:t>2018/11/26</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B0447EC2-1E0A-4A59-AD86-012B0EBB6297}" type="slidenum">
              <a:rPr kumimoji="1" lang="ja-JP" altLang="en-US" smtClean="0"/>
              <a:t>‹#›</a:t>
            </a:fld>
            <a:endParaRPr kumimoji="1" lang="ja-JP" altLang="en-US"/>
          </a:p>
        </p:txBody>
      </p:sp>
    </p:spTree>
    <p:extLst>
      <p:ext uri="{BB962C8B-B14F-4D97-AF65-F5344CB8AC3E}">
        <p14:creationId xmlns:p14="http://schemas.microsoft.com/office/powerpoint/2010/main" val="39007332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ー 3"/>
          <p:cNvSpPr>
            <a:spLocks noGrp="1" noRot="1" noChangeAspect="1"/>
          </p:cNvSpPr>
          <p:nvPr>
            <p:ph type="sldImg" idx="2"/>
          </p:nvPr>
        </p:nvSpPr>
        <p:spPr>
          <a:xfrm>
            <a:off x="1166813" y="247130"/>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235249" y="3817541"/>
            <a:ext cx="6336704" cy="5616623"/>
          </a:xfrm>
          <a:prstGeom prst="rect">
            <a:avLst/>
          </a:prstGeom>
        </p:spPr>
        <p:txBody>
          <a:bodyPr vert="horz" lIns="91440" tIns="45720" rIns="91440" bIns="45720"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スライド番号プレースホルダー 6"/>
          <p:cNvSpPr>
            <a:spLocks noGrp="1"/>
          </p:cNvSpPr>
          <p:nvPr>
            <p:ph type="sldNum" sz="quarter" idx="5"/>
          </p:nvPr>
        </p:nvSpPr>
        <p:spPr>
          <a:xfrm>
            <a:off x="3856038" y="9650189"/>
            <a:ext cx="2949575" cy="289149"/>
          </a:xfrm>
          <a:prstGeom prst="rect">
            <a:avLst/>
          </a:prstGeom>
        </p:spPr>
        <p:txBody>
          <a:bodyPr vert="horz" lIns="91440" tIns="45720" rIns="91440" bIns="45720" rtlCol="0" anchor="b"/>
          <a:lstStyle>
            <a:lvl1pPr algn="r">
              <a:defRPr sz="1200"/>
            </a:lvl1pPr>
          </a:lstStyle>
          <a:p>
            <a:fld id="{1D41D0D0-B189-4CD0-8BC2-1D06F6EF1208}" type="slidenum">
              <a:rPr kumimoji="1" lang="ja-JP" altLang="en-US" smtClean="0"/>
              <a:t>‹#›</a:t>
            </a:fld>
            <a:endParaRPr kumimoji="1" lang="ja-JP" altLang="en-US"/>
          </a:p>
        </p:txBody>
      </p:sp>
    </p:spTree>
    <p:extLst>
      <p:ext uri="{BB962C8B-B14F-4D97-AF65-F5344CB8AC3E}">
        <p14:creationId xmlns:p14="http://schemas.microsoft.com/office/powerpoint/2010/main" val="406732676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050" kern="1200">
        <a:solidFill>
          <a:schemeClr val="tx1"/>
        </a:solidFill>
        <a:latin typeface="+mn-ea"/>
        <a:ea typeface="+mn-ea"/>
        <a:cs typeface="+mn-cs"/>
      </a:defRPr>
    </a:lvl1pPr>
    <a:lvl2pPr marL="457200" algn="l" defTabSz="914400" rtl="0" eaLnBrk="1" latinLnBrk="0" hangingPunct="1">
      <a:defRPr kumimoji="1" sz="1050" kern="1200">
        <a:solidFill>
          <a:schemeClr val="tx1"/>
        </a:solidFill>
        <a:latin typeface="+mn-ea"/>
        <a:ea typeface="+mn-ea"/>
        <a:cs typeface="+mn-cs"/>
      </a:defRPr>
    </a:lvl2pPr>
    <a:lvl3pPr marL="914400" algn="l" defTabSz="914400" rtl="0" eaLnBrk="1" latinLnBrk="0" hangingPunct="1">
      <a:defRPr kumimoji="1" sz="1050" kern="1200">
        <a:solidFill>
          <a:schemeClr val="tx1"/>
        </a:solidFill>
        <a:latin typeface="+mn-ea"/>
        <a:ea typeface="+mn-ea"/>
        <a:cs typeface="+mn-cs"/>
      </a:defRPr>
    </a:lvl3pPr>
    <a:lvl4pPr marL="1371600" algn="l" defTabSz="914400" rtl="0" eaLnBrk="1" latinLnBrk="0" hangingPunct="1">
      <a:defRPr kumimoji="1" sz="1050" kern="1200">
        <a:solidFill>
          <a:schemeClr val="tx1"/>
        </a:solidFill>
        <a:latin typeface="+mn-ea"/>
        <a:ea typeface="+mn-ea"/>
        <a:cs typeface="+mn-cs"/>
      </a:defRPr>
    </a:lvl4pPr>
    <a:lvl5pPr marL="1828800" algn="l" defTabSz="914400" rtl="0" eaLnBrk="1" latinLnBrk="0" hangingPunct="1">
      <a:defRPr kumimoji="1" sz="1050" kern="1200">
        <a:solidFill>
          <a:schemeClr val="tx1"/>
        </a:solidFill>
        <a:latin typeface="+mn-ea"/>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lvl="0"/>
            <a:fld id="{01642974-726A-4523-8A7D-A37E110B7834}" type="slidenum">
              <a:rPr lang="ja-JP" altLang="en-US" noProof="0" smtClean="0"/>
              <a:pPr lvl="0"/>
              <a:t>1</a:t>
            </a:fld>
            <a:endParaRPr lang="ja-JP" altLang="en-US" noProof="0" dirty="0"/>
          </a:p>
        </p:txBody>
      </p:sp>
      <p:sp>
        <p:nvSpPr>
          <p:cNvPr id="6" name="スライド イメージ プレースホルダー 5">
            <a:extLst>
              <a:ext uri="{FF2B5EF4-FFF2-40B4-BE49-F238E27FC236}">
                <a16:creationId xmlns:a16="http://schemas.microsoft.com/office/drawing/2014/main" xmlns="" id="{62B714EB-C1AE-4FA5-B6DF-830F018C8AB2}"/>
              </a:ext>
            </a:extLst>
          </p:cNvPr>
          <p:cNvSpPr>
            <a:spLocks noGrp="1" noRot="1" noChangeAspect="1"/>
          </p:cNvSpPr>
          <p:nvPr>
            <p:ph type="sldImg"/>
          </p:nvPr>
        </p:nvSpPr>
        <p:spPr>
          <a:xfrm>
            <a:off x="1166813" y="247650"/>
            <a:ext cx="4473575" cy="3354388"/>
          </a:xfrm>
        </p:spPr>
      </p:sp>
      <p:sp>
        <p:nvSpPr>
          <p:cNvPr id="7" name="ノート プレースホルダー 6">
            <a:extLst>
              <a:ext uri="{FF2B5EF4-FFF2-40B4-BE49-F238E27FC236}">
                <a16:creationId xmlns:a16="http://schemas.microsoft.com/office/drawing/2014/main" xmlns="" id="{F080AB9E-2F9C-49D7-8106-5894328509B2}"/>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0983933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　コンサルテーション</a:t>
            </a:r>
            <a:r>
              <a:rPr lang="ja-JP" altLang="en-US" dirty="0"/>
              <a:t>は援助や業務において、専門的な領域や立場から助言をうけ、それを活用し、援助の向上につなげることです。施設内の他職種、また、施設外の専門職からコンサルテーションを受けることがあります。</a:t>
            </a:r>
          </a:p>
        </p:txBody>
      </p:sp>
      <p:sp>
        <p:nvSpPr>
          <p:cNvPr id="4" name="スライド番号プレースホルダー 3"/>
          <p:cNvSpPr>
            <a:spLocks noGrp="1"/>
          </p:cNvSpPr>
          <p:nvPr>
            <p:ph type="sldNum" sz="quarter" idx="10"/>
          </p:nvPr>
        </p:nvSpPr>
        <p:spPr/>
        <p:txBody>
          <a:bodyPr/>
          <a:lstStyle/>
          <a:p>
            <a:pPr lvl="0"/>
            <a:fld id="{01642974-726A-4523-8A7D-A37E110B7834}" type="slidenum">
              <a:rPr lang="ja-JP" altLang="en-US" noProof="0" smtClean="0"/>
              <a:pPr lvl="0"/>
              <a:t>10</a:t>
            </a:fld>
            <a:endParaRPr lang="ja-JP" altLang="en-US" noProof="0" dirty="0"/>
          </a:p>
        </p:txBody>
      </p:sp>
      <p:sp>
        <p:nvSpPr>
          <p:cNvPr id="7" name="スライド イメージ プレースホルダー 6">
            <a:extLst>
              <a:ext uri="{FF2B5EF4-FFF2-40B4-BE49-F238E27FC236}">
                <a16:creationId xmlns:a16="http://schemas.microsoft.com/office/drawing/2014/main" xmlns="" id="{2665008B-7869-4C00-80C7-5E6A31ABB57B}"/>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1355207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乳児院では児童福祉法に規定されている、児童の権利条約</a:t>
            </a:r>
            <a:r>
              <a:rPr lang="ja-JP" altLang="en-US" dirty="0" smtClean="0"/>
              <a:t>に</a:t>
            </a:r>
            <a:r>
              <a:rPr lang="ja-JP" altLang="en-US" dirty="0"/>
              <a:t>則</a:t>
            </a:r>
            <a:r>
              <a:rPr lang="ja-JP" altLang="en-US" dirty="0" smtClean="0"/>
              <a:t>り、</a:t>
            </a:r>
            <a:r>
              <a:rPr lang="ja-JP" altLang="en-US" dirty="0"/>
              <a:t>子どもや家族の必要に応じて、適切に役割を</a:t>
            </a:r>
            <a:r>
              <a:rPr lang="ja-JP" altLang="en-US" dirty="0" smtClean="0"/>
              <a:t>果たすことが求められています。</a:t>
            </a:r>
            <a:endParaRPr lang="en-US" altLang="ja-JP" dirty="0"/>
          </a:p>
          <a:p>
            <a:r>
              <a:rPr lang="ja-JP" altLang="en-US" dirty="0"/>
              <a:t>　</a:t>
            </a:r>
            <a:r>
              <a:rPr lang="ja-JP" altLang="en-US" dirty="0" smtClean="0"/>
              <a:t>そして</a:t>
            </a:r>
            <a:r>
              <a:rPr lang="ja-JP" altLang="en-US" dirty="0"/>
              <a:t>、その役割を果たす為に、乳児院では多職種の職員がそれぞれの職務に応じ、より高度に専門化された</a:t>
            </a:r>
            <a:r>
              <a:rPr lang="ja-JP" altLang="en-US" dirty="0" smtClean="0"/>
              <a:t>価値（倫理）・知識・技術</a:t>
            </a:r>
            <a:r>
              <a:rPr lang="ja-JP" altLang="en-US" dirty="0"/>
              <a:t>を維持、向上させていくことが求められています。</a:t>
            </a:r>
            <a:endParaRPr lang="en-US" altLang="ja-JP" dirty="0"/>
          </a:p>
          <a:p>
            <a:r>
              <a:rPr lang="ja-JP" altLang="en-US" dirty="0" smtClean="0"/>
              <a:t>　ここ</a:t>
            </a:r>
            <a:r>
              <a:rPr lang="ja-JP" altLang="en-US" dirty="0"/>
              <a:t>では、乳児院における援助を担う専門職として、それぞれが乳児院の職員として「育つ」こと、また、「育てること（育ち合うこと）」について、つまりは、人材育成することの基盤を確認していきます。</a:t>
            </a:r>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ja-JP" altLang="en-US" dirty="0"/>
          </a:p>
        </p:txBody>
      </p:sp>
      <p:sp>
        <p:nvSpPr>
          <p:cNvPr id="4" name="スライド番号プレースホルダー 3"/>
          <p:cNvSpPr>
            <a:spLocks noGrp="1"/>
          </p:cNvSpPr>
          <p:nvPr>
            <p:ph type="sldNum" sz="quarter" idx="10"/>
          </p:nvPr>
        </p:nvSpPr>
        <p:spPr/>
        <p:txBody>
          <a:bodyPr/>
          <a:lstStyle/>
          <a:p>
            <a:pPr lvl="0"/>
            <a:fld id="{D972CBA5-B213-4645-AEC4-808CA93610A6}" type="slidenum">
              <a:rPr lang="ja-JP" altLang="en-US" noProof="0" smtClean="0"/>
              <a:pPr lvl="0"/>
              <a:t>2</a:t>
            </a:fld>
            <a:endParaRPr lang="ja-JP" altLang="en-US" noProof="0" dirty="0"/>
          </a:p>
        </p:txBody>
      </p:sp>
      <p:sp>
        <p:nvSpPr>
          <p:cNvPr id="7" name="スライド イメージ プレースホルダー 6">
            <a:extLst>
              <a:ext uri="{FF2B5EF4-FFF2-40B4-BE49-F238E27FC236}">
                <a16:creationId xmlns:a16="http://schemas.microsoft.com/office/drawing/2014/main" xmlns="" id="{2D1F70B6-2F21-4F95-B77A-554BBC94B1FF}"/>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1921758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乳児院とはどのようなところでしょうか。</a:t>
            </a:r>
          </a:p>
          <a:p>
            <a:r>
              <a:rPr lang="ja-JP" altLang="en-US" dirty="0"/>
              <a:t>　児童福祉法などをはじめとした法律によって定められていることを実現する児童福祉施設です。このことを踏まえて、</a:t>
            </a:r>
            <a:r>
              <a:rPr lang="ja-JP" altLang="en-US" dirty="0" smtClean="0"/>
              <a:t>子どもやその家族、地域、社会</a:t>
            </a:r>
            <a:r>
              <a:rPr lang="ja-JP" altLang="en-US" dirty="0"/>
              <a:t>に</a:t>
            </a:r>
            <a:r>
              <a:rPr lang="ja-JP" altLang="en-US" dirty="0" smtClean="0"/>
              <a:t>とってどの</a:t>
            </a:r>
            <a:r>
              <a:rPr lang="ja-JP" altLang="en-US" dirty="0"/>
              <a:t>よう</a:t>
            </a:r>
            <a:r>
              <a:rPr lang="ja-JP" altLang="en-US" dirty="0" smtClean="0"/>
              <a:t>な役割が期待されているのか確認</a:t>
            </a:r>
            <a:r>
              <a:rPr lang="ja-JP" altLang="en-US" dirty="0"/>
              <a:t>しましょう</a:t>
            </a:r>
            <a:r>
              <a:rPr lang="ja-JP" altLang="en-US" dirty="0" smtClean="0"/>
              <a:t>。</a:t>
            </a:r>
            <a:endParaRPr lang="en-US" altLang="ja-JP" dirty="0"/>
          </a:p>
          <a:p>
            <a:r>
              <a:rPr lang="ja-JP" altLang="en-US" dirty="0"/>
              <a:t>　</a:t>
            </a:r>
            <a:r>
              <a:rPr lang="ja-JP" altLang="en-US" dirty="0" smtClean="0"/>
              <a:t>児童</a:t>
            </a:r>
            <a:r>
              <a:rPr lang="ja-JP" altLang="en-US" dirty="0"/>
              <a:t>福祉法では第一条に「全て児童は、児童の権利に関する条約の精神にのっとり、適切に養育されること、その生活を保障されること、愛され、保護されること、その心身の健やかな成長及び発達並びにその自立が図られることその他の福祉を等しく保障される権利を有する</a:t>
            </a:r>
            <a:r>
              <a:rPr lang="ja-JP" altLang="en-US" dirty="0" smtClean="0"/>
              <a:t>。」</a:t>
            </a:r>
            <a:r>
              <a:rPr lang="ja-JP" altLang="en-US" dirty="0"/>
              <a:t>とあります</a:t>
            </a:r>
            <a:r>
              <a:rPr lang="ja-JP" altLang="en-US" dirty="0" smtClean="0"/>
              <a:t>。乳児院は子ども</a:t>
            </a:r>
            <a:r>
              <a:rPr lang="ja-JP" altLang="en-US" dirty="0"/>
              <a:t>の福祉を保障する児童福祉施設</a:t>
            </a:r>
            <a:r>
              <a:rPr lang="ja-JP" altLang="en-US" dirty="0" smtClean="0"/>
              <a:t>の</a:t>
            </a:r>
            <a:r>
              <a:rPr lang="en-US" altLang="ja-JP" dirty="0" smtClean="0"/>
              <a:t>1</a:t>
            </a:r>
            <a:r>
              <a:rPr lang="ja-JP" altLang="en-US" dirty="0" smtClean="0"/>
              <a:t>つです</a:t>
            </a:r>
            <a:r>
              <a:rPr lang="ja-JP" altLang="en-US" dirty="0"/>
              <a:t>。</a:t>
            </a:r>
            <a:endParaRPr lang="en-US" altLang="ja-JP" dirty="0"/>
          </a:p>
          <a:p>
            <a:r>
              <a:rPr lang="ja-JP" altLang="en-US" dirty="0"/>
              <a:t>　児童福祉法の理念では、児童は家庭において養育することが優先されるものであるが、家庭において養育することが困難であり、又は適切でない場合にあっては、</a:t>
            </a:r>
            <a:endParaRPr lang="en-US" altLang="ja-JP" dirty="0"/>
          </a:p>
          <a:p>
            <a:r>
              <a:rPr lang="ja-JP" altLang="en-US" dirty="0"/>
              <a:t>「できる限り良好な家庭的環境において養育されるよう、必要な措置を講じなければならない」とあります。</a:t>
            </a:r>
            <a:endParaRPr lang="en-US" altLang="ja-JP" dirty="0"/>
          </a:p>
          <a:p>
            <a:r>
              <a:rPr lang="ja-JP" altLang="en-US" dirty="0"/>
              <a:t>　そして、乳児院はその役割を果たす為に、「できるだけ限りなく家庭的な環境」において子どもたちへの養育を行うことが必要とされています。</a:t>
            </a:r>
            <a:endParaRPr lang="en-US" altLang="ja-JP" dirty="0"/>
          </a:p>
          <a:p>
            <a:r>
              <a:rPr lang="ja-JP" altLang="en-US" dirty="0"/>
              <a:t>　乳児院がそれを実現</a:t>
            </a:r>
            <a:r>
              <a:rPr lang="ja-JP" altLang="en-US" dirty="0" smtClean="0"/>
              <a:t>するために</a:t>
            </a:r>
            <a:r>
              <a:rPr lang="ja-JP" altLang="en-US" dirty="0"/>
              <a:t>、小規模ケアや家庭的な生活環境によって子ども達を養育しています。</a:t>
            </a:r>
            <a:endParaRPr lang="en-US" altLang="ja-JP" dirty="0"/>
          </a:p>
          <a:p>
            <a:r>
              <a:rPr lang="ja-JP" altLang="en-US" dirty="0"/>
              <a:t>　</a:t>
            </a:r>
            <a:endParaRPr lang="en-US" altLang="ja-JP" dirty="0"/>
          </a:p>
          <a:p>
            <a:r>
              <a:rPr lang="ja-JP" altLang="en-US" dirty="0"/>
              <a:t>　加えて、入所している児童が家庭に帰り、地域で生活をして行く、あるいは地域の里親の養育につなげていく際に地域の関係機関と連携を持つことも必要とされています</a:t>
            </a:r>
            <a:r>
              <a:rPr lang="ja-JP" altLang="en-US" dirty="0" smtClean="0"/>
              <a:t>。</a:t>
            </a:r>
            <a:endParaRPr lang="en-US" altLang="ja-JP" dirty="0"/>
          </a:p>
          <a:p>
            <a:r>
              <a:rPr lang="ja-JP" altLang="en-US" dirty="0"/>
              <a:t>　</a:t>
            </a:r>
            <a:r>
              <a:rPr lang="ja-JP" altLang="en-US" dirty="0" smtClean="0"/>
              <a:t>乳児院</a:t>
            </a:r>
            <a:r>
              <a:rPr lang="ja-JP" altLang="en-US" dirty="0"/>
              <a:t>の長は「地域の住民に対して、その行う児童の保護に支障がない限りにおいて、児童の養育に関する相談に応じ、及び助言を行うよう努めなければならない。（第四十八条の二）」とあり、地域の住民に対する役割も期待されています。 　 </a:t>
            </a:r>
            <a:endParaRPr lang="en-US" altLang="ja-JP" dirty="0"/>
          </a:p>
          <a:p>
            <a:r>
              <a:rPr lang="ja-JP" altLang="en-US" dirty="0"/>
              <a:t>　</a:t>
            </a:r>
            <a:endParaRPr lang="en-US" altLang="ja-JP" dirty="0"/>
          </a:p>
          <a:p>
            <a:r>
              <a:rPr lang="ja-JP" altLang="en-US" dirty="0"/>
              <a:t>　</a:t>
            </a:r>
          </a:p>
        </p:txBody>
      </p:sp>
      <p:sp>
        <p:nvSpPr>
          <p:cNvPr id="4" name="スライド番号プレースホルダー 3"/>
          <p:cNvSpPr>
            <a:spLocks noGrp="1"/>
          </p:cNvSpPr>
          <p:nvPr>
            <p:ph type="sldNum" sz="quarter" idx="10"/>
          </p:nvPr>
        </p:nvSpPr>
        <p:spPr/>
        <p:txBody>
          <a:bodyPr/>
          <a:lstStyle/>
          <a:p>
            <a:pPr lvl="0"/>
            <a:fld id="{01642974-726A-4523-8A7D-A37E110B7834}" type="slidenum">
              <a:rPr lang="ja-JP" altLang="en-US" noProof="0" smtClean="0"/>
              <a:pPr lvl="0"/>
              <a:t>3</a:t>
            </a:fld>
            <a:endParaRPr lang="ja-JP" altLang="en-US" noProof="0" dirty="0"/>
          </a:p>
        </p:txBody>
      </p:sp>
      <p:sp>
        <p:nvSpPr>
          <p:cNvPr id="7" name="スライド イメージ プレースホルダー 6">
            <a:extLst>
              <a:ext uri="{FF2B5EF4-FFF2-40B4-BE49-F238E27FC236}">
                <a16:creationId xmlns:a16="http://schemas.microsoft.com/office/drawing/2014/main" xmlns="" id="{71F169DB-814C-4CAD-9C34-656F96DE7011}"/>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830628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乳児院では乳幼児（</a:t>
            </a:r>
            <a:r>
              <a:rPr lang="ja-JP" altLang="en-US" dirty="0" smtClean="0"/>
              <a:t>おおむね</a:t>
            </a:r>
            <a:r>
              <a:rPr lang="en-US" altLang="ja-JP" dirty="0" smtClean="0"/>
              <a:t>0</a:t>
            </a:r>
            <a:r>
              <a:rPr lang="ja-JP" altLang="en-US" dirty="0" smtClean="0"/>
              <a:t>～</a:t>
            </a:r>
            <a:r>
              <a:rPr lang="en-US" altLang="ja-JP" dirty="0"/>
              <a:t>2</a:t>
            </a:r>
            <a:r>
              <a:rPr lang="ja-JP" altLang="en-US" dirty="0" smtClean="0"/>
              <a:t>歳</a:t>
            </a:r>
            <a:r>
              <a:rPr lang="ja-JP" altLang="en-US" dirty="0"/>
              <a:t>、措置延長によっては就学前まで）の生活と成長を必要に応じて支えます。</a:t>
            </a:r>
            <a:endParaRPr lang="en-US" altLang="ja-JP" dirty="0"/>
          </a:p>
          <a:p>
            <a:r>
              <a:rPr lang="ja-JP" altLang="en-US" dirty="0"/>
              <a:t>　＊児童福祉法第三七条　参照</a:t>
            </a:r>
          </a:p>
          <a:p>
            <a:r>
              <a:rPr lang="ja-JP" altLang="en-US" dirty="0"/>
              <a:t>　そして、乳児院では様々な専門職が、それぞれの専門性を活かして、「チーム」として養育にあたります。特に、児童福祉施設の設備及び運営に関する基準（以下、基準）などから乳児院の専門職員がそれぞれの立場で役割があり、位置づけられていることを確認しましょう。</a:t>
            </a:r>
          </a:p>
          <a:p>
            <a:r>
              <a:rPr lang="ja-JP" altLang="en-US" dirty="0"/>
              <a:t>　基準では、小児科の診療に相当の経験を有する医師又は嘱託医、看護師（保育士・児童指導員）、個別対応職員、家庭支援専門相談員</a:t>
            </a:r>
            <a:r>
              <a:rPr lang="ja-JP" altLang="en-US" dirty="0" smtClean="0"/>
              <a:t>、栄養士</a:t>
            </a:r>
            <a:r>
              <a:rPr lang="ja-JP" altLang="en-US" dirty="0"/>
              <a:t>及び調理員を置かなければ</a:t>
            </a:r>
            <a:r>
              <a:rPr lang="ja-JP" altLang="en-US" dirty="0" smtClean="0"/>
              <a:t>ならない、と</a:t>
            </a:r>
            <a:r>
              <a:rPr lang="ja-JP" altLang="en-US" dirty="0"/>
              <a:t>されています。これらの複数の専門職がチームと</a:t>
            </a:r>
            <a:r>
              <a:rPr lang="ja-JP" altLang="en-US" dirty="0" smtClean="0"/>
              <a:t>して連携しながら実践</a:t>
            </a:r>
            <a:r>
              <a:rPr lang="ja-JP" altLang="en-US" dirty="0"/>
              <a:t>に</a:t>
            </a:r>
            <a:r>
              <a:rPr lang="ja-JP" altLang="en-US" dirty="0" smtClean="0"/>
              <a:t>向かうこと</a:t>
            </a:r>
            <a:r>
              <a:rPr lang="ja-JP" altLang="en-US" dirty="0"/>
              <a:t>が期待されます。</a:t>
            </a:r>
            <a:endParaRPr lang="en-US" altLang="ja-JP" dirty="0"/>
          </a:p>
          <a:p>
            <a:endParaRPr lang="ja-JP" altLang="en-US" dirty="0"/>
          </a:p>
          <a:p>
            <a:r>
              <a:rPr lang="ja-JP" altLang="en-US" dirty="0" smtClean="0"/>
              <a:t>　全国</a:t>
            </a:r>
            <a:r>
              <a:rPr lang="ja-JP" altLang="en-US" dirty="0"/>
              <a:t>乳児福祉協議会　</a:t>
            </a:r>
            <a:r>
              <a:rPr lang="en-US" altLang="ja-JP" dirty="0"/>
              <a:t>『</a:t>
            </a:r>
            <a:r>
              <a:rPr lang="ja-JP" altLang="en-US" dirty="0"/>
              <a:t>改訂新版 乳児院養育指針</a:t>
            </a:r>
            <a:r>
              <a:rPr lang="en-US" altLang="ja-JP" dirty="0"/>
              <a:t>』</a:t>
            </a:r>
            <a:r>
              <a:rPr lang="ja-JP" altLang="en-US" dirty="0"/>
              <a:t>、</a:t>
            </a:r>
            <a:r>
              <a:rPr lang="en-US" altLang="ja-JP" dirty="0"/>
              <a:t>『</a:t>
            </a:r>
            <a:r>
              <a:rPr lang="ja-JP" altLang="en-US" dirty="0"/>
              <a:t>乳児院の研修体系</a:t>
            </a:r>
            <a:r>
              <a:rPr lang="en-US" altLang="ja-JP" dirty="0"/>
              <a:t>―</a:t>
            </a:r>
            <a:r>
              <a:rPr lang="ja-JP" altLang="en-US" dirty="0"/>
              <a:t>人材育成のための指針</a:t>
            </a:r>
            <a:r>
              <a:rPr lang="en-US" altLang="ja-JP" dirty="0"/>
              <a:t>』</a:t>
            </a:r>
            <a:r>
              <a:rPr lang="ja-JP" altLang="en-US" dirty="0"/>
              <a:t>　、などに</a:t>
            </a:r>
            <a:r>
              <a:rPr lang="ja-JP" altLang="en-US" dirty="0" smtClean="0"/>
              <a:t>よって乳児院</a:t>
            </a:r>
            <a:r>
              <a:rPr lang="ja-JP" altLang="en-US" dirty="0"/>
              <a:t>、専門職チームによって</a:t>
            </a:r>
            <a:r>
              <a:rPr lang="ja-JP" altLang="en-US" dirty="0" smtClean="0"/>
              <a:t>目指して</a:t>
            </a:r>
            <a:r>
              <a:rPr lang="ja-JP" altLang="en-US" dirty="0"/>
              <a:t>いる専門性の理解やそれを活かした役割などの理解が得られます。</a:t>
            </a:r>
            <a:endParaRPr lang="en-US" altLang="ja-JP" dirty="0"/>
          </a:p>
          <a:p>
            <a:endParaRPr lang="en-US" altLang="ja-JP" dirty="0"/>
          </a:p>
          <a:p>
            <a:r>
              <a:rPr lang="ja-JP" altLang="en-US" dirty="0"/>
              <a:t>　さらに、乳幼児期の子どもの特徴を踏まえ、発達上の特徴から生活と成長のために必要な環境、養育等についての専門的知識や技術</a:t>
            </a:r>
            <a:r>
              <a:rPr lang="ja-JP" altLang="en-US" dirty="0" smtClean="0"/>
              <a:t>を身につけること</a:t>
            </a:r>
            <a:r>
              <a:rPr lang="ja-JP" altLang="en-US" dirty="0"/>
              <a:t>も</a:t>
            </a:r>
            <a:r>
              <a:rPr lang="ja-JP" altLang="en-US" dirty="0" smtClean="0"/>
              <a:t>大切です</a:t>
            </a:r>
            <a:r>
              <a:rPr lang="ja-JP" altLang="en-US" dirty="0"/>
              <a:t>。</a:t>
            </a:r>
          </a:p>
          <a:p>
            <a:r>
              <a:rPr lang="ja-JP" altLang="en-US" dirty="0"/>
              <a:t>　例えば、乳児院の養育は「在園期間だけの養育過程だけで無く、「生涯」にわたる人間形成の基礎を培うという視野を持って望む必要がある」ことや、「乳児が養育者とともに時と場所を共有し、共感し、応答性のある環境の中で、生理的、心理的、社会的に要求が充足されること」などが基本となります。（「改訂新版　乳児院養育指針</a:t>
            </a:r>
            <a:r>
              <a:rPr lang="ja-JP" altLang="en-US" dirty="0" smtClean="0"/>
              <a:t>」</a:t>
            </a:r>
            <a:r>
              <a:rPr lang="en-US" altLang="ja-JP" dirty="0" smtClean="0"/>
              <a:t>1</a:t>
            </a:r>
            <a:r>
              <a:rPr lang="ja-JP" altLang="en-US" dirty="0" smtClean="0"/>
              <a:t>章</a:t>
            </a:r>
            <a:r>
              <a:rPr lang="ja-JP" altLang="en-US" dirty="0"/>
              <a:t>）</a:t>
            </a:r>
            <a:endParaRPr lang="en-US" altLang="ja-JP" dirty="0"/>
          </a:p>
          <a:p>
            <a:r>
              <a:rPr lang="ja-JP" altLang="en-US" dirty="0"/>
              <a:t>　それらの実現のために、法制度に規定されていることとあわせて、それぞれの乳児院の養育の原則や理念等を確認しましょう。</a:t>
            </a:r>
            <a:endParaRPr lang="en-US" altLang="ja-JP" dirty="0"/>
          </a:p>
        </p:txBody>
      </p:sp>
      <p:sp>
        <p:nvSpPr>
          <p:cNvPr id="4" name="スライド番号プレースホルダー 3"/>
          <p:cNvSpPr>
            <a:spLocks noGrp="1"/>
          </p:cNvSpPr>
          <p:nvPr>
            <p:ph type="sldNum" sz="quarter" idx="10"/>
          </p:nvPr>
        </p:nvSpPr>
        <p:spPr/>
        <p:txBody>
          <a:bodyPr/>
          <a:lstStyle/>
          <a:p>
            <a:pPr lvl="0"/>
            <a:fld id="{01642974-726A-4523-8A7D-A37E110B7834}" type="slidenum">
              <a:rPr lang="ja-JP" altLang="en-US" noProof="0" smtClean="0"/>
              <a:pPr lvl="0"/>
              <a:t>4</a:t>
            </a:fld>
            <a:endParaRPr lang="ja-JP" altLang="en-US" noProof="0" dirty="0"/>
          </a:p>
        </p:txBody>
      </p:sp>
      <p:sp>
        <p:nvSpPr>
          <p:cNvPr id="7" name="スライド イメージ プレースホルダー 6">
            <a:extLst>
              <a:ext uri="{FF2B5EF4-FFF2-40B4-BE49-F238E27FC236}">
                <a16:creationId xmlns:a16="http://schemas.microsoft.com/office/drawing/2014/main" xmlns="" id="{1B2FF00D-7A02-400C-8830-A045047861B6}"/>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4264004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＊「乳児院における小規模化あり方検討委員会」（平成</a:t>
            </a:r>
            <a:r>
              <a:rPr lang="en-US" altLang="ja-JP" dirty="0"/>
              <a:t>25</a:t>
            </a:r>
            <a:r>
              <a:rPr lang="ja-JP" altLang="en-US" dirty="0"/>
              <a:t>年度）の報告　参照</a:t>
            </a:r>
          </a:p>
          <a:p>
            <a:r>
              <a:rPr lang="ja-JP" altLang="en-US" dirty="0"/>
              <a:t>　各乳児院の具体的な実践や全乳協が示してきた展望からも、乳児院がこれまで果たしてきた、あるいはこれからも期待される専門性の基本は</a:t>
            </a:r>
            <a:r>
              <a:rPr lang="ja-JP" altLang="en-US" dirty="0" smtClean="0"/>
              <a:t>大きく</a:t>
            </a:r>
            <a:r>
              <a:rPr lang="en-US" altLang="ja-JP" dirty="0" smtClean="0"/>
              <a:t>2</a:t>
            </a:r>
            <a:r>
              <a:rPr lang="ja-JP" altLang="en-US" dirty="0" err="1" smtClean="0"/>
              <a:t>つの</a:t>
            </a:r>
            <a:r>
              <a:rPr lang="ja-JP" altLang="en-US" dirty="0"/>
              <a:t>側面から</a:t>
            </a:r>
            <a:r>
              <a:rPr lang="ja-JP" altLang="en-US" dirty="0" smtClean="0"/>
              <a:t>捉えることができます。 </a:t>
            </a:r>
            <a:endParaRPr lang="en-US" altLang="ja-JP" dirty="0"/>
          </a:p>
          <a:p>
            <a:endParaRPr lang="ja-JP" altLang="en-US" dirty="0"/>
          </a:p>
          <a:p>
            <a:r>
              <a:rPr lang="ja-JP" altLang="en-US" dirty="0"/>
              <a:t>（１</a:t>
            </a:r>
            <a:r>
              <a:rPr lang="ja-JP" altLang="en-US" dirty="0" smtClean="0"/>
              <a:t>）子ども</a:t>
            </a:r>
            <a:r>
              <a:rPr lang="ja-JP" altLang="en-US" dirty="0"/>
              <a:t>の個の状態に応じた養育の専門性  </a:t>
            </a:r>
          </a:p>
          <a:p>
            <a:r>
              <a:rPr lang="ja-JP" altLang="en-US" dirty="0" smtClean="0"/>
              <a:t>①子ども</a:t>
            </a:r>
            <a:r>
              <a:rPr lang="ja-JP" altLang="en-US" dirty="0"/>
              <a:t>の個の状態に応じ、子どもの成長発達と生活を支える</a:t>
            </a:r>
            <a:r>
              <a:rPr lang="ja-JP" altLang="en-US" dirty="0" smtClean="0"/>
              <a:t>養育の</a:t>
            </a:r>
            <a:r>
              <a:rPr lang="ja-JP" altLang="en-US" dirty="0"/>
              <a:t>専門性</a:t>
            </a:r>
            <a:r>
              <a:rPr lang="en-US" altLang="ja-JP" dirty="0"/>
              <a:t> </a:t>
            </a:r>
          </a:p>
          <a:p>
            <a:r>
              <a:rPr lang="en-US" altLang="ja-JP" dirty="0"/>
              <a:t>②</a:t>
            </a:r>
            <a:r>
              <a:rPr lang="ja-JP" altLang="en-US" dirty="0"/>
              <a:t>「個々の子どもの特別なニーズに対する専門的ケア」を行う</a:t>
            </a:r>
            <a:r>
              <a:rPr lang="ja-JP" altLang="en-US" dirty="0" smtClean="0"/>
              <a:t>ための</a:t>
            </a:r>
            <a:r>
              <a:rPr lang="ja-JP" altLang="en-US" dirty="0"/>
              <a:t>専門性（より専門的なケアを必要とする子どもを養育すること の専門性） </a:t>
            </a:r>
          </a:p>
          <a:p>
            <a:r>
              <a:rPr lang="ja-JP" altLang="en-US" dirty="0"/>
              <a:t>（２</a:t>
            </a:r>
            <a:r>
              <a:rPr lang="ja-JP" altLang="en-US" dirty="0" smtClean="0"/>
              <a:t>）子ども</a:t>
            </a:r>
            <a:r>
              <a:rPr lang="ja-JP" altLang="en-US" dirty="0"/>
              <a:t>の育ちを保護者・地域へ帰していく施設としての専門性  </a:t>
            </a:r>
          </a:p>
          <a:p>
            <a:r>
              <a:rPr lang="ja-JP" altLang="en-US" dirty="0" smtClean="0"/>
              <a:t>①分離後</a:t>
            </a:r>
            <a:r>
              <a:rPr lang="ja-JP" altLang="en-US" dirty="0"/>
              <a:t>の親子関係調整</a:t>
            </a:r>
            <a:r>
              <a:rPr lang="en-US" altLang="ja-JP" dirty="0"/>
              <a:t> </a:t>
            </a:r>
          </a:p>
          <a:p>
            <a:r>
              <a:rPr lang="en-US" altLang="ja-JP" dirty="0" smtClean="0"/>
              <a:t>②</a:t>
            </a:r>
            <a:r>
              <a:rPr lang="ja-JP" altLang="en-US" dirty="0" smtClean="0"/>
              <a:t>家庭</a:t>
            </a:r>
            <a:r>
              <a:rPr lang="ja-JP" altLang="en-US" dirty="0"/>
              <a:t>と社会資源をつなぐ</a:t>
            </a:r>
            <a:endParaRPr lang="en-US" altLang="ja-JP" dirty="0"/>
          </a:p>
          <a:p>
            <a:endParaRPr lang="en-US" altLang="ja-JP" dirty="0"/>
          </a:p>
          <a:p>
            <a:r>
              <a:rPr lang="ja-JP" altLang="en-US" dirty="0"/>
              <a:t>　さらに、「新しい社会的養育ビジョン」（新たな社会的養育の在り方に関する</a:t>
            </a:r>
            <a:r>
              <a:rPr lang="ja-JP" altLang="en-US" dirty="0" smtClean="0"/>
              <a:t>検討会、平成</a:t>
            </a:r>
            <a:r>
              <a:rPr lang="en-US" altLang="ja-JP" dirty="0" smtClean="0"/>
              <a:t>29</a:t>
            </a:r>
            <a:r>
              <a:rPr lang="ja-JP" altLang="en-US" dirty="0" smtClean="0"/>
              <a:t>年</a:t>
            </a:r>
            <a:r>
              <a:rPr lang="en-US" altLang="ja-JP" dirty="0" smtClean="0"/>
              <a:t>8</a:t>
            </a:r>
            <a:r>
              <a:rPr lang="ja-JP" altLang="en-US" dirty="0" smtClean="0"/>
              <a:t>月</a:t>
            </a:r>
            <a:r>
              <a:rPr lang="en-US" altLang="ja-JP" dirty="0" smtClean="0"/>
              <a:t>2</a:t>
            </a:r>
            <a:r>
              <a:rPr lang="ja-JP" altLang="en-US" dirty="0" smtClean="0"/>
              <a:t>日）</a:t>
            </a:r>
            <a:r>
              <a:rPr lang="ja-JP" altLang="en-US" dirty="0"/>
              <a:t>に、社会的養育や乳児院に求められる役割等が示されていることから、その課題等も確認しておきましょう。</a:t>
            </a:r>
            <a:endParaRPr lang="en-US" altLang="ja-JP" dirty="0"/>
          </a:p>
        </p:txBody>
      </p:sp>
      <p:sp>
        <p:nvSpPr>
          <p:cNvPr id="4" name="スライド番号プレースホルダー 3"/>
          <p:cNvSpPr>
            <a:spLocks noGrp="1"/>
          </p:cNvSpPr>
          <p:nvPr>
            <p:ph type="sldNum" sz="quarter" idx="10"/>
          </p:nvPr>
        </p:nvSpPr>
        <p:spPr/>
        <p:txBody>
          <a:bodyPr/>
          <a:lstStyle/>
          <a:p>
            <a:pPr lvl="0"/>
            <a:fld id="{D972CBA5-B213-4645-AEC4-808CA93610A6}" type="slidenum">
              <a:rPr lang="ja-JP" altLang="en-US" noProof="0" smtClean="0"/>
              <a:pPr lvl="0"/>
              <a:t>5</a:t>
            </a:fld>
            <a:endParaRPr lang="ja-JP" altLang="en-US" noProof="0" dirty="0"/>
          </a:p>
        </p:txBody>
      </p:sp>
      <p:sp>
        <p:nvSpPr>
          <p:cNvPr id="7" name="スライド イメージ プレースホルダー 6">
            <a:extLst>
              <a:ext uri="{FF2B5EF4-FFF2-40B4-BE49-F238E27FC236}">
                <a16:creationId xmlns:a16="http://schemas.microsoft.com/office/drawing/2014/main" xmlns="" id="{CCDD9134-EE6C-4248-A98C-C3F8563F1581}"/>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3439357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　児童</a:t>
            </a:r>
            <a:r>
              <a:rPr lang="ja-JP" altLang="en-US" dirty="0"/>
              <a:t>福祉施設の職員は、</a:t>
            </a:r>
            <a:r>
              <a:rPr lang="ja-JP" altLang="en-US" dirty="0" smtClean="0"/>
              <a:t>専門的知識および技能</a:t>
            </a:r>
            <a:r>
              <a:rPr lang="ja-JP" altLang="en-US" dirty="0"/>
              <a:t>の向上等が求められています。（児童福祉施設の設備及び運営に関する基準より）</a:t>
            </a:r>
          </a:p>
          <a:p>
            <a:r>
              <a:rPr lang="ja-JP" altLang="en-US" dirty="0" smtClean="0"/>
              <a:t>　乳児院</a:t>
            </a:r>
            <a:r>
              <a:rPr lang="ja-JP" altLang="en-US" dirty="0"/>
              <a:t>においても、養育の質を常に高めるために、職員一人ひとりが計画的に研修を 受け、スキルアップを図っていきましょう。</a:t>
            </a:r>
            <a:br>
              <a:rPr lang="ja-JP" altLang="en-US" dirty="0"/>
            </a:br>
            <a:r>
              <a:rPr lang="ja-JP" altLang="en-US" dirty="0"/>
              <a:t>　乳児院職員に期待されている、実践の向上につながる学びや研鑽については</a:t>
            </a:r>
            <a:r>
              <a:rPr lang="en-US" altLang="ja-JP" dirty="0"/>
              <a:t>『</a:t>
            </a:r>
            <a:r>
              <a:rPr lang="ja-JP" altLang="en-US" dirty="0"/>
              <a:t>改訂 乳児院の研修体系</a:t>
            </a:r>
            <a:r>
              <a:rPr lang="en-US" altLang="ja-JP" dirty="0"/>
              <a:t>』 </a:t>
            </a:r>
            <a:r>
              <a:rPr lang="ja-JP" altLang="en-US" dirty="0"/>
              <a:t>によって、参照しておきましょう。</a:t>
            </a:r>
            <a:endParaRPr lang="en-US" altLang="ja-JP" dirty="0"/>
          </a:p>
          <a:p>
            <a:endParaRPr lang="en-US" altLang="ja-JP" dirty="0" smtClean="0"/>
          </a:p>
          <a:p>
            <a:r>
              <a:rPr lang="ja-JP" altLang="en-US" dirty="0" smtClean="0"/>
              <a:t>　「</a:t>
            </a:r>
            <a:r>
              <a:rPr lang="ja-JP" altLang="en-US" dirty="0"/>
              <a:t>乳児院職員に求められる専門性」に以下のことが触れられています。</a:t>
            </a:r>
          </a:p>
          <a:p>
            <a:r>
              <a:rPr lang="ja-JP" altLang="en-US" dirty="0"/>
              <a:t>（</a:t>
            </a:r>
            <a:r>
              <a:rPr lang="en-US" altLang="ja-JP" dirty="0"/>
              <a:t>『</a:t>
            </a:r>
            <a:r>
              <a:rPr lang="ja-JP" altLang="en-US" dirty="0"/>
              <a:t>乳児院の研修体系</a:t>
            </a:r>
            <a:r>
              <a:rPr lang="en-US" altLang="ja-JP" dirty="0"/>
              <a:t>―</a:t>
            </a:r>
            <a:r>
              <a:rPr lang="ja-JP" altLang="en-US" dirty="0"/>
              <a:t>人材育成のための指針</a:t>
            </a:r>
            <a:r>
              <a:rPr lang="en-US" altLang="ja-JP" dirty="0"/>
              <a:t>』</a:t>
            </a:r>
            <a:r>
              <a:rPr lang="ja-JP" altLang="en-US" dirty="0"/>
              <a:t>　より）</a:t>
            </a:r>
          </a:p>
          <a:p>
            <a:r>
              <a:rPr lang="ja-JP" altLang="en-US" dirty="0"/>
              <a:t>・乳幼児の健全な発育・発達を保障できる養育環境を構築するために必要な価値観・知識・技術　</a:t>
            </a:r>
          </a:p>
          <a:p>
            <a:r>
              <a:rPr lang="ja-JP" altLang="en-US" dirty="0"/>
              <a:t>・乳幼児への応答的環境の中核を担う養育者として必要な価値観・知識・技術</a:t>
            </a:r>
          </a:p>
          <a:p>
            <a:r>
              <a:rPr lang="ja-JP" altLang="en-US" dirty="0"/>
              <a:t>・他分野協働チームにおける自らの専門領域</a:t>
            </a:r>
            <a:r>
              <a:rPr lang="en-US" altLang="ja-JP" dirty="0"/>
              <a:t>(</a:t>
            </a:r>
            <a:r>
              <a:rPr lang="ja-JP" altLang="en-US" dirty="0"/>
              <a:t>保育・看護・心理・ソーシャルワーク・栄養等</a:t>
            </a:r>
            <a:r>
              <a:rPr lang="en-US" altLang="ja-JP" dirty="0"/>
              <a:t>)</a:t>
            </a:r>
            <a:r>
              <a:rPr lang="ja-JP" altLang="en-US" dirty="0"/>
              <a:t>の位置付けと統合</a:t>
            </a:r>
            <a:endParaRPr lang="en-US" altLang="ja-JP" dirty="0"/>
          </a:p>
          <a:p>
            <a:r>
              <a:rPr lang="ja-JP" altLang="en-US" dirty="0"/>
              <a:t>・乳幼児の保護者を支援するために必要な価値観・知識・技術</a:t>
            </a:r>
          </a:p>
          <a:p>
            <a:r>
              <a:rPr lang="ja-JP" altLang="en-US" dirty="0"/>
              <a:t>・児童家庭福祉制度と関連する法律の理解</a:t>
            </a:r>
          </a:p>
          <a:p>
            <a:r>
              <a:rPr lang="ja-JP" altLang="en-US" dirty="0"/>
              <a:t>・組織の一員として必要な価値観・知識・技術</a:t>
            </a:r>
          </a:p>
          <a:p>
            <a:r>
              <a:rPr lang="ja-JP" altLang="en-US" dirty="0"/>
              <a:t>・地域社会と関わりを持つ養育者として必要な価値観・社会性</a:t>
            </a:r>
            <a:endParaRPr lang="en-US" altLang="ja-JP" dirty="0"/>
          </a:p>
          <a:p>
            <a:endParaRPr lang="en-US" altLang="ja-JP" dirty="0" smtClean="0"/>
          </a:p>
          <a:p>
            <a:r>
              <a:rPr lang="ja-JP" altLang="en-US" dirty="0" smtClean="0"/>
              <a:t>　初任</a:t>
            </a:r>
            <a:r>
              <a:rPr lang="ja-JP" altLang="en-US" dirty="0"/>
              <a:t>職員として求められている内容としては　以下のように提示されています。</a:t>
            </a:r>
            <a:endParaRPr lang="en-US" altLang="ja-JP" dirty="0"/>
          </a:p>
          <a:p>
            <a:r>
              <a:rPr lang="ja-JP" altLang="en-US" dirty="0"/>
              <a:t>・乳児院の人材育成体系を理解し、「学んでいこう」との姿勢を身につける</a:t>
            </a:r>
          </a:p>
          <a:p>
            <a:r>
              <a:rPr lang="ja-JP" altLang="en-US" dirty="0"/>
              <a:t>・積極的に会議や研修等に参加し、意見を述べることができる</a:t>
            </a:r>
          </a:p>
          <a:p>
            <a:r>
              <a:rPr lang="ja-JP" altLang="en-US" dirty="0"/>
              <a:t>・子どもの権利擁護の理念を理解し、それにのっとった養育ができる</a:t>
            </a:r>
          </a:p>
          <a:p>
            <a:r>
              <a:rPr lang="ja-JP" altLang="en-US" dirty="0"/>
              <a:t>・社会的養護に関する制度や法律について理解し、それにのっとった養育ができる</a:t>
            </a:r>
          </a:p>
          <a:p>
            <a:r>
              <a:rPr lang="ja-JP" altLang="en-US" dirty="0"/>
              <a:t>・子どもの事故防止のための視点を理解し、具体的な対応をとることができる</a:t>
            </a:r>
          </a:p>
          <a:p>
            <a:r>
              <a:rPr lang="ja-JP" altLang="en-US" dirty="0"/>
              <a:t>・乳幼児の疾病や障害を理解し、医療との連携のもと適切な保育看護ができる</a:t>
            </a:r>
          </a:p>
          <a:p>
            <a:r>
              <a:rPr lang="ja-JP" altLang="en-US" dirty="0"/>
              <a:t>・乳幼児の基本的な発達と生活のあり方を理解し、適切な養育を行うことがきできる</a:t>
            </a:r>
          </a:p>
          <a:p>
            <a:r>
              <a:rPr lang="ja-JP" altLang="en-US" dirty="0"/>
              <a:t>・乳幼児の行動記録を適切に残すなど、情報の共有を図ることができる</a:t>
            </a:r>
          </a:p>
          <a:p>
            <a:r>
              <a:rPr lang="ja-JP" altLang="en-US" dirty="0"/>
              <a:t>・他職種チームのなかで、他職種の役割を認識するとともに、自らの専門的役割が認識できる</a:t>
            </a:r>
          </a:p>
          <a:p>
            <a:r>
              <a:rPr lang="ja-JP" altLang="en-US" dirty="0"/>
              <a:t>・保護者に適切に対応し、必要な情報を伝えるとともに、保護者のニーズを受けとめ、子どもの養育に反映することができる</a:t>
            </a:r>
          </a:p>
          <a:p>
            <a:r>
              <a:rPr lang="ja-JP" altLang="en-US" dirty="0"/>
              <a:t>・社会人としての適切な行動がとれる</a:t>
            </a:r>
          </a:p>
          <a:p>
            <a:r>
              <a:rPr lang="ja-JP" altLang="en-US" dirty="0"/>
              <a:t>・里親制度について、現状と課題を理解する</a:t>
            </a:r>
            <a:endParaRPr lang="en-US" altLang="ja-JP" dirty="0"/>
          </a:p>
          <a:p>
            <a:endParaRPr lang="en-US" altLang="ja-JP" dirty="0"/>
          </a:p>
          <a:p>
            <a:endParaRPr lang="ja-JP" altLang="en-US" dirty="0"/>
          </a:p>
          <a:p>
            <a:endParaRPr lang="ja-JP" altLang="en-US" dirty="0"/>
          </a:p>
        </p:txBody>
      </p:sp>
      <p:sp>
        <p:nvSpPr>
          <p:cNvPr id="4" name="スライド番号プレースホルダー 3"/>
          <p:cNvSpPr>
            <a:spLocks noGrp="1"/>
          </p:cNvSpPr>
          <p:nvPr>
            <p:ph type="sldNum" sz="quarter" idx="10"/>
          </p:nvPr>
        </p:nvSpPr>
        <p:spPr/>
        <p:txBody>
          <a:bodyPr/>
          <a:lstStyle/>
          <a:p>
            <a:pPr lvl="0"/>
            <a:fld id="{01642974-726A-4523-8A7D-A37E110B7834}" type="slidenum">
              <a:rPr lang="ja-JP" altLang="en-US" noProof="0" smtClean="0"/>
              <a:pPr lvl="0"/>
              <a:t>6</a:t>
            </a:fld>
            <a:endParaRPr lang="ja-JP" altLang="en-US" noProof="0" dirty="0"/>
          </a:p>
        </p:txBody>
      </p:sp>
      <p:sp>
        <p:nvSpPr>
          <p:cNvPr id="7" name="スライド イメージ プレースホルダー 6">
            <a:extLst>
              <a:ext uri="{FF2B5EF4-FFF2-40B4-BE49-F238E27FC236}">
                <a16:creationId xmlns:a16="http://schemas.microsoft.com/office/drawing/2014/main" xmlns="" id="{FF2CEE14-9074-4F4E-8950-502D4E04C834}"/>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1584860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スーパービジョンとは、施設や機関において、スーパーバイザーによって行われる専門職を育成する過程であり、乳児院としての役割を効果的に果たすことにつながります。</a:t>
            </a:r>
            <a:endParaRPr lang="en-US" altLang="ja-JP" dirty="0"/>
          </a:p>
          <a:p>
            <a:r>
              <a:rPr lang="ja-JP" altLang="en-US" dirty="0"/>
              <a:t>　スーパービジョンは新任職員から活用していき、専門職として経験を積む経過すべてにおいて必要とされます。</a:t>
            </a:r>
            <a:endParaRPr lang="en-US" altLang="ja-JP" dirty="0"/>
          </a:p>
          <a:p>
            <a:r>
              <a:rPr lang="ja-JP" altLang="en-US" dirty="0"/>
              <a:t>新任職員として、組織の中でスーパービジョンがどのような目的で活用されるか、また、実際にどのような形態や構造の中で受け、活用するかということを理解しましょう</a:t>
            </a:r>
            <a:r>
              <a:rPr lang="ja-JP" altLang="en-US" dirty="0" smtClean="0"/>
              <a:t>。</a:t>
            </a:r>
            <a:endParaRPr lang="en-US" altLang="ja-JP" dirty="0"/>
          </a:p>
          <a:p>
            <a:endParaRPr lang="en-US" altLang="ja-JP" dirty="0" smtClean="0"/>
          </a:p>
          <a:p>
            <a:r>
              <a:rPr lang="ja-JP" altLang="en-US" dirty="0"/>
              <a:t>　</a:t>
            </a:r>
            <a:r>
              <a:rPr lang="ja-JP" altLang="en-US" dirty="0" smtClean="0"/>
              <a:t>スーパービジョン</a:t>
            </a:r>
            <a:r>
              <a:rPr lang="ja-JP" altLang="en-US" dirty="0"/>
              <a:t>の機能としては、よく知られるものとして、支持的機能、教育的機能、管理的な機能があります</a:t>
            </a:r>
            <a:r>
              <a:rPr lang="ja-JP" altLang="en-US" dirty="0" smtClean="0"/>
              <a:t>。</a:t>
            </a:r>
            <a:endParaRPr lang="en-US" altLang="ja-JP" dirty="0" smtClean="0"/>
          </a:p>
          <a:p>
            <a:r>
              <a:rPr lang="ja-JP" altLang="en-US" dirty="0" smtClean="0"/>
              <a:t>・教育的機能</a:t>
            </a:r>
            <a:r>
              <a:rPr lang="en-US" altLang="ja-JP" dirty="0" smtClean="0"/>
              <a:t>…</a:t>
            </a:r>
            <a:r>
              <a:rPr lang="ja-JP" altLang="en-US" dirty="0" smtClean="0"/>
              <a:t>ワーカー</a:t>
            </a:r>
            <a:r>
              <a:rPr lang="ja-JP" altLang="en-US" dirty="0"/>
              <a:t>の専門知識、技術の発展、改善および処遇におけるワーカーの自立を</a:t>
            </a:r>
            <a:r>
              <a:rPr lang="ja-JP" altLang="en-US" dirty="0" smtClean="0"/>
              <a:t>促す</a:t>
            </a:r>
            <a:endParaRPr lang="en-US" altLang="ja-JP" dirty="0" smtClean="0"/>
          </a:p>
          <a:p>
            <a:r>
              <a:rPr lang="ja-JP" altLang="en-US" dirty="0" smtClean="0"/>
              <a:t>・管理的機能</a:t>
            </a:r>
            <a:r>
              <a:rPr lang="en-US" altLang="ja-JP" dirty="0" smtClean="0"/>
              <a:t>…</a:t>
            </a:r>
            <a:r>
              <a:rPr lang="ja-JP" altLang="en-US" dirty="0" smtClean="0"/>
              <a:t>ワーカー</a:t>
            </a:r>
            <a:r>
              <a:rPr lang="ja-JP" altLang="en-US" dirty="0"/>
              <a:t>が効果的に働ける環境を創り、専門的機能が発揮されるように、また、組織の一員として活動できるようにワーカーを管理</a:t>
            </a:r>
            <a:r>
              <a:rPr lang="ja-JP" altLang="en-US" dirty="0" smtClean="0"/>
              <a:t>する</a:t>
            </a:r>
            <a:endParaRPr lang="en-US" altLang="ja-JP" dirty="0" smtClean="0"/>
          </a:p>
          <a:p>
            <a:r>
              <a:rPr lang="ja-JP" altLang="en-US" dirty="0" smtClean="0"/>
              <a:t>・支持援助</a:t>
            </a:r>
            <a:r>
              <a:rPr lang="en-US" altLang="ja-JP" dirty="0" smtClean="0"/>
              <a:t>…</a:t>
            </a:r>
            <a:r>
              <a:rPr lang="ja-JP" altLang="en-US" dirty="0" smtClean="0"/>
              <a:t>難問</a:t>
            </a:r>
            <a:r>
              <a:rPr lang="ja-JP" altLang="en-US" dirty="0"/>
              <a:t>に直面し過度なストレスを抱えたりしてしまわないように、また順調に仕事がはかどるように精神面や情緒面でワーカーを支持</a:t>
            </a:r>
            <a:r>
              <a:rPr lang="ja-JP" altLang="en-US" dirty="0" smtClean="0"/>
              <a:t>する</a:t>
            </a:r>
            <a:endParaRPr lang="en-US" altLang="ja-JP" dirty="0" smtClean="0"/>
          </a:p>
          <a:p>
            <a:r>
              <a:rPr lang="ja-JP" altLang="en-US" dirty="0" smtClean="0"/>
              <a:t>（</a:t>
            </a:r>
            <a:r>
              <a:rPr lang="ja-JP" altLang="en-US" dirty="0"/>
              <a:t>参考文献：野村豊子「序章」　一般社団法人　日本社会福祉教育学校連盟</a:t>
            </a:r>
            <a:r>
              <a:rPr lang="en-US" altLang="ja-JP" dirty="0"/>
              <a:t>『</a:t>
            </a:r>
            <a:r>
              <a:rPr lang="ja-JP" altLang="en-US" dirty="0"/>
              <a:t>ソーシャルワーク・スーパービジョン論</a:t>
            </a:r>
            <a:r>
              <a:rPr lang="en-US" altLang="ja-JP" dirty="0"/>
              <a:t>』2015</a:t>
            </a:r>
            <a:r>
              <a:rPr lang="ja-JP" altLang="en-US" dirty="0"/>
              <a:t>　中央法規））</a:t>
            </a:r>
          </a:p>
          <a:p>
            <a:endParaRPr lang="en-US" altLang="ja-JP" dirty="0" smtClean="0"/>
          </a:p>
          <a:p>
            <a:r>
              <a:rPr lang="ja-JP" altLang="en-US" dirty="0"/>
              <a:t>　</a:t>
            </a:r>
            <a:r>
              <a:rPr lang="ja-JP" altLang="en-US" dirty="0" smtClean="0"/>
              <a:t>スーパーバイザー</a:t>
            </a:r>
            <a:r>
              <a:rPr lang="ja-JP" altLang="en-US" dirty="0"/>
              <a:t>との間で、どのように実施するか、機会や方法、約束事などを相互に確認して進めていきます。</a:t>
            </a:r>
          </a:p>
          <a:p>
            <a:r>
              <a:rPr lang="ja-JP" altLang="en-US" dirty="0"/>
              <a:t>　</a:t>
            </a:r>
            <a:endParaRPr lang="en-US" altLang="ja-JP" dirty="0"/>
          </a:p>
          <a:p>
            <a:r>
              <a:rPr lang="ja-JP" altLang="en-US" dirty="0" smtClean="0"/>
              <a:t>　スーパーバイザー</a:t>
            </a:r>
            <a:r>
              <a:rPr lang="ja-JP" altLang="en-US" dirty="0"/>
              <a:t>と施設全体としての計画と個々の職員の資質や将来の希望を結びつけて中・長期の研修計画を立てていく上での要と</a:t>
            </a:r>
            <a:r>
              <a:rPr lang="ja-JP" altLang="en-US" dirty="0" smtClean="0"/>
              <a:t>なります。</a:t>
            </a:r>
            <a:endParaRPr lang="en-US" altLang="ja-JP" dirty="0" smtClean="0"/>
          </a:p>
          <a:p>
            <a:r>
              <a:rPr lang="ja-JP" altLang="en-US" dirty="0"/>
              <a:t>　</a:t>
            </a:r>
            <a:r>
              <a:rPr lang="ja-JP" altLang="en-US" dirty="0" smtClean="0"/>
              <a:t>研修</a:t>
            </a:r>
            <a:r>
              <a:rPr lang="ja-JP" altLang="en-US" dirty="0"/>
              <a:t>計画</a:t>
            </a:r>
            <a:r>
              <a:rPr lang="en-US" altLang="ja-JP" dirty="0"/>
              <a:t>,</a:t>
            </a:r>
            <a:r>
              <a:rPr lang="ja-JP" altLang="en-US" dirty="0"/>
              <a:t>課題等について相談、確認をしましょう。</a:t>
            </a:r>
          </a:p>
          <a:p>
            <a:r>
              <a:rPr lang="ja-JP" altLang="en-US" dirty="0"/>
              <a:t>・</a:t>
            </a:r>
            <a:r>
              <a:rPr lang="ja-JP" altLang="en-US" dirty="0" smtClean="0"/>
              <a:t>研修</a:t>
            </a:r>
            <a:r>
              <a:rPr lang="ja-JP" altLang="en-US" dirty="0"/>
              <a:t>を受けた結果の効果、影響などについてスーパービジョンの中でも確認することが出来る</a:t>
            </a:r>
          </a:p>
          <a:p>
            <a:r>
              <a:rPr lang="ja-JP" altLang="en-US" dirty="0"/>
              <a:t>・</a:t>
            </a:r>
            <a:r>
              <a:rPr lang="ja-JP" altLang="en-US" dirty="0" smtClean="0"/>
              <a:t>専門性</a:t>
            </a:r>
            <a:r>
              <a:rPr lang="ja-JP" altLang="en-US" dirty="0"/>
              <a:t>の向上、よりよい援助実践</a:t>
            </a:r>
          </a:p>
          <a:p>
            <a:endParaRPr lang="ja-JP" altLang="en-US" dirty="0"/>
          </a:p>
        </p:txBody>
      </p:sp>
      <p:sp>
        <p:nvSpPr>
          <p:cNvPr id="4" name="スライド番号プレースホルダー 3"/>
          <p:cNvSpPr>
            <a:spLocks noGrp="1"/>
          </p:cNvSpPr>
          <p:nvPr>
            <p:ph type="sldNum" sz="quarter" idx="10"/>
          </p:nvPr>
        </p:nvSpPr>
        <p:spPr/>
        <p:txBody>
          <a:bodyPr/>
          <a:lstStyle/>
          <a:p>
            <a:pPr lvl="0"/>
            <a:fld id="{01642974-726A-4523-8A7D-A37E110B7834}" type="slidenum">
              <a:rPr lang="ja-JP" altLang="en-US" noProof="0" smtClean="0"/>
              <a:pPr lvl="0"/>
              <a:t>7</a:t>
            </a:fld>
            <a:endParaRPr lang="ja-JP" altLang="en-US" noProof="0" dirty="0"/>
          </a:p>
        </p:txBody>
      </p:sp>
      <p:sp>
        <p:nvSpPr>
          <p:cNvPr id="7" name="スライド イメージ プレースホルダー 6">
            <a:extLst>
              <a:ext uri="{FF2B5EF4-FFF2-40B4-BE49-F238E27FC236}">
                <a16:creationId xmlns:a16="http://schemas.microsoft.com/office/drawing/2014/main" xmlns="" id="{8A41D564-656A-4EB1-8659-DE443CBD678E}"/>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239071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援助の現場では、個々の子どもや家族と関わる場面で、他者の目が届かないところで援助が行われることが少なからずあります。</a:t>
            </a:r>
            <a:endParaRPr lang="en-US" altLang="ja-JP" dirty="0"/>
          </a:p>
          <a:p>
            <a:r>
              <a:rPr lang="ja-JP" altLang="en-US" dirty="0" smtClean="0"/>
              <a:t>　社会的</a:t>
            </a:r>
            <a:r>
              <a:rPr lang="ja-JP" altLang="en-US" dirty="0"/>
              <a:t>な役割を担う援助実践、専門的技術、知識が目的に援助の目的にそって使われているか、援助におけるリスクが避けられるものとなっているか</a:t>
            </a:r>
            <a:r>
              <a:rPr lang="ja-JP" altLang="en-US" dirty="0" smtClean="0"/>
              <a:t>、自分</a:t>
            </a:r>
            <a:r>
              <a:rPr lang="ja-JP" altLang="en-US" dirty="0"/>
              <a:t>だけの判断や理解から援助を行っていないか、など、常に確認する必要があります。</a:t>
            </a:r>
            <a:endParaRPr lang="en-US" altLang="ja-JP" dirty="0"/>
          </a:p>
          <a:p>
            <a:r>
              <a:rPr lang="ja-JP" altLang="en-US" dirty="0" smtClean="0"/>
              <a:t>　確認</a:t>
            </a:r>
            <a:r>
              <a:rPr lang="ja-JP" altLang="en-US" dirty="0"/>
              <a:t>の内容として</a:t>
            </a:r>
            <a:endParaRPr lang="en-US" altLang="ja-JP" dirty="0"/>
          </a:p>
          <a:p>
            <a:r>
              <a:rPr lang="ja-JP" altLang="en-US" dirty="0"/>
              <a:t>①スーパーバイジーの担当の子ども、家族の理解等　</a:t>
            </a:r>
          </a:p>
          <a:p>
            <a:r>
              <a:rPr lang="ja-JP" altLang="en-US" dirty="0"/>
              <a:t>②スーパーバイジーと担当の子どもとの相互関係</a:t>
            </a:r>
          </a:p>
          <a:p>
            <a:r>
              <a:rPr lang="ja-JP" altLang="en-US" dirty="0"/>
              <a:t>③スーパーバイジーの課題</a:t>
            </a:r>
          </a:p>
          <a:p>
            <a:r>
              <a:rPr lang="ja-JP" altLang="en-US" dirty="0"/>
              <a:t>④スーパーバイジーと同僚そして組織との相互関係</a:t>
            </a:r>
          </a:p>
          <a:p>
            <a:r>
              <a:rPr lang="ja-JP" altLang="en-US" dirty="0"/>
              <a:t>⑤スーパーバイザーとスーパーバイジーとの相互関係</a:t>
            </a:r>
          </a:p>
          <a:p>
            <a:r>
              <a:rPr lang="ja-JP" altLang="en-US" dirty="0"/>
              <a:t>などがあります。</a:t>
            </a:r>
            <a:endParaRPr lang="en-US" altLang="ja-JP" dirty="0"/>
          </a:p>
          <a:p>
            <a:endParaRPr lang="en-US" altLang="ja-JP" dirty="0"/>
          </a:p>
          <a:p>
            <a:r>
              <a:rPr lang="ja-JP" altLang="en-US" dirty="0"/>
              <a:t>　乳児院の援助では、子どもや家族、関係職員との関わりが自分以外の職員の目に触れない場面が少なからずあります。また、乳幼児の子どもたち自身が言葉等の応答を明確にしてくれることが常に あるとも限りません。よって、自分の実践を振り返り、課題を確認したり、実践の向上</a:t>
            </a:r>
            <a:r>
              <a:rPr lang="ja-JP" altLang="en-US" dirty="0" smtClean="0"/>
              <a:t>を図る為に</a:t>
            </a:r>
            <a:r>
              <a:rPr lang="ja-JP" altLang="en-US" dirty="0"/>
              <a:t>、スーパービジョンが活用されることが期待されます。</a:t>
            </a:r>
          </a:p>
          <a:p>
            <a:endParaRPr lang="ja-JP" altLang="en-US" dirty="0"/>
          </a:p>
        </p:txBody>
      </p:sp>
      <p:sp>
        <p:nvSpPr>
          <p:cNvPr id="4" name="スライド番号プレースホルダー 3"/>
          <p:cNvSpPr>
            <a:spLocks noGrp="1"/>
          </p:cNvSpPr>
          <p:nvPr>
            <p:ph type="sldNum" sz="quarter" idx="10"/>
          </p:nvPr>
        </p:nvSpPr>
        <p:spPr/>
        <p:txBody>
          <a:bodyPr/>
          <a:lstStyle/>
          <a:p>
            <a:pPr lvl="0"/>
            <a:fld id="{01642974-726A-4523-8A7D-A37E110B7834}" type="slidenum">
              <a:rPr lang="ja-JP" altLang="en-US" noProof="0" smtClean="0"/>
              <a:pPr lvl="0"/>
              <a:t>8</a:t>
            </a:fld>
            <a:endParaRPr lang="ja-JP" altLang="en-US" noProof="0" dirty="0"/>
          </a:p>
        </p:txBody>
      </p:sp>
      <p:sp>
        <p:nvSpPr>
          <p:cNvPr id="7" name="スライド イメージ プレースホルダー 6">
            <a:extLst>
              <a:ext uri="{FF2B5EF4-FFF2-40B4-BE49-F238E27FC236}">
                <a16:creationId xmlns:a16="http://schemas.microsoft.com/office/drawing/2014/main" xmlns="" id="{87A357AA-3351-4B64-99C6-17507D665DC9}"/>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3849492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より良い養育に向けて、施設内あるいは施設外部の関係者とで事例検討、カンファレンスが行われます。</a:t>
            </a:r>
          </a:p>
          <a:p>
            <a:r>
              <a:rPr lang="ja-JP" altLang="en-US" dirty="0"/>
              <a:t>カンファレンスでは、検討の目的に沿って、様々な立場や視点からの情報を共有し、アセスメント、支援の計画を立てること、実践の状況把握や評価をすることなどに繋がります</a:t>
            </a:r>
            <a:r>
              <a:rPr lang="ja-JP" altLang="en-US" dirty="0" smtClean="0"/>
              <a:t>。</a:t>
            </a:r>
            <a:endParaRPr lang="en-US" altLang="ja-JP" dirty="0" smtClean="0"/>
          </a:p>
          <a:p>
            <a:r>
              <a:rPr lang="ja-JP" altLang="en-US" dirty="0"/>
              <a:t>　</a:t>
            </a:r>
            <a:r>
              <a:rPr lang="ja-JP" altLang="en-US" dirty="0" smtClean="0"/>
              <a:t>多重</a:t>
            </a:r>
            <a:r>
              <a:rPr lang="ja-JP" altLang="en-US" dirty="0"/>
              <a:t>に課題がある家族の状況や、子どもの個別の状況に即して、適切な対応を行う為に有用な情報の確認、共有や介入の方法の検討を行うことにつながります。　</a:t>
            </a:r>
          </a:p>
        </p:txBody>
      </p:sp>
      <p:sp>
        <p:nvSpPr>
          <p:cNvPr id="4" name="スライド番号プレースホルダー 3"/>
          <p:cNvSpPr>
            <a:spLocks noGrp="1"/>
          </p:cNvSpPr>
          <p:nvPr>
            <p:ph type="sldNum" sz="quarter" idx="10"/>
          </p:nvPr>
        </p:nvSpPr>
        <p:spPr/>
        <p:txBody>
          <a:bodyPr/>
          <a:lstStyle/>
          <a:p>
            <a:pPr lvl="0"/>
            <a:fld id="{01642974-726A-4523-8A7D-A37E110B7834}" type="slidenum">
              <a:rPr lang="ja-JP" altLang="en-US" noProof="0" smtClean="0"/>
              <a:pPr lvl="0"/>
              <a:t>9</a:t>
            </a:fld>
            <a:endParaRPr lang="ja-JP" altLang="en-US" noProof="0" dirty="0"/>
          </a:p>
        </p:txBody>
      </p:sp>
      <p:sp>
        <p:nvSpPr>
          <p:cNvPr id="7" name="スライド イメージ プレースホルダー 6">
            <a:extLst>
              <a:ext uri="{FF2B5EF4-FFF2-40B4-BE49-F238E27FC236}">
                <a16:creationId xmlns:a16="http://schemas.microsoft.com/office/drawing/2014/main" xmlns="" id="{FD9B5DFC-C1C0-4502-817C-244ED41957CB}"/>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1599636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02792B4-9AF6-4D7F-9800-886FEE40E6F0}"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502513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34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5F370DB-94A0-4D8A-ADDE-748C9CA5784F}"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8881942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4D01A8-D4F5-48C2-AAAC-225EFFA2BB2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10357036"/>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F0FCFA6-AD4C-493D-A504-DCBEE28176E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0885352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ACD4778-41CF-4B61-87CB-0DEA6190E85B}"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76506421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F82C019-0389-4FAD-A500-BDF113A6AE0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63313472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C2F771B-23C0-4DED-BD52-ADD4C47A63A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79435779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7F53CEE-B42D-483B-9D21-2BACFF0896B3}"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987448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607E750-3DB7-4B31-BD92-2AFA1F73436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3087509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0E4D5FE-B3C5-4F8E-ABEE-D3488B36807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5119323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E82031A-70B1-4511-8AD6-154C2CF929B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11170289"/>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B8A842-4951-4F2B-87CF-DB49DC0B27DE}"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93608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EE168F0-B0DF-4C6D-9B59-78B69F96797B}"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6893107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A3C2480D-D164-4AEC-AF1A-FE6285A06ABA}"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070749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81419AB-7CE5-4767-B445-0AB8D6122579}"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783041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458F97A-6C92-4A87-A102-4016B2F5ECA6}"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555479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C8A76C3-7349-4995-823F-543D8F899C0A}"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481030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BF8ADBD-1CC4-4D92-99F1-7FE67049FB4C}"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579349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E9D76C1-BA90-4133-A9FA-BF37A4998DD2}"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1606527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AFE842-0A00-47C1-B323-C8D9A1126140}"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657412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4DDA484-71D8-4E9A-8582-8E6F04F397D8}"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348028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AB611230-A70A-4102-A5C6-8BE879078907}"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ln>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l"/>
            <a:r>
              <a:rPr kumimoji="1" lang="en-US" altLang="ja-JP" sz="1050" dirty="0"/>
              <a:t>【</a:t>
            </a:r>
            <a:r>
              <a:rPr kumimoji="1" lang="ja-JP" altLang="en-US" sz="1050" dirty="0"/>
              <a:t>共通項目</a:t>
            </a:r>
            <a:r>
              <a:rPr kumimoji="1" lang="en-US" altLang="ja-JP" sz="1050" dirty="0"/>
              <a:t>】</a:t>
            </a:r>
            <a:endParaRPr kumimoji="1" lang="ja-JP" altLang="en-US" sz="1050" dirty="0"/>
          </a:p>
        </p:txBody>
      </p:sp>
    </p:spTree>
    <p:extLst>
      <p:ext uri="{BB962C8B-B14F-4D97-AF65-F5344CB8AC3E}">
        <p14:creationId xmlns:p14="http://schemas.microsoft.com/office/powerpoint/2010/main" val="3615900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1FB3271-F574-4C5D-BFFC-B389F69552CC}"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7526740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8FD6D15-8E39-4DF6-8ACB-D982F9866CBE}"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0617422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E516BBC-C223-4553-B3BC-BB2DBC78614D}"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17823239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9705C30E-1ABF-45AB-A4D0-AEC10F02C944}"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1133872" cy="253916"/>
          </a:xfrm>
          <a:prstGeom prst="rect">
            <a:avLst/>
          </a:prstGeom>
          <a:solidFill>
            <a:srgbClr val="FF0000">
              <a:alpha val="70000"/>
            </a:srgbClr>
          </a:solidFill>
        </p:spPr>
        <p:txBody>
          <a:bodyPr wrap="square" rtlCol="0">
            <a:spAutoFit/>
          </a:bodyPr>
          <a:lstStyle/>
          <a:p>
            <a:pPr algn="l"/>
            <a:r>
              <a:rPr lang="ja-JP" altLang="en-US" sz="1050" dirty="0"/>
              <a:t>②資質と倫理</a:t>
            </a:r>
            <a:endParaRPr kumimoji="1" lang="ja-JP" altLang="en-US" sz="1050" dirty="0"/>
          </a:p>
        </p:txBody>
      </p:sp>
    </p:spTree>
    <p:extLst>
      <p:ext uri="{BB962C8B-B14F-4D97-AF65-F5344CB8AC3E}">
        <p14:creationId xmlns:p14="http://schemas.microsoft.com/office/powerpoint/2010/main" val="32048533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A567332-13DC-4C66-9855-C340551F3389}"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5727350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EAE1593-A5F0-48DC-88BF-1E1850CDCFBB}"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2613137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7419EEF-B2E4-45C4-B6C2-14C6FA4D2650}"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9098237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4F502E2-D315-4766-8E4C-930D5691EAD7}"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8752257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85D0F3C-34FD-477A-B5BE-1FB052FDF8BB}"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4762795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9B2DCDC-EB3F-4437-9D0A-75E3DA05F1A7}"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072465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FF6239D-B536-4EEA-8250-8B0FF2DDC20F}"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6826112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6ACC72C-6EE9-4AB3-ADDA-6952F18C7896}"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41736566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5F60B66-936B-48EC-BC1A-5B3F75AEB168}"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9527145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9056678-5B07-4E75-BF97-C4901BF34F6C}"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7579523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D9C339-89A7-4697-9672-95AA70C93F69}"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4882148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C8D99411-CE9E-4883-9217-A0AF925093D8}"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1475656" cy="253916"/>
          </a:xfrm>
          <a:prstGeom prst="rect">
            <a:avLst/>
          </a:prstGeom>
          <a:solidFill>
            <a:srgbClr val="FF99CC">
              <a:alpha val="70000"/>
            </a:srgbClr>
          </a:solidFill>
        </p:spPr>
        <p:txBody>
          <a:bodyPr wrap="square" rtlCol="0">
            <a:spAutoFit/>
          </a:bodyPr>
          <a:lstStyle/>
          <a:p>
            <a:pPr algn="l"/>
            <a:r>
              <a:rPr kumimoji="1" lang="ja-JP" altLang="en-US" sz="1050" dirty="0"/>
              <a:t>③子どもの権利擁護</a:t>
            </a:r>
          </a:p>
        </p:txBody>
      </p:sp>
    </p:spTree>
    <p:extLst>
      <p:ext uri="{BB962C8B-B14F-4D97-AF65-F5344CB8AC3E}">
        <p14:creationId xmlns:p14="http://schemas.microsoft.com/office/powerpoint/2010/main" val="26428085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089ABD0-C40E-486B-A448-65AA60E9ECD1}"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4550170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6355FED-316E-42EF-9C7E-EC54A3DD17E8}"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9630518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159085-BCF8-46A9-88C0-BB1F73662093}"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8465744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015B914-E9A4-4096-BD24-9165FCFB4575}"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87167317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63FC12B-0B08-413A-90A9-A6FB44F9C9AE}"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4227544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F2166EF-83F3-4D36-9986-6310EA28CEF0}"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85322394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2CF5770-3039-4749-A83F-1757EF81362A}"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2998376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3E8D438-B64D-4E9E-8194-E17FAAE8C0BD}"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21175567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8096D09-75B5-41F2-A2CB-FB2A36EBDA04}"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25392700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10789B-5DC7-4192-BF3F-9E9AD23F4CDB}"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89369124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AB77C48-7A96-435B-8E6A-1B87F6936FC9}"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0498952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8B50BFAC-1BA4-45AA-892B-5BE7F3BDEC30}"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rgbClr val="FF9F5D"/>
          </a:solidFill>
        </p:spPr>
        <p:txBody>
          <a:bodyPr wrap="square" rtlCol="0">
            <a:spAutoFit/>
          </a:bodyPr>
          <a:lstStyle/>
          <a:p>
            <a:r>
              <a:rPr lang="ja-JP" altLang="en-US" sz="1050" dirty="0">
                <a:solidFill>
                  <a:prstClr val="black"/>
                </a:solidFill>
              </a:rPr>
              <a:t>④専門的知識</a:t>
            </a:r>
          </a:p>
        </p:txBody>
      </p:sp>
    </p:spTree>
    <p:extLst>
      <p:ext uri="{BB962C8B-B14F-4D97-AF65-F5344CB8AC3E}">
        <p14:creationId xmlns:p14="http://schemas.microsoft.com/office/powerpoint/2010/main" val="220678368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A4EF015-0F1B-4E8F-B848-708BD775D027}"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163385086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8CF7145-DCEC-49AC-AE0F-BB5A251BE70B}"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324539031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8A52A92-761B-4B1B-8807-645DA8DD7AE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2" name="テキスト ボックス 11"/>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267668974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77EE3E3-9E5D-4AE8-A77E-FBF26F9DC1D0}"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2409680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69CF918-2093-4A3D-B518-8224246D0596}"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84119325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C55BF53-1679-4AFA-92A2-3DAF2C0A781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126299614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A8AA86A-C57A-4741-9A11-8C7689A33C7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12385968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3619C53-5866-454E-83A2-EEEAF24626F0}"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427366943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B1B6AD5-FD0C-46B5-AF31-BF670B346E54}"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235060386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ACACC78-E7AB-42F3-8E6C-FAE44864B4B0}"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417947319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526155B-E2E5-4D3C-B49A-0B61B1F902C4}"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5065480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a:xfrm>
            <a:off x="47979" y="6126163"/>
            <a:ext cx="2880320" cy="337538"/>
          </a:xfrm>
        </p:spPr>
        <p:txBody>
          <a:bodyPr/>
          <a:lstStyle/>
          <a:p>
            <a:fld id="{C2BDA42F-C739-410A-9250-96235A8A18B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a:xfrm>
            <a:off x="3124200" y="6173787"/>
            <a:ext cx="2895600" cy="365125"/>
          </a:xfrm>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53200" y="612953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black"/>
                </a:solidFill>
              </a:rPr>
              <a:t>⑤専門的な養育技術</a:t>
            </a:r>
          </a:p>
        </p:txBody>
      </p:sp>
    </p:spTree>
    <p:extLst>
      <p:ext uri="{BB962C8B-B14F-4D97-AF65-F5344CB8AC3E}">
        <p14:creationId xmlns:p14="http://schemas.microsoft.com/office/powerpoint/2010/main" val="3444249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6F17804-644C-4995-87B7-5C66C10C6A48}"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black"/>
                </a:solidFill>
              </a:rPr>
              <a:t>⑤専門的な養育技術</a:t>
            </a:r>
          </a:p>
        </p:txBody>
      </p:sp>
    </p:spTree>
    <p:extLst>
      <p:ext uri="{BB962C8B-B14F-4D97-AF65-F5344CB8AC3E}">
        <p14:creationId xmlns:p14="http://schemas.microsoft.com/office/powerpoint/2010/main" val="281971790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ー 4"/>
          <p:cNvSpPr>
            <a:spLocks noGrp="1"/>
          </p:cNvSpPr>
          <p:nvPr>
            <p:ph type="dt" sz="half" idx="10"/>
          </p:nvPr>
        </p:nvSpPr>
        <p:spPr/>
        <p:txBody>
          <a:bodyPr/>
          <a:lstStyle/>
          <a:p>
            <a:fld id="{D86A2FA1-2632-47B6-8BA7-7D2B93D3A1E1}"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black"/>
                </a:solidFill>
              </a:rPr>
              <a:t>⑤専門的な養育技術</a:t>
            </a:r>
          </a:p>
        </p:txBody>
      </p:sp>
    </p:spTree>
    <p:extLst>
      <p:ext uri="{BB962C8B-B14F-4D97-AF65-F5344CB8AC3E}">
        <p14:creationId xmlns:p14="http://schemas.microsoft.com/office/powerpoint/2010/main" val="417688669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844C4ED-BCA4-44B2-9CE0-C77BB57DA88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490782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D342093-AA32-4A39-9C41-98648FA776BE}"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106418628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D1D9574-CDE8-40F3-8588-BB217582C61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37893322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14AEA9F-F34F-4776-A95A-DC06BCBCAC59}"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73875348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CB262A1-68D4-4592-B052-A22A05E11DC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425203405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58B974E-8226-485A-9AEF-9035498F3FC2}"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33636390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E2AC77-7FC6-48D8-A4B3-B4F1E55DE411}"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399875472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7C11B01-2E01-4FE5-8DDF-D03327F987AA}"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90648894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3A260DA-B66A-41B1-9096-BDB62FE5497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4015197"/>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日付プレースホルダー 3"/>
          <p:cNvSpPr>
            <a:spLocks noGrp="1"/>
          </p:cNvSpPr>
          <p:nvPr>
            <p:ph type="dt" sz="half" idx="10"/>
          </p:nvPr>
        </p:nvSpPr>
        <p:spPr/>
        <p:txBody>
          <a:bodyPr/>
          <a:lstStyle/>
          <a:p>
            <a:fld id="{C3B98AC0-A413-4A0A-ADF0-FED3F01506B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p:nvSpPr>
        <p:spPr>
          <a:xfrm>
            <a:off x="0" y="0"/>
            <a:ext cx="2267744" cy="253916"/>
          </a:xfrm>
          <a:prstGeom prst="rect">
            <a:avLst/>
          </a:prstGeom>
          <a:solidFill>
            <a:srgbClr val="FFCC00"/>
          </a:solidFill>
        </p:spPr>
        <p:txBody>
          <a:bodyPr wrap="square" rtlCol="0">
            <a:spAutoFit/>
          </a:bodyPr>
          <a:lstStyle/>
          <a:p>
            <a:r>
              <a:rPr lang="ja-JP" altLang="en-US" sz="1050" dirty="0" smtClean="0">
                <a:solidFill>
                  <a:prstClr val="black"/>
                </a:solidFill>
              </a:rPr>
              <a:t>⑥チームアプローチと小規模ケア</a:t>
            </a:r>
            <a:endParaRPr lang="ja-JP" altLang="en-US" sz="1050" dirty="0">
              <a:solidFill>
                <a:prstClr val="black"/>
              </a:solidFill>
            </a:endParaRPr>
          </a:p>
        </p:txBody>
      </p:sp>
    </p:spTree>
    <p:extLst>
      <p:ext uri="{BB962C8B-B14F-4D97-AF65-F5344CB8AC3E}">
        <p14:creationId xmlns:p14="http://schemas.microsoft.com/office/powerpoint/2010/main" val="862548685"/>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23DED5E-0D4E-4ABE-AD8C-AC6E9E1D13A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49207548"/>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032F305-D874-4DCC-BDE7-501ED32755B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77979937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559E444-9EEF-44E3-A964-53763DD6276C}"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43653308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5465A6-8945-455F-ABAD-0489B396CAA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テキスト ボックス 10"/>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13290275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20AFD69-686B-4503-86A1-EA4847275DEE}"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38538944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7E1E4C-1E57-4A37-9062-DE6C165248F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テキスト ボックス 5"/>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340568175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4CC242B-1880-4BC4-AF6C-8FF1D690482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68172851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7D7BCBD-C45A-48C5-B8D3-7E84273EAFC4}"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77889550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4A02E4-6459-494C-820C-F2CCCC29F1B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49360971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DA56187-7713-45EE-A134-4F6C295D7AE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349140100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434E338-84CA-4CBB-B178-02711195EE33}"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2744116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8339A423-57E0-4F16-8B09-866BD5FA93F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373809368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39FAAEE-805E-4B01-8512-88136402EC1B}"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523050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DAC6F1F-A4F1-40B2-AC9B-3626B63BCDB7}"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146810169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8496B52-D80F-4EA7-B200-47B88531B7F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64983660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AD0841E-1787-4716-B782-AFC36BFF90FA}"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テキスト ボックス 10"/>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38440165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30E6AF1-6F2D-4B66-A3F3-354D413033CC}"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46988315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D4A6254-3727-4771-842B-8F9D6C3230FB}"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テキスト ボックス 5"/>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13683509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4596451-A29A-4B84-B681-55A3FE4CAC0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194142213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480156A-953A-485D-9562-E33BC9B636B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416309940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E74C914-5426-4AAC-8983-A5BA9B967E8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03787927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00D0979-1A7F-40ED-8360-365B55E75EAC}"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107041325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8B119C-5EB8-433D-8E2A-55E4DA2F7B19}"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9601223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BE066439-574A-4FA3-BFA6-D816B319C34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42448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9BE64E9-E610-49A8-87FB-F164C894A950}"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423959352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33D9CAC-DB40-418D-87D8-1E78E658B27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5047819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E24FF16-8D3B-4A48-A3AB-38EE0B0BF13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0239574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3B28386-57C6-42D1-AF9A-4007F0DF9EED}"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22602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C48ED3A-DF87-4D95-9B79-8D0617312AE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5698201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B5E374B-6C0B-4920-984A-547A1F5055BE}"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8617880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2B67FC-6377-426C-9639-BB7B7BD5C685}"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5763635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FC17129-DD08-4700-A94C-1C3AD8D4E5D2}"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7478594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FA7F26B-085D-4A62-9EE1-3808C31D66CA}"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7980581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3694B0-6C89-458A-A3A4-AF6D37C9AED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5735201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5C94E0B-4BAB-43BB-BF2A-DCC69DB20D7A}"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401072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6.xml"/><Relationship Id="rId13" Type="http://schemas.openxmlformats.org/officeDocument/2006/relationships/image" Target="../media/image1.gif"/><Relationship Id="rId3" Type="http://schemas.openxmlformats.org/officeDocument/2006/relationships/slideLayout" Target="../slideLayouts/slideLayout101.xml"/><Relationship Id="rId7" Type="http://schemas.openxmlformats.org/officeDocument/2006/relationships/slideLayout" Target="../slideLayouts/slideLayout105.xml"/><Relationship Id="rId12" Type="http://schemas.openxmlformats.org/officeDocument/2006/relationships/theme" Target="../theme/theme10.xml"/><Relationship Id="rId2" Type="http://schemas.openxmlformats.org/officeDocument/2006/relationships/slideLayout" Target="../slideLayouts/slideLayout100.xml"/><Relationship Id="rId1" Type="http://schemas.openxmlformats.org/officeDocument/2006/relationships/slideLayout" Target="../slideLayouts/slideLayout99.xml"/><Relationship Id="rId6" Type="http://schemas.openxmlformats.org/officeDocument/2006/relationships/slideLayout" Target="../slideLayouts/slideLayout104.xml"/><Relationship Id="rId11" Type="http://schemas.openxmlformats.org/officeDocument/2006/relationships/slideLayout" Target="../slideLayouts/slideLayout109.xml"/><Relationship Id="rId5" Type="http://schemas.openxmlformats.org/officeDocument/2006/relationships/slideLayout" Target="../slideLayouts/slideLayout103.xml"/><Relationship Id="rId10" Type="http://schemas.openxmlformats.org/officeDocument/2006/relationships/slideLayout" Target="../slideLayouts/slideLayout108.xml"/><Relationship Id="rId4" Type="http://schemas.openxmlformats.org/officeDocument/2006/relationships/slideLayout" Target="../slideLayouts/slideLayout102.xml"/><Relationship Id="rId9" Type="http://schemas.openxmlformats.org/officeDocument/2006/relationships/slideLayout" Target="../slideLayouts/slideLayout1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1.gif"/><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1.gif"/><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image" Target="../media/image1.gif"/><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image" Target="../media/image1.gif"/><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theme" Target="../theme/theme5.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image" Target="../media/image1.gif"/><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theme" Target="../theme/theme6.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image" Target="../media/image1.gif"/><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theme" Target="../theme/theme7.xml"/><Relationship Id="rId2" Type="http://schemas.openxmlformats.org/officeDocument/2006/relationships/slideLayout" Target="../slideLayouts/slideLayout67.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image" Target="../media/image1.gif"/><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theme" Target="../theme/theme8.xml"/><Relationship Id="rId2" Type="http://schemas.openxmlformats.org/officeDocument/2006/relationships/slideLayout" Target="../slideLayouts/slideLayout78.xml"/><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0" Type="http://schemas.openxmlformats.org/officeDocument/2006/relationships/slideLayout" Target="../slideLayouts/slideLayout86.xml"/><Relationship Id="rId4" Type="http://schemas.openxmlformats.org/officeDocument/2006/relationships/slideLayout" Target="../slideLayouts/slideLayout80.xml"/><Relationship Id="rId9" Type="http://schemas.openxmlformats.org/officeDocument/2006/relationships/slideLayout" Target="../slideLayouts/slideLayout85.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5.xml"/><Relationship Id="rId13" Type="http://schemas.openxmlformats.org/officeDocument/2006/relationships/image" Target="../media/image1.gif"/><Relationship Id="rId3" Type="http://schemas.openxmlformats.org/officeDocument/2006/relationships/slideLayout" Target="../slideLayouts/slideLayout90.xml"/><Relationship Id="rId7" Type="http://schemas.openxmlformats.org/officeDocument/2006/relationships/slideLayout" Target="../slideLayouts/slideLayout94.xml"/><Relationship Id="rId12" Type="http://schemas.openxmlformats.org/officeDocument/2006/relationships/theme" Target="../theme/theme9.xml"/><Relationship Id="rId2" Type="http://schemas.openxmlformats.org/officeDocument/2006/relationships/slideLayout" Target="../slideLayouts/slideLayout89.xml"/><Relationship Id="rId1" Type="http://schemas.openxmlformats.org/officeDocument/2006/relationships/slideLayout" Target="../slideLayouts/slideLayout88.xml"/><Relationship Id="rId6" Type="http://schemas.openxmlformats.org/officeDocument/2006/relationships/slideLayout" Target="../slideLayouts/slideLayout93.xml"/><Relationship Id="rId11" Type="http://schemas.openxmlformats.org/officeDocument/2006/relationships/slideLayout" Target="../slideLayouts/slideLayout98.xml"/><Relationship Id="rId5" Type="http://schemas.openxmlformats.org/officeDocument/2006/relationships/slideLayout" Target="../slideLayouts/slideLayout92.xml"/><Relationship Id="rId10" Type="http://schemas.openxmlformats.org/officeDocument/2006/relationships/slideLayout" Target="../slideLayouts/slideLayout97.xml"/><Relationship Id="rId4" Type="http://schemas.openxmlformats.org/officeDocument/2006/relationships/slideLayout" Target="../slideLayouts/slideLayout91.xml"/><Relationship Id="rId9" Type="http://schemas.openxmlformats.org/officeDocument/2006/relationships/slideLayout" Target="../slideLayouts/slideLayout9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36AAEE36-B3C6-4547-BFD5-7DE19A2054C8}"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ln/>
        </p:spPr>
        <p:style>
          <a:lnRef idx="2">
            <a:schemeClr val="accent4"/>
          </a:lnRef>
          <a:fillRef idx="1">
            <a:schemeClr val="lt1"/>
          </a:fillRef>
          <a:effectRef idx="0">
            <a:schemeClr val="accent4"/>
          </a:effectRef>
          <a:fontRef idx="minor">
            <a:schemeClr val="dk1"/>
          </a:fontRef>
        </p:style>
        <p:txBody>
          <a:bodyPr wrap="square" rtlCol="0">
            <a:spAutoFit/>
          </a:bodyPr>
          <a:lstStyle/>
          <a:p>
            <a:r>
              <a:rPr kumimoji="1" lang="ja-JP" altLang="en-US" sz="1050" dirty="0">
                <a:solidFill>
                  <a:schemeClr val="tx1"/>
                </a:solidFill>
              </a:rPr>
              <a:t>初任職員にむけた研修小冊子　～乳児院の養育を担うスタートをきるために～　　　　　　　　　　　　　　　　　　　　　　　　　　　　　　　　　　　　　全国乳児福祉協議会</a:t>
            </a:r>
          </a:p>
        </p:txBody>
      </p:sp>
      <p:sp>
        <p:nvSpPr>
          <p:cNvPr id="10" name="テキスト ボックス 9"/>
          <p:cNvSpPr txBox="1"/>
          <p:nvPr userDrawn="1"/>
        </p:nvSpPr>
        <p:spPr>
          <a:xfrm>
            <a:off x="0" y="0"/>
            <a:ext cx="2267744" cy="253916"/>
          </a:xfrm>
          <a:prstGeom prst="rect">
            <a:avLst/>
          </a:prstGeom>
          <a:ln>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l"/>
            <a:r>
              <a:rPr kumimoji="1" lang="en-US" altLang="ja-JP" sz="1050" dirty="0"/>
              <a:t>【</a:t>
            </a:r>
            <a:r>
              <a:rPr kumimoji="1" lang="ja-JP" altLang="en-US" sz="1050" dirty="0"/>
              <a:t>共通項目</a:t>
            </a:r>
            <a:r>
              <a:rPr kumimoji="1" lang="en-US" altLang="ja-JP" sz="1050" dirty="0"/>
              <a:t>】</a:t>
            </a:r>
            <a:endParaRPr kumimoji="1" lang="ja-JP" altLang="en-US" sz="1050" dirty="0"/>
          </a:p>
        </p:txBody>
      </p:sp>
    </p:spTree>
    <p:extLst>
      <p:ext uri="{BB962C8B-B14F-4D97-AF65-F5344CB8AC3E}">
        <p14:creationId xmlns:p14="http://schemas.microsoft.com/office/powerpoint/2010/main" val="131515940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2F24546C-8D4A-41B1-97F6-B1BC7C1C9ED4}"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0070C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
        <p:nvSpPr>
          <p:cNvPr id="10" name="テキスト ボックス 9"/>
          <p:cNvSpPr txBox="1"/>
          <p:nvPr userDrawn="1"/>
        </p:nvSpPr>
        <p:spPr>
          <a:xfrm>
            <a:off x="0" y="0"/>
            <a:ext cx="2267744" cy="253916"/>
          </a:xfrm>
          <a:prstGeom prst="rect">
            <a:avLst/>
          </a:prstGeom>
          <a:solidFill>
            <a:srgbClr val="0070C0"/>
          </a:solidFill>
        </p:spPr>
        <p:txBody>
          <a:bodyPr wrap="square" rtlCol="0">
            <a:spAutoFit/>
          </a:bodyPr>
          <a:lstStyle/>
          <a:p>
            <a:r>
              <a:rPr lang="ja-JP" altLang="en-US" sz="1050" dirty="0">
                <a:solidFill>
                  <a:prstClr val="black"/>
                </a:solidFill>
              </a:rPr>
              <a:t>⑨里親支援</a:t>
            </a:r>
          </a:p>
        </p:txBody>
      </p:sp>
    </p:spTree>
    <p:extLst>
      <p:ext uri="{BB962C8B-B14F-4D97-AF65-F5344CB8AC3E}">
        <p14:creationId xmlns:p14="http://schemas.microsoft.com/office/powerpoint/2010/main" val="3757212484"/>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7E011FE2-BDD4-498C-9394-EA41791E8584}"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noFill/>
        </p:spPr>
        <p:txBody>
          <a:bodyPr wrap="square" rtlCol="0">
            <a:spAutoFit/>
          </a:bodyPr>
          <a:lstStyle/>
          <a:p>
            <a:r>
              <a:rPr kumimoji="1" lang="ja-JP" altLang="en-US" sz="1050" dirty="0">
                <a:solidFill>
                  <a:schemeClr val="bg1"/>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2664617186"/>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432CDC5D-67CE-4C37-86CE-F579B92B3959}"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FF0000">
              <a:alpha val="70000"/>
            </a:srgbClr>
          </a:solidFill>
        </p:spPr>
        <p:txBody>
          <a:bodyPr wrap="square" rtlCol="0">
            <a:spAutoFit/>
          </a:bodyPr>
          <a:lstStyle/>
          <a:p>
            <a:r>
              <a:rPr kumimoji="1" lang="ja-JP" altLang="en-US" sz="1050" dirty="0">
                <a:solidFill>
                  <a:schemeClr val="bg1"/>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2516337467"/>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A80EB6B8-9871-41EE-AF09-8222C0B99EF8}"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FF99CC"/>
          </a:solidFill>
        </p:spPr>
        <p:txBody>
          <a:bodyPr wrap="square" rtlCol="0">
            <a:spAutoFit/>
          </a:bodyPr>
          <a:lstStyle/>
          <a:p>
            <a:r>
              <a:rPr kumimoji="1" lang="ja-JP" altLang="en-US" sz="1050" dirty="0">
                <a:solidFill>
                  <a:schemeClr val="bg1"/>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1756176780"/>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004D3FD3-5015-4805-A73F-9859841922E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chemeClr val="accent6">
              <a:lumMod val="75000"/>
            </a:schemeClr>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1942150101"/>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955DF300-B639-46F9-8C80-5DEEB7ADCF6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3601870060"/>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8211B736-49E2-4BC1-9131-C48175EA65F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pic>
        <p:nvPicPr>
          <p:cNvPr id="7" name="図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p:nvSpPr>
        <p:spPr>
          <a:xfrm>
            <a:off x="0" y="6646858"/>
            <a:ext cx="9108504" cy="253916"/>
          </a:xfrm>
          <a:prstGeom prst="rect">
            <a:avLst/>
          </a:prstGeom>
          <a:solidFill>
            <a:srgbClr val="FFCC0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442230011"/>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9684D84E-D765-4E70-8387-C36625DE6A8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00B05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212218270"/>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047B1195-5E6A-4BB4-BA2E-9DC2D54CF02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00B0F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
        <p:nvSpPr>
          <p:cNvPr id="10" name="テキスト ボックス 9"/>
          <p:cNvSpPr txBox="1"/>
          <p:nvPr userDrawn="1"/>
        </p:nvSpPr>
        <p:spPr>
          <a:xfrm>
            <a:off x="0" y="0"/>
            <a:ext cx="2267744" cy="253916"/>
          </a:xfrm>
          <a:prstGeom prst="rect">
            <a:avLst/>
          </a:prstGeom>
          <a:solidFill>
            <a:srgbClr val="00B0F0"/>
          </a:solidFill>
        </p:spPr>
        <p:txBody>
          <a:bodyPr wrap="square" rtlCol="0">
            <a:spAutoFit/>
          </a:bodyPr>
          <a:lstStyle/>
          <a:p>
            <a:r>
              <a:rPr lang="ja-JP" altLang="en-US" sz="1050" dirty="0">
                <a:solidFill>
                  <a:prstClr val="black"/>
                </a:solidFill>
              </a:rPr>
              <a:t>⑧他機関連携</a:t>
            </a:r>
          </a:p>
        </p:txBody>
      </p:sp>
    </p:spTree>
    <p:extLst>
      <p:ext uri="{BB962C8B-B14F-4D97-AF65-F5344CB8AC3E}">
        <p14:creationId xmlns:p14="http://schemas.microsoft.com/office/powerpoint/2010/main" val="2344236636"/>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dirty="0"/>
              <a:t>①育ち育てること</a:t>
            </a:r>
            <a:r>
              <a:rPr lang="en-US" altLang="ja-JP" dirty="0"/>
              <a:t/>
            </a:r>
            <a:br>
              <a:rPr lang="en-US" altLang="ja-JP" dirty="0"/>
            </a:br>
            <a:r>
              <a:rPr lang="ja-JP" altLang="en-US" dirty="0"/>
              <a:t>（人材育成の基盤）</a:t>
            </a:r>
            <a:endParaRPr kumimoji="1" lang="ja-JP" altLang="en-US" dirty="0"/>
          </a:p>
        </p:txBody>
      </p:sp>
      <p:sp>
        <p:nvSpPr>
          <p:cNvPr id="3" name="サブタイトル 2"/>
          <p:cNvSpPr>
            <a:spLocks noGrp="1"/>
          </p:cNvSpPr>
          <p:nvPr>
            <p:ph type="subTitle" idx="1"/>
          </p:nvPr>
        </p:nvSpPr>
        <p:spPr>
          <a:xfrm>
            <a:off x="1187624" y="3886200"/>
            <a:ext cx="6984776" cy="1752600"/>
          </a:xfrm>
        </p:spPr>
        <p:txBody>
          <a:bodyPr/>
          <a:lstStyle/>
          <a:p>
            <a:r>
              <a:rPr lang="ja-JP" altLang="en-US" dirty="0"/>
              <a:t>全国乳児福祉協議会</a:t>
            </a:r>
            <a:endParaRPr lang="en-US" altLang="ja-JP" dirty="0"/>
          </a:p>
          <a:p>
            <a:r>
              <a:rPr lang="ja-JP" altLang="en-US" dirty="0"/>
              <a:t>研修体系具体化にむけた検討委員会</a:t>
            </a:r>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1</a:t>
            </a:fld>
            <a:endParaRPr kumimoji="1" lang="ja-JP" altLang="en-US" dirty="0"/>
          </a:p>
        </p:txBody>
      </p:sp>
    </p:spTree>
    <p:extLst>
      <p:ext uri="{BB962C8B-B14F-4D97-AF65-F5344CB8AC3E}">
        <p14:creationId xmlns:p14="http://schemas.microsoft.com/office/powerpoint/2010/main" val="4075976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5016" y="764704"/>
            <a:ext cx="8229600" cy="1152128"/>
          </a:xfrm>
        </p:spPr>
        <p:txBody>
          <a:bodyPr>
            <a:normAutofit fontScale="90000"/>
          </a:bodyPr>
          <a:lstStyle/>
          <a:p>
            <a:pPr algn="l"/>
            <a:r>
              <a:rPr lang="ja-JP" altLang="en-US" sz="4000" dirty="0">
                <a:solidFill>
                  <a:srgbClr val="0070C0"/>
                </a:solidFill>
              </a:rPr>
              <a:t>□ 個々の子どもとの関わりから常に学び、養育を向上させる姿勢をもちましょう</a:t>
            </a:r>
            <a:endParaRPr kumimoji="1" lang="ja-JP" altLang="en-US" dirty="0">
              <a:solidFill>
                <a:srgbClr val="0070C0"/>
              </a:solidFill>
            </a:endParaRPr>
          </a:p>
        </p:txBody>
      </p:sp>
      <p:sp>
        <p:nvSpPr>
          <p:cNvPr id="5" name="コンテンツ プレースホルダー 4"/>
          <p:cNvSpPr>
            <a:spLocks noGrp="1"/>
          </p:cNvSpPr>
          <p:nvPr>
            <p:ph idx="1"/>
          </p:nvPr>
        </p:nvSpPr>
        <p:spPr>
          <a:xfrm>
            <a:off x="457200" y="2204864"/>
            <a:ext cx="8229600" cy="3921299"/>
          </a:xfrm>
        </p:spPr>
        <p:txBody>
          <a:bodyPr>
            <a:noAutofit/>
          </a:bodyPr>
          <a:lstStyle/>
          <a:p>
            <a:r>
              <a:rPr lang="ja-JP" altLang="en-US" dirty="0"/>
              <a:t>個々の子どもとの関わりを大事にし、子どもや家族の状況をしっかりと理解し、適切な対応</a:t>
            </a:r>
            <a:r>
              <a:rPr lang="ja-JP" altLang="en-US" dirty="0" smtClean="0"/>
              <a:t>を</a:t>
            </a:r>
            <a:r>
              <a:rPr lang="ja-JP" altLang="en-US" dirty="0"/>
              <a:t>図</a:t>
            </a:r>
            <a:r>
              <a:rPr lang="ja-JP" altLang="en-US" dirty="0" smtClean="0"/>
              <a:t>ること</a:t>
            </a:r>
            <a:r>
              <a:rPr lang="ja-JP" altLang="en-US" dirty="0"/>
              <a:t>が求められます。</a:t>
            </a:r>
            <a:endParaRPr lang="en-US" altLang="ja-JP" dirty="0"/>
          </a:p>
          <a:p>
            <a:r>
              <a:rPr lang="ja-JP" altLang="en-US" dirty="0"/>
              <a:t>子どもと適切な関わりを持ち、その上でスーパービジョン、カンファレンス、コンサルテーションなどを活用して、求められる養育、援助の専門性を向上させていきます。</a:t>
            </a:r>
          </a:p>
        </p:txBody>
      </p:sp>
      <p:sp>
        <p:nvSpPr>
          <p:cNvPr id="3" name="スライド番号プレースホルダー 2"/>
          <p:cNvSpPr>
            <a:spLocks noGrp="1"/>
          </p:cNvSpPr>
          <p:nvPr>
            <p:ph type="sldNum" sz="quarter" idx="12"/>
          </p:nvPr>
        </p:nvSpPr>
        <p:spPr/>
        <p:txBody>
          <a:bodyPr/>
          <a:lstStyle/>
          <a:p>
            <a:fld id="{52885D5F-1D73-4CD8-8BE9-6FDEEE1081D8}" type="slidenum">
              <a:rPr kumimoji="1" lang="ja-JP" altLang="en-US" smtClean="0"/>
              <a:t>10</a:t>
            </a:fld>
            <a:endParaRPr kumimoji="1" lang="ja-JP" altLang="en-US" dirty="0"/>
          </a:p>
        </p:txBody>
      </p:sp>
    </p:spTree>
    <p:extLst>
      <p:ext uri="{BB962C8B-B14F-4D97-AF65-F5344CB8AC3E}">
        <p14:creationId xmlns:p14="http://schemas.microsoft.com/office/powerpoint/2010/main" val="4243538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39553" y="1417638"/>
            <a:ext cx="8143128" cy="4759325"/>
          </a:xfrm>
        </p:spPr>
        <p:txBody>
          <a:bodyPr>
            <a:noAutofit/>
          </a:bodyPr>
          <a:lstStyle/>
          <a:p>
            <a:pPr marL="0" indent="0">
              <a:buNone/>
            </a:pPr>
            <a:r>
              <a:rPr lang="ja-JP" altLang="en-US" sz="3600" dirty="0"/>
              <a:t>　　</a:t>
            </a:r>
            <a:endParaRPr lang="en-US" altLang="ja-JP" sz="36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B2BF72-34EB-475C-92CC-0CE9DEB6EDC0}"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6" name="正方形/長方形 5"/>
          <p:cNvSpPr/>
          <p:nvPr/>
        </p:nvSpPr>
        <p:spPr>
          <a:xfrm>
            <a:off x="452438" y="1708150"/>
            <a:ext cx="8368034" cy="452431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乳児院の職員は乳児院が社会的に期待されている役割を果たすために、高い専門性を持つことや援助の向上を目指していくことが必要です。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ここでは、乳児院の職員として「育つ」こと、「育てること」（「育ち合うこと」も含めて）について基本的な内容を確認していきます。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p>
        </p:txBody>
      </p:sp>
      <p:sp>
        <p:nvSpPr>
          <p:cNvPr id="7" name="Rectangle 5"/>
          <p:cNvSpPr>
            <a:spLocks noGrp="1" noChangeArrowheads="1"/>
          </p:cNvSpPr>
          <p:nvPr>
            <p:ph type="title"/>
          </p:nvPr>
        </p:nvSpPr>
        <p:spPr>
          <a:xfrm>
            <a:off x="452438" y="565150"/>
            <a:ext cx="8229600" cy="1143000"/>
          </a:xfrm>
        </p:spPr>
        <p:txBody>
          <a:bodyPr/>
          <a:lstStyle/>
          <a:p>
            <a:pPr algn="l"/>
            <a:r>
              <a:rPr lang="en-US" altLang="ja-JP" sz="3200" dirty="0">
                <a:solidFill>
                  <a:schemeClr val="hlink"/>
                </a:solidFill>
                <a:ea typeface="HG丸ｺﾞｼｯｸM-PRO" panose="020F0600000000000000" pitchFamily="50" charset="-128"/>
              </a:rPr>
              <a:t> </a:t>
            </a:r>
            <a:r>
              <a:rPr lang="ja-JP" altLang="en-US" sz="3200" dirty="0">
                <a:solidFill>
                  <a:srgbClr val="0070C0"/>
                </a:solidFill>
                <a:latin typeface="+mn-ea"/>
                <a:ea typeface="+mn-ea"/>
              </a:rPr>
              <a:t> </a:t>
            </a:r>
            <a:r>
              <a:rPr lang="ja-JP" altLang="en-US" sz="3600" b="1" dirty="0">
                <a:solidFill>
                  <a:srgbClr val="0070C0"/>
                </a:solidFill>
                <a:latin typeface="+mn-ea"/>
                <a:ea typeface="+mn-ea"/>
              </a:rPr>
              <a:t>はじめに</a:t>
            </a:r>
            <a:endParaRPr lang="ja-JP" altLang="en-US" sz="3200" b="1" dirty="0">
              <a:solidFill>
                <a:srgbClr val="0070C0"/>
              </a:solidFill>
              <a:latin typeface="+mn-ea"/>
              <a:ea typeface="+mn-ea"/>
            </a:endParaRPr>
          </a:p>
        </p:txBody>
      </p:sp>
    </p:spTree>
    <p:extLst>
      <p:ext uri="{BB962C8B-B14F-4D97-AF65-F5344CB8AC3E}">
        <p14:creationId xmlns:p14="http://schemas.microsoft.com/office/powerpoint/2010/main" val="2525659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34678"/>
            <a:ext cx="8229600" cy="1354162"/>
          </a:xfrm>
        </p:spPr>
        <p:txBody>
          <a:bodyPr>
            <a:normAutofit/>
          </a:bodyPr>
          <a:lstStyle/>
          <a:p>
            <a:pPr algn="l"/>
            <a:r>
              <a:rPr lang="ja-JP" altLang="en-US" sz="3600" dirty="0">
                <a:solidFill>
                  <a:srgbClr val="0070C0"/>
                </a:solidFill>
              </a:rPr>
              <a:t>□ 乳児院における専門性の意味と役割を理解しましょう</a:t>
            </a:r>
            <a:endParaRPr kumimoji="1" lang="ja-JP" altLang="en-US" dirty="0">
              <a:solidFill>
                <a:srgbClr val="0070C0"/>
              </a:solidFill>
            </a:endParaRPr>
          </a:p>
        </p:txBody>
      </p:sp>
      <p:sp>
        <p:nvSpPr>
          <p:cNvPr id="3" name="コンテンツ プレースホルダー 2"/>
          <p:cNvSpPr>
            <a:spLocks noGrp="1"/>
          </p:cNvSpPr>
          <p:nvPr>
            <p:ph idx="1"/>
          </p:nvPr>
        </p:nvSpPr>
        <p:spPr>
          <a:xfrm>
            <a:off x="467544" y="1916832"/>
            <a:ext cx="8219256" cy="4209331"/>
          </a:xfrm>
        </p:spPr>
        <p:txBody>
          <a:bodyPr>
            <a:normAutofit lnSpcReduction="10000"/>
          </a:bodyPr>
          <a:lstStyle/>
          <a:p>
            <a:pPr marL="0" indent="0">
              <a:buNone/>
            </a:pPr>
            <a:r>
              <a:rPr lang="ja-JP" altLang="en-US" sz="3600" dirty="0">
                <a:latin typeface="+mn-ea"/>
              </a:rPr>
              <a:t>・乳児院は、児童福祉法に基づく児童福祉施設です。</a:t>
            </a:r>
            <a:endParaRPr lang="en-US" altLang="ja-JP" sz="3600" dirty="0">
              <a:latin typeface="+mn-ea"/>
            </a:endParaRPr>
          </a:p>
          <a:p>
            <a:pPr marL="0" indent="0">
              <a:buNone/>
            </a:pPr>
            <a:r>
              <a:rPr lang="ja-JP" altLang="en-US" dirty="0"/>
              <a:t>　</a:t>
            </a:r>
            <a:endParaRPr lang="en-US" altLang="ja-JP" dirty="0"/>
          </a:p>
          <a:p>
            <a:pPr marL="0" indent="0">
              <a:buNone/>
            </a:pPr>
            <a:r>
              <a:rPr lang="ja-JP" altLang="en-US" sz="2800" dirty="0"/>
              <a:t>児童福祉法</a:t>
            </a:r>
            <a:endParaRPr lang="en-US" altLang="ja-JP" sz="2800" dirty="0"/>
          </a:p>
          <a:p>
            <a:pPr marL="0" indent="0">
              <a:buNone/>
            </a:pPr>
            <a:r>
              <a:rPr lang="ja-JP" altLang="en-US" sz="2800" dirty="0"/>
              <a:t>第一条   　全て児童は、児童の権利に関する条約の精神にのつとり、適切に養育されること、その生活を保障されること、愛され、保護されること、その心身の健やかな成長及び発達並びにその自立が図られることその他の福祉を等しく保障される権利を有する。 </a:t>
            </a:r>
            <a:endParaRPr lang="en-US" altLang="ja-JP" sz="2800"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3</a:t>
            </a:fld>
            <a:endParaRPr kumimoji="1" lang="ja-JP" altLang="en-US" dirty="0"/>
          </a:p>
        </p:txBody>
      </p:sp>
    </p:spTree>
    <p:extLst>
      <p:ext uri="{BB962C8B-B14F-4D97-AF65-F5344CB8AC3E}">
        <p14:creationId xmlns:p14="http://schemas.microsoft.com/office/powerpoint/2010/main" val="2152389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95536" y="620688"/>
            <a:ext cx="8291264" cy="5505475"/>
          </a:xfrm>
        </p:spPr>
        <p:txBody>
          <a:bodyPr>
            <a:noAutofit/>
          </a:bodyPr>
          <a:lstStyle/>
          <a:p>
            <a:pPr marL="0" indent="0">
              <a:buNone/>
            </a:pPr>
            <a:r>
              <a:rPr lang="ja-JP" altLang="en-US" sz="3600" b="1" dirty="0"/>
              <a:t>・乳幼児（おおむね０～２歳、措置延長によっては就学前まで）の生活と成長を支えるため、乳児院では様々な専門職が、それぞれの専門性を活かして、チームとして養育にあたります。</a:t>
            </a:r>
            <a:endParaRPr lang="en-US" altLang="ja-JP" sz="3600" b="1" dirty="0"/>
          </a:p>
          <a:p>
            <a:pPr marL="0" indent="0">
              <a:buNone/>
            </a:pPr>
            <a:r>
              <a:rPr lang="ja-JP" altLang="en-US" sz="3600" b="1" dirty="0"/>
              <a:t>・乳幼児や乳児院の特徴から、子ども達の生活環境や養育に留意が必要なことを確認しましょう。</a:t>
            </a:r>
            <a:endParaRPr lang="en-US" altLang="ja-JP" sz="3600" b="1" dirty="0"/>
          </a:p>
          <a:p>
            <a:pPr marL="0" indent="0">
              <a:buNone/>
            </a:pPr>
            <a:r>
              <a:rPr lang="ja-JP" altLang="en-US" b="1" dirty="0"/>
              <a:t>＊児童福祉法第</a:t>
            </a:r>
            <a:r>
              <a:rPr lang="en-US" altLang="ja-JP" b="1" dirty="0"/>
              <a:t>37</a:t>
            </a:r>
            <a:r>
              <a:rPr lang="ja-JP" altLang="en-US" b="1" dirty="0"/>
              <a:t>条　</a:t>
            </a:r>
            <a:endParaRPr lang="en-US" altLang="ja-JP" b="1" dirty="0"/>
          </a:p>
          <a:p>
            <a:pPr marL="0" indent="0">
              <a:buNone/>
            </a:pPr>
            <a:r>
              <a:rPr lang="ja-JP" altLang="en-US" b="1" dirty="0"/>
              <a:t>　</a:t>
            </a:r>
            <a:r>
              <a:rPr lang="en-US" altLang="ja-JP" b="1" dirty="0"/>
              <a:t>『</a:t>
            </a:r>
            <a:r>
              <a:rPr lang="ja-JP" altLang="en-US" b="1" dirty="0"/>
              <a:t>改訂新版 乳児院養育指針</a:t>
            </a:r>
            <a:r>
              <a:rPr lang="en-US" altLang="ja-JP" b="1" dirty="0"/>
              <a:t>』</a:t>
            </a:r>
            <a:r>
              <a:rPr lang="ja-JP" altLang="en-US" b="1" dirty="0"/>
              <a:t>１章　　参照</a:t>
            </a:r>
            <a:r>
              <a:rPr kumimoji="1" lang="ja-JP" altLang="en-US" b="1" dirty="0"/>
              <a:t>　</a:t>
            </a:r>
          </a:p>
        </p:txBody>
      </p:sp>
      <p:sp>
        <p:nvSpPr>
          <p:cNvPr id="2" name="スライド番号プレースホルダー 1"/>
          <p:cNvSpPr>
            <a:spLocks noGrp="1"/>
          </p:cNvSpPr>
          <p:nvPr>
            <p:ph type="sldNum" sz="quarter" idx="12"/>
          </p:nvPr>
        </p:nvSpPr>
        <p:spPr/>
        <p:txBody>
          <a:bodyPr/>
          <a:lstStyle/>
          <a:p>
            <a:fld id="{52885D5F-1D73-4CD8-8BE9-6FDEEE1081D8}" type="slidenum">
              <a:rPr kumimoji="1" lang="ja-JP" altLang="en-US" smtClean="0"/>
              <a:t>4</a:t>
            </a:fld>
            <a:endParaRPr kumimoji="1" lang="ja-JP" altLang="en-US" dirty="0"/>
          </a:p>
        </p:txBody>
      </p:sp>
    </p:spTree>
    <p:extLst>
      <p:ext uri="{BB962C8B-B14F-4D97-AF65-F5344CB8AC3E}">
        <p14:creationId xmlns:p14="http://schemas.microsoft.com/office/powerpoint/2010/main" val="140028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74065" y="548680"/>
            <a:ext cx="7884285" cy="5369731"/>
          </a:xfrm>
        </p:spPr>
        <p:txBody>
          <a:bodyPr>
            <a:noAutofit/>
          </a:bodyPr>
          <a:lstStyle/>
          <a:p>
            <a:pPr marL="0" indent="0">
              <a:buNone/>
            </a:pPr>
            <a:r>
              <a:rPr lang="ja-JP" altLang="en-US" sz="3600" dirty="0"/>
              <a:t>・乳児院がこれまで果たしてきた、あるいはこれからも期待される専門性</a:t>
            </a:r>
            <a:endParaRPr lang="en-US" altLang="ja-JP" sz="3600" dirty="0"/>
          </a:p>
          <a:p>
            <a:pPr marL="0" indent="0">
              <a:buNone/>
            </a:pPr>
            <a:r>
              <a:rPr lang="ja-JP" altLang="en-US" sz="3600" dirty="0"/>
              <a:t>（１）子どもの個の状態に応じ、子どもの生活を支える養育の専門性 </a:t>
            </a:r>
          </a:p>
          <a:p>
            <a:pPr marL="0" indent="0">
              <a:buNone/>
            </a:pPr>
            <a:r>
              <a:rPr lang="ja-JP" altLang="en-US" sz="3600" dirty="0"/>
              <a:t>（２）子どもの育ちを地域へ帰していく施設としての乳児院の機能の専門性 </a:t>
            </a:r>
            <a:endParaRPr lang="en-US" altLang="ja-JP" sz="3600" dirty="0"/>
          </a:p>
          <a:p>
            <a:pPr marL="0" indent="0">
              <a:buNone/>
            </a:pPr>
            <a:r>
              <a:rPr lang="ja-JP" altLang="en-US" sz="3600" dirty="0"/>
              <a:t>　</a:t>
            </a:r>
            <a:endParaRPr lang="en-US" altLang="ja-JP" sz="3600" dirty="0"/>
          </a:p>
          <a:p>
            <a:pPr marL="0" indent="0">
              <a:buNone/>
            </a:pPr>
            <a:r>
              <a:rPr lang="ja-JP" altLang="en-US" dirty="0"/>
              <a:t>＊「乳児院における小規模化あり方検討委員会」（平成</a:t>
            </a:r>
            <a:r>
              <a:rPr lang="en-US" altLang="ja-JP" dirty="0"/>
              <a:t>25</a:t>
            </a:r>
            <a:r>
              <a:rPr lang="ja-JP" altLang="en-US" dirty="0"/>
              <a:t>年度）の報告　参照</a:t>
            </a:r>
            <a:endParaRPr lang="en-US" altLang="ja-JP" dirty="0"/>
          </a:p>
        </p:txBody>
      </p:sp>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B2BF72-34EB-475C-92CC-0CE9DEB6EDC0}"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098249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836712"/>
            <a:ext cx="8229600" cy="1143000"/>
          </a:xfrm>
        </p:spPr>
        <p:txBody>
          <a:bodyPr>
            <a:noAutofit/>
          </a:bodyPr>
          <a:lstStyle/>
          <a:p>
            <a:pPr algn="l"/>
            <a:r>
              <a:rPr lang="ja-JP" altLang="en-US" sz="3600" dirty="0">
                <a:solidFill>
                  <a:srgbClr val="0070C0"/>
                </a:solidFill>
              </a:rPr>
              <a:t>□ 乳児院における人材育成について確認しましょう</a:t>
            </a:r>
            <a:endParaRPr kumimoji="1" lang="ja-JP" altLang="en-US" sz="3600" dirty="0">
              <a:solidFill>
                <a:srgbClr val="0070C0"/>
              </a:solidFill>
            </a:endParaRPr>
          </a:p>
        </p:txBody>
      </p:sp>
      <p:sp>
        <p:nvSpPr>
          <p:cNvPr id="3" name="コンテンツ プレースホルダー 2"/>
          <p:cNvSpPr>
            <a:spLocks noGrp="1"/>
          </p:cNvSpPr>
          <p:nvPr>
            <p:ph idx="1"/>
          </p:nvPr>
        </p:nvSpPr>
        <p:spPr>
          <a:xfrm>
            <a:off x="457200" y="2132856"/>
            <a:ext cx="8229600" cy="3993307"/>
          </a:xfrm>
        </p:spPr>
        <p:txBody>
          <a:bodyPr>
            <a:normAutofit lnSpcReduction="10000"/>
          </a:bodyPr>
          <a:lstStyle/>
          <a:p>
            <a:pPr marL="0" indent="0">
              <a:buNone/>
            </a:pPr>
            <a:r>
              <a:rPr lang="ja-JP" altLang="en-US" dirty="0"/>
              <a:t>・乳児院では、養育の質を常に高めるために、職員一人ひとりが計画的に研修を受け、スキルアップを図っていきます。</a:t>
            </a:r>
          </a:p>
          <a:p>
            <a:pPr marL="0" indent="0">
              <a:buNone/>
            </a:pPr>
            <a:r>
              <a:rPr lang="ja-JP" altLang="en-US" dirty="0"/>
              <a:t>⇒</a:t>
            </a:r>
            <a:r>
              <a:rPr lang="en-US" altLang="ja-JP" dirty="0"/>
              <a:t>『</a:t>
            </a:r>
            <a:r>
              <a:rPr lang="ja-JP" altLang="en-US" dirty="0"/>
              <a:t>改訂 乳児院の研修体系</a:t>
            </a:r>
            <a:r>
              <a:rPr lang="en-US" altLang="ja-JP" dirty="0"/>
              <a:t>』</a:t>
            </a:r>
            <a:r>
              <a:rPr lang="ja-JP" altLang="en-US" dirty="0"/>
              <a:t>　が提示されています。</a:t>
            </a:r>
            <a:r>
              <a:rPr kumimoji="1" lang="ja-JP" altLang="en-US" dirty="0"/>
              <a:t>さらに計画的に研修を活用し、専門性の向上や研鑽に</a:t>
            </a:r>
            <a:r>
              <a:rPr lang="ja-JP" altLang="en-US" dirty="0"/>
              <a:t>努めます。</a:t>
            </a:r>
            <a:r>
              <a:rPr lang="ja-JP" altLang="en-US" dirty="0">
                <a:solidFill>
                  <a:srgbClr val="FF0000"/>
                </a:solidFill>
              </a:rPr>
              <a:t>研修振り返りノート</a:t>
            </a:r>
            <a:r>
              <a:rPr lang="ja-JP" altLang="en-US" dirty="0"/>
              <a:t>の積極的な活用によって積み上げていく学びを確認できます。</a:t>
            </a: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6</a:t>
            </a:fld>
            <a:endParaRPr kumimoji="1" lang="ja-JP" altLang="en-US" dirty="0"/>
          </a:p>
        </p:txBody>
      </p:sp>
    </p:spTree>
    <p:extLst>
      <p:ext uri="{BB962C8B-B14F-4D97-AF65-F5344CB8AC3E}">
        <p14:creationId xmlns:p14="http://schemas.microsoft.com/office/powerpoint/2010/main" val="12676597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73832"/>
            <a:ext cx="8229600" cy="1143000"/>
          </a:xfrm>
        </p:spPr>
        <p:txBody>
          <a:bodyPr>
            <a:normAutofit fontScale="90000"/>
          </a:bodyPr>
          <a:lstStyle/>
          <a:p>
            <a:pPr algn="l"/>
            <a:r>
              <a:rPr lang="ja-JP" altLang="en-US" dirty="0">
                <a:solidFill>
                  <a:srgbClr val="0070C0"/>
                </a:solidFill>
              </a:rPr>
              <a:t>□ スーパーバイザーに相談しながら、研修計画を立て、実践しましょう</a:t>
            </a:r>
            <a:endParaRPr kumimoji="1" lang="ja-JP" altLang="en-US" dirty="0">
              <a:solidFill>
                <a:srgbClr val="0070C0"/>
              </a:solidFill>
            </a:endParaRPr>
          </a:p>
        </p:txBody>
      </p:sp>
      <p:sp>
        <p:nvSpPr>
          <p:cNvPr id="3" name="コンテンツ プレースホルダー 2"/>
          <p:cNvSpPr>
            <a:spLocks noGrp="1"/>
          </p:cNvSpPr>
          <p:nvPr>
            <p:ph idx="1"/>
          </p:nvPr>
        </p:nvSpPr>
        <p:spPr>
          <a:xfrm>
            <a:off x="457200" y="2132856"/>
            <a:ext cx="8229600" cy="4392488"/>
          </a:xfrm>
        </p:spPr>
        <p:txBody>
          <a:bodyPr>
            <a:normAutofit fontScale="92500" lnSpcReduction="10000"/>
          </a:bodyPr>
          <a:lstStyle/>
          <a:p>
            <a:pPr marL="0" indent="0">
              <a:buNone/>
            </a:pPr>
            <a:r>
              <a:rPr lang="ja-JP" altLang="en-US" sz="3500" dirty="0"/>
              <a:t>・スーパーバイザーは、基幹的職員等の先輩・上司や、外部講師等が担います。</a:t>
            </a:r>
            <a:endParaRPr lang="en-US" altLang="ja-JP" sz="3500" dirty="0"/>
          </a:p>
          <a:p>
            <a:pPr marL="0" indent="0">
              <a:buNone/>
            </a:pPr>
            <a:endParaRPr lang="en-US" altLang="ja-JP" sz="3500" dirty="0"/>
          </a:p>
          <a:p>
            <a:pPr marL="0" indent="0">
              <a:buNone/>
            </a:pPr>
            <a:r>
              <a:rPr lang="ja-JP" altLang="en-US" sz="3500" dirty="0"/>
              <a:t>　スーパービジョンとは、施設や機関において、スーパーバイザーによって行われる専門職を育成する過程です。スーパービジョンを活用し、乳児院職員としての専門性を高めていくことは乳児院に求められる役割を果たすことにつながります。</a:t>
            </a:r>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7</a:t>
            </a:fld>
            <a:endParaRPr kumimoji="1" lang="ja-JP" altLang="en-US" dirty="0"/>
          </a:p>
        </p:txBody>
      </p:sp>
    </p:spTree>
    <p:extLst>
      <p:ext uri="{BB962C8B-B14F-4D97-AF65-F5344CB8AC3E}">
        <p14:creationId xmlns:p14="http://schemas.microsoft.com/office/powerpoint/2010/main" val="3941051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701824"/>
            <a:ext cx="8229600" cy="1143000"/>
          </a:xfrm>
        </p:spPr>
        <p:txBody>
          <a:bodyPr>
            <a:normAutofit fontScale="90000"/>
          </a:bodyPr>
          <a:lstStyle/>
          <a:p>
            <a:pPr algn="l"/>
            <a:r>
              <a:rPr lang="ja-JP" altLang="en-US" sz="4000" dirty="0">
                <a:solidFill>
                  <a:srgbClr val="0070C0"/>
                </a:solidFill>
              </a:rPr>
              <a:t>□ スーパーバイズを受け、養育の定期的な振り返りを行い質の向上に努めます</a:t>
            </a:r>
            <a:endParaRPr kumimoji="1" lang="ja-JP" altLang="en-US" dirty="0">
              <a:solidFill>
                <a:srgbClr val="0070C0"/>
              </a:solidFill>
            </a:endParaRPr>
          </a:p>
        </p:txBody>
      </p:sp>
      <p:sp>
        <p:nvSpPr>
          <p:cNvPr id="3" name="コンテンツ プレースホルダー 2"/>
          <p:cNvSpPr>
            <a:spLocks noGrp="1"/>
          </p:cNvSpPr>
          <p:nvPr>
            <p:ph idx="1"/>
          </p:nvPr>
        </p:nvSpPr>
        <p:spPr>
          <a:xfrm>
            <a:off x="539552" y="2276873"/>
            <a:ext cx="8229600" cy="1944216"/>
          </a:xfrm>
        </p:spPr>
        <p:txBody>
          <a:bodyPr/>
          <a:lstStyle/>
          <a:p>
            <a:pPr marL="0" indent="0">
              <a:buNone/>
            </a:pPr>
            <a:r>
              <a:rPr lang="ja-JP" altLang="en-US" dirty="0"/>
              <a:t>・専門性を高めるため、「自己流の子育て」にならないためにも、意識的にスーパーバイズを受ける姿勢を持ち続けましょう。</a:t>
            </a: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8</a:t>
            </a:fld>
            <a:endParaRPr kumimoji="1" lang="ja-JP" altLang="en-US" dirty="0"/>
          </a:p>
        </p:txBody>
      </p:sp>
    </p:spTree>
    <p:extLst>
      <p:ext uri="{BB962C8B-B14F-4D97-AF65-F5344CB8AC3E}">
        <p14:creationId xmlns:p14="http://schemas.microsoft.com/office/powerpoint/2010/main" val="245190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64704"/>
            <a:ext cx="8229600" cy="1143000"/>
          </a:xfrm>
        </p:spPr>
        <p:txBody>
          <a:bodyPr>
            <a:noAutofit/>
          </a:bodyPr>
          <a:lstStyle/>
          <a:p>
            <a:pPr algn="l"/>
            <a:r>
              <a:rPr lang="ja-JP" altLang="en-US" sz="3600" dirty="0">
                <a:solidFill>
                  <a:srgbClr val="0070C0"/>
                </a:solidFill>
              </a:rPr>
              <a:t>□ カンファレンスは、専門的な養育をチームで行う上で必須となるものです</a:t>
            </a:r>
            <a:endParaRPr kumimoji="1" lang="ja-JP" altLang="en-US" sz="3600" dirty="0">
              <a:solidFill>
                <a:srgbClr val="0070C0"/>
              </a:solidFill>
            </a:endParaRPr>
          </a:p>
        </p:txBody>
      </p:sp>
      <p:sp>
        <p:nvSpPr>
          <p:cNvPr id="3" name="コンテンツ プレースホルダー 2"/>
          <p:cNvSpPr>
            <a:spLocks noGrp="1"/>
          </p:cNvSpPr>
          <p:nvPr>
            <p:ph idx="1"/>
          </p:nvPr>
        </p:nvSpPr>
        <p:spPr>
          <a:xfrm>
            <a:off x="457200" y="2132856"/>
            <a:ext cx="8229600" cy="3993307"/>
          </a:xfrm>
        </p:spPr>
        <p:txBody>
          <a:bodyPr>
            <a:normAutofit lnSpcReduction="10000"/>
          </a:bodyPr>
          <a:lstStyle/>
          <a:p>
            <a:pPr marL="0" indent="0">
              <a:buNone/>
            </a:pPr>
            <a:r>
              <a:rPr lang="ja-JP" altLang="en-US" dirty="0"/>
              <a:t>・先輩職員とともに、主体的に援助を向上する検討に加わります。</a:t>
            </a:r>
            <a:endParaRPr lang="en-US" altLang="ja-JP" dirty="0"/>
          </a:p>
          <a:p>
            <a:pPr marL="0" indent="0">
              <a:buNone/>
            </a:pPr>
            <a:r>
              <a:rPr lang="ja-JP" altLang="en-US" dirty="0"/>
              <a:t>・自分自身が担当する子どもやその家族に関わるカンファレンスには情報提供や事例提供を求められることがあります。</a:t>
            </a:r>
            <a:endParaRPr lang="en-US" altLang="ja-JP" dirty="0"/>
          </a:p>
          <a:p>
            <a:pPr marL="0" indent="0">
              <a:buNone/>
            </a:pPr>
            <a:r>
              <a:rPr lang="ja-JP" altLang="en-US" dirty="0"/>
              <a:t>・専門的な観点からの情報を共有し、養育や援助を検討することは、個々の職員やチームの専門的力量を向上させていくことに繋がります。</a:t>
            </a: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9</a:t>
            </a:fld>
            <a:endParaRPr kumimoji="1" lang="ja-JP" altLang="en-US" dirty="0"/>
          </a:p>
        </p:txBody>
      </p:sp>
    </p:spTree>
    <p:extLst>
      <p:ext uri="{BB962C8B-B14F-4D97-AF65-F5344CB8AC3E}">
        <p14:creationId xmlns:p14="http://schemas.microsoft.com/office/powerpoint/2010/main" val="3983668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8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研修体系具体化点プレ">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7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1369</TotalTime>
  <Words>509</Words>
  <Application>Microsoft Office PowerPoint</Application>
  <PresentationFormat>画面に合わせる (4:3)</PresentationFormat>
  <Paragraphs>180</Paragraphs>
  <Slides>10</Slides>
  <Notes>10</Notes>
  <HiddenSlides>0</HiddenSlides>
  <MMClips>0</MMClips>
  <ScaleCrop>false</ScaleCrop>
  <HeadingPairs>
    <vt:vector size="6" baseType="variant">
      <vt:variant>
        <vt:lpstr>使用されているフォント</vt:lpstr>
      </vt:variant>
      <vt:variant>
        <vt:i4>4</vt:i4>
      </vt:variant>
      <vt:variant>
        <vt:lpstr>テーマ</vt:lpstr>
      </vt:variant>
      <vt:variant>
        <vt:i4>10</vt:i4>
      </vt:variant>
      <vt:variant>
        <vt:lpstr>スライド タイトル</vt:lpstr>
      </vt:variant>
      <vt:variant>
        <vt:i4>10</vt:i4>
      </vt:variant>
    </vt:vector>
  </HeadingPairs>
  <TitlesOfParts>
    <vt:vector size="24" baseType="lpstr">
      <vt:lpstr>HG丸ｺﾞｼｯｸM-PRO</vt:lpstr>
      <vt:lpstr>ＭＳ Ｐゴシック</vt:lpstr>
      <vt:lpstr>Arial</vt:lpstr>
      <vt:lpstr>Calibri</vt:lpstr>
      <vt:lpstr>Office ​​テーマ</vt:lpstr>
      <vt:lpstr>1_Office ​​テーマ</vt:lpstr>
      <vt:lpstr>2_Office ​​テーマ</vt:lpstr>
      <vt:lpstr>3_Office ​​テーマ</vt:lpstr>
      <vt:lpstr>4_Office ​​テーマ</vt:lpstr>
      <vt:lpstr>5_Office ​​テーマ</vt:lpstr>
      <vt:lpstr>研修体系具体化点プレ</vt:lpstr>
      <vt:lpstr>6_Office ​​テーマ</vt:lpstr>
      <vt:lpstr>7_Office ​​テーマ</vt:lpstr>
      <vt:lpstr>8_Office ​​テーマ</vt:lpstr>
      <vt:lpstr>①育ち育てること （人材育成の基盤）</vt:lpstr>
      <vt:lpstr>  はじめに</vt:lpstr>
      <vt:lpstr>□ 乳児院における専門性の意味と役割を理解しましょう</vt:lpstr>
      <vt:lpstr>PowerPoint プレゼンテーション</vt:lpstr>
      <vt:lpstr>PowerPoint プレゼンテーション</vt:lpstr>
      <vt:lpstr>□ 乳児院における人材育成について確認しましょう</vt:lpstr>
      <vt:lpstr>□ スーパーバイザーに相談しながら、研修計画を立て、実践しましょう</vt:lpstr>
      <vt:lpstr>□ スーパーバイズを受け、養育の定期的な振り返りを行い質の向上に努めます</vt:lpstr>
      <vt:lpstr>□ カンファレンスは、専門的な養育をチームで行う上で必須となるものです</vt:lpstr>
      <vt:lpstr>□ 個々の子どもとの関わりから常に学び、養育を向上させる姿勢をもちましょう</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初任職員研修 研修のねらいと内容</dc:title>
  <cp:lastModifiedBy>星野 友樹</cp:lastModifiedBy>
  <cp:revision>62</cp:revision>
  <cp:lastPrinted>2018-10-29T02:07:48Z</cp:lastPrinted>
  <dcterms:created xsi:type="dcterms:W3CDTF">2017-01-26T07:32:01Z</dcterms:created>
  <dcterms:modified xsi:type="dcterms:W3CDTF">2018-11-26T05:53:22Z</dcterms:modified>
  <cp:contentStatus/>
</cp:coreProperties>
</file>