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6.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7.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8.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9.xml" ContentType="application/vnd.openxmlformats-officedocument.theme+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19" r:id="rId2"/>
    <p:sldMasterId id="2147483731" r:id="rId3"/>
    <p:sldMasterId id="2147483743" r:id="rId4"/>
    <p:sldMasterId id="2147483755" r:id="rId5"/>
    <p:sldMasterId id="2147483767" r:id="rId6"/>
    <p:sldMasterId id="2147483779" r:id="rId7"/>
    <p:sldMasterId id="2147483791" r:id="rId8"/>
    <p:sldMasterId id="2147483803" r:id="rId9"/>
    <p:sldMasterId id="2147483815" r:id="rId10"/>
  </p:sldMasterIdLst>
  <p:notesMasterIdLst>
    <p:notesMasterId r:id="rId23"/>
  </p:notesMasterIdLst>
  <p:handoutMasterIdLst>
    <p:handoutMasterId r:id="rId24"/>
  </p:handoutMasterIdLst>
  <p:sldIdLst>
    <p:sldId id="297" r:id="rId11"/>
    <p:sldId id="298" r:id="rId12"/>
    <p:sldId id="299" r:id="rId13"/>
    <p:sldId id="273" r:id="rId14"/>
    <p:sldId id="300" r:id="rId15"/>
    <p:sldId id="270" r:id="rId16"/>
    <p:sldId id="272" r:id="rId17"/>
    <p:sldId id="301" r:id="rId18"/>
    <p:sldId id="302" r:id="rId19"/>
    <p:sldId id="265" r:id="rId20"/>
    <p:sldId id="266" r:id="rId21"/>
    <p:sldId id="267" r:id="rId2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63489" autoAdjust="0"/>
  </p:normalViewPr>
  <p:slideViewPr>
    <p:cSldViewPr>
      <p:cViewPr varScale="1">
        <p:scale>
          <a:sx n="65" d="100"/>
          <a:sy n="65" d="100"/>
        </p:scale>
        <p:origin x="123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3030"/>
    </p:cViewPr>
  </p:sorterViewPr>
  <p:notesViewPr>
    <p:cSldViewPr>
      <p:cViewPr varScale="1">
        <p:scale>
          <a:sx n="73" d="100"/>
          <a:sy n="73" d="100"/>
        </p:scale>
        <p:origin x="2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C4C72F01-AEC2-4D16-8590-87DEA638A407}" type="datetimeFigureOut">
              <a:rPr kumimoji="1" lang="ja-JP" altLang="en-US" smtClean="0"/>
              <a:t>2018/11/26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B0447EC2-1E0A-4A59-AD86-012B0EBB6297}" type="slidenum">
              <a:rPr kumimoji="1" lang="ja-JP" altLang="en-US" smtClean="0"/>
              <a:t>‹#›</a:t>
            </a:fld>
            <a:endParaRPr kumimoji="1" lang="ja-JP" altLang="en-US"/>
          </a:p>
        </p:txBody>
      </p:sp>
    </p:spTree>
    <p:extLst>
      <p:ext uri="{BB962C8B-B14F-4D97-AF65-F5344CB8AC3E}">
        <p14:creationId xmlns:p14="http://schemas.microsoft.com/office/powerpoint/2010/main" val="39007332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1166813" y="247130"/>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235249" y="3817541"/>
            <a:ext cx="6336704" cy="5616623"/>
          </a:xfrm>
          <a:prstGeom prst="rect">
            <a:avLst/>
          </a:prstGeom>
        </p:spPr>
        <p:txBody>
          <a:bodyPr vert="horz" lIns="91440" tIns="45720" rIns="91440" bIns="4572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ー 6"/>
          <p:cNvSpPr>
            <a:spLocks noGrp="1"/>
          </p:cNvSpPr>
          <p:nvPr>
            <p:ph type="sldNum" sz="quarter" idx="5"/>
          </p:nvPr>
        </p:nvSpPr>
        <p:spPr>
          <a:xfrm>
            <a:off x="3856038" y="9650189"/>
            <a:ext cx="2949575" cy="289149"/>
          </a:xfrm>
          <a:prstGeom prst="rect">
            <a:avLst/>
          </a:prstGeom>
        </p:spPr>
        <p:txBody>
          <a:bodyPr vert="horz" lIns="91440" tIns="45720" rIns="91440" bIns="45720" rtlCol="0" anchor="b"/>
          <a:lstStyle>
            <a:lvl1pPr algn="r">
              <a:defRPr sz="1200"/>
            </a:lvl1pPr>
          </a:lstStyle>
          <a:p>
            <a:fld id="{1D41D0D0-B189-4CD0-8BC2-1D06F6EF1208}" type="slidenum">
              <a:rPr kumimoji="1" lang="ja-JP" altLang="en-US" smtClean="0"/>
              <a:t>‹#›</a:t>
            </a:fld>
            <a:endParaRPr kumimoji="1" lang="ja-JP" altLang="en-US"/>
          </a:p>
        </p:txBody>
      </p:sp>
    </p:spTree>
    <p:extLst>
      <p:ext uri="{BB962C8B-B14F-4D97-AF65-F5344CB8AC3E}">
        <p14:creationId xmlns:p14="http://schemas.microsoft.com/office/powerpoint/2010/main" val="406732676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050" kern="1200">
        <a:solidFill>
          <a:schemeClr val="tx1"/>
        </a:solidFill>
        <a:latin typeface="+mn-ea"/>
        <a:ea typeface="+mn-ea"/>
        <a:cs typeface="+mn-cs"/>
      </a:defRPr>
    </a:lvl1pPr>
    <a:lvl2pPr marL="457200" algn="l" defTabSz="914400" rtl="0" eaLnBrk="1" latinLnBrk="0" hangingPunct="1">
      <a:defRPr kumimoji="1" sz="1050" kern="1200">
        <a:solidFill>
          <a:schemeClr val="tx1"/>
        </a:solidFill>
        <a:latin typeface="+mn-ea"/>
        <a:ea typeface="+mn-ea"/>
        <a:cs typeface="+mn-cs"/>
      </a:defRPr>
    </a:lvl2pPr>
    <a:lvl3pPr marL="914400" algn="l" defTabSz="914400" rtl="0" eaLnBrk="1" latinLnBrk="0" hangingPunct="1">
      <a:defRPr kumimoji="1" sz="1050" kern="1200">
        <a:solidFill>
          <a:schemeClr val="tx1"/>
        </a:solidFill>
        <a:latin typeface="+mn-ea"/>
        <a:ea typeface="+mn-ea"/>
        <a:cs typeface="+mn-cs"/>
      </a:defRPr>
    </a:lvl3pPr>
    <a:lvl4pPr marL="1371600" algn="l" defTabSz="914400" rtl="0" eaLnBrk="1" latinLnBrk="0" hangingPunct="1">
      <a:defRPr kumimoji="1" sz="1050" kern="1200">
        <a:solidFill>
          <a:schemeClr val="tx1"/>
        </a:solidFill>
        <a:latin typeface="+mn-ea"/>
        <a:ea typeface="+mn-ea"/>
        <a:cs typeface="+mn-cs"/>
      </a:defRPr>
    </a:lvl4pPr>
    <a:lvl5pPr marL="1828800" algn="l" defTabSz="914400" rtl="0" eaLnBrk="1" latinLnBrk="0" hangingPunct="1">
      <a:defRPr kumimoji="1" sz="1050" kern="1200">
        <a:solidFill>
          <a:schemeClr val="tx1"/>
        </a:solidFill>
        <a:latin typeface="+mn-ea"/>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smtClean="0"/>
              <a:t>・「資質」とは何でしょう。一般的にその人の生まれつきの性格や才能のことを言います。そして、その能力を身につけられるようになる性質のことです。</a:t>
            </a:r>
            <a:endParaRPr lang="en-US" altLang="ja-JP" smtClean="0"/>
          </a:p>
          <a:p>
            <a:endParaRPr lang="en-US" altLang="ja-JP" smtClean="0"/>
          </a:p>
          <a:p>
            <a:r>
              <a:rPr lang="ja-JP" altLang="en-US" smtClean="0"/>
              <a:t>・「倫理」とは何でしょう。倫理とは人として守り行うべき道。道徳やモラルのことです。</a:t>
            </a:r>
            <a:endParaRPr lang="en-US" altLang="ja-JP" smtClean="0"/>
          </a:p>
          <a:p>
            <a:endParaRPr lang="en-US" altLang="ja-JP" smtClean="0"/>
          </a:p>
          <a:p>
            <a:r>
              <a:rPr lang="ja-JP" altLang="en-US" smtClean="0"/>
              <a:t>・では、乳児院で求められる「資質と倫理」とはどういうものでしょう。</a:t>
            </a:r>
            <a:endParaRPr lang="en-US" altLang="ja-JP" smtClean="0"/>
          </a:p>
          <a:p>
            <a:r>
              <a:rPr lang="ja-JP" altLang="en-US" smtClean="0"/>
              <a:t>　乳児院で働く職員は、子どもたちにとって一番大切なこと、職場が求めていること、職員として守らなければならないこと（道徳やモラル）等を理解し、それを踏まえた実践ができるように、その能力を高めていくことなのです。</a:t>
            </a:r>
            <a:endParaRPr lang="en-US" altLang="ja-JP" smtClean="0"/>
          </a:p>
          <a:p>
            <a:endParaRPr lang="en-US" altLang="ja-JP" smtClean="0"/>
          </a:p>
          <a:p>
            <a:r>
              <a:rPr lang="ja-JP" altLang="en-US" smtClean="0"/>
              <a:t>・具体的に説明していきましょう。</a:t>
            </a:r>
            <a:endParaRPr lang="en-US" altLang="ja-JP" smtClean="0"/>
          </a:p>
          <a:p>
            <a:endParaRPr lang="ja-JP" altLang="en-US" dirty="0"/>
          </a:p>
        </p:txBody>
      </p:sp>
      <p:sp>
        <p:nvSpPr>
          <p:cNvPr id="4" name="スライド イメージ プレースホルダー 3"/>
          <p:cNvSpPr>
            <a:spLocks noGrp="1" noRot="1" noChangeAspect="1"/>
          </p:cNvSpPr>
          <p:nvPr>
            <p:ph type="sldImg"/>
          </p:nvPr>
        </p:nvSpPr>
        <p:spPr>
          <a:xfrm>
            <a:off x="1166813" y="247650"/>
            <a:ext cx="4473575" cy="3354388"/>
          </a:xfrm>
        </p:spPr>
      </p:sp>
      <p:sp>
        <p:nvSpPr>
          <p:cNvPr id="7" name="スライド番号プレースホルダー 6"/>
          <p:cNvSpPr>
            <a:spLocks noGrp="1"/>
          </p:cNvSpPr>
          <p:nvPr>
            <p:ph type="sldNum" sz="quarter" idx="10"/>
          </p:nvPr>
        </p:nvSpPr>
        <p:spPr/>
        <p:txBody>
          <a:bodyPr/>
          <a:lstStyle/>
          <a:p>
            <a:fld id="{1D41D0D0-B189-4CD0-8BC2-1D06F6EF1208}" type="slidenum">
              <a:rPr kumimoji="1" lang="ja-JP" altLang="en-US" smtClean="0"/>
              <a:t>1</a:t>
            </a:fld>
            <a:endParaRPr kumimoji="1" lang="ja-JP" altLang="en-US"/>
          </a:p>
        </p:txBody>
      </p:sp>
    </p:spTree>
    <p:extLst>
      <p:ext uri="{BB962C8B-B14F-4D97-AF65-F5344CB8AC3E}">
        <p14:creationId xmlns:p14="http://schemas.microsoft.com/office/powerpoint/2010/main" val="2235689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a:t>
            </a:r>
            <a:r>
              <a:rPr lang="ja-JP" altLang="ja-JP" dirty="0"/>
              <a:t>「ひな祭り」「こどもの日」「七夕」「七五三」「クリスマス」…などは何のためにあるのでしょう？どんな意味合いがあるのでしょう？いっしょに考え、子ども</a:t>
            </a:r>
            <a:r>
              <a:rPr lang="ja-JP" altLang="en-US" dirty="0"/>
              <a:t>たち</a:t>
            </a:r>
            <a:r>
              <a:rPr lang="ja-JP" altLang="ja-JP" dirty="0"/>
              <a:t>に伝えましょう。</a:t>
            </a:r>
            <a:endParaRPr lang="en-US" altLang="ja-JP" dirty="0"/>
          </a:p>
          <a:p>
            <a:endParaRPr lang="ja-JP" altLang="ja-JP" dirty="0"/>
          </a:p>
          <a:p>
            <a:r>
              <a:rPr lang="ja-JP" altLang="en-US" dirty="0"/>
              <a:t>・また、それぞれの行事には特別な日（ハレ）にまつわる食べ物や室礼（しつらい）、しきたりがあります。旬の食材の働きやその季節にふさわしい状態で身体に取り入れる工夫しましょう。</a:t>
            </a:r>
            <a:endParaRPr lang="en-US" altLang="ja-JP" dirty="0"/>
          </a:p>
          <a:p>
            <a:endParaRPr lang="en-US" altLang="ja-JP" dirty="0"/>
          </a:p>
          <a:p>
            <a:r>
              <a:rPr lang="ja-JP" altLang="en-US" dirty="0"/>
              <a:t>・「行事」には、健康や幸せなど様々な願いが込められています</a:t>
            </a:r>
            <a:r>
              <a:rPr lang="ja-JP" altLang="en-US" dirty="0" smtClean="0"/>
              <a:t>。子ども</a:t>
            </a:r>
            <a:r>
              <a:rPr lang="ja-JP" altLang="en-US" dirty="0"/>
              <a:t>たちと一緒に喜び、楽しみを共有して、豊かな情緒を育てていきましょう。</a:t>
            </a:r>
            <a:endParaRPr lang="en-US" altLang="ja-JP" dirty="0"/>
          </a:p>
          <a:p>
            <a:endParaRPr lang="en-US" altLang="ja-JP" dirty="0"/>
          </a:p>
          <a:p>
            <a:r>
              <a:rPr lang="ja-JP" altLang="en-US" dirty="0"/>
              <a:t>・また、</a:t>
            </a:r>
            <a:r>
              <a:rPr lang="ja-JP" altLang="ja-JP" dirty="0"/>
              <a:t>　他の</a:t>
            </a:r>
            <a:r>
              <a:rPr lang="ja-JP" altLang="en-US" dirty="0"/>
              <a:t>国の</a:t>
            </a:r>
            <a:r>
              <a:rPr lang="ja-JP" altLang="ja-JP" dirty="0"/>
              <a:t>宗教</a:t>
            </a:r>
            <a:r>
              <a:rPr lang="ja-JP" altLang="en-US" dirty="0"/>
              <a:t>や</a:t>
            </a:r>
            <a:r>
              <a:rPr lang="ja-JP" altLang="ja-JP" dirty="0"/>
              <a:t>文化</a:t>
            </a:r>
            <a:r>
              <a:rPr lang="ja-JP" altLang="en-US" dirty="0"/>
              <a:t>など</a:t>
            </a:r>
            <a:r>
              <a:rPr lang="ja-JP" altLang="ja-JP" dirty="0"/>
              <a:t>も受け入れて</a:t>
            </a:r>
            <a:r>
              <a:rPr lang="ja-JP" altLang="en-US" dirty="0"/>
              <a:t>行く姿勢が大切です。</a:t>
            </a:r>
            <a:endParaRPr lang="ja-JP" altLang="ja-JP" dirty="0"/>
          </a:p>
          <a:p>
            <a:endParaRPr lang="ja-JP" altLang="en-US" dirty="0"/>
          </a:p>
        </p:txBody>
      </p:sp>
      <p:sp>
        <p:nvSpPr>
          <p:cNvPr id="5" name="スライド イメージ プレースホルダー 4">
            <a:extLst>
              <a:ext uri="{FF2B5EF4-FFF2-40B4-BE49-F238E27FC236}">
                <a16:creationId xmlns:a16="http://schemas.microsoft.com/office/drawing/2014/main" xmlns="" id="{FFDFC125-6615-46F1-96C8-8A1CE18C4172}"/>
              </a:ext>
            </a:extLst>
          </p:cNvPr>
          <p:cNvSpPr>
            <a:spLocks noGrp="1" noRot="1" noChangeAspect="1"/>
          </p:cNvSpPr>
          <p:nvPr>
            <p:ph type="sldImg"/>
          </p:nvPr>
        </p:nvSpPr>
        <p:spPr>
          <a:xfrm>
            <a:off x="1166813" y="247650"/>
            <a:ext cx="4473575" cy="3354388"/>
          </a:xfrm>
        </p:spPr>
      </p:sp>
      <p:sp>
        <p:nvSpPr>
          <p:cNvPr id="2" name="スライド番号プレースホルダー 1"/>
          <p:cNvSpPr>
            <a:spLocks noGrp="1"/>
          </p:cNvSpPr>
          <p:nvPr>
            <p:ph type="sldNum" sz="quarter" idx="10"/>
          </p:nvPr>
        </p:nvSpPr>
        <p:spPr/>
        <p:txBody>
          <a:bodyPr/>
          <a:lstStyle/>
          <a:p>
            <a:fld id="{1D41D0D0-B189-4CD0-8BC2-1D06F6EF1208}" type="slidenum">
              <a:rPr kumimoji="1" lang="ja-JP" altLang="en-US" smtClean="0"/>
              <a:t>10</a:t>
            </a:fld>
            <a:endParaRPr kumimoji="1" lang="ja-JP" altLang="en-US"/>
          </a:p>
        </p:txBody>
      </p:sp>
    </p:spTree>
    <p:extLst>
      <p:ext uri="{BB962C8B-B14F-4D97-AF65-F5344CB8AC3E}">
        <p14:creationId xmlns:p14="http://schemas.microsoft.com/office/powerpoint/2010/main" val="2185476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a:t>
            </a:r>
            <a:r>
              <a:rPr lang="ja-JP" altLang="ja-JP" dirty="0"/>
              <a:t>「抱え込まない」ためには、日頃の職員間のコミュニケーションが大切になります</a:t>
            </a:r>
            <a:r>
              <a:rPr lang="ja-JP" altLang="ja-JP" dirty="0" smtClean="0"/>
              <a:t>。</a:t>
            </a:r>
            <a:r>
              <a:rPr lang="en-US" altLang="ja-JP" dirty="0" smtClean="0"/>
              <a:t>1</a:t>
            </a:r>
            <a:r>
              <a:rPr lang="ja-JP" altLang="ja-JP" dirty="0" smtClean="0"/>
              <a:t>人</a:t>
            </a:r>
            <a:r>
              <a:rPr lang="ja-JP" altLang="ja-JP" dirty="0"/>
              <a:t>で悩まず、必ず上司</a:t>
            </a:r>
            <a:r>
              <a:rPr lang="ja-JP" altLang="en-US" dirty="0"/>
              <a:t>など</a:t>
            </a:r>
            <a:r>
              <a:rPr lang="ja-JP" altLang="ja-JP" dirty="0"/>
              <a:t>に相談しましょう。悩みを自分の言葉で発して、その日の問題はその日に解決できるように、</a:t>
            </a:r>
            <a:r>
              <a:rPr lang="ja-JP" altLang="en-US" dirty="0"/>
              <a:t>それを</a:t>
            </a:r>
            <a:r>
              <a:rPr lang="ja-JP" altLang="ja-JP" dirty="0"/>
              <a:t>周囲の職員はサポートする姿勢が大切です。子どもへの気配り、心配りをすると同様に、周囲の職員の変化に気づくことです。日頃職員とのコミュニケーションが図られていれば、上司は「最近どう？困ったことない？」と自然に話しかけられます。聞かれた職員も「○○ちゃんがねぇ」等と日常会話の中で相談できるのではないでしょうか。仕事意欲が高まるのは、人間関係が一番重要になります</a:t>
            </a:r>
            <a:r>
              <a:rPr lang="ja-JP" altLang="ja-JP" dirty="0" smtClean="0"/>
              <a:t>。一緒</a:t>
            </a:r>
            <a:r>
              <a:rPr lang="ja-JP" altLang="ja-JP" dirty="0"/>
              <a:t>に働く人間関係が良好であれば、仲間と力を合わせ、困難な環境を乗り越えようとチーム一丸となりがんばります。また、チームで取り組むことに喜びを感じるのではないでしょうか</a:t>
            </a:r>
            <a:r>
              <a:rPr lang="ja-JP" altLang="ja-JP" dirty="0" smtClean="0"/>
              <a:t>。</a:t>
            </a:r>
            <a:r>
              <a:rPr lang="en-US" altLang="ja-JP" dirty="0" smtClean="0"/>
              <a:t>1</a:t>
            </a:r>
            <a:r>
              <a:rPr lang="ja-JP" altLang="ja-JP" dirty="0" smtClean="0"/>
              <a:t>人</a:t>
            </a:r>
            <a:r>
              <a:rPr lang="ja-JP" altLang="ja-JP" dirty="0"/>
              <a:t>では乗り越えられなくても、チームなら乗り越える力が</a:t>
            </a:r>
            <a:r>
              <a:rPr lang="ja-JP" altLang="en-US" dirty="0"/>
              <a:t>生まれ</a:t>
            </a:r>
            <a:r>
              <a:rPr lang="ja-JP" altLang="ja-JP" dirty="0"/>
              <a:t>ます。</a:t>
            </a:r>
            <a:endParaRPr lang="en-US" altLang="ja-JP" dirty="0"/>
          </a:p>
          <a:p>
            <a:endParaRPr lang="ja-JP" altLang="ja-JP" dirty="0"/>
          </a:p>
          <a:p>
            <a:r>
              <a:rPr lang="ja-JP" altLang="en-US" dirty="0"/>
              <a:t>・</a:t>
            </a:r>
            <a:r>
              <a:rPr lang="ja-JP" altLang="ja-JP" dirty="0"/>
              <a:t>チームワークを良くする人は、</a:t>
            </a:r>
          </a:p>
          <a:p>
            <a:pPr lvl="0"/>
            <a:r>
              <a:rPr lang="ja-JP" altLang="en-US" dirty="0"/>
              <a:t>　　・人を評価する（認める）ことができる、・社会人としての基本的マナーを守る</a:t>
            </a:r>
            <a:endParaRPr lang="en-US" altLang="ja-JP" dirty="0"/>
          </a:p>
          <a:p>
            <a:pPr lvl="0"/>
            <a:r>
              <a:rPr lang="ja-JP" altLang="en-US" dirty="0"/>
              <a:t>　　・約束を守る、・報告</a:t>
            </a:r>
            <a:r>
              <a:rPr lang="ja-JP" altLang="ja-JP" dirty="0"/>
              <a:t>・連絡</a:t>
            </a:r>
            <a:r>
              <a:rPr lang="ja-JP" altLang="en-US" dirty="0"/>
              <a:t>・相談（ホウ・レン・ソウ）</a:t>
            </a:r>
            <a:r>
              <a:rPr lang="ja-JP" altLang="ja-JP" dirty="0"/>
              <a:t>回数が多い</a:t>
            </a:r>
            <a:r>
              <a:rPr lang="ja-JP" altLang="en-US" dirty="0"/>
              <a:t>、　</a:t>
            </a:r>
            <a:endParaRPr lang="en-US" altLang="ja-JP" dirty="0"/>
          </a:p>
          <a:p>
            <a:pPr lvl="0"/>
            <a:r>
              <a:rPr lang="ja-JP" altLang="en-US" dirty="0"/>
              <a:t>　　・</a:t>
            </a:r>
            <a:r>
              <a:rPr lang="ja-JP" altLang="ja-JP" dirty="0"/>
              <a:t>人のせいにしない</a:t>
            </a:r>
            <a:r>
              <a:rPr lang="ja-JP" altLang="en-US" dirty="0"/>
              <a:t>、・</a:t>
            </a:r>
            <a:r>
              <a:rPr lang="ja-JP" altLang="ja-JP" dirty="0"/>
              <a:t>人の悪口を言わない</a:t>
            </a:r>
            <a:r>
              <a:rPr lang="ja-JP" altLang="en-US" dirty="0"/>
              <a:t>　　等の</a:t>
            </a:r>
            <a:r>
              <a:rPr lang="ja-JP" altLang="ja-JP" dirty="0"/>
              <a:t>特徴があり</a:t>
            </a:r>
            <a:r>
              <a:rPr lang="ja-JP" altLang="en-US" dirty="0"/>
              <a:t>ます。</a:t>
            </a:r>
            <a:endParaRPr lang="ja-JP" altLang="ja-JP" dirty="0"/>
          </a:p>
          <a:p>
            <a:endParaRPr lang="en-US" altLang="ja-JP" dirty="0" smtClean="0"/>
          </a:p>
          <a:p>
            <a:r>
              <a:rPr lang="ja-JP" altLang="en-US" dirty="0" smtClean="0"/>
              <a:t>・</a:t>
            </a:r>
            <a:r>
              <a:rPr lang="ja-JP" altLang="ja-JP" dirty="0"/>
              <a:t>チームワークを良くする秘訣は「ポジティブ」</a:t>
            </a:r>
            <a:r>
              <a:rPr lang="ja-JP" altLang="en-US" dirty="0"/>
              <a:t>であるということが考えられます。</a:t>
            </a:r>
            <a:r>
              <a:rPr lang="ja-JP" altLang="ja-JP" dirty="0"/>
              <a:t>下を向かない</a:t>
            </a:r>
            <a:r>
              <a:rPr lang="ja-JP" altLang="ja-JP" dirty="0" smtClean="0"/>
              <a:t>、</a:t>
            </a:r>
            <a:r>
              <a:rPr lang="ja-JP" altLang="en-US" dirty="0" smtClean="0"/>
              <a:t>前</a:t>
            </a:r>
            <a:r>
              <a:rPr lang="ja-JP" altLang="ja-JP" dirty="0" smtClean="0"/>
              <a:t>向き</a:t>
            </a:r>
            <a:r>
              <a:rPr lang="ja-JP" altLang="ja-JP" dirty="0"/>
              <a:t>に考えるように心掛け</a:t>
            </a:r>
            <a:r>
              <a:rPr lang="ja-JP" altLang="en-US" dirty="0"/>
              <a:t>てみ</a:t>
            </a:r>
            <a:r>
              <a:rPr lang="ja-JP" altLang="ja-JP" dirty="0"/>
              <a:t>ましょう。</a:t>
            </a:r>
            <a:endParaRPr lang="en-US" altLang="ja-JP" dirty="0"/>
          </a:p>
          <a:p>
            <a:r>
              <a:rPr lang="ja-JP" altLang="en-US" dirty="0"/>
              <a:t>　</a:t>
            </a:r>
            <a:r>
              <a:rPr lang="ja-JP" altLang="ja-JP" dirty="0"/>
              <a:t>チームワークを良くしたい職場は、時には「飲み会」「旅行」</a:t>
            </a:r>
            <a:r>
              <a:rPr lang="ja-JP" altLang="en-US" dirty="0"/>
              <a:t>「カラオケ」</a:t>
            </a:r>
            <a:r>
              <a:rPr lang="ja-JP" altLang="ja-JP" dirty="0"/>
              <a:t>など職場を離れた場を設け</a:t>
            </a:r>
            <a:r>
              <a:rPr lang="ja-JP" altLang="en-US" dirty="0"/>
              <a:t>、心を通わせるこ</a:t>
            </a:r>
            <a:r>
              <a:rPr lang="ja-JP" altLang="ja-JP" dirty="0"/>
              <a:t>とも</a:t>
            </a:r>
            <a:r>
              <a:rPr lang="ja-JP" altLang="en-US" dirty="0"/>
              <a:t>有効なことがあります。</a:t>
            </a:r>
            <a:r>
              <a:rPr lang="ja-JP" altLang="ja-JP" dirty="0"/>
              <a:t>心を開けなかった職員とも、理解しあえる仲間になることもあります。チーム</a:t>
            </a:r>
            <a:r>
              <a:rPr lang="ja-JP" altLang="en-US" dirty="0"/>
              <a:t>とは、共同で同じ目的に向かって仕事をする一団のことです。</a:t>
            </a:r>
            <a:r>
              <a:rPr lang="ja-JP" altLang="ja-JP" dirty="0"/>
              <a:t>仲間として、課題を検討</a:t>
            </a:r>
            <a:r>
              <a:rPr lang="ja-JP" altLang="en-US" dirty="0"/>
              <a:t>し合い、個人より全体を考え共に協力し合うことが大切です。</a:t>
            </a:r>
            <a:endParaRPr lang="ja-JP" altLang="ja-JP" dirty="0"/>
          </a:p>
          <a:p>
            <a:r>
              <a:rPr lang="en-US" altLang="ja-JP" dirty="0"/>
              <a:t> </a:t>
            </a:r>
            <a:endParaRPr lang="ja-JP" altLang="ja-JP" dirty="0"/>
          </a:p>
          <a:p>
            <a:endParaRPr lang="ja-JP" altLang="en-US" dirty="0"/>
          </a:p>
        </p:txBody>
      </p:sp>
      <p:sp>
        <p:nvSpPr>
          <p:cNvPr id="5" name="スライド イメージ プレースホルダー 4">
            <a:extLst>
              <a:ext uri="{FF2B5EF4-FFF2-40B4-BE49-F238E27FC236}">
                <a16:creationId xmlns:a16="http://schemas.microsoft.com/office/drawing/2014/main" xmlns="" id="{01F7AB62-226E-4504-8B22-31CE7999B909}"/>
              </a:ext>
            </a:extLst>
          </p:cNvPr>
          <p:cNvSpPr>
            <a:spLocks noGrp="1" noRot="1" noChangeAspect="1"/>
          </p:cNvSpPr>
          <p:nvPr>
            <p:ph type="sldImg"/>
          </p:nvPr>
        </p:nvSpPr>
        <p:spPr>
          <a:xfrm>
            <a:off x="1166813" y="247650"/>
            <a:ext cx="4473575" cy="3354388"/>
          </a:xfrm>
        </p:spPr>
      </p:sp>
      <p:sp>
        <p:nvSpPr>
          <p:cNvPr id="2" name="スライド番号プレースホルダー 1"/>
          <p:cNvSpPr>
            <a:spLocks noGrp="1"/>
          </p:cNvSpPr>
          <p:nvPr>
            <p:ph type="sldNum" sz="quarter" idx="10"/>
          </p:nvPr>
        </p:nvSpPr>
        <p:spPr/>
        <p:txBody>
          <a:bodyPr/>
          <a:lstStyle/>
          <a:p>
            <a:fld id="{1D41D0D0-B189-4CD0-8BC2-1D06F6EF1208}" type="slidenum">
              <a:rPr kumimoji="1" lang="ja-JP" altLang="en-US" smtClean="0"/>
              <a:t>11</a:t>
            </a:fld>
            <a:endParaRPr kumimoji="1" lang="ja-JP" altLang="en-US"/>
          </a:p>
        </p:txBody>
      </p:sp>
    </p:spTree>
    <p:extLst>
      <p:ext uri="{BB962C8B-B14F-4D97-AF65-F5344CB8AC3E}">
        <p14:creationId xmlns:p14="http://schemas.microsoft.com/office/powerpoint/2010/main" val="1200910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a:t>
            </a:r>
            <a:r>
              <a:rPr lang="ja-JP" altLang="ja-JP" dirty="0"/>
              <a:t>乳児院では保育士と看護師が一体となった「保育看護」という養育がどの職員にも求められます。更に交代勤務の中で違う職種の職員全員がチーム</a:t>
            </a:r>
            <a:r>
              <a:rPr lang="ja-JP" altLang="en-US" dirty="0"/>
              <a:t>の一員</a:t>
            </a:r>
            <a:r>
              <a:rPr lang="ja-JP" altLang="ja-JP" dirty="0"/>
              <a:t>となり、子どもの養育すなわち「保育看護」を行っていく上でチームワークが必要となります。</a:t>
            </a:r>
            <a:endParaRPr lang="en-US" altLang="ja-JP" dirty="0"/>
          </a:p>
          <a:p>
            <a:r>
              <a:rPr lang="ja-JP" altLang="en-US" dirty="0" smtClean="0"/>
              <a:t>　乳児院</a:t>
            </a:r>
            <a:r>
              <a:rPr lang="ja-JP" altLang="en-US" dirty="0"/>
              <a:t>は良き</a:t>
            </a:r>
            <a:r>
              <a:rPr lang="ja-JP" altLang="ja-JP" dirty="0"/>
              <a:t>人間関係にもとづ</a:t>
            </a:r>
            <a:r>
              <a:rPr lang="ja-JP" altLang="en-US" dirty="0"/>
              <a:t>く、良い</a:t>
            </a:r>
            <a:r>
              <a:rPr lang="ja-JP" altLang="ja-JP" dirty="0"/>
              <a:t>チームワークが必要</a:t>
            </a:r>
            <a:r>
              <a:rPr lang="ja-JP" altLang="en-US" dirty="0"/>
              <a:t>なのです。</a:t>
            </a:r>
            <a:endParaRPr lang="en-US" altLang="ja-JP" dirty="0"/>
          </a:p>
          <a:p>
            <a:endParaRPr lang="ja-JP" altLang="ja-JP" dirty="0"/>
          </a:p>
          <a:p>
            <a:r>
              <a:rPr lang="ja-JP" altLang="en-US" dirty="0"/>
              <a:t>・</a:t>
            </a:r>
            <a:r>
              <a:rPr lang="ja-JP" altLang="ja-JP" dirty="0"/>
              <a:t>乳児院での養育における記録は、子どもとの関わりを中心にどのような実践が行われたという内容を示す「実践記録」のことを</a:t>
            </a:r>
            <a:r>
              <a:rPr lang="ja-JP" altLang="en-US" dirty="0"/>
              <a:t>さします</a:t>
            </a:r>
            <a:r>
              <a:rPr lang="ja-JP" altLang="ja-JP" dirty="0"/>
              <a:t>。自ら</a:t>
            </a:r>
            <a:r>
              <a:rPr lang="ja-JP" altLang="en-US" dirty="0"/>
              <a:t>が</a:t>
            </a:r>
            <a:r>
              <a:rPr lang="ja-JP" altLang="ja-JP" dirty="0"/>
              <a:t>読み返し、他の人に読ませる</a:t>
            </a:r>
            <a:r>
              <a:rPr lang="ja-JP" altLang="en-US" dirty="0"/>
              <a:t>もの</a:t>
            </a:r>
            <a:r>
              <a:rPr lang="ja-JP" altLang="ja-JP" dirty="0"/>
              <a:t>です。よい記録が書かれているところには</a:t>
            </a:r>
            <a:r>
              <a:rPr lang="ja-JP" altLang="en-US" dirty="0"/>
              <a:t>、</a:t>
            </a:r>
            <a:r>
              <a:rPr lang="ja-JP" altLang="ja-JP" dirty="0"/>
              <a:t>よい実践が展開されやすいと</a:t>
            </a:r>
            <a:r>
              <a:rPr lang="ja-JP" altLang="en-US" dirty="0"/>
              <a:t>言われています。</a:t>
            </a:r>
            <a:endParaRPr lang="en-US" altLang="ja-JP" dirty="0"/>
          </a:p>
          <a:p>
            <a:r>
              <a:rPr lang="ja-JP" altLang="en-US" dirty="0"/>
              <a:t>・</a:t>
            </a:r>
            <a:r>
              <a:rPr lang="ja-JP" altLang="ja-JP" dirty="0"/>
              <a:t>現場で子どもと関わるときには、めまぐるしく展開する子どもとの関わりを具体的なエピソードとして記録することが望ましいです。しかし、記録に時間を割いてしまうと、子どもと十分に関わることができなかったり、現場の人手不足を引き起こすことになりかねません。どの施設においても記録をする場所や時間が限られています。</a:t>
            </a:r>
            <a:endParaRPr lang="en-US" altLang="ja-JP" dirty="0"/>
          </a:p>
          <a:p>
            <a:r>
              <a:rPr lang="ja-JP" altLang="ja-JP" dirty="0"/>
              <a:t>メモを活用</a:t>
            </a:r>
            <a:r>
              <a:rPr lang="ja-JP" altLang="en-US" dirty="0"/>
              <a:t>するなどして、</a:t>
            </a:r>
            <a:r>
              <a:rPr lang="ja-JP" altLang="ja-JP" dirty="0"/>
              <a:t>後で思い返して記録をとることや、交替で記録をする時間をとるなど</a:t>
            </a:r>
            <a:r>
              <a:rPr lang="ja-JP" altLang="en-US" dirty="0"/>
              <a:t>、</a:t>
            </a:r>
            <a:r>
              <a:rPr lang="ja-JP" altLang="ja-JP" dirty="0"/>
              <a:t>現場の工夫</a:t>
            </a:r>
            <a:r>
              <a:rPr lang="ja-JP" altLang="en-US" dirty="0"/>
              <a:t>一つで</a:t>
            </a:r>
            <a:r>
              <a:rPr lang="ja-JP" altLang="ja-JP" dirty="0"/>
              <a:t>記録はとれることと思います。記録は、子どもの生きた証でもあり、職員間の共通理解、自己の振り返りに必要不可欠</a:t>
            </a:r>
            <a:r>
              <a:rPr lang="ja-JP" altLang="en-US" dirty="0"/>
              <a:t>なのです。</a:t>
            </a:r>
            <a:endParaRPr lang="en-US" altLang="ja-JP" dirty="0"/>
          </a:p>
          <a:p>
            <a:r>
              <a:rPr lang="ja-JP" altLang="en-US" dirty="0"/>
              <a:t>・また、子どものトラブルや事故、けがや病気の症状の経緯を説明することで、リスクマネジメントとなり、保護者や施設、社会に対する説明責任を果たすものでもあります。　</a:t>
            </a:r>
            <a:r>
              <a:rPr lang="ja-JP" altLang="en-US" dirty="0" smtClean="0"/>
              <a:t>子どもを</a:t>
            </a:r>
            <a:r>
              <a:rPr lang="ja-JP" altLang="en-US" dirty="0"/>
              <a:t>救急搬送するような場合、救急隊員に経過を説明するため、正確な記録は必須です。</a:t>
            </a:r>
            <a:endParaRPr lang="en-US" altLang="ja-JP" dirty="0"/>
          </a:p>
          <a:p>
            <a:endParaRPr lang="ja-JP" altLang="ja-JP" dirty="0"/>
          </a:p>
          <a:p>
            <a:r>
              <a:rPr lang="ja-JP" altLang="en-US" dirty="0"/>
              <a:t>・</a:t>
            </a:r>
            <a:r>
              <a:rPr lang="ja-JP" altLang="ja-JP" dirty="0"/>
              <a:t>記録の役割としては、</a:t>
            </a:r>
            <a:r>
              <a:rPr lang="ja-JP" altLang="en-US" dirty="0"/>
              <a:t>ここに</a:t>
            </a:r>
            <a:r>
              <a:rPr lang="ja-JP" altLang="en-US" dirty="0" smtClean="0"/>
              <a:t>示す</a:t>
            </a:r>
            <a:r>
              <a:rPr lang="en-US" altLang="ja-JP" dirty="0" smtClean="0"/>
              <a:t>5</a:t>
            </a:r>
            <a:r>
              <a:rPr lang="ja-JP" altLang="en-US" dirty="0" err="1" smtClean="0"/>
              <a:t>つ</a:t>
            </a:r>
            <a:r>
              <a:rPr lang="ja-JP" altLang="ja-JP" dirty="0" err="1" smtClean="0"/>
              <a:t>の</a:t>
            </a:r>
            <a:r>
              <a:rPr lang="ja-JP" altLang="ja-JP" dirty="0"/>
              <a:t>意義</a:t>
            </a:r>
            <a:r>
              <a:rPr lang="ja-JP" altLang="en-US" dirty="0"/>
              <a:t>について、意識する必要があります。</a:t>
            </a:r>
            <a:endParaRPr lang="ja-JP" altLang="ja-JP" dirty="0"/>
          </a:p>
          <a:p>
            <a:r>
              <a:rPr lang="ja-JP" altLang="en-US" dirty="0" smtClean="0"/>
              <a:t>　</a:t>
            </a:r>
            <a:r>
              <a:rPr lang="ja-JP" altLang="ja-JP" dirty="0" smtClean="0"/>
              <a:t>記録</a:t>
            </a:r>
            <a:r>
              <a:rPr lang="ja-JP" altLang="ja-JP" dirty="0"/>
              <a:t>や報告するということ</a:t>
            </a:r>
            <a:r>
              <a:rPr lang="ja-JP" altLang="en-US" dirty="0"/>
              <a:t>、適切に扱うこと</a:t>
            </a:r>
            <a:r>
              <a:rPr lang="ja-JP" altLang="ja-JP" dirty="0"/>
              <a:t>は、乳児院で働く職員にとって、大切な</a:t>
            </a:r>
            <a:r>
              <a:rPr lang="ja-JP" altLang="en-US" dirty="0"/>
              <a:t>こと</a:t>
            </a:r>
            <a:r>
              <a:rPr lang="ja-JP" altLang="ja-JP" dirty="0"/>
              <a:t>なのです。（改訂新版　乳児院養育</a:t>
            </a:r>
            <a:r>
              <a:rPr lang="ja-JP" altLang="ja-JP" dirty="0" smtClean="0"/>
              <a:t>指針</a:t>
            </a:r>
            <a:r>
              <a:rPr lang="en-US" altLang="ja-JP" dirty="0" smtClean="0"/>
              <a:t>P.43,199,217</a:t>
            </a:r>
            <a:r>
              <a:rPr lang="ja-JP" altLang="ja-JP" dirty="0"/>
              <a:t>）</a:t>
            </a:r>
            <a:endParaRPr lang="en-US" altLang="ja-JP" dirty="0"/>
          </a:p>
          <a:p>
            <a:endParaRPr lang="ja-JP" altLang="ja-JP" dirty="0"/>
          </a:p>
          <a:p>
            <a:r>
              <a:rPr lang="en-US" altLang="ja-JP" dirty="0"/>
              <a:t> </a:t>
            </a:r>
            <a:endParaRPr lang="ja-JP" altLang="ja-JP" dirty="0"/>
          </a:p>
          <a:p>
            <a:endParaRPr lang="ja-JP" altLang="en-US" dirty="0"/>
          </a:p>
        </p:txBody>
      </p:sp>
      <p:sp>
        <p:nvSpPr>
          <p:cNvPr id="5" name="スライド イメージ プレースホルダー 4">
            <a:extLst>
              <a:ext uri="{FF2B5EF4-FFF2-40B4-BE49-F238E27FC236}">
                <a16:creationId xmlns:a16="http://schemas.microsoft.com/office/drawing/2014/main" xmlns="" id="{9CEA1D9A-C30C-42A1-BD52-B51062EBBDB7}"/>
              </a:ext>
            </a:extLst>
          </p:cNvPr>
          <p:cNvSpPr>
            <a:spLocks noGrp="1" noRot="1" noChangeAspect="1"/>
          </p:cNvSpPr>
          <p:nvPr>
            <p:ph type="sldImg"/>
          </p:nvPr>
        </p:nvSpPr>
        <p:spPr>
          <a:xfrm>
            <a:off x="1166813" y="247650"/>
            <a:ext cx="4473575" cy="3354388"/>
          </a:xfrm>
        </p:spPr>
      </p:sp>
      <p:sp>
        <p:nvSpPr>
          <p:cNvPr id="2" name="スライド番号プレースホルダー 1"/>
          <p:cNvSpPr>
            <a:spLocks noGrp="1"/>
          </p:cNvSpPr>
          <p:nvPr>
            <p:ph type="sldNum" sz="quarter" idx="10"/>
          </p:nvPr>
        </p:nvSpPr>
        <p:spPr/>
        <p:txBody>
          <a:bodyPr/>
          <a:lstStyle/>
          <a:p>
            <a:fld id="{1D41D0D0-B189-4CD0-8BC2-1D06F6EF1208}" type="slidenum">
              <a:rPr kumimoji="1" lang="ja-JP" altLang="en-US" smtClean="0"/>
              <a:t>12</a:t>
            </a:fld>
            <a:endParaRPr kumimoji="1" lang="ja-JP" altLang="en-US"/>
          </a:p>
        </p:txBody>
      </p:sp>
    </p:spTree>
    <p:extLst>
      <p:ext uri="{BB962C8B-B14F-4D97-AF65-F5344CB8AC3E}">
        <p14:creationId xmlns:p14="http://schemas.microsoft.com/office/powerpoint/2010/main" val="3871097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a:t>
            </a:r>
            <a:r>
              <a:rPr lang="ja-JP" altLang="ja-JP" dirty="0"/>
              <a:t>養育者は、常に自分の身体的な健康状態に留意しなければなりません。（改訂新版　乳児院養育</a:t>
            </a:r>
            <a:r>
              <a:rPr lang="ja-JP" altLang="ja-JP" dirty="0" smtClean="0"/>
              <a:t>指針</a:t>
            </a:r>
            <a:r>
              <a:rPr lang="en-US" altLang="ja-JP" dirty="0" smtClean="0"/>
              <a:t>P.276</a:t>
            </a:r>
            <a:r>
              <a:rPr lang="ja-JP" altLang="en-US" dirty="0"/>
              <a:t>　参照</a:t>
            </a:r>
            <a:r>
              <a:rPr lang="ja-JP" altLang="ja-JP" dirty="0"/>
              <a:t>）</a:t>
            </a:r>
          </a:p>
          <a:p>
            <a:r>
              <a:rPr lang="ja-JP" altLang="en-US" dirty="0"/>
              <a:t>・「身体的健康」　</a:t>
            </a:r>
            <a:endParaRPr lang="en-US" altLang="ja-JP" dirty="0"/>
          </a:p>
          <a:p>
            <a:r>
              <a:rPr lang="ja-JP" altLang="en-US" dirty="0"/>
              <a:t>　</a:t>
            </a:r>
            <a:r>
              <a:rPr lang="ja-JP" altLang="ja-JP" dirty="0"/>
              <a:t>乳児院は交代制勤務でリズムが乱れやすい現状にあります。日頃の生活の中で食事や運動</a:t>
            </a:r>
            <a:r>
              <a:rPr lang="ja-JP" altLang="en-US" dirty="0"/>
              <a:t>、</a:t>
            </a:r>
            <a:r>
              <a:rPr lang="ja-JP" altLang="ja-JP" dirty="0"/>
              <a:t>睡眠を</a:t>
            </a:r>
            <a:r>
              <a:rPr lang="ja-JP" altLang="en-US" dirty="0"/>
              <a:t>適切にとることで</a:t>
            </a:r>
            <a:r>
              <a:rPr lang="ja-JP" altLang="ja-JP" dirty="0"/>
              <a:t>睡眠障害の予防をすることができます。</a:t>
            </a:r>
            <a:r>
              <a:rPr lang="ja-JP" altLang="en-US" dirty="0"/>
              <a:t>また、ちょっとした症状であっても注意</a:t>
            </a:r>
            <a:r>
              <a:rPr lang="ja-JP" altLang="ja-JP" dirty="0"/>
              <a:t>しなければなりません。</a:t>
            </a:r>
            <a:r>
              <a:rPr lang="ja-JP" altLang="en-US" dirty="0"/>
              <a:t>大人にとって</a:t>
            </a:r>
            <a:r>
              <a:rPr lang="ja-JP" altLang="ja-JP" dirty="0"/>
              <a:t>軽い感冒と思っても、虚弱な乳幼児にとっては感染源となって重症化することも少なくありません。</a:t>
            </a:r>
            <a:r>
              <a:rPr lang="ja-JP" altLang="en-US" dirty="0"/>
              <a:t>予防策として、手洗いうがいは勿論、マスクをつける、毎日エプロンや衣類を洗濯するなど日頃から心がけることが大切です。また、自分自身の感染症への既往歴などを確認しておくことも健康管理上、有効です。</a:t>
            </a:r>
            <a:endParaRPr lang="en-US" altLang="ja-JP" dirty="0"/>
          </a:p>
          <a:p>
            <a:r>
              <a:rPr lang="ja-JP" altLang="en-US" dirty="0"/>
              <a:t>・「精神的健康」</a:t>
            </a:r>
            <a:endParaRPr lang="en-US" altLang="ja-JP" dirty="0"/>
          </a:p>
          <a:p>
            <a:r>
              <a:rPr lang="ja-JP" altLang="en-US" dirty="0"/>
              <a:t>　</a:t>
            </a:r>
            <a:r>
              <a:rPr lang="ja-JP" altLang="ja-JP" dirty="0"/>
              <a:t>情緒的に安定していることも不可欠です。養育者自身が</a:t>
            </a:r>
            <a:r>
              <a:rPr lang="ja-JP" altLang="en-US" dirty="0"/>
              <a:t>心身の状況や周囲の人との関係性などで情緒的に不安定になることもあります</a:t>
            </a:r>
            <a:r>
              <a:rPr lang="ja-JP" altLang="ja-JP" dirty="0"/>
              <a:t>。</a:t>
            </a:r>
            <a:r>
              <a:rPr lang="ja-JP" altLang="en-US" dirty="0"/>
              <a:t>しかし、</a:t>
            </a:r>
            <a:r>
              <a:rPr lang="ja-JP" altLang="ja-JP" dirty="0"/>
              <a:t>不安定な感情を</a:t>
            </a:r>
            <a:r>
              <a:rPr lang="ja-JP" altLang="ja-JP" dirty="0" smtClean="0"/>
              <a:t>職場</a:t>
            </a:r>
            <a:r>
              <a:rPr lang="ja-JP" altLang="en-US" dirty="0" smtClean="0"/>
              <a:t>や</a:t>
            </a:r>
            <a:r>
              <a:rPr lang="ja-JP" altLang="ja-JP" dirty="0" smtClean="0"/>
              <a:t>子ども</a:t>
            </a:r>
            <a:r>
              <a:rPr lang="ja-JP" altLang="ja-JP" dirty="0"/>
              <a:t>にもち込まない賢明さが求められます。養育者の気持ちが子どもに反映して、子どもの気持ちを不安定にしてしまいます。（改訂新版　乳児院養育</a:t>
            </a:r>
            <a:r>
              <a:rPr lang="ja-JP" altLang="ja-JP" dirty="0" smtClean="0"/>
              <a:t>指針</a:t>
            </a:r>
            <a:r>
              <a:rPr lang="en-US" altLang="ja-JP" dirty="0" smtClean="0"/>
              <a:t>P.276</a:t>
            </a:r>
            <a:r>
              <a:rPr lang="ja-JP" altLang="ja-JP" dirty="0"/>
              <a:t>）</a:t>
            </a:r>
          </a:p>
          <a:p>
            <a:r>
              <a:rPr lang="ja-JP" altLang="en-US" dirty="0"/>
              <a:t>　</a:t>
            </a:r>
            <a:r>
              <a:rPr lang="ja-JP" altLang="ja-JP" dirty="0" smtClean="0"/>
              <a:t>アタッチメント</a:t>
            </a:r>
            <a:r>
              <a:rPr lang="ja-JP" altLang="ja-JP" dirty="0"/>
              <a:t>が成立</a:t>
            </a:r>
            <a:r>
              <a:rPr lang="ja-JP" altLang="ja-JP" dirty="0" smtClean="0"/>
              <a:t>した</a:t>
            </a:r>
            <a:r>
              <a:rPr lang="en-US" altLang="ja-JP" dirty="0" smtClean="0"/>
              <a:t>6</a:t>
            </a:r>
            <a:r>
              <a:rPr lang="ja-JP" altLang="ja-JP" dirty="0" smtClean="0"/>
              <a:t>か月</a:t>
            </a:r>
            <a:r>
              <a:rPr lang="ja-JP" altLang="ja-JP" dirty="0"/>
              <a:t>頃</a:t>
            </a:r>
            <a:r>
              <a:rPr lang="ja-JP" altLang="ja-JP" dirty="0" smtClean="0"/>
              <a:t>から</a:t>
            </a:r>
            <a:r>
              <a:rPr lang="en-US" altLang="ja-JP" dirty="0" smtClean="0"/>
              <a:t>3</a:t>
            </a:r>
            <a:r>
              <a:rPr lang="ja-JP" altLang="ja-JP" dirty="0" smtClean="0"/>
              <a:t>歳</a:t>
            </a:r>
            <a:r>
              <a:rPr lang="ja-JP" altLang="ja-JP" dirty="0"/>
              <a:t>頃の子どもは、信頼している養育者と新人養育者に対する反応が異なります。拒否的な態度を取ることもあるかもしれません。そのような状況で心身が健康でなければ、子どもとの関わりに意欲と創造的な取り組みは困難となります。子ども</a:t>
            </a:r>
            <a:r>
              <a:rPr lang="ja-JP" altLang="ja-JP" dirty="0" smtClean="0"/>
              <a:t>は</a:t>
            </a:r>
            <a:r>
              <a:rPr lang="ja-JP" altLang="en-US" dirty="0"/>
              <a:t>養育</a:t>
            </a:r>
            <a:r>
              <a:rPr lang="ja-JP" altLang="ja-JP" dirty="0" smtClean="0"/>
              <a:t>者</a:t>
            </a:r>
            <a:r>
              <a:rPr lang="ja-JP" altLang="ja-JP" dirty="0"/>
              <a:t>の顔色を窺いますので常に笑顔を絶やさないことも重要です。精神的に安定し穏やかな気持ちを保つことは</a:t>
            </a:r>
            <a:r>
              <a:rPr lang="ja-JP" altLang="en-US" dirty="0"/>
              <a:t>、</a:t>
            </a:r>
            <a:r>
              <a:rPr lang="ja-JP" altLang="ja-JP" dirty="0"/>
              <a:t>職場の環境・対人関係、協調性（チームワーク）にも響いてきます</a:t>
            </a:r>
            <a:r>
              <a:rPr lang="ja-JP" altLang="ja-JP" dirty="0" smtClean="0"/>
              <a:t>。何</a:t>
            </a:r>
            <a:r>
              <a:rPr lang="ja-JP" altLang="ja-JP" dirty="0"/>
              <a:t>か指摘されても、謙虚</a:t>
            </a:r>
            <a:r>
              <a:rPr lang="ja-JP" altLang="ja-JP" dirty="0" smtClean="0"/>
              <a:t>に</a:t>
            </a:r>
            <a:r>
              <a:rPr lang="ja-JP" altLang="en-US" dirty="0" smtClean="0"/>
              <a:t>仲間</a:t>
            </a:r>
            <a:r>
              <a:rPr lang="ja-JP" altLang="ja-JP" dirty="0" smtClean="0"/>
              <a:t>の</a:t>
            </a:r>
            <a:r>
              <a:rPr lang="ja-JP" altLang="ja-JP" dirty="0"/>
              <a:t>言葉を</a:t>
            </a:r>
            <a:r>
              <a:rPr lang="ja-JP" altLang="ja-JP" dirty="0" smtClean="0"/>
              <a:t>受け入れ</a:t>
            </a:r>
            <a:r>
              <a:rPr lang="ja-JP" altLang="en-US" dirty="0" smtClean="0"/>
              <a:t>、</a:t>
            </a:r>
            <a:r>
              <a:rPr lang="ja-JP" altLang="ja-JP" dirty="0" smtClean="0"/>
              <a:t>耳</a:t>
            </a:r>
            <a:r>
              <a:rPr lang="ja-JP" altLang="ja-JP" dirty="0"/>
              <a:t>を傾けられるゆとりが大切です。</a:t>
            </a:r>
            <a:endParaRPr lang="en-US" altLang="ja-JP" dirty="0"/>
          </a:p>
          <a:p>
            <a:endParaRPr lang="ja-JP" altLang="en-US" dirty="0"/>
          </a:p>
        </p:txBody>
      </p:sp>
      <p:sp>
        <p:nvSpPr>
          <p:cNvPr id="5" name="スライド イメージ プレースホルダー 4">
            <a:extLst>
              <a:ext uri="{FF2B5EF4-FFF2-40B4-BE49-F238E27FC236}">
                <a16:creationId xmlns:a16="http://schemas.microsoft.com/office/drawing/2014/main" xmlns="" id="{16FE3760-3496-4E52-AE70-7E25D5EE2AF0}"/>
              </a:ext>
            </a:extLst>
          </p:cNvPr>
          <p:cNvSpPr>
            <a:spLocks noGrp="1" noRot="1" noChangeAspect="1"/>
          </p:cNvSpPr>
          <p:nvPr>
            <p:ph type="sldImg"/>
          </p:nvPr>
        </p:nvSpPr>
        <p:spPr>
          <a:xfrm>
            <a:off x="1166813" y="247650"/>
            <a:ext cx="4473575" cy="3354388"/>
          </a:xfrm>
        </p:spPr>
      </p:sp>
      <p:sp>
        <p:nvSpPr>
          <p:cNvPr id="2" name="スライド番号プレースホルダー 1"/>
          <p:cNvSpPr>
            <a:spLocks noGrp="1"/>
          </p:cNvSpPr>
          <p:nvPr>
            <p:ph type="sldNum" sz="quarter" idx="10"/>
          </p:nvPr>
        </p:nvSpPr>
        <p:spPr/>
        <p:txBody>
          <a:bodyPr/>
          <a:lstStyle/>
          <a:p>
            <a:fld id="{1D41D0D0-B189-4CD0-8BC2-1D06F6EF1208}" type="slidenum">
              <a:rPr kumimoji="1" lang="ja-JP" altLang="en-US" smtClean="0"/>
              <a:t>2</a:t>
            </a:fld>
            <a:endParaRPr kumimoji="1" lang="ja-JP" altLang="en-US"/>
          </a:p>
        </p:txBody>
      </p:sp>
    </p:spTree>
    <p:extLst>
      <p:ext uri="{BB962C8B-B14F-4D97-AF65-F5344CB8AC3E}">
        <p14:creationId xmlns:p14="http://schemas.microsoft.com/office/powerpoint/2010/main" val="4011402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a:t>
            </a:r>
            <a:r>
              <a:rPr lang="ja-JP" altLang="ja-JP" dirty="0" smtClean="0"/>
              <a:t>乳幼児</a:t>
            </a:r>
            <a:r>
              <a:rPr lang="ja-JP" altLang="ja-JP" dirty="0"/>
              <a:t>は、非言語的な表現で感情を表出しています。この感情表出に対して養育者は的確に応答して</a:t>
            </a:r>
            <a:r>
              <a:rPr lang="ja-JP" altLang="ja-JP" dirty="0" smtClean="0"/>
              <a:t>いく</a:t>
            </a:r>
            <a:r>
              <a:rPr lang="ja-JP" altLang="en-US" dirty="0" smtClean="0"/>
              <a:t>こと</a:t>
            </a:r>
            <a:r>
              <a:rPr lang="ja-JP" altLang="ja-JP" dirty="0" smtClean="0"/>
              <a:t>が</a:t>
            </a:r>
            <a:r>
              <a:rPr lang="ja-JP" altLang="ja-JP" dirty="0"/>
              <a:t>求められます。</a:t>
            </a:r>
            <a:endParaRPr lang="en-US" altLang="ja-JP" dirty="0"/>
          </a:p>
          <a:p>
            <a:r>
              <a:rPr lang="ja-JP" altLang="en-US" dirty="0"/>
              <a:t>　</a:t>
            </a:r>
            <a:r>
              <a:rPr lang="ja-JP" altLang="ja-JP" dirty="0"/>
              <a:t>甘え泣きをしたり、ぐずったりといった表出で養育者</a:t>
            </a:r>
            <a:r>
              <a:rPr lang="ja-JP" altLang="en-US" dirty="0"/>
              <a:t>に受け入れて</a:t>
            </a:r>
            <a:r>
              <a:rPr lang="ja-JP" altLang="ja-JP" dirty="0"/>
              <a:t>もらいたいという表現をしています。その時に的確に養育者が眼差しを合わせながら声掛けしたり抱き上げたりする事によって、子どもは応答性を学習していきます。自らの欲求が</a:t>
            </a:r>
            <a:r>
              <a:rPr lang="ja-JP" altLang="en-US" dirty="0"/>
              <a:t>満たされる</a:t>
            </a:r>
            <a:r>
              <a:rPr lang="ja-JP" altLang="ja-JP" dirty="0"/>
              <a:t>ことにより、情緒が安定するのみならずコミュニケーション機能を獲得していくことになります。養育者には子どもの様々なサインを敏感に感じとり、的確に応答していく能力が求められてくるのです。</a:t>
            </a:r>
            <a:r>
              <a:rPr lang="ja-JP" altLang="en-US" dirty="0"/>
              <a:t>乳児院職員に求められる大切な資質の一つです。</a:t>
            </a:r>
            <a:r>
              <a:rPr lang="ja-JP" altLang="ja-JP" dirty="0"/>
              <a:t>（改訂新版　乳児院養育</a:t>
            </a:r>
            <a:r>
              <a:rPr lang="ja-JP" altLang="ja-JP" dirty="0" smtClean="0"/>
              <a:t>指針</a:t>
            </a:r>
            <a:r>
              <a:rPr lang="en-US" altLang="ja-JP" dirty="0" smtClean="0"/>
              <a:t>P.279</a:t>
            </a:r>
            <a:r>
              <a:rPr lang="ja-JP" altLang="ja-JP" dirty="0"/>
              <a:t>）</a:t>
            </a:r>
            <a:endParaRPr lang="en-US" altLang="ja-JP" dirty="0"/>
          </a:p>
          <a:p>
            <a:endParaRPr lang="ja-JP" altLang="ja-JP" dirty="0"/>
          </a:p>
          <a:p>
            <a:r>
              <a:rPr lang="en-US" altLang="ja-JP" dirty="0"/>
              <a:t> </a:t>
            </a:r>
            <a:endParaRPr lang="ja-JP" altLang="en-US" dirty="0"/>
          </a:p>
        </p:txBody>
      </p:sp>
      <p:sp>
        <p:nvSpPr>
          <p:cNvPr id="5" name="スライド イメージ プレースホルダー 4">
            <a:extLst>
              <a:ext uri="{FF2B5EF4-FFF2-40B4-BE49-F238E27FC236}">
                <a16:creationId xmlns:a16="http://schemas.microsoft.com/office/drawing/2014/main" xmlns="" id="{9728234A-36B3-4602-B726-F537C2B9153D}"/>
              </a:ext>
            </a:extLst>
          </p:cNvPr>
          <p:cNvSpPr>
            <a:spLocks noGrp="1" noRot="1" noChangeAspect="1"/>
          </p:cNvSpPr>
          <p:nvPr>
            <p:ph type="sldImg"/>
          </p:nvPr>
        </p:nvSpPr>
        <p:spPr>
          <a:xfrm>
            <a:off x="1166813" y="247650"/>
            <a:ext cx="4473575" cy="3354388"/>
          </a:xfrm>
        </p:spPr>
      </p:sp>
      <p:sp>
        <p:nvSpPr>
          <p:cNvPr id="2" name="スライド番号プレースホルダー 1"/>
          <p:cNvSpPr>
            <a:spLocks noGrp="1"/>
          </p:cNvSpPr>
          <p:nvPr>
            <p:ph type="sldNum" sz="quarter" idx="10"/>
          </p:nvPr>
        </p:nvSpPr>
        <p:spPr/>
        <p:txBody>
          <a:bodyPr/>
          <a:lstStyle/>
          <a:p>
            <a:fld id="{1D41D0D0-B189-4CD0-8BC2-1D06F6EF1208}" type="slidenum">
              <a:rPr kumimoji="1" lang="ja-JP" altLang="en-US" smtClean="0"/>
              <a:t>3</a:t>
            </a:fld>
            <a:endParaRPr kumimoji="1" lang="ja-JP" altLang="en-US"/>
          </a:p>
        </p:txBody>
      </p:sp>
    </p:spTree>
    <p:extLst>
      <p:ext uri="{BB962C8B-B14F-4D97-AF65-F5344CB8AC3E}">
        <p14:creationId xmlns:p14="http://schemas.microsoft.com/office/powerpoint/2010/main" val="3653164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＜ポイント１</a:t>
            </a:r>
            <a:r>
              <a:rPr lang="ja-JP" altLang="en-US" dirty="0" smtClean="0"/>
              <a:t>＞</a:t>
            </a:r>
            <a:endParaRPr lang="en-US" altLang="ja-JP" dirty="0" smtClean="0"/>
          </a:p>
          <a:p>
            <a:r>
              <a:rPr lang="ja-JP" altLang="en-US" dirty="0" smtClean="0"/>
              <a:t>　ぐずり</a:t>
            </a:r>
            <a:r>
              <a:rPr lang="ja-JP" altLang="en-US" dirty="0"/>
              <a:t>や泣きが強く、日常生活の流れに入れなかったり、日中の</a:t>
            </a:r>
            <a:r>
              <a:rPr lang="ja-JP" altLang="en-US" dirty="0" smtClean="0"/>
              <a:t>活動への参加</a:t>
            </a:r>
            <a:r>
              <a:rPr lang="ja-JP" altLang="en-US" dirty="0"/>
              <a:t>状態、入眠時間の変化等、明らかにいつもと違うときは</a:t>
            </a:r>
            <a:r>
              <a:rPr lang="en-US" altLang="ja-JP" dirty="0"/>
              <a:t>…</a:t>
            </a:r>
          </a:p>
          <a:p>
            <a:r>
              <a:rPr lang="ja-JP" altLang="en-US" dirty="0"/>
              <a:t>　</a:t>
            </a:r>
            <a:endParaRPr lang="en-US" altLang="ja-JP" dirty="0" smtClean="0"/>
          </a:p>
          <a:p>
            <a:r>
              <a:rPr lang="ja-JP" altLang="en-US" dirty="0"/>
              <a:t>→</a:t>
            </a:r>
            <a:r>
              <a:rPr lang="ja-JP" altLang="en-US" dirty="0" smtClean="0"/>
              <a:t>まず</a:t>
            </a:r>
            <a:r>
              <a:rPr lang="ja-JP" altLang="en-US" dirty="0"/>
              <a:t>は、体調面での変化を確認します。体温、鼻水、咳、発疹、食欲等で変化がないかをみていきます。そこで何か気になる点があれば、看護師や先輩職員へ報告、相談し対応に入ります。</a:t>
            </a:r>
            <a:endParaRPr lang="en-US" altLang="ja-JP" dirty="0"/>
          </a:p>
          <a:p>
            <a:r>
              <a:rPr lang="ja-JP" altLang="en-US" dirty="0"/>
              <a:t>　体調面で特に気になる点が無い場合は、精神面を考えます。子どもの置かれている状況により、入所して間もないという場合は、環境の変化で泣いていたり、または特定の職員を追って泣いているという場合もあります。その場合、出来る限り子どもが求めている人が対応することが良いですが、難しい場合は対応している職員がしっかりとその子の気持ちを受け止め、その子がどうすれば落ち着くかを考え、最後まで関わっていく事が大切です。</a:t>
            </a:r>
            <a:r>
              <a:rPr lang="en-US" altLang="ja-JP" dirty="0"/>
              <a:t>※</a:t>
            </a:r>
            <a:r>
              <a:rPr lang="ja-JP" altLang="en-US" dirty="0"/>
              <a:t>「様々な病児ケアの対応チェックリスト」（初任職員にむけた研修</a:t>
            </a:r>
            <a:r>
              <a:rPr lang="ja-JP" altLang="en-US" dirty="0" smtClean="0"/>
              <a:t>小冊子</a:t>
            </a:r>
            <a:r>
              <a:rPr lang="en-US" altLang="ja-JP" dirty="0" smtClean="0"/>
              <a:t>P.19</a:t>
            </a:r>
            <a:r>
              <a:rPr lang="ja-JP" altLang="en-US" dirty="0"/>
              <a:t>～等）があるので、病的なところは、この書面を活用していきましょう。</a:t>
            </a:r>
          </a:p>
          <a:p>
            <a:endParaRPr lang="en-US" altLang="ja-JP" dirty="0" smtClean="0"/>
          </a:p>
          <a:p>
            <a:r>
              <a:rPr lang="ja-JP" altLang="en-US" dirty="0" smtClean="0"/>
              <a:t>→子ども</a:t>
            </a:r>
            <a:r>
              <a:rPr lang="ja-JP" altLang="en-US" dirty="0"/>
              <a:t>の状態把握については、まず入所時のみならず、日々適宜、子どもの状態を観察し、病気の早期発見に努めます。もし何かの異常があった場合には、嘱託医などと相談し、適切な処置をするとともに、保護者に連絡する事も必要です。これらの健康状態の把握方法としては、１か月にわたる健康管理記録（温度版）を記録するようにし、日々の症状の変化が一目で健康状態の流れとして把握出来るように工夫する事が大切です。（改訂新版　乳児院養育</a:t>
            </a:r>
            <a:r>
              <a:rPr lang="ja-JP" altLang="en-US" dirty="0" smtClean="0"/>
              <a:t>指針</a:t>
            </a:r>
            <a:r>
              <a:rPr lang="en-US" altLang="ja-JP" dirty="0" smtClean="0"/>
              <a:t>P.140</a:t>
            </a:r>
            <a:r>
              <a:rPr lang="ja-JP" altLang="en-US" dirty="0"/>
              <a:t>）</a:t>
            </a:r>
          </a:p>
          <a:p>
            <a:endParaRPr lang="en-US" altLang="ja-JP" dirty="0" smtClean="0"/>
          </a:p>
          <a:p>
            <a:r>
              <a:rPr lang="ja-JP" altLang="en-US" dirty="0" smtClean="0"/>
              <a:t>＜</a:t>
            </a:r>
            <a:r>
              <a:rPr lang="ja-JP" altLang="en-US" dirty="0"/>
              <a:t>ポイント２</a:t>
            </a:r>
            <a:r>
              <a:rPr lang="ja-JP" altLang="en-US" dirty="0" smtClean="0"/>
              <a:t>＞</a:t>
            </a:r>
            <a:endParaRPr lang="en-US" altLang="ja-JP" dirty="0" smtClean="0"/>
          </a:p>
          <a:p>
            <a:r>
              <a:rPr lang="ja-JP" altLang="en-US" dirty="0"/>
              <a:t>　</a:t>
            </a:r>
            <a:r>
              <a:rPr lang="ja-JP" altLang="en-US" dirty="0" smtClean="0"/>
              <a:t>食欲</a:t>
            </a:r>
            <a:r>
              <a:rPr lang="ja-JP" altLang="en-US" dirty="0"/>
              <a:t>が無い、ミルクを飲まない、飲みたがらない、活気が無い（寝転がっている事が多い）、機嫌が悪い等明らかにいつもと様子が違うときは</a:t>
            </a:r>
            <a:r>
              <a:rPr lang="en-US" altLang="ja-JP" dirty="0"/>
              <a:t>…</a:t>
            </a:r>
          </a:p>
          <a:p>
            <a:endParaRPr lang="en-US" altLang="ja-JP" dirty="0"/>
          </a:p>
          <a:p>
            <a:r>
              <a:rPr lang="ja-JP" altLang="en-US" dirty="0" smtClean="0"/>
              <a:t>→全身</a:t>
            </a:r>
            <a:r>
              <a:rPr lang="ja-JP" altLang="en-US" dirty="0"/>
              <a:t>状態（体温、便、発疹等）をみていき、いつからの変化か、変化の経緯を確認していきます。その上で、看護師や上司に状況を相談、報告し必要であれば病院受診を検討しましょう。その際、経過をきちんと記録に残しておくことで、状態の把握や適切な対応を行うこと、検討する材料に繋がります。</a:t>
            </a:r>
          </a:p>
          <a:p>
            <a:endParaRPr lang="ja-JP" altLang="en-US" dirty="0"/>
          </a:p>
        </p:txBody>
      </p:sp>
      <p:sp>
        <p:nvSpPr>
          <p:cNvPr id="4" name="スライド番号プレースホルダー 3"/>
          <p:cNvSpPr>
            <a:spLocks noGrp="1"/>
          </p:cNvSpPr>
          <p:nvPr>
            <p:ph type="sldNum" sz="quarter" idx="10"/>
          </p:nvPr>
        </p:nvSpPr>
        <p:spPr/>
        <p:txBody>
          <a:bodyPr/>
          <a:lstStyle/>
          <a:p>
            <a:pPr lvl="0"/>
            <a:fld id="{9E7CAE09-0640-46B8-9BAB-09D9470BFE32}" type="slidenum">
              <a:rPr lang="ja-JP" altLang="en-US" noProof="0" smtClean="0"/>
              <a:pPr lvl="0"/>
              <a:t>4</a:t>
            </a:fld>
            <a:endParaRPr lang="ja-JP" altLang="en-US" noProof="0" dirty="0"/>
          </a:p>
        </p:txBody>
      </p:sp>
      <p:sp>
        <p:nvSpPr>
          <p:cNvPr id="7" name="スライド イメージ プレースホルダー 6">
            <a:extLst>
              <a:ext uri="{FF2B5EF4-FFF2-40B4-BE49-F238E27FC236}">
                <a16:creationId xmlns:a16="http://schemas.microsoft.com/office/drawing/2014/main" xmlns="" id="{DFE836C5-78F2-48D1-9454-80D337EF28F3}"/>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482974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a:t>
            </a:r>
            <a:r>
              <a:rPr lang="ja-JP" altLang="ja-JP" dirty="0"/>
              <a:t>「理念」とは</a:t>
            </a:r>
            <a:r>
              <a:rPr lang="ja-JP" altLang="en-US" dirty="0"/>
              <a:t>、「</a:t>
            </a:r>
            <a:r>
              <a:rPr lang="ja-JP" altLang="ja-JP" dirty="0"/>
              <a:t>ある物事に</a:t>
            </a:r>
            <a:r>
              <a:rPr lang="ja-JP" altLang="en-US" dirty="0"/>
              <a:t>ついて</a:t>
            </a:r>
            <a:r>
              <a:rPr lang="ja-JP" altLang="ja-JP" dirty="0"/>
              <a:t>、こうあるべきだという根本的な考え方</a:t>
            </a:r>
            <a:r>
              <a:rPr lang="ja-JP" altLang="en-US" dirty="0"/>
              <a:t>」と</a:t>
            </a:r>
            <a:r>
              <a:rPr lang="ja-JP" altLang="ja-JP" dirty="0"/>
              <a:t>いう意味で</a:t>
            </a:r>
            <a:r>
              <a:rPr lang="ja-JP" altLang="en-US" dirty="0"/>
              <a:t>、実践の基盤となるものです。</a:t>
            </a:r>
            <a:endParaRPr lang="en-US" altLang="ja-JP" dirty="0"/>
          </a:p>
          <a:p>
            <a:endParaRPr lang="en-US" altLang="ja-JP" dirty="0"/>
          </a:p>
          <a:p>
            <a:r>
              <a:rPr lang="ja-JP" altLang="en-US" dirty="0"/>
              <a:t>・</a:t>
            </a:r>
            <a:r>
              <a:rPr lang="ja-JP" altLang="ja-JP" dirty="0"/>
              <a:t>組織の発展に寄与する職業人になるために、最初に必ず取り組まなければならないのは、法人がどのような理念を掲げて創設されたのか、そしてどのような発展を遂げてきたのか、組織の理念と沿革</a:t>
            </a:r>
            <a:r>
              <a:rPr lang="ja-JP" altLang="en-US" dirty="0"/>
              <a:t>を</a:t>
            </a:r>
            <a:r>
              <a:rPr lang="ja-JP" altLang="ja-JP" dirty="0"/>
              <a:t>理解</a:t>
            </a:r>
            <a:r>
              <a:rPr lang="ja-JP" altLang="en-US" dirty="0"/>
              <a:t>すること</a:t>
            </a:r>
            <a:r>
              <a:rPr lang="ja-JP" altLang="ja-JP" dirty="0"/>
              <a:t>です。</a:t>
            </a:r>
            <a:endParaRPr lang="en-US" altLang="ja-JP" dirty="0"/>
          </a:p>
          <a:p>
            <a:endParaRPr lang="ja-JP" altLang="ja-JP" dirty="0"/>
          </a:p>
          <a:p>
            <a:r>
              <a:rPr lang="ja-JP" altLang="en-US" dirty="0"/>
              <a:t>・理念は、その文言の解釈だけではなく、日ごろ行っている養育実践とのつながりを意識することが重要です。</a:t>
            </a:r>
            <a:endParaRPr lang="en-US" altLang="ja-JP" dirty="0"/>
          </a:p>
          <a:p>
            <a:endParaRPr lang="en-US" altLang="ja-JP" dirty="0"/>
          </a:p>
          <a:p>
            <a:r>
              <a:rPr lang="en-US" altLang="ja-JP" dirty="0"/>
              <a:t> </a:t>
            </a:r>
            <a:r>
              <a:rPr lang="ja-JP" altLang="en-US" dirty="0"/>
              <a:t>・</a:t>
            </a:r>
            <a:r>
              <a:rPr lang="ja-JP" altLang="ja-JP" dirty="0"/>
              <a:t>「倫理」とは、「人として守り行うべき道。道徳。モラル。」という意味です。また、「規程」とは、決まり、さだめという意味です。つまり、「倫理規定」とは、「人として守り行うべき行動の基準を定めたもの」を言います。</a:t>
            </a:r>
            <a:endParaRPr lang="en-US" altLang="ja-JP" dirty="0"/>
          </a:p>
          <a:p>
            <a:endParaRPr lang="en-US" altLang="ja-JP" dirty="0"/>
          </a:p>
          <a:p>
            <a:r>
              <a:rPr lang="ja-JP" altLang="en-US" dirty="0"/>
              <a:t>・</a:t>
            </a:r>
            <a:r>
              <a:rPr lang="ja-JP" altLang="ja-JP" dirty="0"/>
              <a:t>法人において、</a:t>
            </a:r>
            <a:r>
              <a:rPr lang="ja-JP" altLang="en-US" dirty="0"/>
              <a:t>「</a:t>
            </a:r>
            <a:r>
              <a:rPr lang="ja-JP" altLang="ja-JP" dirty="0"/>
              <a:t>職員倫理規定</a:t>
            </a:r>
            <a:r>
              <a:rPr lang="ja-JP" altLang="en-US" dirty="0"/>
              <a:t>」</a:t>
            </a:r>
            <a:r>
              <a:rPr lang="ja-JP" altLang="ja-JP" dirty="0"/>
              <a:t>や</a:t>
            </a:r>
            <a:r>
              <a:rPr lang="ja-JP" altLang="en-US" dirty="0"/>
              <a:t>「</a:t>
            </a:r>
            <a:r>
              <a:rPr lang="ja-JP" altLang="ja-JP" dirty="0"/>
              <a:t>職員倫理規定に基づく行動指針</a:t>
            </a:r>
            <a:r>
              <a:rPr lang="ja-JP" altLang="en-US" dirty="0"/>
              <a:t>」</a:t>
            </a:r>
            <a:r>
              <a:rPr lang="ja-JP" altLang="ja-JP" dirty="0"/>
              <a:t>がありますので、確認し遵守しましょう。</a:t>
            </a:r>
            <a:endParaRPr lang="en-US" altLang="ja-JP" dirty="0"/>
          </a:p>
          <a:p>
            <a:endParaRPr lang="en-US" altLang="ja-JP" dirty="0"/>
          </a:p>
          <a:p>
            <a:r>
              <a:rPr lang="ja-JP" altLang="en-US" dirty="0"/>
              <a:t>・</a:t>
            </a:r>
            <a:r>
              <a:rPr lang="ja-JP" altLang="ja-JP" dirty="0"/>
              <a:t>また、全国乳児福祉協議会発行の「乳児院</a:t>
            </a:r>
            <a:r>
              <a:rPr lang="ja-JP" altLang="en-US" dirty="0"/>
              <a:t>　</a:t>
            </a:r>
            <a:r>
              <a:rPr lang="ja-JP" altLang="ja-JP" dirty="0"/>
              <a:t>倫理要綱」「より適切なかかわりをするためのチェックポイント」</a:t>
            </a:r>
            <a:r>
              <a:rPr lang="ja-JP" altLang="en-US" dirty="0"/>
              <a:t>につ</a:t>
            </a:r>
            <a:r>
              <a:rPr lang="ja-JP" altLang="ja-JP" dirty="0"/>
              <a:t>いても</a:t>
            </a:r>
            <a:r>
              <a:rPr lang="ja-JP" altLang="en-US" dirty="0"/>
              <a:t>しっかり</a:t>
            </a:r>
            <a:r>
              <a:rPr lang="ja-JP" altLang="ja-JP" dirty="0"/>
              <a:t>理解</a:t>
            </a:r>
            <a:r>
              <a:rPr lang="ja-JP" altLang="en-US" dirty="0"/>
              <a:t>す</a:t>
            </a:r>
            <a:r>
              <a:rPr lang="ja-JP" altLang="ja-JP" dirty="0"/>
              <a:t>ることが必要です。</a:t>
            </a:r>
            <a:endParaRPr lang="en-US" altLang="ja-JP" dirty="0"/>
          </a:p>
          <a:p>
            <a:endParaRPr lang="en-US" altLang="ja-JP" dirty="0" smtClean="0"/>
          </a:p>
          <a:p>
            <a:r>
              <a:rPr lang="en-US" altLang="ja-JP" dirty="0" smtClean="0"/>
              <a:t>※</a:t>
            </a:r>
            <a:r>
              <a:rPr lang="ja-JP" altLang="en-US" dirty="0"/>
              <a:t>資料を付ける</a:t>
            </a:r>
            <a:endParaRPr lang="en-US" altLang="ja-JP" dirty="0"/>
          </a:p>
        </p:txBody>
      </p:sp>
      <p:sp>
        <p:nvSpPr>
          <p:cNvPr id="7" name="スライド イメージ プレースホルダー 6">
            <a:extLst>
              <a:ext uri="{FF2B5EF4-FFF2-40B4-BE49-F238E27FC236}">
                <a16:creationId xmlns:a16="http://schemas.microsoft.com/office/drawing/2014/main" xmlns="" id="{2F0ABE9C-551F-415E-A7A4-4070809E2E9B}"/>
              </a:ext>
            </a:extLst>
          </p:cNvPr>
          <p:cNvSpPr>
            <a:spLocks noGrp="1" noRot="1" noChangeAspect="1"/>
          </p:cNvSpPr>
          <p:nvPr>
            <p:ph type="sldImg"/>
          </p:nvPr>
        </p:nvSpPr>
        <p:spPr>
          <a:xfrm>
            <a:off x="1166813" y="247650"/>
            <a:ext cx="4473575" cy="3354388"/>
          </a:xfrm>
        </p:spPr>
      </p:sp>
      <p:sp>
        <p:nvSpPr>
          <p:cNvPr id="2" name="スライド番号プレースホルダー 1"/>
          <p:cNvSpPr>
            <a:spLocks noGrp="1"/>
          </p:cNvSpPr>
          <p:nvPr>
            <p:ph type="sldNum" sz="quarter" idx="10"/>
          </p:nvPr>
        </p:nvSpPr>
        <p:spPr/>
        <p:txBody>
          <a:bodyPr/>
          <a:lstStyle/>
          <a:p>
            <a:fld id="{1D41D0D0-B189-4CD0-8BC2-1D06F6EF1208}" type="slidenum">
              <a:rPr kumimoji="1" lang="ja-JP" altLang="en-US" smtClean="0"/>
              <a:t>5</a:t>
            </a:fld>
            <a:endParaRPr kumimoji="1" lang="ja-JP" altLang="en-US"/>
          </a:p>
        </p:txBody>
      </p:sp>
    </p:spTree>
    <p:extLst>
      <p:ext uri="{BB962C8B-B14F-4D97-AF65-F5344CB8AC3E}">
        <p14:creationId xmlns:p14="http://schemas.microsoft.com/office/powerpoint/2010/main" val="2062283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 イメージ プレースホルダー 3">
            <a:extLst>
              <a:ext uri="{FF2B5EF4-FFF2-40B4-BE49-F238E27FC236}">
                <a16:creationId xmlns:a16="http://schemas.microsoft.com/office/drawing/2014/main" xmlns="" id="{CD7D2C64-BA67-4E82-88C0-B7E56D842538}"/>
              </a:ext>
            </a:extLst>
          </p:cNvPr>
          <p:cNvSpPr>
            <a:spLocks noGrp="1" noRot="1" noChangeAspect="1"/>
          </p:cNvSpPr>
          <p:nvPr>
            <p:ph type="sldImg"/>
          </p:nvPr>
        </p:nvSpPr>
        <p:spPr>
          <a:xfrm>
            <a:off x="1166813" y="247650"/>
            <a:ext cx="4473575" cy="3354388"/>
          </a:xfrm>
        </p:spPr>
      </p:sp>
      <p:sp>
        <p:nvSpPr>
          <p:cNvPr id="5" name="ノート プレースホルダー 4">
            <a:extLst>
              <a:ext uri="{FF2B5EF4-FFF2-40B4-BE49-F238E27FC236}">
                <a16:creationId xmlns:a16="http://schemas.microsoft.com/office/drawing/2014/main" xmlns="" id="{C21B9998-4099-49F2-B88F-8F791D3AD52A}"/>
              </a:ext>
            </a:extLst>
          </p:cNvPr>
          <p:cNvSpPr>
            <a:spLocks noGrp="1"/>
          </p:cNvSpPr>
          <p:nvPr>
            <p:ph type="body" idx="1"/>
          </p:nvPr>
        </p:nvSpPr>
        <p:spPr/>
        <p:txBody>
          <a:bodyPr/>
          <a:lstStyle/>
          <a:p>
            <a:endParaRPr kumimoji="1" lang="ja-JP" altLang="en-US"/>
          </a:p>
        </p:txBody>
      </p:sp>
      <p:sp>
        <p:nvSpPr>
          <p:cNvPr id="2" name="スライド番号プレースホルダー 1"/>
          <p:cNvSpPr>
            <a:spLocks noGrp="1"/>
          </p:cNvSpPr>
          <p:nvPr>
            <p:ph type="sldNum" sz="quarter" idx="10"/>
          </p:nvPr>
        </p:nvSpPr>
        <p:spPr/>
        <p:txBody>
          <a:bodyPr/>
          <a:lstStyle/>
          <a:p>
            <a:fld id="{1D41D0D0-B189-4CD0-8BC2-1D06F6EF1208}" type="slidenum">
              <a:rPr kumimoji="1" lang="ja-JP" altLang="en-US" smtClean="0"/>
              <a:t>6</a:t>
            </a:fld>
            <a:endParaRPr kumimoji="1" lang="ja-JP" altLang="en-US"/>
          </a:p>
        </p:txBody>
      </p:sp>
    </p:spTree>
    <p:extLst>
      <p:ext uri="{BB962C8B-B14F-4D97-AF65-F5344CB8AC3E}">
        <p14:creationId xmlns:p14="http://schemas.microsoft.com/office/powerpoint/2010/main" val="2062283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lvl="0"/>
            <a:fld id="{9E7CAE09-0640-46B8-9BAB-09D9470BFE32}" type="slidenum">
              <a:rPr lang="ja-JP" altLang="en-US" noProof="0" smtClean="0"/>
              <a:pPr lvl="0"/>
              <a:t>7</a:t>
            </a:fld>
            <a:endParaRPr lang="ja-JP" altLang="en-US" noProof="0" dirty="0"/>
          </a:p>
        </p:txBody>
      </p:sp>
      <p:sp>
        <p:nvSpPr>
          <p:cNvPr id="6" name="スライド イメージ プレースホルダー 5">
            <a:extLst>
              <a:ext uri="{FF2B5EF4-FFF2-40B4-BE49-F238E27FC236}">
                <a16:creationId xmlns:a16="http://schemas.microsoft.com/office/drawing/2014/main" xmlns="" id="{487CF02B-83DE-466E-B4AA-B9A757304B9D}"/>
              </a:ext>
            </a:extLst>
          </p:cNvPr>
          <p:cNvSpPr>
            <a:spLocks noGrp="1" noRot="1" noChangeAspect="1"/>
          </p:cNvSpPr>
          <p:nvPr>
            <p:ph type="sldImg"/>
          </p:nvPr>
        </p:nvSpPr>
        <p:spPr>
          <a:xfrm>
            <a:off x="1166813" y="247650"/>
            <a:ext cx="4473575" cy="3354388"/>
          </a:xfrm>
        </p:spPr>
      </p:sp>
      <p:sp>
        <p:nvSpPr>
          <p:cNvPr id="7" name="ノート プレースホルダー 6">
            <a:extLst>
              <a:ext uri="{FF2B5EF4-FFF2-40B4-BE49-F238E27FC236}">
                <a16:creationId xmlns:a16="http://schemas.microsoft.com/office/drawing/2014/main" xmlns="" id="{0AF847F6-F116-4374-B245-B168DB89E635}"/>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693934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a:t>
            </a:r>
            <a:r>
              <a:rPr lang="ja-JP" altLang="ja-JP" dirty="0"/>
              <a:t>乳児院の養育環境には、看護師や保育士を中心とする乳児院職員や、入所している子どもたちなどの人的環境があります。また、家族という存在を忘れてはなりません。そして、養育である保育看護の内容、目標、それに必要な建物や設備といった物的環境、さらには周囲の自然環境や社会環境があり、これらすべてが子どもたちの生活を包み込んでいます。こうした環境に暮らすなかで、乳児の生命は維持され、身体も精神も機能して成長するのです。子どもの発達には環境の大切さはいうまでもありません。（改訂新版　乳児院養育</a:t>
            </a:r>
            <a:r>
              <a:rPr lang="ja-JP" altLang="ja-JP" dirty="0" smtClean="0"/>
              <a:t>指針</a:t>
            </a:r>
            <a:r>
              <a:rPr lang="en-US" altLang="ja-JP" dirty="0" smtClean="0"/>
              <a:t>P.39</a:t>
            </a:r>
            <a:r>
              <a:rPr lang="ja-JP" altLang="ja-JP" dirty="0"/>
              <a:t>）</a:t>
            </a:r>
          </a:p>
          <a:p>
            <a:r>
              <a:rPr lang="ja-JP" altLang="en-US" dirty="0"/>
              <a:t>・</a:t>
            </a:r>
            <a:r>
              <a:rPr lang="ja-JP" altLang="ja-JP" dirty="0"/>
              <a:t>乳児院は生活をする場所です。子どもたちがリラックスして快適に、自由に過ごせる場所として環境を整えます。</a:t>
            </a:r>
            <a:endParaRPr lang="en-US" altLang="ja-JP" dirty="0"/>
          </a:p>
          <a:p>
            <a:endParaRPr lang="ja-JP" altLang="ja-JP" dirty="0"/>
          </a:p>
          <a:p>
            <a:r>
              <a:rPr lang="ja-JP" altLang="en-US" dirty="0"/>
              <a:t>・様々な課題を抱えている家族と子ども</a:t>
            </a:r>
            <a:r>
              <a:rPr lang="ja-JP" altLang="ja-JP" dirty="0"/>
              <a:t>の入所</a:t>
            </a:r>
            <a:r>
              <a:rPr lang="ja-JP" altLang="en-US" dirty="0"/>
              <a:t>も</a:t>
            </a:r>
            <a:r>
              <a:rPr lang="ja-JP" altLang="ja-JP" dirty="0"/>
              <a:t>増えている</a:t>
            </a:r>
            <a:r>
              <a:rPr lang="ja-JP" altLang="en-US" dirty="0"/>
              <a:t>状況があり</a:t>
            </a:r>
            <a:r>
              <a:rPr lang="ja-JP" altLang="ja-JP" dirty="0"/>
              <a:t>、家庭支援専門相談員、個別対応職員、里親支援専門相談員、心理職などの役割も多くなっています。また、乳児院では、看護師、保育士を中心として栄養士、調理員、洗濯、事務員など様々な職種の人たちが協力し、子どもたちが健やかに育つようにと生活を支えています。</a:t>
            </a:r>
            <a:r>
              <a:rPr lang="ja-JP" altLang="en-US" dirty="0"/>
              <a:t>そして、</a:t>
            </a:r>
            <a:r>
              <a:rPr lang="ja-JP" altLang="ja-JP" dirty="0"/>
              <a:t>乳児院</a:t>
            </a:r>
            <a:r>
              <a:rPr lang="ja-JP" altLang="en-US" dirty="0"/>
              <a:t>の生活環境を、</a:t>
            </a:r>
            <a:r>
              <a:rPr lang="ja-JP" altLang="ja-JP" dirty="0"/>
              <a:t>家庭に近づけることを目標としています。調理や洗濯、掃除などの家事を</a:t>
            </a:r>
            <a:r>
              <a:rPr lang="ja-JP" altLang="en-US" dirty="0"/>
              <a:t>間近でみることも、家庭生活で体験できることを子どもたちが乳児院で体験することになります。</a:t>
            </a:r>
            <a:endParaRPr lang="en-US" altLang="ja-JP" dirty="0"/>
          </a:p>
          <a:p>
            <a:endParaRPr lang="en-US" altLang="ja-JP" dirty="0"/>
          </a:p>
          <a:p>
            <a:r>
              <a:rPr lang="ja-JP" altLang="en-US" dirty="0"/>
              <a:t>・</a:t>
            </a:r>
            <a:r>
              <a:rPr lang="ja-JP" altLang="ja-JP" dirty="0"/>
              <a:t>そして、子どもたちが生活し、成長する場として、自由な活動ができる安全な建物・設備がもとめられます。（改訂新版　乳児院養育</a:t>
            </a:r>
            <a:r>
              <a:rPr lang="ja-JP" altLang="ja-JP" dirty="0" smtClean="0"/>
              <a:t>指針</a:t>
            </a:r>
            <a:r>
              <a:rPr lang="en-US" altLang="ja-JP" dirty="0" smtClean="0"/>
              <a:t>P.48</a:t>
            </a:r>
            <a:r>
              <a:rPr lang="ja-JP" altLang="ja-JP" dirty="0"/>
              <a:t>）</a:t>
            </a:r>
            <a:r>
              <a:rPr lang="ja-JP" altLang="en-US" dirty="0"/>
              <a:t>お</a:t>
            </a:r>
            <a:r>
              <a:rPr lang="ja-JP" altLang="ja-JP" dirty="0"/>
              <a:t>部屋は月齢によって変えていきましょう。</a:t>
            </a:r>
            <a:r>
              <a:rPr lang="en-US" altLang="ja-JP" dirty="0"/>
              <a:t>0</a:t>
            </a:r>
            <a:r>
              <a:rPr lang="ja-JP" altLang="ja-JP" dirty="0"/>
              <a:t>歳の赤ちゃんには、安全に運動ができて、いつでも休息や</a:t>
            </a:r>
            <a:r>
              <a:rPr lang="ja-JP" altLang="en-US" dirty="0"/>
              <a:t>眠り</a:t>
            </a:r>
            <a:r>
              <a:rPr lang="ja-JP" altLang="ja-JP" dirty="0"/>
              <a:t>を確保できる場所が必要です。</a:t>
            </a:r>
            <a:r>
              <a:rPr lang="en-US" altLang="ja-JP" dirty="0"/>
              <a:t>1</a:t>
            </a:r>
            <a:r>
              <a:rPr lang="ja-JP" altLang="ja-JP" dirty="0"/>
              <a:t>歳からは、食堂や、寝室、トイレ、手洗い場が備わった、家庭のような作りが望ましいです。衛生面や安全面にも気を配り、明るく快適な居室にしていきましょう。</a:t>
            </a:r>
            <a:endParaRPr lang="en-US" altLang="ja-JP" dirty="0"/>
          </a:p>
          <a:p>
            <a:endParaRPr lang="ja-JP" altLang="ja-JP" dirty="0"/>
          </a:p>
        </p:txBody>
      </p:sp>
      <p:sp>
        <p:nvSpPr>
          <p:cNvPr id="5" name="スライド イメージ プレースホルダー 4">
            <a:extLst>
              <a:ext uri="{FF2B5EF4-FFF2-40B4-BE49-F238E27FC236}">
                <a16:creationId xmlns:a16="http://schemas.microsoft.com/office/drawing/2014/main" xmlns="" id="{72C6EF52-830E-4410-9BA6-5C0FD9A0AD01}"/>
              </a:ext>
            </a:extLst>
          </p:cNvPr>
          <p:cNvSpPr>
            <a:spLocks noGrp="1" noRot="1" noChangeAspect="1"/>
          </p:cNvSpPr>
          <p:nvPr>
            <p:ph type="sldImg"/>
          </p:nvPr>
        </p:nvSpPr>
        <p:spPr>
          <a:xfrm>
            <a:off x="1166813" y="247650"/>
            <a:ext cx="4473575" cy="3354388"/>
          </a:xfrm>
        </p:spPr>
      </p:sp>
      <p:sp>
        <p:nvSpPr>
          <p:cNvPr id="2" name="スライド番号プレースホルダー 1"/>
          <p:cNvSpPr>
            <a:spLocks noGrp="1"/>
          </p:cNvSpPr>
          <p:nvPr>
            <p:ph type="sldNum" sz="quarter" idx="10"/>
          </p:nvPr>
        </p:nvSpPr>
        <p:spPr/>
        <p:txBody>
          <a:bodyPr/>
          <a:lstStyle/>
          <a:p>
            <a:fld id="{1D41D0D0-B189-4CD0-8BC2-1D06F6EF1208}" type="slidenum">
              <a:rPr kumimoji="1" lang="ja-JP" altLang="en-US" smtClean="0"/>
              <a:t>8</a:t>
            </a:fld>
            <a:endParaRPr kumimoji="1" lang="ja-JP" altLang="en-US"/>
          </a:p>
        </p:txBody>
      </p:sp>
    </p:spTree>
    <p:extLst>
      <p:ext uri="{BB962C8B-B14F-4D97-AF65-F5344CB8AC3E}">
        <p14:creationId xmlns:p14="http://schemas.microsoft.com/office/powerpoint/2010/main" val="924893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a:t>
            </a:r>
            <a:r>
              <a:rPr lang="ja-JP" altLang="ja-JP" dirty="0"/>
              <a:t>「乳児院へのイメージ」はどのようにして決まるのでしょうか？</a:t>
            </a:r>
            <a:endParaRPr lang="en-US" altLang="ja-JP" dirty="0"/>
          </a:p>
          <a:p>
            <a:endParaRPr lang="en-US" altLang="ja-JP" dirty="0"/>
          </a:p>
          <a:p>
            <a:r>
              <a:rPr lang="en-US" altLang="ja-JP" dirty="0"/>
              <a:t>〈</a:t>
            </a:r>
            <a:r>
              <a:rPr lang="ja-JP" altLang="en-US" dirty="0"/>
              <a:t>例</a:t>
            </a:r>
            <a:r>
              <a:rPr lang="en-US" altLang="ja-JP" dirty="0"/>
              <a:t>〉</a:t>
            </a:r>
          </a:p>
          <a:p>
            <a:r>
              <a:rPr lang="ja-JP" altLang="en-US" dirty="0"/>
              <a:t>・</a:t>
            </a:r>
            <a:r>
              <a:rPr lang="ja-JP" altLang="ja-JP" dirty="0"/>
              <a:t>様々な人との関わりの中で私たちはどんなことを意識するとよいのでしょうか？</a:t>
            </a:r>
            <a:endParaRPr lang="en-US" altLang="ja-JP" dirty="0"/>
          </a:p>
          <a:p>
            <a:r>
              <a:rPr lang="ja-JP" altLang="en-US" dirty="0"/>
              <a:t>・</a:t>
            </a:r>
            <a:r>
              <a:rPr lang="ja-JP" altLang="ja-JP" dirty="0"/>
              <a:t>日々の仕事の中で、あなたはどの様な表情をして働いていますか？</a:t>
            </a:r>
            <a:endParaRPr lang="en-US" altLang="ja-JP" dirty="0"/>
          </a:p>
          <a:p>
            <a:r>
              <a:rPr lang="ja-JP" altLang="en-US" dirty="0"/>
              <a:t>・</a:t>
            </a:r>
            <a:r>
              <a:rPr lang="ja-JP" altLang="ja-JP" dirty="0"/>
              <a:t>あなたの服装に相手はどのような印象をもつのでしょうか？</a:t>
            </a:r>
            <a:endParaRPr lang="en-US" altLang="ja-JP" dirty="0"/>
          </a:p>
          <a:p>
            <a:r>
              <a:rPr lang="ja-JP" altLang="en-US" dirty="0"/>
              <a:t>・</a:t>
            </a:r>
            <a:r>
              <a:rPr lang="ja-JP" altLang="ja-JP" dirty="0"/>
              <a:t>あなたの言葉づかいに相手は</a:t>
            </a:r>
            <a:r>
              <a:rPr lang="ja-JP" altLang="en-US" dirty="0"/>
              <a:t>どう</a:t>
            </a:r>
            <a:r>
              <a:rPr lang="ja-JP" altLang="ja-JP" dirty="0"/>
              <a:t>感じるでしょう</a:t>
            </a:r>
            <a:r>
              <a:rPr lang="ja-JP" altLang="en-US" dirty="0"/>
              <a:t>か</a:t>
            </a:r>
            <a:r>
              <a:rPr lang="ja-JP" altLang="ja-JP" dirty="0"/>
              <a:t>？</a:t>
            </a:r>
            <a:endParaRPr lang="en-US" altLang="ja-JP" dirty="0"/>
          </a:p>
          <a:p>
            <a:r>
              <a:rPr lang="ja-JP" altLang="en-US" dirty="0"/>
              <a:t>・</a:t>
            </a:r>
            <a:r>
              <a:rPr lang="ja-JP" altLang="ja-JP" dirty="0"/>
              <a:t>職場を出たら</a:t>
            </a:r>
            <a:r>
              <a:rPr lang="ja-JP" altLang="en-US" dirty="0"/>
              <a:t>歩きスマホをしてませんか？</a:t>
            </a:r>
            <a:endParaRPr lang="en-US" altLang="ja-JP" dirty="0"/>
          </a:p>
          <a:p>
            <a:r>
              <a:rPr lang="ja-JP" altLang="en-US" dirty="0"/>
              <a:t>・</a:t>
            </a:r>
            <a:r>
              <a:rPr lang="ja-JP" altLang="ja-JP" dirty="0"/>
              <a:t>夜中に大きな声で話しをして</a:t>
            </a:r>
            <a:r>
              <a:rPr lang="ja-JP" altLang="en-US" dirty="0"/>
              <a:t>いる</a:t>
            </a:r>
            <a:r>
              <a:rPr lang="ja-JP" altLang="ja-JP" dirty="0"/>
              <a:t>。そんな時はありませんか？</a:t>
            </a:r>
            <a:endParaRPr lang="en-US" altLang="ja-JP" dirty="0"/>
          </a:p>
        </p:txBody>
      </p:sp>
      <p:sp>
        <p:nvSpPr>
          <p:cNvPr id="5" name="スライド イメージ プレースホルダー 4">
            <a:extLst>
              <a:ext uri="{FF2B5EF4-FFF2-40B4-BE49-F238E27FC236}">
                <a16:creationId xmlns:a16="http://schemas.microsoft.com/office/drawing/2014/main" xmlns="" id="{6B121E74-1DF5-4F50-BA1A-0CAA19FB1234}"/>
              </a:ext>
            </a:extLst>
          </p:cNvPr>
          <p:cNvSpPr>
            <a:spLocks noGrp="1" noRot="1" noChangeAspect="1"/>
          </p:cNvSpPr>
          <p:nvPr>
            <p:ph type="sldImg"/>
          </p:nvPr>
        </p:nvSpPr>
        <p:spPr>
          <a:xfrm>
            <a:off x="1166813" y="247650"/>
            <a:ext cx="4473575" cy="3354388"/>
          </a:xfrm>
        </p:spPr>
      </p:sp>
      <p:sp>
        <p:nvSpPr>
          <p:cNvPr id="2" name="スライド番号プレースホルダー 1"/>
          <p:cNvSpPr>
            <a:spLocks noGrp="1"/>
          </p:cNvSpPr>
          <p:nvPr>
            <p:ph type="sldNum" sz="quarter" idx="10"/>
          </p:nvPr>
        </p:nvSpPr>
        <p:spPr/>
        <p:txBody>
          <a:bodyPr/>
          <a:lstStyle/>
          <a:p>
            <a:fld id="{1D41D0D0-B189-4CD0-8BC2-1D06F6EF1208}" type="slidenum">
              <a:rPr kumimoji="1" lang="ja-JP" altLang="en-US" smtClean="0"/>
              <a:t>9</a:t>
            </a:fld>
            <a:endParaRPr kumimoji="1" lang="ja-JP" altLang="en-US"/>
          </a:p>
        </p:txBody>
      </p:sp>
    </p:spTree>
    <p:extLst>
      <p:ext uri="{BB962C8B-B14F-4D97-AF65-F5344CB8AC3E}">
        <p14:creationId xmlns:p14="http://schemas.microsoft.com/office/powerpoint/2010/main" val="263728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02792B4-9AF6-4D7F-9800-886FEE40E6F0}"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502513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34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5F370DB-94A0-4D8A-ADDE-748C9CA5784F}"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8881942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4D01A8-D4F5-48C2-AAAC-225EFFA2BB2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1035703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F0FCFA6-AD4C-493D-A504-DCBEE28176E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0885352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ACD4778-41CF-4B61-87CB-0DEA6190E85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6506421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F82C019-0389-4FAD-A500-BDF113A6AE0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3313472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C2F771B-23C0-4DED-BD52-ADD4C47A63A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9435779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7F53CEE-B42D-483B-9D21-2BACFF0896B3}"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987448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607E750-3DB7-4B31-BD92-2AFA1F73436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3087509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0E4D5FE-B3C5-4F8E-ABEE-D3488B36807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5119323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E82031A-70B1-4511-8AD6-154C2CF929B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1117028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B8A842-4951-4F2B-87CF-DB49DC0B27DE}"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93608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EE168F0-B0DF-4C6D-9B59-78B69F96797B}"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689310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A3C2480D-D164-4AEC-AF1A-FE6285A06ABA}"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070749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1419AB-7CE5-4767-B445-0AB8D612257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783041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458F97A-6C92-4A87-A102-4016B2F5ECA6}"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555479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C8A76C3-7349-4995-823F-543D8F899C0A}"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481030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BF8ADBD-1CC4-4D92-99F1-7FE67049FB4C}"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579349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E9D76C1-BA90-4133-A9FA-BF37A4998DD2}"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1606527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AFE842-0A00-47C1-B323-C8D9A1126140}"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65741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4DDA484-71D8-4E9A-8582-8E6F04F397D8}"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348028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AB611230-A70A-4102-A5C6-8BE879078907}"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ln>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l"/>
            <a:r>
              <a:rPr kumimoji="1" lang="en-US" altLang="ja-JP" sz="1050" dirty="0"/>
              <a:t>【</a:t>
            </a:r>
            <a:r>
              <a:rPr kumimoji="1" lang="ja-JP" altLang="en-US" sz="1050" dirty="0"/>
              <a:t>共通項目</a:t>
            </a:r>
            <a:r>
              <a:rPr kumimoji="1" lang="en-US" altLang="ja-JP" sz="1050" dirty="0"/>
              <a:t>】</a:t>
            </a:r>
            <a:endParaRPr kumimoji="1" lang="ja-JP" altLang="en-US" sz="1050" dirty="0"/>
          </a:p>
        </p:txBody>
      </p:sp>
    </p:spTree>
    <p:extLst>
      <p:ext uri="{BB962C8B-B14F-4D97-AF65-F5344CB8AC3E}">
        <p14:creationId xmlns:p14="http://schemas.microsoft.com/office/powerpoint/2010/main" val="3615900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1FB3271-F574-4C5D-BFFC-B389F69552CC}"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752674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8FD6D15-8E39-4DF6-8ACB-D982F9866CBE}"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0617422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E516BBC-C223-4553-B3BC-BB2DBC78614D}"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7823239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9705C30E-1ABF-45AB-A4D0-AEC10F02C944}"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1133872" cy="253916"/>
          </a:xfrm>
          <a:prstGeom prst="rect">
            <a:avLst/>
          </a:prstGeom>
          <a:solidFill>
            <a:srgbClr val="FF0000">
              <a:alpha val="70000"/>
            </a:srgbClr>
          </a:solidFill>
        </p:spPr>
        <p:txBody>
          <a:bodyPr wrap="square" rtlCol="0">
            <a:spAutoFit/>
          </a:bodyPr>
          <a:lstStyle/>
          <a:p>
            <a:pPr algn="l"/>
            <a:r>
              <a:rPr lang="ja-JP" altLang="en-US" sz="1050" dirty="0"/>
              <a:t>②資質と倫理</a:t>
            </a:r>
            <a:endParaRPr kumimoji="1" lang="ja-JP" altLang="en-US" sz="1050" dirty="0"/>
          </a:p>
        </p:txBody>
      </p:sp>
    </p:spTree>
    <p:extLst>
      <p:ext uri="{BB962C8B-B14F-4D97-AF65-F5344CB8AC3E}">
        <p14:creationId xmlns:p14="http://schemas.microsoft.com/office/powerpoint/2010/main" val="32048533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A567332-13DC-4C66-9855-C340551F338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5727350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EAE1593-A5F0-48DC-88BF-1E1850CDCFBB}"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2613137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7419EEF-B2E4-45C4-B6C2-14C6FA4D2650}"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9098237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4F502E2-D315-4766-8E4C-930D5691EAD7}"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8752257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85D0F3C-34FD-477A-B5BE-1FB052FDF8BB}"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762795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9B2DCDC-EB3F-4437-9D0A-75E3DA05F1A7}"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072465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FF6239D-B536-4EEA-8250-8B0FF2DDC20F}"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6826112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6ACC72C-6EE9-4AB3-ADDA-6952F18C7896}"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1736566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F60B66-936B-48EC-BC1A-5B3F75AEB168}"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9527145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056678-5B07-4E75-BF97-C4901BF34F6C}"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7579523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C339-89A7-4697-9672-95AA70C93F6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488214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C8D99411-CE9E-4883-9217-A0AF925093D8}"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1475656" cy="253916"/>
          </a:xfrm>
          <a:prstGeom prst="rect">
            <a:avLst/>
          </a:prstGeom>
          <a:solidFill>
            <a:srgbClr val="FF99CC">
              <a:alpha val="70000"/>
            </a:srgbClr>
          </a:solidFill>
        </p:spPr>
        <p:txBody>
          <a:bodyPr wrap="square" rtlCol="0">
            <a:spAutoFit/>
          </a:bodyPr>
          <a:lstStyle/>
          <a:p>
            <a:pPr algn="l"/>
            <a:r>
              <a:rPr kumimoji="1" lang="ja-JP" altLang="en-US" sz="1050" dirty="0"/>
              <a:t>③子どもの権利擁護</a:t>
            </a:r>
          </a:p>
        </p:txBody>
      </p:sp>
    </p:spTree>
    <p:extLst>
      <p:ext uri="{BB962C8B-B14F-4D97-AF65-F5344CB8AC3E}">
        <p14:creationId xmlns:p14="http://schemas.microsoft.com/office/powerpoint/2010/main" val="26428085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089ABD0-C40E-486B-A448-65AA60E9ECD1}"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4550170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6355FED-316E-42EF-9C7E-EC54A3DD17E8}"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9630518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159085-BCF8-46A9-88C0-BB1F73662093}"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8465744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015B914-E9A4-4096-BD24-9165FCFB4575}"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8716731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3FC12B-0B08-413A-90A9-A6FB44F9C9AE}"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227544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F2166EF-83F3-4D36-9986-6310EA28CEF0}"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8532239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2CF5770-3039-4749-A83F-1757EF81362A}"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2998376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3E8D438-B64D-4E9E-8194-E17FAAE8C0BD}"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2117556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096D09-75B5-41F2-A2CB-FB2A36EBDA04}"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2539270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10789B-5DC7-4192-BF3F-9E9AD23F4CDB}"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8936912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AB77C48-7A96-435B-8E6A-1B87F6936FC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049895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8B50BFAC-1BA4-45AA-892B-5BE7F3BDEC30}"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FF9F5D"/>
          </a:solidFill>
        </p:spPr>
        <p:txBody>
          <a:bodyPr wrap="square" rtlCol="0">
            <a:spAutoFit/>
          </a:bodyPr>
          <a:lstStyle/>
          <a:p>
            <a:r>
              <a:rPr lang="ja-JP" altLang="en-US" sz="1050" dirty="0">
                <a:solidFill>
                  <a:prstClr val="black"/>
                </a:solidFill>
              </a:rPr>
              <a:t>④専門的知識</a:t>
            </a:r>
          </a:p>
        </p:txBody>
      </p:sp>
    </p:spTree>
    <p:extLst>
      <p:ext uri="{BB962C8B-B14F-4D97-AF65-F5344CB8AC3E}">
        <p14:creationId xmlns:p14="http://schemas.microsoft.com/office/powerpoint/2010/main" val="22067836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A4EF015-0F1B-4E8F-B848-708BD775D027}"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6338508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8CF7145-DCEC-49AC-AE0F-BB5A251BE70B}"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32453903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8A52A92-761B-4B1B-8807-645DA8DD7AE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2" name="テキスト ボックス 11"/>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6766897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77EE3E3-9E5D-4AE8-A77E-FBF26F9DC1D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409680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69CF918-2093-4A3D-B518-8224246D0596}"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84119325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C55BF53-1679-4AFA-92A2-3DAF2C0A781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2629961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8AA86A-C57A-4741-9A11-8C7689A33C7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2385968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3619C53-5866-454E-83A2-EEEAF24626F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427366943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1B6AD5-FD0C-46B5-AF31-BF670B346E54}"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3506038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CACC78-E7AB-42F3-8E6C-FAE44864B4B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417947319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526155B-E2E5-4D3C-B49A-0B61B1F902C4}"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5065480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a:xfrm>
            <a:off x="47979" y="6126163"/>
            <a:ext cx="2880320" cy="337538"/>
          </a:xfrm>
        </p:spPr>
        <p:txBody>
          <a:bodyPr/>
          <a:lstStyle/>
          <a:p>
            <a:fld id="{C2BDA42F-C739-410A-9250-96235A8A18B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a:xfrm>
            <a:off x="3124200" y="6173787"/>
            <a:ext cx="2895600" cy="365125"/>
          </a:xfrm>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53200" y="612953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3444249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6F17804-644C-4995-87B7-5C66C10C6A48}"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281971790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ー 4"/>
          <p:cNvSpPr>
            <a:spLocks noGrp="1"/>
          </p:cNvSpPr>
          <p:nvPr>
            <p:ph type="dt" sz="half" idx="10"/>
          </p:nvPr>
        </p:nvSpPr>
        <p:spPr/>
        <p:txBody>
          <a:bodyPr/>
          <a:lstStyle/>
          <a:p>
            <a:fld id="{D86A2FA1-2632-47B6-8BA7-7D2B93D3A1E1}"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41768866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844C4ED-BCA4-44B2-9CE0-C77BB57DA88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490782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D342093-AA32-4A39-9C41-98648FA776BE}"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0641862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D1D9574-CDE8-40F3-8588-BB217582C61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37893322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14AEA9F-F34F-4776-A95A-DC06BCBCAC5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3875348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CB262A1-68D4-4592-B052-A22A05E11DC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42520340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58B974E-8226-485A-9AEF-9035498F3FC2}"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33636390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E2AC77-7FC6-48D8-A4B3-B4F1E55DE411}"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99875472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C11B01-2E01-4FE5-8DDF-D03327F987AA}"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90648894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3A260DA-B66A-41B1-9096-BDB62FE5497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4015197"/>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日付プレースホルダー 3"/>
          <p:cNvSpPr>
            <a:spLocks noGrp="1"/>
          </p:cNvSpPr>
          <p:nvPr>
            <p:ph type="dt" sz="half" idx="10"/>
          </p:nvPr>
        </p:nvSpPr>
        <p:spPr/>
        <p:txBody>
          <a:bodyPr/>
          <a:lstStyle/>
          <a:p>
            <a:fld id="{C3B98AC0-A413-4A0A-ADF0-FED3F01506B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p:nvSpPr>
        <p:spPr>
          <a:xfrm>
            <a:off x="0" y="0"/>
            <a:ext cx="2267744" cy="253916"/>
          </a:xfrm>
          <a:prstGeom prst="rect">
            <a:avLst/>
          </a:prstGeom>
          <a:solidFill>
            <a:srgbClr val="FFCC00"/>
          </a:solidFill>
        </p:spPr>
        <p:txBody>
          <a:bodyPr wrap="square" rtlCol="0">
            <a:spAutoFit/>
          </a:bodyPr>
          <a:lstStyle/>
          <a:p>
            <a:r>
              <a:rPr lang="ja-JP" altLang="en-US" sz="1050" dirty="0" smtClean="0">
                <a:solidFill>
                  <a:prstClr val="black"/>
                </a:solidFill>
              </a:rPr>
              <a:t>⑥チームアプローチと小規模ケア</a:t>
            </a:r>
            <a:endParaRPr lang="ja-JP" altLang="en-US" sz="1050" dirty="0">
              <a:solidFill>
                <a:prstClr val="black"/>
              </a:solidFill>
            </a:endParaRPr>
          </a:p>
        </p:txBody>
      </p:sp>
    </p:spTree>
    <p:extLst>
      <p:ext uri="{BB962C8B-B14F-4D97-AF65-F5344CB8AC3E}">
        <p14:creationId xmlns:p14="http://schemas.microsoft.com/office/powerpoint/2010/main" val="862548685"/>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23DED5E-0D4E-4ABE-AD8C-AC6E9E1D13A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49207548"/>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032F305-D874-4DCC-BDE7-501ED32755B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797993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559E444-9EEF-44E3-A964-53763DD6276C}"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43653308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5465A6-8945-455F-ABAD-0489B396CAA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テキスト ボックス 10"/>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13290275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20AFD69-686B-4503-86A1-EA4847275DEE}"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38538944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7E1E4C-1E57-4A37-9062-DE6C165248F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テキスト ボックス 5"/>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40568175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4CC242B-1880-4BC4-AF6C-8FF1D690482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68172851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7D7BCBD-C45A-48C5-B8D3-7E84273EAFC4}"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7889550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4A02E4-6459-494C-820C-F2CCCC29F1B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49360971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A56187-7713-45EE-A134-4F6C295D7AE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49140100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434E338-84CA-4CBB-B178-02711195EE33}"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2744116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8339A423-57E0-4F16-8B09-866BD5FA93F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373809368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39FAAEE-805E-4B01-8512-88136402EC1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523050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AC6F1F-A4F1-40B2-AC9B-3626B63BCDB7}"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46810169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496B52-D80F-4EA7-B200-47B88531B7F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64983660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AD0841E-1787-4716-B782-AFC36BFF90FA}"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テキスト ボックス 10"/>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38440165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30E6AF1-6F2D-4B66-A3F3-354D413033CC}"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46988315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D4A6254-3727-4771-842B-8F9D6C3230F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テキスト ボックス 5"/>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13683509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4596451-A29A-4B84-B681-55A3FE4CAC0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194142213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80156A-953A-485D-9562-E33BC9B636B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416309940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E74C914-5426-4AAC-8983-A5BA9B967E8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03787927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00D0979-1A7F-40ED-8360-365B55E75EAC}"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107041325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8B119C-5EB8-433D-8E2A-55E4DA2F7B1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9601223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BE066439-574A-4FA3-BFA6-D816B319C34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42448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9BE64E9-E610-49A8-87FB-F164C894A950}"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423959352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3D9CAC-DB40-418D-87D8-1E78E658B27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047819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E24FF16-8D3B-4A48-A3AB-38EE0B0BF13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239574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3B28386-57C6-42D1-AF9A-4007F0DF9EED}"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2602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48ED3A-DF87-4D95-9B79-8D0617312AE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5698201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5E374B-6C0B-4920-984A-547A1F5055BE}"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617880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2B67FC-6377-426C-9639-BB7B7BD5C685}"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5763635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FC17129-DD08-4700-A94C-1C3AD8D4E5D2}"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7478594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A7F26B-085D-4A62-9EE1-3808C31D66CA}"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7980581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3694B0-6C89-458A-A3A4-AF6D37C9AED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5735201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5C94E0B-4BAB-43BB-BF2A-DCC69DB20D7A}"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01072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6.xml"/><Relationship Id="rId13" Type="http://schemas.openxmlformats.org/officeDocument/2006/relationships/image" Target="../media/image1.gif"/><Relationship Id="rId3" Type="http://schemas.openxmlformats.org/officeDocument/2006/relationships/slideLayout" Target="../slideLayouts/slideLayout101.xml"/><Relationship Id="rId7" Type="http://schemas.openxmlformats.org/officeDocument/2006/relationships/slideLayout" Target="../slideLayouts/slideLayout105.xml"/><Relationship Id="rId12" Type="http://schemas.openxmlformats.org/officeDocument/2006/relationships/theme" Target="../theme/theme10.xml"/><Relationship Id="rId2" Type="http://schemas.openxmlformats.org/officeDocument/2006/relationships/slideLayout" Target="../slideLayouts/slideLayout100.xml"/><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5" Type="http://schemas.openxmlformats.org/officeDocument/2006/relationships/slideLayout" Target="../slideLayouts/slideLayout103.xml"/><Relationship Id="rId10" Type="http://schemas.openxmlformats.org/officeDocument/2006/relationships/slideLayout" Target="../slideLayouts/slideLayout108.xml"/><Relationship Id="rId4" Type="http://schemas.openxmlformats.org/officeDocument/2006/relationships/slideLayout" Target="../slideLayouts/slideLayout102.xml"/><Relationship Id="rId9" Type="http://schemas.openxmlformats.org/officeDocument/2006/relationships/slideLayout" Target="../slideLayouts/slideLayout1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gif"/><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1.gif"/><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1.gif"/><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image" Target="../media/image1.gif"/><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theme" Target="../theme/theme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image" Target="../media/image1.gif"/><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image" Target="../media/image1.gif"/><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theme" Target="../theme/theme7.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image" Target="../media/image1.gif"/><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theme" Target="../theme/theme8.xml"/><Relationship Id="rId2" Type="http://schemas.openxmlformats.org/officeDocument/2006/relationships/slideLayout" Target="../slideLayouts/slideLayout78.xml"/><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5.xml"/><Relationship Id="rId13" Type="http://schemas.openxmlformats.org/officeDocument/2006/relationships/image" Target="../media/image1.gif"/><Relationship Id="rId3" Type="http://schemas.openxmlformats.org/officeDocument/2006/relationships/slideLayout" Target="../slideLayouts/slideLayout90.xml"/><Relationship Id="rId7" Type="http://schemas.openxmlformats.org/officeDocument/2006/relationships/slideLayout" Target="../slideLayouts/slideLayout94.xml"/><Relationship Id="rId12" Type="http://schemas.openxmlformats.org/officeDocument/2006/relationships/theme" Target="../theme/theme9.xml"/><Relationship Id="rId2" Type="http://schemas.openxmlformats.org/officeDocument/2006/relationships/slideLayout" Target="../slideLayouts/slideLayout89.xml"/><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5" Type="http://schemas.openxmlformats.org/officeDocument/2006/relationships/slideLayout" Target="../slideLayouts/slideLayout92.xml"/><Relationship Id="rId10" Type="http://schemas.openxmlformats.org/officeDocument/2006/relationships/slideLayout" Target="../slideLayouts/slideLayout97.xml"/><Relationship Id="rId4" Type="http://schemas.openxmlformats.org/officeDocument/2006/relationships/slideLayout" Target="../slideLayouts/slideLayout91.xml"/><Relationship Id="rId9" Type="http://schemas.openxmlformats.org/officeDocument/2006/relationships/slideLayout" Target="../slideLayouts/slideLayout9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36AAEE36-B3C6-4547-BFD5-7DE19A2054C8}"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ln/>
        </p:spPr>
        <p:style>
          <a:lnRef idx="2">
            <a:schemeClr val="accent4"/>
          </a:lnRef>
          <a:fillRef idx="1">
            <a:schemeClr val="lt1"/>
          </a:fillRef>
          <a:effectRef idx="0">
            <a:schemeClr val="accent4"/>
          </a:effectRef>
          <a:fontRef idx="minor">
            <a:schemeClr val="dk1"/>
          </a:fontRef>
        </p:style>
        <p:txBody>
          <a:bodyPr wrap="square" rtlCol="0">
            <a:spAutoFit/>
          </a:bodyPr>
          <a:lstStyle/>
          <a:p>
            <a:r>
              <a:rPr kumimoji="1" lang="ja-JP" altLang="en-US" sz="1050" dirty="0">
                <a:solidFill>
                  <a:schemeClr val="tx1"/>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ln>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l"/>
            <a:r>
              <a:rPr kumimoji="1" lang="en-US" altLang="ja-JP" sz="1050" dirty="0"/>
              <a:t>【</a:t>
            </a:r>
            <a:r>
              <a:rPr kumimoji="1" lang="ja-JP" altLang="en-US" sz="1050" dirty="0"/>
              <a:t>共通項目</a:t>
            </a:r>
            <a:r>
              <a:rPr kumimoji="1" lang="en-US" altLang="ja-JP" sz="1050" dirty="0"/>
              <a:t>】</a:t>
            </a:r>
            <a:endParaRPr kumimoji="1" lang="ja-JP" altLang="en-US" sz="1050" dirty="0"/>
          </a:p>
        </p:txBody>
      </p:sp>
    </p:spTree>
    <p:extLst>
      <p:ext uri="{BB962C8B-B14F-4D97-AF65-F5344CB8AC3E}">
        <p14:creationId xmlns:p14="http://schemas.microsoft.com/office/powerpoint/2010/main" val="13151594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2F24546C-8D4A-41B1-97F6-B1BC7C1C9ED4}"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70C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solidFill>
            <a:srgbClr val="0070C0"/>
          </a:solidFill>
        </p:spPr>
        <p:txBody>
          <a:bodyPr wrap="square" rtlCol="0">
            <a:spAutoFit/>
          </a:bodyPr>
          <a:lstStyle/>
          <a:p>
            <a:r>
              <a:rPr lang="ja-JP" altLang="en-US" sz="1050" dirty="0">
                <a:solidFill>
                  <a:prstClr val="black"/>
                </a:solidFill>
              </a:rPr>
              <a:t>⑨里親支援</a:t>
            </a:r>
          </a:p>
        </p:txBody>
      </p:sp>
    </p:spTree>
    <p:extLst>
      <p:ext uri="{BB962C8B-B14F-4D97-AF65-F5344CB8AC3E}">
        <p14:creationId xmlns:p14="http://schemas.microsoft.com/office/powerpoint/2010/main" val="3757212484"/>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7E011FE2-BDD4-498C-9394-EA41791E8584}"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no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66461718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432CDC5D-67CE-4C37-86CE-F579B92B3959}"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FF0000">
              <a:alpha val="70000"/>
            </a:srgbClr>
          </a:solid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51633746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A80EB6B8-9871-41EE-AF09-8222C0B99EF8}"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FF99CC"/>
          </a:solid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1756176780"/>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004D3FD3-5015-4805-A73F-9859841922E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chemeClr val="accent6">
              <a:lumMod val="75000"/>
            </a:schemeClr>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1942150101"/>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955DF300-B639-46F9-8C80-5DEEB7ADCF6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3601870060"/>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8211B736-49E2-4BC1-9131-C48175EA65F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p:nvSpPr>
        <p:spPr>
          <a:xfrm>
            <a:off x="0" y="6646858"/>
            <a:ext cx="9108504" cy="253916"/>
          </a:xfrm>
          <a:prstGeom prst="rect">
            <a:avLst/>
          </a:prstGeom>
          <a:solidFill>
            <a:srgbClr val="FFCC0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44223001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9684D84E-D765-4E70-8387-C36625DE6A8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B05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12218270"/>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047B1195-5E6A-4BB4-BA2E-9DC2D54CF02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B0F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solidFill>
            <a:srgbClr val="00B0F0"/>
          </a:solidFill>
        </p:spPr>
        <p:txBody>
          <a:bodyPr wrap="square" rtlCol="0">
            <a:spAutoFit/>
          </a:bodyPr>
          <a:lstStyle/>
          <a:p>
            <a:r>
              <a:rPr lang="ja-JP" altLang="en-US" sz="1050" dirty="0">
                <a:solidFill>
                  <a:prstClr val="black"/>
                </a:solidFill>
              </a:rPr>
              <a:t>⑧他機関連携</a:t>
            </a:r>
          </a:p>
        </p:txBody>
      </p:sp>
    </p:spTree>
    <p:extLst>
      <p:ext uri="{BB962C8B-B14F-4D97-AF65-F5344CB8AC3E}">
        <p14:creationId xmlns:p14="http://schemas.microsoft.com/office/powerpoint/2010/main" val="2344236636"/>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4077072"/>
            <a:ext cx="7772400" cy="1470025"/>
          </a:xfrm>
        </p:spPr>
        <p:txBody>
          <a:bodyPr>
            <a:normAutofit fontScale="90000"/>
          </a:bodyPr>
          <a:lstStyle/>
          <a:p>
            <a:r>
              <a:rPr kumimoji="1" lang="ja-JP" altLang="en-US" sz="4000" dirty="0"/>
              <a:t>全国乳児福祉協議会</a:t>
            </a:r>
            <a:r>
              <a:rPr kumimoji="1" lang="en-US" altLang="ja-JP" sz="4000" dirty="0"/>
              <a:t/>
            </a:r>
            <a:br>
              <a:rPr kumimoji="1" lang="en-US" altLang="ja-JP" sz="4000" dirty="0"/>
            </a:br>
            <a:r>
              <a:rPr lang="en-US" altLang="ja-JP" sz="1800" dirty="0"/>
              <a:t/>
            </a:r>
            <a:br>
              <a:rPr lang="en-US" altLang="ja-JP" sz="1800" dirty="0"/>
            </a:br>
            <a:r>
              <a:rPr lang="ja-JP" altLang="en-US" sz="4000" dirty="0"/>
              <a:t>研修体系具体化にむけた検討委員会</a:t>
            </a:r>
            <a:endParaRPr kumimoji="1" lang="ja-JP" altLang="en-US" sz="4000" dirty="0"/>
          </a:p>
        </p:txBody>
      </p:sp>
      <p:sp>
        <p:nvSpPr>
          <p:cNvPr id="3" name="サブタイトル 2"/>
          <p:cNvSpPr>
            <a:spLocks noGrp="1"/>
          </p:cNvSpPr>
          <p:nvPr>
            <p:ph type="subTitle" idx="1"/>
          </p:nvPr>
        </p:nvSpPr>
        <p:spPr>
          <a:xfrm>
            <a:off x="1691680" y="1988840"/>
            <a:ext cx="5904656" cy="936104"/>
          </a:xfrm>
          <a:noFill/>
          <a:ln w="28575">
            <a:noFill/>
          </a:ln>
          <a:effectLst>
            <a:outerShdw blurRad="50800" dist="38100" dir="2700000" algn="tl" rotWithShape="0">
              <a:prstClr val="black">
                <a:alpha val="40000"/>
              </a:prstClr>
            </a:outerShdw>
          </a:effectLst>
        </p:spPr>
        <p:txBody>
          <a:bodyPr>
            <a:noAutofit/>
          </a:bodyPr>
          <a:lstStyle/>
          <a:p>
            <a:r>
              <a:rPr kumimoji="1" lang="ja-JP" altLang="en-US" sz="6000" dirty="0">
                <a:solidFill>
                  <a:schemeClr val="tx1"/>
                </a:solidFill>
              </a:rPr>
              <a:t>②資質と倫理</a:t>
            </a:r>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1</a:t>
            </a:fld>
            <a:endParaRPr kumimoji="1" lang="ja-JP" altLang="en-US" dirty="0"/>
          </a:p>
        </p:txBody>
      </p:sp>
    </p:spTree>
    <p:extLst>
      <p:ext uri="{BB962C8B-B14F-4D97-AF65-F5344CB8AC3E}">
        <p14:creationId xmlns:p14="http://schemas.microsoft.com/office/powerpoint/2010/main" val="3009549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60648"/>
            <a:ext cx="7920880" cy="2304256"/>
          </a:xfrm>
        </p:spPr>
        <p:txBody>
          <a:bodyPr>
            <a:noAutofit/>
          </a:bodyPr>
          <a:lstStyle/>
          <a:p>
            <a:pPr algn="l"/>
            <a:r>
              <a:rPr lang="ja-JP" altLang="en-US" sz="3600" b="1" dirty="0">
                <a:solidFill>
                  <a:srgbClr val="0070C0"/>
                </a:solidFill>
              </a:rPr>
              <a:t>□</a:t>
            </a:r>
            <a:r>
              <a:rPr lang="ja-JP" altLang="ja-JP" sz="3600" b="1" dirty="0">
                <a:solidFill>
                  <a:srgbClr val="0070C0"/>
                </a:solidFill>
              </a:rPr>
              <a:t>日本の文化、季節を伝えることも大切な役割です</a:t>
            </a:r>
            <a:r>
              <a:rPr lang="en-US" altLang="ja-JP" sz="3600" b="1" dirty="0">
                <a:solidFill>
                  <a:srgbClr val="0070C0"/>
                </a:solidFill>
              </a:rPr>
              <a:t/>
            </a:r>
            <a:br>
              <a:rPr lang="en-US" altLang="ja-JP" sz="3600" b="1" dirty="0">
                <a:solidFill>
                  <a:srgbClr val="0070C0"/>
                </a:solidFill>
              </a:rPr>
            </a:br>
            <a:r>
              <a:rPr lang="ja-JP" altLang="en-US" sz="1600" b="1" dirty="0">
                <a:solidFill>
                  <a:srgbClr val="0070C0"/>
                </a:solidFill>
              </a:rPr>
              <a:t>・季節の行事、食べ物を大切にしていますか？</a:t>
            </a:r>
            <a:r>
              <a:rPr lang="ja-JP" altLang="en-US" sz="1600" b="1" dirty="0" smtClean="0">
                <a:solidFill>
                  <a:srgbClr val="0070C0"/>
                </a:solidFill>
              </a:rPr>
              <a:t>子どもに</a:t>
            </a:r>
            <a:r>
              <a:rPr lang="ja-JP" altLang="en-US" sz="1600" b="1" dirty="0">
                <a:solidFill>
                  <a:srgbClr val="0070C0"/>
                </a:solidFill>
              </a:rPr>
              <a:t>伝えられますか？</a:t>
            </a:r>
            <a:r>
              <a:rPr lang="en-US" altLang="ja-JP" sz="1600" b="1" dirty="0">
                <a:solidFill>
                  <a:srgbClr val="0070C0"/>
                </a:solidFill>
              </a:rPr>
              <a:t/>
            </a:r>
            <a:br>
              <a:rPr lang="en-US" altLang="ja-JP" sz="1600" b="1" dirty="0">
                <a:solidFill>
                  <a:srgbClr val="0070C0"/>
                </a:solidFill>
              </a:rPr>
            </a:br>
            <a:r>
              <a:rPr lang="ja-JP" altLang="en-US" sz="1600" b="1" dirty="0">
                <a:solidFill>
                  <a:srgbClr val="0070C0"/>
                </a:solidFill>
              </a:rPr>
              <a:t>・文化的な生活を送るために、文化や伝統を大切にしましょう。</a:t>
            </a:r>
            <a:endParaRPr kumimoji="1" lang="ja-JP" altLang="en-US" sz="3600" b="1" dirty="0">
              <a:solidFill>
                <a:srgbClr val="0070C0"/>
              </a:solidFill>
            </a:endParaRPr>
          </a:p>
        </p:txBody>
      </p:sp>
      <p:sp>
        <p:nvSpPr>
          <p:cNvPr id="3" name="コンテンツ プレースホルダー 2"/>
          <p:cNvSpPr>
            <a:spLocks noGrp="1"/>
          </p:cNvSpPr>
          <p:nvPr>
            <p:ph idx="1"/>
          </p:nvPr>
        </p:nvSpPr>
        <p:spPr>
          <a:xfrm>
            <a:off x="395536" y="2564904"/>
            <a:ext cx="8229600" cy="3960440"/>
          </a:xfrm>
        </p:spPr>
        <p:txBody>
          <a:bodyPr>
            <a:normAutofit lnSpcReduction="10000"/>
          </a:bodyPr>
          <a:lstStyle/>
          <a:p>
            <a:r>
              <a:rPr lang="ja-JP" altLang="en-US" b="1" dirty="0"/>
              <a:t>「ひな祭り」「こどもの日」「七夕」「七五三」の由来や、目的を職員が伝えられますか？</a:t>
            </a:r>
            <a:endParaRPr lang="en-US" altLang="ja-JP" b="1" dirty="0"/>
          </a:p>
          <a:p>
            <a:r>
              <a:rPr lang="ja-JP" altLang="en-US" b="1" dirty="0"/>
              <a:t>子どもは体験の中で、豊かな</a:t>
            </a:r>
            <a:r>
              <a:rPr lang="ja-JP" altLang="en-US" b="1" dirty="0" smtClean="0"/>
              <a:t>文化を</a:t>
            </a:r>
            <a:r>
              <a:rPr lang="ja-JP" altLang="en-US" b="1" dirty="0"/>
              <a:t>楽しみ、味わい、豊かな情緒が育まれます。</a:t>
            </a:r>
            <a:endParaRPr lang="en-US" altLang="ja-JP" b="1" dirty="0"/>
          </a:p>
          <a:p>
            <a:r>
              <a:rPr lang="ja-JP" altLang="en-US" b="1" dirty="0"/>
              <a:t>また、様々な文化や国の人々がいることも意識しましょう。日本の文化だけでなく、他国の宗教や文化の多様性も尊重する姿勢が大切です。</a:t>
            </a:r>
            <a:endParaRPr lang="en-US" altLang="ja-JP" b="1" dirty="0"/>
          </a:p>
          <a:p>
            <a:endParaRPr lang="en-US" altLang="ja-JP"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10</a:t>
            </a:fld>
            <a:endParaRPr kumimoji="1" lang="ja-JP" altLang="en-US" dirty="0"/>
          </a:p>
        </p:txBody>
      </p:sp>
    </p:spTree>
    <p:extLst>
      <p:ext uri="{BB962C8B-B14F-4D97-AF65-F5344CB8AC3E}">
        <p14:creationId xmlns:p14="http://schemas.microsoft.com/office/powerpoint/2010/main" val="3889802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sz="3200" b="1" dirty="0">
                <a:solidFill>
                  <a:srgbClr val="0070C0"/>
                </a:solidFill>
              </a:rPr>
              <a:t>□</a:t>
            </a:r>
            <a:r>
              <a:rPr lang="ja-JP" altLang="ja-JP" sz="3200" b="1" dirty="0">
                <a:solidFill>
                  <a:srgbClr val="0070C0"/>
                </a:solidFill>
              </a:rPr>
              <a:t>悩みや課題を抱え込まずに職員同士で</a:t>
            </a:r>
            <a:r>
              <a:rPr lang="en-US" altLang="ja-JP" sz="3200" b="1" dirty="0">
                <a:solidFill>
                  <a:srgbClr val="0070C0"/>
                </a:solidFill>
              </a:rPr>
              <a:t/>
            </a:r>
            <a:br>
              <a:rPr lang="en-US" altLang="ja-JP" sz="3200" b="1" dirty="0">
                <a:solidFill>
                  <a:srgbClr val="0070C0"/>
                </a:solidFill>
              </a:rPr>
            </a:br>
            <a:r>
              <a:rPr lang="ja-JP" altLang="en-US" sz="3200" b="1" dirty="0">
                <a:solidFill>
                  <a:srgbClr val="0070C0"/>
                </a:solidFill>
              </a:rPr>
              <a:t>　</a:t>
            </a:r>
            <a:r>
              <a:rPr lang="ja-JP" altLang="ja-JP" sz="3200" b="1" dirty="0">
                <a:solidFill>
                  <a:srgbClr val="0070C0"/>
                </a:solidFill>
              </a:rPr>
              <a:t>相談し、チームとして検討することが重要です</a:t>
            </a:r>
            <a:endParaRPr kumimoji="1" lang="ja-JP" altLang="en-US" sz="3200" b="1" dirty="0">
              <a:solidFill>
                <a:srgbClr val="0070C0"/>
              </a:solidFill>
            </a:endParaRPr>
          </a:p>
        </p:txBody>
      </p:sp>
      <p:sp>
        <p:nvSpPr>
          <p:cNvPr id="3" name="コンテンツ プレースホルダー 2"/>
          <p:cNvSpPr>
            <a:spLocks noGrp="1"/>
          </p:cNvSpPr>
          <p:nvPr>
            <p:ph idx="1"/>
          </p:nvPr>
        </p:nvSpPr>
        <p:spPr>
          <a:xfrm>
            <a:off x="179512" y="1600200"/>
            <a:ext cx="8856984" cy="5069160"/>
          </a:xfrm>
        </p:spPr>
        <p:txBody>
          <a:bodyPr>
            <a:normAutofit fontScale="85000" lnSpcReduction="20000"/>
          </a:bodyPr>
          <a:lstStyle/>
          <a:p>
            <a:r>
              <a:rPr lang="ja-JP" altLang="en-US" b="1" dirty="0"/>
              <a:t>抱え込まないため</a:t>
            </a:r>
            <a:r>
              <a:rPr lang="ja-JP" altLang="en-US" b="1" dirty="0" smtClean="0"/>
              <a:t>に、コミュニケーションが大切</a:t>
            </a:r>
            <a:endParaRPr lang="en-US" altLang="ja-JP" b="1" dirty="0"/>
          </a:p>
          <a:p>
            <a:pPr marL="0" indent="0">
              <a:buNone/>
            </a:pPr>
            <a:r>
              <a:rPr lang="ja-JP" altLang="en-US" b="1" dirty="0"/>
              <a:t>　</a:t>
            </a:r>
            <a:r>
              <a:rPr lang="ja-JP" altLang="en-US" dirty="0"/>
              <a:t>→悩みや課題は、個人で考えて解決に向かうだけでなく、　　</a:t>
            </a:r>
            <a:endParaRPr lang="en-US" altLang="ja-JP" dirty="0"/>
          </a:p>
          <a:p>
            <a:pPr marL="0" indent="0">
              <a:buNone/>
            </a:pPr>
            <a:r>
              <a:rPr lang="ja-JP" altLang="en-US" dirty="0"/>
              <a:t>　　他者に伝えたり、チームや組織、施設全体で取り組むこと　　</a:t>
            </a:r>
            <a:endParaRPr lang="en-US" altLang="ja-JP" dirty="0"/>
          </a:p>
          <a:p>
            <a:pPr marL="0" indent="0">
              <a:buNone/>
            </a:pPr>
            <a:r>
              <a:rPr lang="ja-JP" altLang="en-US" dirty="0"/>
              <a:t>　　で解決に向かうこともあります。</a:t>
            </a:r>
            <a:endParaRPr lang="en-US" altLang="ja-JP" dirty="0"/>
          </a:p>
          <a:p>
            <a:pPr marL="0" indent="0">
              <a:buNone/>
            </a:pPr>
            <a:r>
              <a:rPr lang="ja-JP" altLang="en-US" b="1" dirty="0"/>
              <a:t>　　チームワークによって、解決に</a:t>
            </a:r>
            <a:r>
              <a:rPr lang="ja-JP" altLang="en-US" b="1" dirty="0" smtClean="0"/>
              <a:t>向かうこと</a:t>
            </a:r>
            <a:r>
              <a:rPr lang="ja-JP" altLang="en-US" b="1" dirty="0"/>
              <a:t>もあります。</a:t>
            </a:r>
            <a:endParaRPr lang="en-US" altLang="ja-JP" b="1" dirty="0"/>
          </a:p>
          <a:p>
            <a:pPr marL="0" indent="0">
              <a:buNone/>
            </a:pPr>
            <a:r>
              <a:rPr lang="ja-JP" altLang="en-US" b="1" dirty="0"/>
              <a:t>　</a:t>
            </a:r>
            <a:r>
              <a:rPr lang="ja-JP" altLang="ja-JP" b="1" dirty="0"/>
              <a:t>チームワークを良くする人は</a:t>
            </a:r>
            <a:r>
              <a:rPr lang="ja-JP" altLang="en-US" b="1" dirty="0"/>
              <a:t>？</a:t>
            </a:r>
            <a:endParaRPr lang="ja-JP" altLang="ja-JP" b="1" dirty="0"/>
          </a:p>
          <a:p>
            <a:pPr marL="0" lvl="0" indent="0">
              <a:buNone/>
            </a:pPr>
            <a:r>
              <a:rPr lang="ja-JP" altLang="en-US" dirty="0"/>
              <a:t>　　・人を評価する（認める）ことができる</a:t>
            </a:r>
            <a:endParaRPr lang="en-US" altLang="ja-JP" dirty="0"/>
          </a:p>
          <a:p>
            <a:pPr marL="0" lvl="0" indent="0">
              <a:buNone/>
            </a:pPr>
            <a:r>
              <a:rPr lang="ja-JP" altLang="en-US" dirty="0"/>
              <a:t>　　・社会人としての基本的なマナーを守る</a:t>
            </a:r>
            <a:endParaRPr lang="en-US" altLang="ja-JP" dirty="0"/>
          </a:p>
          <a:p>
            <a:pPr marL="0" lvl="0" indent="0">
              <a:buNone/>
            </a:pPr>
            <a:r>
              <a:rPr lang="ja-JP" altLang="en-US" dirty="0"/>
              <a:t>　　・約束を守る</a:t>
            </a:r>
            <a:endParaRPr lang="en-US" altLang="ja-JP" dirty="0"/>
          </a:p>
          <a:p>
            <a:pPr marL="0" lvl="0" indent="0">
              <a:buNone/>
            </a:pPr>
            <a:r>
              <a:rPr lang="ja-JP" altLang="en-US" dirty="0"/>
              <a:t>　　・報告</a:t>
            </a:r>
            <a:r>
              <a:rPr lang="ja-JP" altLang="ja-JP" dirty="0"/>
              <a:t>・連絡</a:t>
            </a:r>
            <a:r>
              <a:rPr lang="ja-JP" altLang="en-US" dirty="0"/>
              <a:t>・相談（ホウ・レン・ソウ）の</a:t>
            </a:r>
            <a:r>
              <a:rPr lang="ja-JP" altLang="ja-JP" dirty="0"/>
              <a:t>回数が多い</a:t>
            </a:r>
          </a:p>
          <a:p>
            <a:pPr marL="0" indent="0">
              <a:buNone/>
            </a:pPr>
            <a:r>
              <a:rPr lang="ja-JP" altLang="en-US" dirty="0"/>
              <a:t>　　・</a:t>
            </a:r>
            <a:r>
              <a:rPr lang="ja-JP" altLang="ja-JP" dirty="0"/>
              <a:t>人のせいにしない</a:t>
            </a:r>
          </a:p>
          <a:p>
            <a:pPr marL="0" lvl="0" indent="0">
              <a:buNone/>
            </a:pPr>
            <a:r>
              <a:rPr lang="ja-JP" altLang="en-US" dirty="0"/>
              <a:t>　　・</a:t>
            </a:r>
            <a:r>
              <a:rPr lang="ja-JP" altLang="ja-JP" dirty="0"/>
              <a:t>人の悪口を言わない</a:t>
            </a:r>
            <a:r>
              <a:rPr lang="ja-JP" altLang="en-US" dirty="0"/>
              <a:t>　等々の特徴があります。</a:t>
            </a:r>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11</a:t>
            </a:fld>
            <a:endParaRPr kumimoji="1" lang="ja-JP" altLang="en-US" dirty="0"/>
          </a:p>
        </p:txBody>
      </p:sp>
    </p:spTree>
    <p:extLst>
      <p:ext uri="{BB962C8B-B14F-4D97-AF65-F5344CB8AC3E}">
        <p14:creationId xmlns:p14="http://schemas.microsoft.com/office/powerpoint/2010/main" val="2326119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715200" cy="1325562"/>
          </a:xfrm>
        </p:spPr>
        <p:txBody>
          <a:bodyPr>
            <a:noAutofit/>
          </a:bodyPr>
          <a:lstStyle/>
          <a:p>
            <a:pPr algn="l"/>
            <a:r>
              <a:rPr lang="ja-JP" altLang="en-US" sz="3600" b="1" dirty="0">
                <a:solidFill>
                  <a:srgbClr val="0070C0"/>
                </a:solidFill>
              </a:rPr>
              <a:t>□</a:t>
            </a:r>
            <a:r>
              <a:rPr lang="ja-JP" altLang="ja-JP" sz="3600" b="1" dirty="0">
                <a:solidFill>
                  <a:srgbClr val="0070C0"/>
                </a:solidFill>
              </a:rPr>
              <a:t>チームとして働くために、日々の記録や報告</a:t>
            </a:r>
            <a:r>
              <a:rPr lang="ja-JP" altLang="en-US" sz="3600" b="1" dirty="0">
                <a:solidFill>
                  <a:srgbClr val="0070C0"/>
                </a:solidFill>
              </a:rPr>
              <a:t>は大切です　　　　　</a:t>
            </a:r>
            <a:endParaRPr kumimoji="1" lang="ja-JP" altLang="en-US" sz="3600" b="1" dirty="0">
              <a:solidFill>
                <a:srgbClr val="0070C0"/>
              </a:solidFill>
            </a:endParaRPr>
          </a:p>
        </p:txBody>
      </p:sp>
      <p:sp>
        <p:nvSpPr>
          <p:cNvPr id="3" name="コンテンツ プレースホルダー 2"/>
          <p:cNvSpPr>
            <a:spLocks noGrp="1"/>
          </p:cNvSpPr>
          <p:nvPr>
            <p:ph idx="1"/>
          </p:nvPr>
        </p:nvSpPr>
        <p:spPr>
          <a:xfrm>
            <a:off x="457200" y="1600200"/>
            <a:ext cx="8229600" cy="5069160"/>
          </a:xfrm>
        </p:spPr>
        <p:txBody>
          <a:bodyPr>
            <a:normAutofit fontScale="92500" lnSpcReduction="10000"/>
          </a:bodyPr>
          <a:lstStyle/>
          <a:p>
            <a:r>
              <a:rPr lang="ja-JP" altLang="ja-JP" b="1" dirty="0"/>
              <a:t>記録の</a:t>
            </a:r>
            <a:r>
              <a:rPr lang="ja-JP" altLang="en-US" b="1" dirty="0"/>
              <a:t>大切な</a:t>
            </a:r>
            <a:r>
              <a:rPr lang="ja-JP" altLang="ja-JP" b="1" dirty="0"/>
              <a:t>役割</a:t>
            </a:r>
            <a:r>
              <a:rPr lang="ja-JP" altLang="en-US" b="1" dirty="0"/>
              <a:t>とは</a:t>
            </a:r>
            <a:endParaRPr lang="ja-JP" altLang="ja-JP" b="1" dirty="0"/>
          </a:p>
          <a:p>
            <a:pPr marL="0" lvl="0" indent="0">
              <a:buNone/>
            </a:pPr>
            <a:r>
              <a:rPr lang="ja-JP" altLang="en-US" dirty="0"/>
              <a:t>　　１）</a:t>
            </a:r>
            <a:r>
              <a:rPr lang="ja-JP" altLang="ja-JP" dirty="0"/>
              <a:t>公的な資料</a:t>
            </a:r>
            <a:r>
              <a:rPr lang="ja-JP" altLang="en-US" dirty="0"/>
              <a:t>として</a:t>
            </a:r>
            <a:endParaRPr lang="ja-JP" altLang="ja-JP" dirty="0"/>
          </a:p>
          <a:p>
            <a:pPr marL="0" lvl="0" indent="0">
              <a:buNone/>
            </a:pPr>
            <a:r>
              <a:rPr lang="ja-JP" altLang="en-US" dirty="0"/>
              <a:t>　　２）</a:t>
            </a:r>
            <a:r>
              <a:rPr lang="ja-JP" altLang="ja-JP" dirty="0"/>
              <a:t>施設内での共通理解</a:t>
            </a:r>
            <a:r>
              <a:rPr lang="ja-JP" altLang="en-US" dirty="0"/>
              <a:t>を得るため</a:t>
            </a:r>
            <a:endParaRPr lang="ja-JP" altLang="ja-JP" dirty="0"/>
          </a:p>
          <a:p>
            <a:pPr marL="0" lvl="0" indent="0">
              <a:buNone/>
            </a:pPr>
            <a:r>
              <a:rPr lang="ja-JP" altLang="en-US" dirty="0"/>
              <a:t>　　３）</a:t>
            </a:r>
            <a:r>
              <a:rPr lang="ja-JP" altLang="ja-JP" dirty="0"/>
              <a:t>養育実践の振り返り</a:t>
            </a:r>
            <a:r>
              <a:rPr lang="ja-JP" altLang="en-US" dirty="0"/>
              <a:t>（見直し）</a:t>
            </a:r>
            <a:endParaRPr lang="ja-JP" altLang="ja-JP" dirty="0"/>
          </a:p>
          <a:p>
            <a:pPr marL="0" lvl="0" indent="0">
              <a:buNone/>
            </a:pPr>
            <a:r>
              <a:rPr lang="ja-JP" altLang="en-US" dirty="0"/>
              <a:t>　　４）</a:t>
            </a:r>
            <a:r>
              <a:rPr lang="ja-JP" altLang="ja-JP" dirty="0"/>
              <a:t>家庭復帰、措置変更</a:t>
            </a:r>
            <a:r>
              <a:rPr lang="ja-JP" altLang="en-US" dirty="0"/>
              <a:t>を考えるため</a:t>
            </a:r>
            <a:endParaRPr lang="en-US" altLang="ja-JP" dirty="0"/>
          </a:p>
          <a:p>
            <a:pPr marL="0" lvl="0" indent="0">
              <a:buNone/>
            </a:pPr>
            <a:r>
              <a:rPr lang="ja-JP" altLang="en-US" dirty="0"/>
              <a:t>　　５）子どもの育ちの軌跡を残すため</a:t>
            </a:r>
            <a:endParaRPr lang="en-US" altLang="ja-JP" dirty="0"/>
          </a:p>
          <a:p>
            <a:pPr marL="0" lvl="0" indent="0">
              <a:buNone/>
            </a:pPr>
            <a:endParaRPr lang="en-US" altLang="ja-JP" dirty="0"/>
          </a:p>
          <a:p>
            <a:pPr marL="0" lvl="0" indent="0">
              <a:buNone/>
            </a:pPr>
            <a:r>
              <a:rPr lang="ja-JP" altLang="en-US" dirty="0"/>
              <a:t>・</a:t>
            </a:r>
            <a:r>
              <a:rPr lang="ja-JP" altLang="en-US" b="1" dirty="0"/>
              <a:t>記録や報告は、乳児院で働く職員にとって、</a:t>
            </a:r>
            <a:endParaRPr lang="en-US" altLang="ja-JP" b="1" dirty="0"/>
          </a:p>
          <a:p>
            <a:pPr marL="0" lvl="0" indent="0">
              <a:buNone/>
            </a:pPr>
            <a:r>
              <a:rPr lang="ja-JP" altLang="en-US" b="1" dirty="0"/>
              <a:t>　大切な作業</a:t>
            </a:r>
            <a:endParaRPr lang="en-US" altLang="ja-JP" b="1" dirty="0"/>
          </a:p>
          <a:p>
            <a:pPr marL="0" lvl="0" indent="0">
              <a:buNone/>
            </a:pPr>
            <a:r>
              <a:rPr lang="ja-JP" altLang="en-US" sz="2400" b="1" dirty="0"/>
              <a:t>　　　　　　　</a:t>
            </a:r>
            <a:r>
              <a:rPr lang="en-US" altLang="ja-JP" sz="2400" b="1" dirty="0"/>
              <a:t>※</a:t>
            </a:r>
            <a:r>
              <a:rPr lang="ja-JP" altLang="en-US" sz="2400" dirty="0"/>
              <a:t>「改訂新版　乳児院養育指針</a:t>
            </a:r>
            <a:r>
              <a:rPr lang="ja-JP" altLang="en-US" sz="2400" dirty="0" smtClean="0"/>
              <a:t>」</a:t>
            </a:r>
            <a:r>
              <a:rPr lang="en-US" altLang="ja-JP" sz="2400" dirty="0" smtClean="0"/>
              <a:t>P.43,199,217</a:t>
            </a:r>
            <a:endParaRPr lang="ja-JP" altLang="ja-JP" sz="24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12</a:t>
            </a:fld>
            <a:endParaRPr kumimoji="1" lang="ja-JP" altLang="en-US" dirty="0"/>
          </a:p>
        </p:txBody>
      </p:sp>
    </p:spTree>
    <p:extLst>
      <p:ext uri="{BB962C8B-B14F-4D97-AF65-F5344CB8AC3E}">
        <p14:creationId xmlns:p14="http://schemas.microsoft.com/office/powerpoint/2010/main" val="2682852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836712"/>
            <a:ext cx="8507288" cy="864096"/>
          </a:xfrm>
        </p:spPr>
        <p:txBody>
          <a:bodyPr>
            <a:noAutofit/>
          </a:bodyPr>
          <a:lstStyle/>
          <a:p>
            <a:pPr algn="l"/>
            <a:r>
              <a:rPr lang="ja-JP" altLang="en-US" sz="3600" b="1" dirty="0">
                <a:solidFill>
                  <a:srgbClr val="0070C0"/>
                </a:solidFill>
              </a:rPr>
              <a:t>□ </a:t>
            </a:r>
            <a:r>
              <a:rPr lang="ja-JP" altLang="ja-JP" sz="3600" b="1" dirty="0">
                <a:solidFill>
                  <a:srgbClr val="0070C0"/>
                </a:solidFill>
              </a:rPr>
              <a:t>自分自身の心身の健康管理が基本です</a:t>
            </a:r>
            <a:r>
              <a:rPr lang="en-US" altLang="ja-JP" sz="3600" b="1" dirty="0">
                <a:solidFill>
                  <a:srgbClr val="0070C0"/>
                </a:solidFill>
              </a:rPr>
              <a:t/>
            </a:r>
            <a:br>
              <a:rPr lang="en-US" altLang="ja-JP" sz="3600" b="1" dirty="0">
                <a:solidFill>
                  <a:srgbClr val="0070C0"/>
                </a:solidFill>
              </a:rPr>
            </a:br>
            <a:r>
              <a:rPr lang="ja-JP" altLang="en-US" sz="1400" b="1" dirty="0">
                <a:solidFill>
                  <a:srgbClr val="0070C0"/>
                </a:solidFill>
              </a:rPr>
              <a:t>・子どもの養育を行う上で、まずは養育者自身が、心も身体も健康であることが重要です。</a:t>
            </a:r>
            <a:endParaRPr kumimoji="1" lang="ja-JP" altLang="en-US" sz="1400" b="1" dirty="0">
              <a:solidFill>
                <a:srgbClr val="0070C0"/>
              </a:solidFill>
            </a:endParaRPr>
          </a:p>
        </p:txBody>
      </p:sp>
      <p:sp>
        <p:nvSpPr>
          <p:cNvPr id="3" name="コンテンツ プレースホルダー 2"/>
          <p:cNvSpPr>
            <a:spLocks noGrp="1"/>
          </p:cNvSpPr>
          <p:nvPr>
            <p:ph idx="1"/>
          </p:nvPr>
        </p:nvSpPr>
        <p:spPr>
          <a:xfrm>
            <a:off x="467544" y="1772816"/>
            <a:ext cx="8229600" cy="4925144"/>
          </a:xfrm>
        </p:spPr>
        <p:txBody>
          <a:bodyPr>
            <a:normAutofit lnSpcReduction="10000"/>
          </a:bodyPr>
          <a:lstStyle/>
          <a:p>
            <a:r>
              <a:rPr lang="ja-JP" altLang="ja-JP" sz="2800" b="1" dirty="0"/>
              <a:t>身体的健康</a:t>
            </a:r>
            <a:endParaRPr lang="en-US" altLang="ja-JP" sz="2800" b="1" dirty="0"/>
          </a:p>
          <a:p>
            <a:pPr marL="0" indent="0">
              <a:buNone/>
            </a:pPr>
            <a:r>
              <a:rPr lang="ja-JP" altLang="en-US" sz="2800" dirty="0"/>
              <a:t>　生活のリズムが乱れやすい中、自らが感染源とならないように！</a:t>
            </a:r>
            <a:endParaRPr lang="en-US" altLang="ja-JP" sz="2800" dirty="0"/>
          </a:p>
          <a:p>
            <a:pPr marL="0" indent="0">
              <a:buNone/>
            </a:pPr>
            <a:r>
              <a:rPr lang="ja-JP" altLang="en-US" sz="2800" dirty="0"/>
              <a:t>　　→病弱な乳幼児は感染すると重篤化しやすい</a:t>
            </a:r>
            <a:endParaRPr lang="en-US" altLang="ja-JP" sz="2800" dirty="0"/>
          </a:p>
          <a:p>
            <a:pPr marL="0" indent="0">
              <a:buNone/>
            </a:pPr>
            <a:endParaRPr lang="en-US" altLang="ja-JP" sz="2800" dirty="0"/>
          </a:p>
          <a:p>
            <a:pPr marL="0" indent="0">
              <a:buNone/>
            </a:pPr>
            <a:r>
              <a:rPr lang="ja-JP" altLang="en-US" sz="2800" dirty="0"/>
              <a:t>・</a:t>
            </a:r>
            <a:r>
              <a:rPr lang="ja-JP" altLang="ja-JP" sz="2800" b="1" dirty="0"/>
              <a:t>精神的健康</a:t>
            </a:r>
            <a:endParaRPr lang="en-US" altLang="ja-JP" sz="2800" b="1" dirty="0"/>
          </a:p>
          <a:p>
            <a:pPr marL="0" indent="0">
              <a:buNone/>
            </a:pPr>
            <a:r>
              <a:rPr kumimoji="1" lang="ja-JP" altLang="en-US" sz="2800" dirty="0"/>
              <a:t>　不安定な感情を職場・子どもに持ち込まないこと</a:t>
            </a:r>
            <a:endParaRPr kumimoji="1" lang="en-US" altLang="ja-JP" sz="2800" dirty="0"/>
          </a:p>
          <a:p>
            <a:pPr marL="0" indent="0">
              <a:buNone/>
            </a:pPr>
            <a:r>
              <a:rPr lang="ja-JP" altLang="en-US" sz="2800" dirty="0"/>
              <a:t>　　→養育者の気持ちは子どもにも影響する</a:t>
            </a:r>
            <a:endParaRPr lang="en-US" altLang="ja-JP" sz="2800" dirty="0"/>
          </a:p>
          <a:p>
            <a:pPr marL="0" indent="0">
              <a:buNone/>
            </a:pPr>
            <a:endParaRPr kumimoji="1" lang="en-US" altLang="ja-JP" sz="2800" dirty="0"/>
          </a:p>
          <a:p>
            <a:pPr marL="0" indent="0">
              <a:buNone/>
            </a:pPr>
            <a:r>
              <a:rPr kumimoji="1" lang="ja-JP" altLang="en-US" sz="2800" dirty="0"/>
              <a:t>　　　　　　　　　　　　</a:t>
            </a:r>
            <a:r>
              <a:rPr kumimoji="1" lang="en-US" altLang="ja-JP" sz="2800" dirty="0"/>
              <a:t>※</a:t>
            </a:r>
            <a:r>
              <a:rPr kumimoji="1" lang="ja-JP" altLang="en-US" sz="2400" dirty="0"/>
              <a:t>「改訂新版　乳児院養育指針</a:t>
            </a:r>
            <a:r>
              <a:rPr kumimoji="1" lang="ja-JP" altLang="en-US" sz="2400" dirty="0" smtClean="0"/>
              <a:t>」</a:t>
            </a:r>
            <a:r>
              <a:rPr kumimoji="1" lang="en-US" altLang="ja-JP" sz="2400" dirty="0" smtClean="0"/>
              <a:t>P.276</a:t>
            </a:r>
            <a:endParaRPr kumimoji="1" lang="ja-JP" altLang="en-US" sz="2400"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2</a:t>
            </a:fld>
            <a:endParaRPr kumimoji="1" lang="ja-JP" altLang="en-US" dirty="0"/>
          </a:p>
        </p:txBody>
      </p:sp>
    </p:spTree>
    <p:extLst>
      <p:ext uri="{BB962C8B-B14F-4D97-AF65-F5344CB8AC3E}">
        <p14:creationId xmlns:p14="http://schemas.microsoft.com/office/powerpoint/2010/main" val="117402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908720"/>
            <a:ext cx="8136904" cy="5112568"/>
          </a:xfrm>
        </p:spPr>
        <p:txBody>
          <a:bodyPr>
            <a:normAutofit/>
          </a:bodyPr>
          <a:lstStyle/>
          <a:p>
            <a:pPr algn="l"/>
            <a:r>
              <a:rPr lang="ja-JP" altLang="en-US" sz="3600" b="1" dirty="0">
                <a:solidFill>
                  <a:srgbClr val="0070C0"/>
                </a:solidFill>
              </a:rPr>
              <a:t>□ </a:t>
            </a:r>
            <a:r>
              <a:rPr lang="ja-JP" altLang="ja-JP" sz="3600" b="1" dirty="0">
                <a:solidFill>
                  <a:srgbClr val="0070C0"/>
                </a:solidFill>
              </a:rPr>
              <a:t>子どもの変化に敏感でいることは、子どもの健康管理のひとつです</a:t>
            </a:r>
            <a:r>
              <a:rPr lang="en-US" altLang="ja-JP" sz="4000" b="1" dirty="0">
                <a:solidFill>
                  <a:srgbClr val="0070C0"/>
                </a:solidFill>
              </a:rPr>
              <a:t/>
            </a:r>
            <a:br>
              <a:rPr lang="en-US" altLang="ja-JP" sz="4000" b="1" dirty="0">
                <a:solidFill>
                  <a:srgbClr val="0070C0"/>
                </a:solidFill>
              </a:rPr>
            </a:br>
            <a:r>
              <a:rPr lang="en-US" altLang="ja-JP" sz="3200" b="1" dirty="0">
                <a:solidFill>
                  <a:srgbClr val="0070C0"/>
                </a:solidFill>
              </a:rPr>
              <a:t/>
            </a:r>
            <a:br>
              <a:rPr lang="en-US" altLang="ja-JP" sz="3200" b="1" dirty="0">
                <a:solidFill>
                  <a:srgbClr val="0070C0"/>
                </a:solidFill>
              </a:rPr>
            </a:br>
            <a:r>
              <a:rPr lang="ja-JP" altLang="en-US" sz="2400" b="1" dirty="0">
                <a:solidFill>
                  <a:srgbClr val="0070C0"/>
                </a:solidFill>
              </a:rPr>
              <a:t>・</a:t>
            </a:r>
            <a:r>
              <a:rPr lang="ja-JP" altLang="en-US" sz="2800" b="1" dirty="0">
                <a:solidFill>
                  <a:srgbClr val="0070C0"/>
                </a:solidFill>
              </a:rPr>
              <a:t>乳幼児は言葉で自分の健康状態を伝えられないことが多くあります。</a:t>
            </a:r>
            <a:r>
              <a:rPr lang="en-US" altLang="ja-JP" sz="2800" b="1" dirty="0">
                <a:solidFill>
                  <a:srgbClr val="0070C0"/>
                </a:solidFill>
              </a:rPr>
              <a:t/>
            </a:r>
            <a:br>
              <a:rPr lang="en-US" altLang="ja-JP" sz="2800" b="1" dirty="0">
                <a:solidFill>
                  <a:srgbClr val="0070C0"/>
                </a:solidFill>
              </a:rPr>
            </a:br>
            <a:r>
              <a:rPr lang="ja-JP" altLang="en-US" sz="2800" b="1" dirty="0">
                <a:solidFill>
                  <a:srgbClr val="0070C0"/>
                </a:solidFill>
              </a:rPr>
              <a:t>・子どもの顔色、様子（元気がない、泣き止まない）等について、「いつもと違うな」、「何かおかしいな」と気づけることは、　乳児院職員に求められる大切な資質のひとつです。</a:t>
            </a:r>
            <a:endParaRPr kumimoji="1" lang="ja-JP" altLang="en-US" sz="5400" b="1" dirty="0">
              <a:solidFill>
                <a:srgbClr val="0070C0"/>
              </a:solidFill>
            </a:endParaRPr>
          </a:p>
        </p:txBody>
      </p:sp>
      <p:sp>
        <p:nvSpPr>
          <p:cNvPr id="3" name="スライド番号プレースホルダー 2"/>
          <p:cNvSpPr>
            <a:spLocks noGrp="1"/>
          </p:cNvSpPr>
          <p:nvPr>
            <p:ph type="sldNum" sz="quarter" idx="12"/>
          </p:nvPr>
        </p:nvSpPr>
        <p:spPr/>
        <p:txBody>
          <a:bodyPr/>
          <a:lstStyle/>
          <a:p>
            <a:fld id="{52885D5F-1D73-4CD8-8BE9-6FDEEE1081D8}" type="slidenum">
              <a:rPr kumimoji="1" lang="ja-JP" altLang="en-US" smtClean="0"/>
              <a:t>3</a:t>
            </a:fld>
            <a:endParaRPr kumimoji="1" lang="ja-JP" altLang="en-US" dirty="0"/>
          </a:p>
        </p:txBody>
      </p:sp>
    </p:spTree>
    <p:extLst>
      <p:ext uri="{BB962C8B-B14F-4D97-AF65-F5344CB8AC3E}">
        <p14:creationId xmlns:p14="http://schemas.microsoft.com/office/powerpoint/2010/main" val="4257820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idx="1"/>
          </p:nvPr>
        </p:nvSpPr>
        <p:spPr>
          <a:xfrm>
            <a:off x="539552" y="548680"/>
            <a:ext cx="8229600" cy="5152180"/>
          </a:xfrm>
          <a:prstGeom prst="rect">
            <a:avLst/>
          </a:prstGeom>
        </p:spPr>
        <p:txBody>
          <a:bodyPr wrap="square">
            <a:spAutoFit/>
          </a:bodyPr>
          <a:lstStyle/>
          <a:p>
            <a:pPr marL="0" indent="0">
              <a:buNone/>
            </a:pPr>
            <a:r>
              <a:rPr lang="ja-JP" altLang="ja-JP" sz="3600" b="1" dirty="0"/>
              <a:t>「いつもと違うときには…」</a:t>
            </a:r>
            <a:endParaRPr lang="en-US" altLang="ja-JP" sz="3600" b="1" dirty="0"/>
          </a:p>
          <a:p>
            <a:pPr marL="0" indent="0">
              <a:buNone/>
            </a:pPr>
            <a:r>
              <a:rPr lang="ja-JP" altLang="en-US" sz="3600" dirty="0"/>
              <a:t>①感情表出に対して的確に応答</a:t>
            </a:r>
            <a:endParaRPr lang="en-US" altLang="ja-JP" sz="3600" dirty="0"/>
          </a:p>
          <a:p>
            <a:pPr marL="0" indent="0">
              <a:buNone/>
            </a:pPr>
            <a:r>
              <a:rPr lang="ja-JP" altLang="en-US" sz="3600" dirty="0"/>
              <a:t>②甘え泣き、ぐずりの表出の受容の時は、眼差しを合わせ、声をかけ、抱き上げる</a:t>
            </a:r>
            <a:endParaRPr lang="en-US" altLang="ja-JP" sz="1400" dirty="0"/>
          </a:p>
          <a:p>
            <a:pPr marL="0" indent="0">
              <a:buNone/>
            </a:pPr>
            <a:r>
              <a:rPr lang="ja-JP" altLang="en-US" sz="3200" b="1" dirty="0"/>
              <a:t>　ポイント１　ぐずり泣き等の時は・・・</a:t>
            </a:r>
            <a:endParaRPr lang="en-US" altLang="ja-JP" sz="3200" b="1" dirty="0"/>
          </a:p>
          <a:p>
            <a:pPr marL="0" indent="0">
              <a:buNone/>
            </a:pPr>
            <a:r>
              <a:rPr lang="ja-JP" altLang="en-US" sz="3200" b="1" dirty="0"/>
              <a:t>　ポイント２　食欲がない、ミルクを飲まない等の時・・・</a:t>
            </a:r>
            <a:endParaRPr lang="en-US" altLang="ja-JP" sz="1400" dirty="0"/>
          </a:p>
          <a:p>
            <a:pPr marL="0" indent="0">
              <a:buNone/>
            </a:pPr>
            <a:r>
              <a:rPr lang="en-US" altLang="ja-JP" sz="2800" dirty="0"/>
              <a:t>※</a:t>
            </a:r>
            <a:r>
              <a:rPr lang="ja-JP" altLang="en-US" sz="2800" dirty="0"/>
              <a:t>「様々な病児ケアの対応チェックリスト」「改訂新版　乳児院</a:t>
            </a:r>
            <a:r>
              <a:rPr lang="ja-JP" altLang="en-US" sz="2800" dirty="0" smtClean="0"/>
              <a:t>養育</a:t>
            </a:r>
            <a:r>
              <a:rPr lang="ja-JP" altLang="en-US" sz="2800" dirty="0"/>
              <a:t>指針</a:t>
            </a:r>
            <a:r>
              <a:rPr lang="ja-JP" altLang="en-US" sz="2800" dirty="0" smtClean="0"/>
              <a:t>」</a:t>
            </a:r>
            <a:r>
              <a:rPr lang="en-US" altLang="ja-JP" sz="2800" dirty="0" smtClean="0"/>
              <a:t>P.140,279</a:t>
            </a:r>
            <a:endParaRPr lang="en-US" altLang="ja-JP" sz="2800" dirty="0"/>
          </a:p>
        </p:txBody>
      </p:sp>
      <p:sp>
        <p:nvSpPr>
          <p:cNvPr id="2" name="スライド番号プレースホルダー 1"/>
          <p:cNvSpPr>
            <a:spLocks noGrp="1"/>
          </p:cNvSpPr>
          <p:nvPr>
            <p:ph type="sldNum" sz="quarter" idx="12"/>
          </p:nvPr>
        </p:nvSpPr>
        <p:spPr/>
        <p:txBody>
          <a:bodyPr/>
          <a:lstStyle/>
          <a:p>
            <a:fld id="{52885D5F-1D73-4CD8-8BE9-6FDEEE1081D8}" type="slidenum">
              <a:rPr kumimoji="1" lang="ja-JP" altLang="en-US" smtClean="0"/>
              <a:t>4</a:t>
            </a:fld>
            <a:endParaRPr kumimoji="1" lang="ja-JP" altLang="en-US" dirty="0"/>
          </a:p>
        </p:txBody>
      </p:sp>
    </p:spTree>
    <p:extLst>
      <p:ext uri="{BB962C8B-B14F-4D97-AF65-F5344CB8AC3E}">
        <p14:creationId xmlns:p14="http://schemas.microsoft.com/office/powerpoint/2010/main" val="1663133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8092" y="599728"/>
            <a:ext cx="7128792" cy="1143000"/>
          </a:xfrm>
        </p:spPr>
        <p:txBody>
          <a:bodyPr>
            <a:noAutofit/>
          </a:bodyPr>
          <a:lstStyle/>
          <a:p>
            <a:pPr algn="l"/>
            <a:r>
              <a:rPr lang="ja-JP" altLang="en-US" sz="3600" b="1" dirty="0">
                <a:solidFill>
                  <a:srgbClr val="0070C0"/>
                </a:solidFill>
              </a:rPr>
              <a:t>□ </a:t>
            </a:r>
            <a:r>
              <a:rPr lang="ja-JP" altLang="ja-JP" sz="3600" b="1" dirty="0">
                <a:solidFill>
                  <a:srgbClr val="0070C0"/>
                </a:solidFill>
              </a:rPr>
              <a:t>法人や施設の理念、倫理規程を理解しましょう</a:t>
            </a:r>
            <a:endParaRPr kumimoji="1" lang="ja-JP" altLang="en-US" sz="3600" b="1" dirty="0">
              <a:solidFill>
                <a:srgbClr val="0070C0"/>
              </a:solidFill>
            </a:endParaRPr>
          </a:p>
        </p:txBody>
      </p:sp>
      <p:sp>
        <p:nvSpPr>
          <p:cNvPr id="3" name="コンテンツ プレースホルダー 2"/>
          <p:cNvSpPr>
            <a:spLocks noGrp="1"/>
          </p:cNvSpPr>
          <p:nvPr>
            <p:ph idx="1"/>
          </p:nvPr>
        </p:nvSpPr>
        <p:spPr>
          <a:xfrm>
            <a:off x="414046" y="1742728"/>
            <a:ext cx="7956884" cy="5112568"/>
          </a:xfrm>
        </p:spPr>
        <p:txBody>
          <a:bodyPr>
            <a:normAutofit fontScale="85000" lnSpcReduction="20000"/>
          </a:bodyPr>
          <a:lstStyle/>
          <a:p>
            <a:r>
              <a:rPr lang="ja-JP" altLang="ja-JP" b="1" dirty="0"/>
              <a:t>「理念」とは</a:t>
            </a:r>
            <a:endParaRPr lang="en-US" altLang="ja-JP" b="1" dirty="0"/>
          </a:p>
          <a:p>
            <a:pPr marL="0" indent="0">
              <a:buNone/>
            </a:pPr>
            <a:r>
              <a:rPr lang="ja-JP" altLang="en-US" dirty="0"/>
              <a:t>　ある物事について、こうあるべきだという根本的な考え方です。</a:t>
            </a:r>
            <a:endParaRPr lang="en-US" altLang="ja-JP" dirty="0"/>
          </a:p>
          <a:p>
            <a:pPr marL="0" indent="0">
              <a:buNone/>
            </a:pPr>
            <a:r>
              <a:rPr lang="ja-JP" altLang="en-US" dirty="0"/>
              <a:t>　</a:t>
            </a:r>
            <a:r>
              <a:rPr lang="ja-JP" altLang="ja-JP" b="1" dirty="0"/>
              <a:t>「理念」</a:t>
            </a:r>
            <a:r>
              <a:rPr lang="ja-JP" altLang="en-US" b="1" dirty="0"/>
              <a:t>によって、</a:t>
            </a:r>
            <a:endParaRPr lang="ja-JP" altLang="ja-JP" b="1" dirty="0"/>
          </a:p>
          <a:p>
            <a:pPr marL="0" indent="0">
              <a:buNone/>
            </a:pPr>
            <a:r>
              <a:rPr lang="ja-JP" altLang="ja-JP" sz="2800" dirty="0"/>
              <a:t>　</a:t>
            </a:r>
            <a:r>
              <a:rPr lang="ja-JP" altLang="en-US" sz="2800" dirty="0"/>
              <a:t>→自分の所属する組織の方向性や、</a:t>
            </a:r>
            <a:r>
              <a:rPr lang="ja-JP" altLang="ja-JP" sz="2800" dirty="0"/>
              <a:t>社会福祉事業を通じて実現</a:t>
            </a:r>
            <a:r>
              <a:rPr lang="ja-JP" altLang="en-US" sz="2800" dirty="0"/>
              <a:t>しようとしていることが明確に示されます。</a:t>
            </a:r>
            <a:endParaRPr lang="ja-JP" altLang="ja-JP" sz="2800" dirty="0"/>
          </a:p>
          <a:p>
            <a:pPr marL="0" indent="0">
              <a:buNone/>
            </a:pPr>
            <a:r>
              <a:rPr lang="ja-JP" altLang="en-US" sz="2800" dirty="0"/>
              <a:t>　「理念」は</a:t>
            </a:r>
            <a:r>
              <a:rPr lang="ja-JP" altLang="ja-JP" sz="2800" dirty="0"/>
              <a:t>社会に</a:t>
            </a:r>
            <a:r>
              <a:rPr lang="ja-JP" altLang="en-US" sz="2800" dirty="0"/>
              <a:t>組織の実践の基盤や責任を</a:t>
            </a:r>
            <a:r>
              <a:rPr lang="ja-JP" altLang="ja-JP" sz="2800" dirty="0"/>
              <a:t>伝える</a:t>
            </a:r>
            <a:r>
              <a:rPr lang="ja-JP" altLang="en-US" sz="2800" dirty="0"/>
              <a:t>ものですが、所属する組織内で職員が共有すべきものとしても捉えられます。</a:t>
            </a:r>
            <a:endParaRPr lang="en-US" altLang="ja-JP" sz="2800" dirty="0"/>
          </a:p>
          <a:p>
            <a:pPr marL="0" indent="0">
              <a:buNone/>
            </a:pPr>
            <a:r>
              <a:rPr lang="ja-JP" altLang="en-US" sz="2800" dirty="0"/>
              <a:t>　</a:t>
            </a:r>
            <a:r>
              <a:rPr lang="ja-JP" altLang="en-US" dirty="0"/>
              <a:t>　</a:t>
            </a:r>
            <a:r>
              <a:rPr lang="ja-JP" altLang="en-US" b="1" dirty="0"/>
              <a:t>　－理念は養育実践の基盤となるものです－</a:t>
            </a:r>
            <a:endParaRPr lang="en-US" altLang="ja-JP" b="1" dirty="0"/>
          </a:p>
          <a:p>
            <a:r>
              <a:rPr lang="ja-JP" altLang="ja-JP" b="1" dirty="0"/>
              <a:t>「倫理規程」とは</a:t>
            </a:r>
            <a:endParaRPr lang="en-US" altLang="ja-JP" b="1" dirty="0"/>
          </a:p>
          <a:p>
            <a:pPr marL="0" indent="0">
              <a:buNone/>
            </a:pPr>
            <a:r>
              <a:rPr lang="ja-JP" altLang="en-US" dirty="0"/>
              <a:t>　組織における養育や援助の実践において、守り、行うべき行動の基準を定めたものです。</a:t>
            </a:r>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5</a:t>
            </a:fld>
            <a:endParaRPr kumimoji="1" lang="ja-JP" altLang="en-US" dirty="0"/>
          </a:p>
        </p:txBody>
      </p:sp>
    </p:spTree>
    <p:extLst>
      <p:ext uri="{BB962C8B-B14F-4D97-AF65-F5344CB8AC3E}">
        <p14:creationId xmlns:p14="http://schemas.microsoft.com/office/powerpoint/2010/main" val="3556640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87016" y="1196752"/>
            <a:ext cx="8677472" cy="5256584"/>
          </a:xfrm>
        </p:spPr>
        <p:txBody>
          <a:bodyPr>
            <a:noAutofit/>
          </a:bodyPr>
          <a:lstStyle/>
          <a:p>
            <a:pPr marL="0" indent="0">
              <a:buNone/>
            </a:pPr>
            <a:r>
              <a:rPr lang="ja-JP" altLang="en-US" sz="1800" dirty="0"/>
              <a:t>　乳児院の責務は、子どもの生命</a:t>
            </a:r>
            <a:r>
              <a:rPr lang="en-US" altLang="ja-JP" sz="1800" dirty="0"/>
              <a:t>(</a:t>
            </a:r>
            <a:r>
              <a:rPr lang="ja-JP" altLang="en-US" sz="1800" dirty="0"/>
              <a:t>いのち</a:t>
            </a:r>
            <a:r>
              <a:rPr lang="en-US" altLang="ja-JP" sz="1800" dirty="0"/>
              <a:t>)</a:t>
            </a:r>
            <a:r>
              <a:rPr lang="ja-JP" altLang="en-US" sz="1800" dirty="0"/>
              <a:t>と人権を守り、子どもたちが日々こころ豊かにかつ健やかに成長するよう、また、その保護者が子どもたちによりよい養育環境を整えられるよう支援することです。</a:t>
            </a:r>
          </a:p>
          <a:p>
            <a:pPr marL="0" indent="0">
              <a:buNone/>
            </a:pPr>
            <a:r>
              <a:rPr lang="ja-JP" altLang="en-US" sz="1800" dirty="0"/>
              <a:t>　私たちはこのことを深く認識し、子育て支援に対する社会からの要請に応えるべく、日々自己研鑽に励み、専門性の向上をめざします。そして、子どもたちの育ちを支える生活の場として、すべての職員が心をあわせ、子どもたちの幸福</a:t>
            </a:r>
            <a:r>
              <a:rPr lang="en-US" altLang="ja-JP" sz="1800" dirty="0"/>
              <a:t>(</a:t>
            </a:r>
            <a:r>
              <a:rPr lang="ja-JP" altLang="en-US" sz="1800" dirty="0"/>
              <a:t>しあわせ</a:t>
            </a:r>
            <a:r>
              <a:rPr lang="en-US" altLang="ja-JP" sz="1800" dirty="0"/>
              <a:t>)</a:t>
            </a:r>
            <a:r>
              <a:rPr lang="ja-JP" altLang="en-US" sz="1800" dirty="0"/>
              <a:t>を実現するための拠りどころを、次に定めます。</a:t>
            </a:r>
          </a:p>
          <a:p>
            <a:pPr marL="0" indent="0">
              <a:buNone/>
            </a:pPr>
            <a:r>
              <a:rPr lang="ja-JP" altLang="en-US" sz="1800" b="1" dirty="0"/>
              <a:t>（基本理念）</a:t>
            </a:r>
          </a:p>
          <a:p>
            <a:pPr marL="0" indent="0">
              <a:buNone/>
            </a:pPr>
            <a:r>
              <a:rPr lang="ja-JP" altLang="en-US" sz="1800" dirty="0"/>
              <a:t>私たちは、社会の責任のもとに、子どもたちの生命</a:t>
            </a:r>
            <a:r>
              <a:rPr lang="en-US" altLang="ja-JP" sz="1800" dirty="0"/>
              <a:t>(</a:t>
            </a:r>
            <a:r>
              <a:rPr lang="ja-JP" altLang="en-US" sz="1800" dirty="0"/>
              <a:t>いのち</a:t>
            </a:r>
            <a:r>
              <a:rPr lang="en-US" altLang="ja-JP" sz="1800" dirty="0"/>
              <a:t>)</a:t>
            </a:r>
            <a:r>
              <a:rPr lang="ja-JP" altLang="en-US" sz="1800" dirty="0"/>
              <a:t>を、かけがえのない、社会で最も尊いものとして大切に守ります</a:t>
            </a:r>
            <a:r>
              <a:rPr lang="en-US" altLang="ja-JP" sz="1800" dirty="0"/>
              <a:t>｡</a:t>
            </a:r>
          </a:p>
          <a:p>
            <a:pPr marL="0" indent="0">
              <a:buNone/>
            </a:pPr>
            <a:r>
              <a:rPr lang="ja-JP" altLang="en-US" sz="1800" dirty="0"/>
              <a:t>私たちは、子どもたちによりそい、その思いを代弁するよう努めるとともに、専門的役割と使命を自覚し、一人ひとりの子どもの最善の利益の実現に努めます。</a:t>
            </a:r>
          </a:p>
          <a:p>
            <a:pPr marL="0" indent="0">
              <a:buNone/>
            </a:pPr>
            <a:r>
              <a:rPr lang="ja-JP" altLang="en-US" sz="1800" b="1" dirty="0"/>
              <a:t>（権利擁護）</a:t>
            </a:r>
          </a:p>
          <a:p>
            <a:pPr marL="0" indent="0">
              <a:buNone/>
            </a:pPr>
            <a:r>
              <a:rPr lang="ja-JP" altLang="en-US" sz="1800" dirty="0"/>
              <a:t>私たちは、児童憲章と子どもの権利条約の理念を遵守し、子どもたちの人権（生きる権利、育つ権利、守られる権利、参加する権利）を尊重します。</a:t>
            </a:r>
          </a:p>
          <a:p>
            <a:pPr marL="0" indent="0">
              <a:buNone/>
            </a:pPr>
            <a:r>
              <a:rPr lang="ja-JP" altLang="en-US" sz="1800" dirty="0"/>
              <a:t>私たちは、子どもたちへのいかなる差別や虐待も許さず、また不適切なかかわりをしないよう、自らを律します。</a:t>
            </a:r>
            <a:endParaRPr kumimoji="1" lang="ja-JP" altLang="en-US" sz="1100" dirty="0"/>
          </a:p>
        </p:txBody>
      </p:sp>
      <p:sp>
        <p:nvSpPr>
          <p:cNvPr id="4" name="タイトル 3"/>
          <p:cNvSpPr>
            <a:spLocks noGrp="1"/>
          </p:cNvSpPr>
          <p:nvPr>
            <p:ph type="title"/>
          </p:nvPr>
        </p:nvSpPr>
        <p:spPr>
          <a:xfrm>
            <a:off x="237847" y="404664"/>
            <a:ext cx="8543292" cy="792088"/>
          </a:xfrm>
        </p:spPr>
        <p:txBody>
          <a:bodyPr>
            <a:normAutofit fontScale="90000"/>
          </a:bodyPr>
          <a:lstStyle/>
          <a:p>
            <a:pPr lvl="0" algn="l">
              <a:spcBef>
                <a:spcPct val="20000"/>
              </a:spcBef>
            </a:pPr>
            <a:r>
              <a:rPr lang="ja-JP" altLang="en-US" sz="3200" dirty="0"/>
              <a:t>（参考）乳児院 倫理綱領</a:t>
            </a:r>
            <a:r>
              <a:rPr lang="en-US" altLang="ja-JP" sz="3200" dirty="0"/>
              <a:t/>
            </a:r>
            <a:br>
              <a:rPr lang="en-US" altLang="ja-JP" sz="3200" dirty="0"/>
            </a:br>
            <a:r>
              <a:rPr lang="ja-JP" altLang="en-US" sz="1600" dirty="0">
                <a:solidFill>
                  <a:prstClr val="black"/>
                </a:solidFill>
                <a:cs typeface="+mn-cs"/>
              </a:rPr>
              <a:t>社会福祉法人全国社会福祉協議会・全国乳児福祉協議会</a:t>
            </a:r>
            <a:endParaRPr kumimoji="1" lang="ja-JP" altLang="en-US" sz="3200" dirty="0"/>
          </a:p>
        </p:txBody>
      </p:sp>
      <p:sp>
        <p:nvSpPr>
          <p:cNvPr id="2" name="スライド番号プレースホルダー 1"/>
          <p:cNvSpPr>
            <a:spLocks noGrp="1"/>
          </p:cNvSpPr>
          <p:nvPr>
            <p:ph type="sldNum" sz="quarter" idx="12"/>
          </p:nvPr>
        </p:nvSpPr>
        <p:spPr/>
        <p:txBody>
          <a:bodyPr/>
          <a:lstStyle/>
          <a:p>
            <a:fld id="{52885D5F-1D73-4CD8-8BE9-6FDEEE1081D8}" type="slidenum">
              <a:rPr kumimoji="1" lang="ja-JP" altLang="en-US" smtClean="0"/>
              <a:t>6</a:t>
            </a:fld>
            <a:endParaRPr kumimoji="1" lang="ja-JP" altLang="en-US" dirty="0"/>
          </a:p>
        </p:txBody>
      </p:sp>
    </p:spTree>
    <p:extLst>
      <p:ext uri="{BB962C8B-B14F-4D97-AF65-F5344CB8AC3E}">
        <p14:creationId xmlns:p14="http://schemas.microsoft.com/office/powerpoint/2010/main" val="3027686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764704"/>
          </a:xfrm>
        </p:spPr>
        <p:txBody>
          <a:bodyPr>
            <a:normAutofit/>
          </a:bodyPr>
          <a:lstStyle/>
          <a:p>
            <a:pPr algn="l"/>
            <a:r>
              <a:rPr lang="ja-JP" altLang="en-US" sz="2400" dirty="0"/>
              <a:t>（参考）乳児院 倫理綱領　　　　　　（続き）</a:t>
            </a:r>
            <a:endParaRPr kumimoji="1" lang="ja-JP" altLang="en-US" sz="2400" dirty="0"/>
          </a:p>
        </p:txBody>
      </p:sp>
      <p:sp>
        <p:nvSpPr>
          <p:cNvPr id="3" name="コンテンツ プレースホルダー 2"/>
          <p:cNvSpPr>
            <a:spLocks noGrp="1"/>
          </p:cNvSpPr>
          <p:nvPr>
            <p:ph idx="1"/>
          </p:nvPr>
        </p:nvSpPr>
        <p:spPr>
          <a:xfrm>
            <a:off x="251520" y="764704"/>
            <a:ext cx="8435280" cy="5976664"/>
          </a:xfrm>
        </p:spPr>
        <p:txBody>
          <a:bodyPr>
            <a:noAutofit/>
          </a:bodyPr>
          <a:lstStyle/>
          <a:p>
            <a:pPr marL="0" lvl="0" indent="0">
              <a:buNone/>
            </a:pPr>
            <a:r>
              <a:rPr lang="ja-JP" altLang="en-US" sz="2400" b="1" dirty="0">
                <a:solidFill>
                  <a:prstClr val="black"/>
                </a:solidFill>
              </a:rPr>
              <a:t>（家庭的養護と個別養護）</a:t>
            </a:r>
          </a:p>
          <a:p>
            <a:pPr marL="0" lvl="0" indent="0">
              <a:buNone/>
            </a:pPr>
            <a:r>
              <a:rPr lang="ja-JP" altLang="en-US" sz="2400" dirty="0">
                <a:solidFill>
                  <a:prstClr val="black"/>
                </a:solidFill>
              </a:rPr>
              <a:t>私たちは、家庭的な養育環境のもとで、子どもたちが安心して生活できるよう、子どもたち一人ひとりの成長発達をきめ細かく、丁寧に見守っていきます。</a:t>
            </a:r>
          </a:p>
          <a:p>
            <a:pPr marL="0" lvl="0" indent="0">
              <a:buNone/>
            </a:pPr>
            <a:r>
              <a:rPr lang="ja-JP" altLang="en-US" sz="2400" b="1" dirty="0">
                <a:solidFill>
                  <a:prstClr val="black"/>
                </a:solidFill>
              </a:rPr>
              <a:t>（発達の支援）</a:t>
            </a:r>
          </a:p>
          <a:p>
            <a:pPr marL="0" lvl="0" indent="0">
              <a:buNone/>
            </a:pPr>
            <a:r>
              <a:rPr lang="ja-JP" altLang="en-US" sz="2400" dirty="0">
                <a:solidFill>
                  <a:prstClr val="black"/>
                </a:solidFill>
              </a:rPr>
              <a:t>　私たちは、子どもたち一人ひとりと信頼関係を築き、子どもたちが健全な心身の発達ができるよう育ちを支えます。</a:t>
            </a:r>
          </a:p>
          <a:p>
            <a:pPr marL="0" lvl="0" indent="0">
              <a:buNone/>
            </a:pPr>
            <a:r>
              <a:rPr lang="ja-JP" altLang="en-US" sz="2400" b="1" dirty="0">
                <a:solidFill>
                  <a:prstClr val="black"/>
                </a:solidFill>
              </a:rPr>
              <a:t>（家庭への支援）</a:t>
            </a:r>
          </a:p>
          <a:p>
            <a:pPr marL="0" lvl="0" indent="0">
              <a:buNone/>
            </a:pPr>
            <a:r>
              <a:rPr lang="ja-JP" altLang="en-US" sz="2400" dirty="0">
                <a:solidFill>
                  <a:prstClr val="black"/>
                </a:solidFill>
              </a:rPr>
              <a:t>　私たちは、関係機関と協働し、家庭機能の回復を援助するとともに、保護者や里親と子どもたちを継続的に支援します。</a:t>
            </a:r>
          </a:p>
          <a:p>
            <a:pPr marL="0" lvl="0" indent="0">
              <a:buNone/>
            </a:pPr>
            <a:r>
              <a:rPr lang="ja-JP" altLang="en-US" sz="2400" b="1" dirty="0">
                <a:solidFill>
                  <a:prstClr val="black"/>
                </a:solidFill>
              </a:rPr>
              <a:t>（社会的使命の遂行）</a:t>
            </a:r>
          </a:p>
          <a:p>
            <a:pPr marL="0" lvl="0" indent="0">
              <a:buNone/>
            </a:pPr>
            <a:r>
              <a:rPr lang="ja-JP" altLang="en-US" sz="2400" dirty="0">
                <a:solidFill>
                  <a:prstClr val="black"/>
                </a:solidFill>
              </a:rPr>
              <a:t>私たちは、関係機関と協働し、虐待防止の推進を図るとともに、地域の子育て支援や里親支援などの社会貢献に努めます。 </a:t>
            </a:r>
          </a:p>
          <a:p>
            <a:pPr marL="0" lvl="0" indent="0" algn="r">
              <a:buNone/>
            </a:pPr>
            <a:r>
              <a:rPr lang="ja-JP" altLang="en-US" sz="1600" dirty="0">
                <a:solidFill>
                  <a:prstClr val="black"/>
                </a:solidFill>
              </a:rPr>
              <a:t>平成</a:t>
            </a:r>
            <a:r>
              <a:rPr lang="en-US" altLang="ja-JP" sz="1600" dirty="0">
                <a:solidFill>
                  <a:prstClr val="black"/>
                </a:solidFill>
              </a:rPr>
              <a:t>20</a:t>
            </a:r>
            <a:r>
              <a:rPr lang="ja-JP" altLang="en-US" sz="1600" dirty="0">
                <a:solidFill>
                  <a:prstClr val="black"/>
                </a:solidFill>
              </a:rPr>
              <a:t>年</a:t>
            </a:r>
            <a:r>
              <a:rPr lang="en-US" altLang="ja-JP" sz="1600" dirty="0">
                <a:solidFill>
                  <a:prstClr val="black"/>
                </a:solidFill>
              </a:rPr>
              <a:t>5</a:t>
            </a:r>
            <a:r>
              <a:rPr lang="ja-JP" altLang="en-US" sz="1600" dirty="0">
                <a:solidFill>
                  <a:prstClr val="black"/>
                </a:solidFill>
              </a:rPr>
              <a:t>月</a:t>
            </a:r>
            <a:r>
              <a:rPr lang="en-US" altLang="ja-JP" sz="1600" dirty="0">
                <a:solidFill>
                  <a:prstClr val="black"/>
                </a:solidFill>
              </a:rPr>
              <a:t>9</a:t>
            </a:r>
            <a:r>
              <a:rPr lang="ja-JP" altLang="en-US" sz="1600" dirty="0">
                <a:solidFill>
                  <a:prstClr val="black"/>
                </a:solidFill>
              </a:rPr>
              <a:t>日（平成</a:t>
            </a:r>
            <a:r>
              <a:rPr lang="en-US" altLang="ja-JP" sz="1600" dirty="0">
                <a:solidFill>
                  <a:prstClr val="black"/>
                </a:solidFill>
              </a:rPr>
              <a:t>26</a:t>
            </a:r>
            <a:r>
              <a:rPr lang="ja-JP" altLang="en-US" sz="1600" dirty="0">
                <a:solidFill>
                  <a:prstClr val="black"/>
                </a:solidFill>
              </a:rPr>
              <a:t>年</a:t>
            </a:r>
            <a:r>
              <a:rPr lang="en-US" altLang="ja-JP" sz="1600" dirty="0">
                <a:solidFill>
                  <a:prstClr val="black"/>
                </a:solidFill>
              </a:rPr>
              <a:t>5</a:t>
            </a:r>
            <a:r>
              <a:rPr lang="ja-JP" altLang="en-US" sz="1600" dirty="0">
                <a:solidFill>
                  <a:prstClr val="black"/>
                </a:solidFill>
              </a:rPr>
              <a:t>月</a:t>
            </a:r>
            <a:r>
              <a:rPr lang="en-US" altLang="ja-JP" sz="1600" dirty="0">
                <a:solidFill>
                  <a:prstClr val="black"/>
                </a:solidFill>
              </a:rPr>
              <a:t>12</a:t>
            </a:r>
            <a:r>
              <a:rPr lang="ja-JP" altLang="en-US" sz="1600" dirty="0">
                <a:solidFill>
                  <a:prstClr val="black"/>
                </a:solidFill>
              </a:rPr>
              <a:t>日一部改正）　</a:t>
            </a:r>
          </a:p>
          <a:p>
            <a:pPr marL="0" lvl="0" indent="0" algn="r">
              <a:buNone/>
            </a:pPr>
            <a:r>
              <a:rPr lang="ja-JP" altLang="en-US" sz="1600" dirty="0">
                <a:solidFill>
                  <a:prstClr val="black"/>
                </a:solidFill>
              </a:rPr>
              <a:t>社会福祉法人全国社会福祉協議会・全国乳児福祉協議会</a:t>
            </a:r>
          </a:p>
          <a:p>
            <a:pPr marL="0" indent="0">
              <a:buNone/>
            </a:pPr>
            <a:endParaRPr kumimoji="1" lang="ja-JP" altLang="en-US" sz="4400" dirty="0"/>
          </a:p>
        </p:txBody>
      </p:sp>
      <p:sp>
        <p:nvSpPr>
          <p:cNvPr id="4" name="スライド番号プレースホルダー 3"/>
          <p:cNvSpPr>
            <a:spLocks noGrp="1"/>
          </p:cNvSpPr>
          <p:nvPr>
            <p:ph type="sldNum" sz="quarter" idx="12"/>
          </p:nvPr>
        </p:nvSpPr>
        <p:spPr>
          <a:xfrm>
            <a:off x="6804248" y="6356350"/>
            <a:ext cx="2133600" cy="365125"/>
          </a:xfrm>
        </p:spPr>
        <p:txBody>
          <a:bodyPr/>
          <a:lstStyle/>
          <a:p>
            <a:fld id="{52885D5F-1D73-4CD8-8BE9-6FDEEE1081D8}" type="slidenum">
              <a:rPr kumimoji="1" lang="ja-JP" altLang="en-US" smtClean="0"/>
              <a:t>7</a:t>
            </a:fld>
            <a:endParaRPr kumimoji="1" lang="ja-JP" altLang="en-US" dirty="0"/>
          </a:p>
        </p:txBody>
      </p:sp>
    </p:spTree>
    <p:extLst>
      <p:ext uri="{BB962C8B-B14F-4D97-AF65-F5344CB8AC3E}">
        <p14:creationId xmlns:p14="http://schemas.microsoft.com/office/powerpoint/2010/main" val="2632374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1556792"/>
          </a:xfrm>
        </p:spPr>
        <p:txBody>
          <a:bodyPr>
            <a:normAutofit/>
          </a:bodyPr>
          <a:lstStyle/>
          <a:p>
            <a:pPr algn="l"/>
            <a:r>
              <a:rPr lang="ja-JP" altLang="en-US" sz="3600" b="1" dirty="0">
                <a:solidFill>
                  <a:srgbClr val="0070C0"/>
                </a:solidFill>
              </a:rPr>
              <a:t>□ </a:t>
            </a:r>
            <a:r>
              <a:rPr lang="ja-JP" altLang="ja-JP" sz="3600" b="1" dirty="0">
                <a:solidFill>
                  <a:srgbClr val="0070C0"/>
                </a:solidFill>
              </a:rPr>
              <a:t>子どもの生活を支えます</a:t>
            </a:r>
            <a:r>
              <a:rPr lang="en-US" altLang="ja-JP" sz="3600" b="1" dirty="0">
                <a:solidFill>
                  <a:srgbClr val="0070C0"/>
                </a:solidFill>
              </a:rPr>
              <a:t/>
            </a:r>
            <a:br>
              <a:rPr lang="en-US" altLang="ja-JP" sz="3600" b="1" dirty="0">
                <a:solidFill>
                  <a:srgbClr val="0070C0"/>
                </a:solidFill>
              </a:rPr>
            </a:br>
            <a:r>
              <a:rPr lang="ja-JP" altLang="en-US" sz="1400" b="1" dirty="0">
                <a:solidFill>
                  <a:srgbClr val="0070C0"/>
                </a:solidFill>
              </a:rPr>
              <a:t>・乳児院は、子どもの生活の場所です。調理、洗濯、掃除など</a:t>
            </a:r>
            <a:r>
              <a:rPr lang="en-US" altLang="ja-JP" sz="1400" b="1" dirty="0">
                <a:solidFill>
                  <a:srgbClr val="0070C0"/>
                </a:solidFill>
              </a:rPr>
              <a:t>…</a:t>
            </a:r>
            <a:r>
              <a:rPr lang="ja-JP" altLang="en-US" sz="1400" b="1" dirty="0">
                <a:solidFill>
                  <a:srgbClr val="0070C0"/>
                </a:solidFill>
              </a:rPr>
              <a:t>子どもと直接かかわる場面以外の日課も、</a:t>
            </a:r>
            <a:r>
              <a:rPr lang="en-US" altLang="ja-JP" sz="1400" b="1" dirty="0">
                <a:solidFill>
                  <a:srgbClr val="0070C0"/>
                </a:solidFill>
              </a:rPr>
              <a:t/>
            </a:r>
            <a:br>
              <a:rPr lang="en-US" altLang="ja-JP" sz="1400" b="1" dirty="0">
                <a:solidFill>
                  <a:srgbClr val="0070C0"/>
                </a:solidFill>
              </a:rPr>
            </a:br>
            <a:r>
              <a:rPr lang="ja-JP" altLang="en-US" sz="1400" b="1" dirty="0">
                <a:solidFill>
                  <a:srgbClr val="0070C0"/>
                </a:solidFill>
              </a:rPr>
              <a:t>　子どもの生活を支える重要な業務のひとつです。</a:t>
            </a:r>
            <a:r>
              <a:rPr lang="en-US" altLang="ja-JP" sz="1400" b="1" dirty="0">
                <a:solidFill>
                  <a:srgbClr val="0070C0"/>
                </a:solidFill>
              </a:rPr>
              <a:t/>
            </a:r>
            <a:br>
              <a:rPr lang="en-US" altLang="ja-JP" sz="1400" b="1" dirty="0">
                <a:solidFill>
                  <a:srgbClr val="0070C0"/>
                </a:solidFill>
              </a:rPr>
            </a:br>
            <a:r>
              <a:rPr lang="ja-JP" altLang="en-US" sz="1400" b="1" dirty="0">
                <a:solidFill>
                  <a:srgbClr val="0070C0"/>
                </a:solidFill>
              </a:rPr>
              <a:t>・子どもの生活の場所は清潔ですか？明るい雰囲気ですか？常に振り返り、改善する姿勢を持ちましょう。</a:t>
            </a:r>
            <a:endParaRPr kumimoji="1" lang="ja-JP" altLang="en-US" sz="1400" b="1" dirty="0">
              <a:solidFill>
                <a:srgbClr val="0070C0"/>
              </a:solidFill>
            </a:endParaRPr>
          </a:p>
        </p:txBody>
      </p:sp>
      <p:sp>
        <p:nvSpPr>
          <p:cNvPr id="3" name="コンテンツ プレースホルダー 2"/>
          <p:cNvSpPr>
            <a:spLocks noGrp="1"/>
          </p:cNvSpPr>
          <p:nvPr>
            <p:ph idx="1"/>
          </p:nvPr>
        </p:nvSpPr>
        <p:spPr>
          <a:xfrm>
            <a:off x="611560" y="1556792"/>
            <a:ext cx="8229600" cy="4824536"/>
          </a:xfrm>
        </p:spPr>
        <p:txBody>
          <a:bodyPr>
            <a:normAutofit fontScale="85000" lnSpcReduction="10000"/>
          </a:bodyPr>
          <a:lstStyle/>
          <a:p>
            <a:pPr marL="0" indent="0">
              <a:buNone/>
            </a:pPr>
            <a:r>
              <a:rPr lang="ja-JP" altLang="en-US" sz="3500" b="1" dirty="0"/>
              <a:t>　子どもは環境から影響を受けたり、自分から働きかけたりを繰り返して生活し、発達します。</a:t>
            </a:r>
            <a:endParaRPr lang="en-US" altLang="ja-JP" sz="3500" b="1" dirty="0"/>
          </a:p>
          <a:p>
            <a:pPr marL="0" indent="0">
              <a:buNone/>
            </a:pPr>
            <a:r>
              <a:rPr lang="ja-JP" altLang="en-US" b="1" dirty="0"/>
              <a:t>子どもの生活</a:t>
            </a:r>
            <a:r>
              <a:rPr lang="ja-JP" altLang="en-US" b="1" dirty="0" smtClean="0"/>
              <a:t>を取り巻く環境</a:t>
            </a:r>
            <a:r>
              <a:rPr lang="ja-JP" altLang="en-US" b="1" dirty="0"/>
              <a:t>は様々なものがあります。</a:t>
            </a:r>
            <a:endParaRPr lang="en-US" altLang="ja-JP" b="1" dirty="0"/>
          </a:p>
          <a:p>
            <a:pPr marL="0" indent="0">
              <a:buNone/>
            </a:pPr>
            <a:r>
              <a:rPr lang="ja-JP" altLang="en-US" b="1" dirty="0"/>
              <a:t>①</a:t>
            </a:r>
            <a:r>
              <a:rPr lang="ja-JP" altLang="ja-JP" b="1" dirty="0"/>
              <a:t>人的環境</a:t>
            </a:r>
            <a:r>
              <a:rPr lang="ja-JP" altLang="en-US" b="1" dirty="0"/>
              <a:t>：</a:t>
            </a:r>
            <a:r>
              <a:rPr lang="ja-JP" altLang="en-US" dirty="0"/>
              <a:t>職員、入所している子どもたち、家族</a:t>
            </a:r>
            <a:endParaRPr lang="en-US" altLang="ja-JP" dirty="0"/>
          </a:p>
          <a:p>
            <a:pPr marL="0" indent="0">
              <a:buNone/>
            </a:pPr>
            <a:r>
              <a:rPr lang="ja-JP" altLang="en-US" b="1" dirty="0"/>
              <a:t>②</a:t>
            </a:r>
            <a:r>
              <a:rPr lang="ja-JP" altLang="ja-JP" b="1" dirty="0"/>
              <a:t>物的環境</a:t>
            </a:r>
            <a:r>
              <a:rPr lang="ja-JP" altLang="en-US" b="1" dirty="0"/>
              <a:t>：</a:t>
            </a:r>
            <a:r>
              <a:rPr lang="ja-JP" altLang="en-US" dirty="0"/>
              <a:t>建物や設備</a:t>
            </a:r>
            <a:endParaRPr lang="en-US" altLang="ja-JP" dirty="0"/>
          </a:p>
          <a:p>
            <a:pPr marL="0" indent="0">
              <a:buNone/>
            </a:pPr>
            <a:r>
              <a:rPr lang="ja-JP" altLang="en-US" b="1" dirty="0"/>
              <a:t>③</a:t>
            </a:r>
            <a:r>
              <a:rPr lang="ja-JP" altLang="ja-JP" b="1" dirty="0"/>
              <a:t>自然環境</a:t>
            </a:r>
            <a:r>
              <a:rPr lang="ja-JP" altLang="en-US" b="1" dirty="0"/>
              <a:t>・</a:t>
            </a:r>
            <a:r>
              <a:rPr lang="ja-JP" altLang="ja-JP" b="1" dirty="0"/>
              <a:t>社会環境</a:t>
            </a:r>
            <a:r>
              <a:rPr lang="ja-JP" altLang="en-US" b="1" dirty="0"/>
              <a:t>：</a:t>
            </a:r>
            <a:r>
              <a:rPr lang="ja-JP" altLang="en-US" dirty="0"/>
              <a:t>周辺の環境</a:t>
            </a:r>
            <a:endParaRPr lang="en-US" altLang="ja-JP" dirty="0"/>
          </a:p>
          <a:p>
            <a:pPr marL="0" indent="0">
              <a:buNone/>
            </a:pPr>
            <a:r>
              <a:rPr lang="ja-JP" altLang="en-US" sz="2600" b="1" dirty="0"/>
              <a:t>その他、保育看護の内容、生活体験など</a:t>
            </a:r>
            <a:endParaRPr lang="en-US" altLang="ja-JP" sz="2600" b="1" dirty="0"/>
          </a:p>
          <a:p>
            <a:pPr marL="0" indent="0">
              <a:buNone/>
            </a:pPr>
            <a:r>
              <a:rPr lang="ja-JP" altLang="en-US" sz="2600" b="1" dirty="0"/>
              <a:t>　</a:t>
            </a:r>
            <a:r>
              <a:rPr lang="ja-JP" altLang="en-US" sz="3500" b="1" dirty="0"/>
              <a:t>乳児院では心身を育む、安全で安心することができる、豊かな養育環境を整えることが</a:t>
            </a:r>
            <a:r>
              <a:rPr lang="ja-JP" altLang="en-US" sz="3500" b="1" dirty="0" smtClean="0"/>
              <a:t>大切です</a:t>
            </a:r>
            <a:r>
              <a:rPr lang="ja-JP" altLang="en-US" sz="3500" b="1" dirty="0"/>
              <a:t>。</a:t>
            </a:r>
            <a:endParaRPr lang="en-US" altLang="ja-JP" sz="3500" b="1" dirty="0"/>
          </a:p>
          <a:p>
            <a:pPr marL="0" indent="0">
              <a:buNone/>
            </a:pPr>
            <a:r>
              <a:rPr lang="ja-JP" altLang="en-US" sz="2600" b="1" dirty="0"/>
              <a:t>　　　　</a:t>
            </a:r>
            <a:r>
              <a:rPr lang="en-US" altLang="ja-JP" sz="2400" dirty="0"/>
              <a:t>※</a:t>
            </a:r>
            <a:r>
              <a:rPr lang="ja-JP" altLang="en-US" sz="2400" dirty="0"/>
              <a:t>「改訂新版　乳児院養育指針</a:t>
            </a:r>
            <a:r>
              <a:rPr lang="ja-JP" altLang="en-US" sz="2400" dirty="0" smtClean="0"/>
              <a:t>」</a:t>
            </a:r>
            <a:r>
              <a:rPr lang="en-US" altLang="ja-JP" sz="2400" dirty="0" smtClean="0"/>
              <a:t>P.39,48</a:t>
            </a:r>
            <a:endParaRPr lang="ja-JP" altLang="ja-JP" sz="2600"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8</a:t>
            </a:fld>
            <a:endParaRPr kumimoji="1" lang="ja-JP" altLang="en-US" dirty="0"/>
          </a:p>
        </p:txBody>
      </p:sp>
    </p:spTree>
    <p:extLst>
      <p:ext uri="{BB962C8B-B14F-4D97-AF65-F5344CB8AC3E}">
        <p14:creationId xmlns:p14="http://schemas.microsoft.com/office/powerpoint/2010/main" val="2919542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332656"/>
            <a:ext cx="8856984" cy="1584176"/>
          </a:xfrm>
        </p:spPr>
        <p:txBody>
          <a:bodyPr>
            <a:normAutofit/>
          </a:bodyPr>
          <a:lstStyle/>
          <a:p>
            <a:pPr algn="l"/>
            <a:r>
              <a:rPr lang="ja-JP" altLang="en-US" sz="3600" b="1" dirty="0">
                <a:solidFill>
                  <a:srgbClr val="0070C0"/>
                </a:solidFill>
              </a:rPr>
              <a:t>□</a:t>
            </a:r>
            <a:r>
              <a:rPr lang="ja-JP" altLang="ja-JP" sz="3600" b="1" dirty="0">
                <a:solidFill>
                  <a:srgbClr val="0070C0"/>
                </a:solidFill>
              </a:rPr>
              <a:t>職員は「乳児院の顔」です</a:t>
            </a:r>
            <a:r>
              <a:rPr lang="en-US" altLang="ja-JP" sz="3200" b="1" dirty="0">
                <a:solidFill>
                  <a:srgbClr val="0070C0"/>
                </a:solidFill>
              </a:rPr>
              <a:t/>
            </a:r>
            <a:br>
              <a:rPr lang="en-US" altLang="ja-JP" sz="3200" b="1" dirty="0">
                <a:solidFill>
                  <a:srgbClr val="0070C0"/>
                </a:solidFill>
              </a:rPr>
            </a:br>
            <a:r>
              <a:rPr lang="ja-JP" altLang="en-US" sz="1600" b="1" dirty="0">
                <a:solidFill>
                  <a:srgbClr val="0070C0"/>
                </a:solidFill>
              </a:rPr>
              <a:t>・実習生やボランティア、地域の方との交流の機会など、社会人としてのマナーが求められる機会がたくさんあります。</a:t>
            </a:r>
            <a:r>
              <a:rPr lang="en-US" altLang="ja-JP" sz="1600" b="1" dirty="0">
                <a:solidFill>
                  <a:srgbClr val="0070C0"/>
                </a:solidFill>
              </a:rPr>
              <a:t/>
            </a:r>
            <a:br>
              <a:rPr lang="en-US" altLang="ja-JP" sz="1600" b="1" dirty="0">
                <a:solidFill>
                  <a:srgbClr val="0070C0"/>
                </a:solidFill>
              </a:rPr>
            </a:br>
            <a:r>
              <a:rPr lang="ja-JP" altLang="en-US" sz="1600" b="1" dirty="0">
                <a:solidFill>
                  <a:srgbClr val="0070C0"/>
                </a:solidFill>
              </a:rPr>
              <a:t>・挨拶や声かけ等、「職員のイメージ」は、「乳児院のイメージ」に直結します。</a:t>
            </a:r>
            <a:endParaRPr kumimoji="1" lang="ja-JP" altLang="en-US" sz="1600" b="1" dirty="0">
              <a:solidFill>
                <a:srgbClr val="0070C0"/>
              </a:solidFill>
            </a:endParaRPr>
          </a:p>
        </p:txBody>
      </p:sp>
      <p:sp>
        <p:nvSpPr>
          <p:cNvPr id="3" name="コンテンツ プレースホルダー 2"/>
          <p:cNvSpPr>
            <a:spLocks noGrp="1"/>
          </p:cNvSpPr>
          <p:nvPr>
            <p:ph idx="1"/>
          </p:nvPr>
        </p:nvSpPr>
        <p:spPr>
          <a:xfrm>
            <a:off x="323528" y="1916832"/>
            <a:ext cx="8568952" cy="4176464"/>
          </a:xfrm>
        </p:spPr>
        <p:txBody>
          <a:bodyPr>
            <a:normAutofit/>
          </a:bodyPr>
          <a:lstStyle/>
          <a:p>
            <a:r>
              <a:rPr lang="ja-JP" altLang="ja-JP" b="1" dirty="0"/>
              <a:t>「乳児院のイメージ」はどのようにして決まるのでしょうか</a:t>
            </a:r>
            <a:r>
              <a:rPr lang="ja-JP" altLang="en-US" b="1" dirty="0"/>
              <a:t>？　</a:t>
            </a:r>
            <a:endParaRPr lang="en-US" altLang="ja-JP" b="1" dirty="0"/>
          </a:p>
          <a:p>
            <a:r>
              <a:rPr lang="ja-JP" altLang="en-US" b="1" dirty="0"/>
              <a:t>現在の乳児院は、地域社会における福祉の拠点となることが期待されています。</a:t>
            </a:r>
            <a:endParaRPr lang="en-US" altLang="ja-JP" b="1" dirty="0"/>
          </a:p>
          <a:p>
            <a:pPr marL="0" indent="0">
              <a:buNone/>
            </a:pPr>
            <a:r>
              <a:rPr lang="ja-JP" altLang="en-US" dirty="0"/>
              <a:t>　</a:t>
            </a:r>
            <a:r>
              <a:rPr lang="ja-JP" altLang="en-US" sz="2800" dirty="0"/>
              <a:t>　地域住民の乳児院に対する理解を深め、地域に開かれた乳児院としての機能やサービスを提供をしていくためにも、養育者の一人としてだけでなく、「乳児院の顔」として見られていることを意識しましょう。</a:t>
            </a:r>
            <a:endParaRPr lang="en-US" altLang="ja-JP" sz="2800"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9</a:t>
            </a:fld>
            <a:endParaRPr kumimoji="1" lang="ja-JP" altLang="en-US" dirty="0"/>
          </a:p>
        </p:txBody>
      </p:sp>
    </p:spTree>
    <p:extLst>
      <p:ext uri="{BB962C8B-B14F-4D97-AF65-F5344CB8AC3E}">
        <p14:creationId xmlns:p14="http://schemas.microsoft.com/office/powerpoint/2010/main" val="16642889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研修体系具体化点プレ">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1369</TotalTime>
  <Words>1344</Words>
  <Application>Microsoft Office PowerPoint</Application>
  <PresentationFormat>画面に合わせる (4:3)</PresentationFormat>
  <Paragraphs>200</Paragraphs>
  <Slides>12</Slides>
  <Notes>12</Notes>
  <HiddenSlides>0</HiddenSlides>
  <MMClips>0</MMClips>
  <ScaleCrop>false</ScaleCrop>
  <HeadingPairs>
    <vt:vector size="6" baseType="variant">
      <vt:variant>
        <vt:lpstr>使用されているフォント</vt:lpstr>
      </vt:variant>
      <vt:variant>
        <vt:i4>3</vt:i4>
      </vt:variant>
      <vt:variant>
        <vt:lpstr>テーマ</vt:lpstr>
      </vt:variant>
      <vt:variant>
        <vt:i4>10</vt:i4>
      </vt:variant>
      <vt:variant>
        <vt:lpstr>スライド タイトル</vt:lpstr>
      </vt:variant>
      <vt:variant>
        <vt:i4>12</vt:i4>
      </vt:variant>
    </vt:vector>
  </HeadingPairs>
  <TitlesOfParts>
    <vt:vector size="25" baseType="lpstr">
      <vt:lpstr>ＭＳ Ｐゴシック</vt:lpstr>
      <vt:lpstr>Arial</vt:lpstr>
      <vt:lpstr>Calibri</vt:lpstr>
      <vt:lpstr>Office ​​テーマ</vt:lpstr>
      <vt:lpstr>1_Office ​​テーマ</vt:lpstr>
      <vt:lpstr>2_Office ​​テーマ</vt:lpstr>
      <vt:lpstr>3_Office ​​テーマ</vt:lpstr>
      <vt:lpstr>4_Office ​​テーマ</vt:lpstr>
      <vt:lpstr>5_Office ​​テーマ</vt:lpstr>
      <vt:lpstr>研修体系具体化点プレ</vt:lpstr>
      <vt:lpstr>6_Office ​​テーマ</vt:lpstr>
      <vt:lpstr>7_Office ​​テーマ</vt:lpstr>
      <vt:lpstr>8_Office ​​テーマ</vt:lpstr>
      <vt:lpstr>全国乳児福祉協議会  研修体系具体化にむけた検討委員会</vt:lpstr>
      <vt:lpstr>□ 自分自身の心身の健康管理が基本です ・子どもの養育を行う上で、まずは養育者自身が、心も身体も健康であることが重要です。</vt:lpstr>
      <vt:lpstr>□ 子どもの変化に敏感でいることは、子どもの健康管理のひとつです  ・乳幼児は言葉で自分の健康状態を伝えられないことが多くあります。 ・子どもの顔色、様子（元気がない、泣き止まない）等について、「いつもと違うな」、「何かおかしいな」と気づけることは、　乳児院職員に求められる大切な資質のひとつです。</vt:lpstr>
      <vt:lpstr>PowerPoint プレゼンテーション</vt:lpstr>
      <vt:lpstr>□ 法人や施設の理念、倫理規程を理解しましょう</vt:lpstr>
      <vt:lpstr>（参考）乳児院 倫理綱領 社会福祉法人全国社会福祉協議会・全国乳児福祉協議会</vt:lpstr>
      <vt:lpstr>（参考）乳児院 倫理綱領　　　　　　（続き）</vt:lpstr>
      <vt:lpstr>□ 子どもの生活を支えます ・乳児院は、子どもの生活の場所です。調理、洗濯、掃除など…子どもと直接かかわる場面以外の日課も、 　子どもの生活を支える重要な業務のひとつです。 ・子どもの生活の場所は清潔ですか？明るい雰囲気ですか？常に振り返り、改善する姿勢を持ちましょう。</vt:lpstr>
      <vt:lpstr>□職員は「乳児院の顔」です ・実習生やボランティア、地域の方との交流の機会など、社会人としてのマナーが求められる機会がたくさんあります。 ・挨拶や声かけ等、「職員のイメージ」は、「乳児院のイメージ」に直結します。</vt:lpstr>
      <vt:lpstr>□日本の文化、季節を伝えることも大切な役割です ・季節の行事、食べ物を大切にしていますか？子どもに伝えられますか？ ・文化的な生活を送るために、文化や伝統を大切にしましょう。</vt:lpstr>
      <vt:lpstr>□悩みや課題を抱え込まずに職員同士で 　相談し、チームとして検討することが重要です</vt:lpstr>
      <vt:lpstr>□チームとして働くために、日々の記録や報告は大切です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初任職員研修 研修のねらいと内容</dc:title>
  <cp:lastModifiedBy>星野 友樹</cp:lastModifiedBy>
  <cp:revision>62</cp:revision>
  <cp:lastPrinted>2018-10-29T02:07:48Z</cp:lastPrinted>
  <dcterms:created xsi:type="dcterms:W3CDTF">2017-01-26T07:32:01Z</dcterms:created>
  <dcterms:modified xsi:type="dcterms:W3CDTF">2018-11-26T05:54:15Z</dcterms:modified>
  <cp:contentStatus/>
</cp:coreProperties>
</file>