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21"/>
  </p:notesMasterIdLst>
  <p:handoutMasterIdLst>
    <p:handoutMasterId r:id="rId22"/>
  </p:handoutMasterIdLst>
  <p:sldIdLst>
    <p:sldId id="269" r:id="rId11"/>
    <p:sldId id="303" r:id="rId12"/>
    <p:sldId id="271" r:id="rId13"/>
    <p:sldId id="304" r:id="rId14"/>
    <p:sldId id="305" r:id="rId15"/>
    <p:sldId id="306" r:id="rId16"/>
    <p:sldId id="307" r:id="rId17"/>
    <p:sldId id="308" r:id="rId18"/>
    <p:sldId id="309" r:id="rId19"/>
    <p:sldId id="310" r:id="rId2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ノート プレースホルダー 2"/>
          <p:cNvSpPr>
            <a:spLocks noGrp="1"/>
          </p:cNvSpPr>
          <p:nvPr>
            <p:ph type="body" idx="1"/>
          </p:nvPr>
        </p:nvSpPr>
        <p:spPr/>
        <p:txBody>
          <a:bodyPr/>
          <a:lstStyle/>
          <a:p>
            <a:r>
              <a:rPr lang="ja-JP" altLang="en-US" dirty="0"/>
              <a:t>・“子どもの権利を擁護する”とはどのようなことでしょうか。「権利」とは何でしょう。権利とは、自分の意志によって物事を自由に行うことのできる資格です。「擁護」とは、かかえて守る、助け守るという意味があります。</a:t>
            </a:r>
            <a:endParaRPr lang="en-US" altLang="ja-JP" dirty="0"/>
          </a:p>
          <a:p>
            <a:r>
              <a:rPr lang="ja-JP" altLang="en-US" dirty="0" smtClean="0"/>
              <a:t>　つまり</a:t>
            </a:r>
            <a:r>
              <a:rPr lang="ja-JP" altLang="en-US" dirty="0"/>
              <a:t>、人間が人間として生まれながらに持っている自由の資格、それを奪ったり、制限することはできない「基本的な人権」を守っていくことなのです。</a:t>
            </a:r>
            <a:endParaRPr lang="en-US" altLang="ja-JP" dirty="0"/>
          </a:p>
          <a:p>
            <a:r>
              <a:rPr lang="ja-JP" altLang="en-US" dirty="0" smtClean="0"/>
              <a:t>　乳児院</a:t>
            </a:r>
            <a:r>
              <a:rPr lang="ja-JP" altLang="en-US" dirty="0"/>
              <a:t>にいる乳幼児は、非言語的でうまく言葉で物事を表現し、伝えることができません。だから、私たちは子どもに代わって代弁し、社会に伝えて行かなければならない役目を持っています。</a:t>
            </a:r>
            <a:endParaRPr lang="en-US" altLang="ja-JP" dirty="0"/>
          </a:p>
          <a:p>
            <a:endParaRPr lang="en-US" altLang="ja-JP" dirty="0"/>
          </a:p>
          <a:p>
            <a:r>
              <a:rPr lang="ja-JP" altLang="en-US" dirty="0"/>
              <a:t>・乳児院で働く職員は、このことをしっかり心に刻み、子どもの立場に立って日頃の養育にあたる姿勢を持つことが最も大切です。</a:t>
            </a:r>
            <a:endParaRPr lang="en-US" altLang="ja-JP" dirty="0"/>
          </a:p>
          <a:p>
            <a:endParaRPr lang="en-US" altLang="ja-JP" dirty="0"/>
          </a:p>
          <a:p>
            <a:r>
              <a:rPr lang="ja-JP" altLang="en-US" dirty="0"/>
              <a:t>・「</a:t>
            </a:r>
            <a:r>
              <a:rPr lang="ja-JP" altLang="en-US" dirty="0" smtClean="0"/>
              <a:t>子どもの権利</a:t>
            </a:r>
            <a:r>
              <a:rPr lang="ja-JP" altLang="en-US" dirty="0"/>
              <a:t>」について、「児童憲章」「児童権利宣言」「児童の権利に関する条約（子どもの権利条約）」に詳しく書かれていますので、後で、よく読んでおいて下さい。</a:t>
            </a:r>
            <a:endParaRPr lang="en-US" altLang="ja-JP" dirty="0"/>
          </a:p>
          <a:p>
            <a:endParaRPr lang="en-US" altLang="ja-JP" dirty="0"/>
          </a:p>
          <a:p>
            <a:r>
              <a:rPr lang="ja-JP" altLang="en-US" dirty="0"/>
              <a:t>・では乳児院でいう「子どもの権利擁護」について具体的に説明していきましょう。</a:t>
            </a:r>
          </a:p>
        </p:txBody>
      </p:sp>
      <p:sp>
        <p:nvSpPr>
          <p:cNvPr id="4100"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070EF08A-E6F0-462A-88CF-1FC47BA9B547}" type="slidenum">
              <a:rPr lang="ja-JP" altLang="en-US" noProof="0"/>
              <a:pPr lvl="0"/>
              <a:t>1</a:t>
            </a:fld>
            <a:endParaRPr lang="ja-JP" altLang="en-US" noProof="0" dirty="0"/>
          </a:p>
        </p:txBody>
      </p:sp>
      <p:sp>
        <p:nvSpPr>
          <p:cNvPr id="4" name="スライド イメージ プレースホルダー 3">
            <a:extLst>
              <a:ext uri="{FF2B5EF4-FFF2-40B4-BE49-F238E27FC236}">
                <a16:creationId xmlns:a16="http://schemas.microsoft.com/office/drawing/2014/main" xmlns="" id="{F5F4103B-7CDA-4B89-9669-8FE797DFB5A0}"/>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43423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ノート プレースホルダー 2"/>
          <p:cNvSpPr>
            <a:spLocks noGrp="1"/>
          </p:cNvSpPr>
          <p:nvPr>
            <p:ph type="body" idx="1"/>
          </p:nvPr>
        </p:nvSpPr>
        <p:spPr/>
        <p:txBody>
          <a:bodyPr/>
          <a:lstStyle/>
          <a:p>
            <a:r>
              <a:rPr lang="ja-JP" altLang="en-US" dirty="0"/>
              <a:t>・</a:t>
            </a:r>
            <a:r>
              <a:rPr lang="ja-JP" altLang="ja-JP" dirty="0"/>
              <a:t>乳児院では、</a:t>
            </a:r>
            <a:r>
              <a:rPr lang="ja-JP" altLang="en-US" dirty="0"/>
              <a:t>家族や</a:t>
            </a:r>
            <a:r>
              <a:rPr lang="ja-JP" altLang="ja-JP" dirty="0"/>
              <a:t>子どもをより良く理解する上で、</a:t>
            </a:r>
            <a:r>
              <a:rPr lang="ja-JP" altLang="en-US" dirty="0"/>
              <a:t>様々な「個人情報」を管理しています。その中には、住所、氏名、電話番号等は勿論ですが、</a:t>
            </a:r>
            <a:r>
              <a:rPr lang="ja-JP" altLang="ja-JP" dirty="0"/>
              <a:t>個々の生い立ちを含めた家族</a:t>
            </a:r>
            <a:r>
              <a:rPr lang="ja-JP" altLang="en-US" dirty="0"/>
              <a:t>の</a:t>
            </a:r>
            <a:r>
              <a:rPr lang="ja-JP" altLang="ja-JP" dirty="0"/>
              <a:t>状況</a:t>
            </a:r>
            <a:r>
              <a:rPr lang="ja-JP" altLang="en-US" dirty="0"/>
              <a:t>や</a:t>
            </a:r>
            <a:r>
              <a:rPr lang="ja-JP" altLang="ja-JP" dirty="0"/>
              <a:t>身体的特徴などの</a:t>
            </a:r>
            <a:r>
              <a:rPr lang="ja-JP" altLang="en-US" dirty="0"/>
              <a:t>プライバシーに関わる</a:t>
            </a:r>
            <a:r>
              <a:rPr lang="ja-JP" altLang="ja-JP" dirty="0"/>
              <a:t>情報が</a:t>
            </a:r>
            <a:r>
              <a:rPr lang="ja-JP" altLang="en-US" dirty="0"/>
              <a:t>あります。私たち乳児院では、</a:t>
            </a:r>
            <a:r>
              <a:rPr lang="ja-JP" altLang="ja-JP" dirty="0"/>
              <a:t>その</a:t>
            </a:r>
            <a:r>
              <a:rPr lang="ja-JP" altLang="en-US" dirty="0"/>
              <a:t>ような個人</a:t>
            </a:r>
            <a:r>
              <a:rPr lang="ja-JP" altLang="ja-JP" dirty="0"/>
              <a:t>情報</a:t>
            </a:r>
            <a:r>
              <a:rPr lang="ja-JP" altLang="en-US" dirty="0"/>
              <a:t>を</a:t>
            </a:r>
            <a:r>
              <a:rPr lang="ja-JP" altLang="ja-JP" dirty="0"/>
              <a:t>適法かつ公正な手段に</a:t>
            </a:r>
            <a:r>
              <a:rPr lang="ja-JP" altLang="en-US" dirty="0"/>
              <a:t>よって</a:t>
            </a:r>
            <a:r>
              <a:rPr lang="ja-JP" altLang="ja-JP" dirty="0"/>
              <a:t>収集</a:t>
            </a:r>
            <a:r>
              <a:rPr lang="ja-JP" altLang="en-US" dirty="0"/>
              <a:t>して管理しています。</a:t>
            </a:r>
            <a:endParaRPr lang="en-US" altLang="ja-JP" dirty="0"/>
          </a:p>
          <a:p>
            <a:r>
              <a:rPr lang="ja-JP" altLang="en-US" dirty="0" smtClean="0"/>
              <a:t>・</a:t>
            </a:r>
            <a:r>
              <a:rPr lang="ja-JP" altLang="ja-JP" dirty="0"/>
              <a:t>乳児院は、子どもやその家族等に関する重要な個人情報を日常的に扱います。会話や</a:t>
            </a:r>
            <a:r>
              <a:rPr lang="en-US" altLang="ja-JP" dirty="0"/>
              <a:t>SNS</a:t>
            </a:r>
            <a:r>
              <a:rPr lang="ja-JP" altLang="ja-JP" dirty="0"/>
              <a:t>など様々な方法で個人情報は流出します。業務上知り得た情報は適切に取り扱い、みだりに流出することのないよう情報の取り扱いに</a:t>
            </a:r>
            <a:r>
              <a:rPr lang="ja-JP" altLang="en-US" dirty="0"/>
              <a:t>は注意しましょう。</a:t>
            </a:r>
            <a:endParaRPr lang="en-US" altLang="ja-JP" dirty="0"/>
          </a:p>
          <a:p>
            <a:r>
              <a:rPr lang="ja-JP" altLang="en-US" dirty="0" smtClean="0"/>
              <a:t>・</a:t>
            </a:r>
            <a:r>
              <a:rPr lang="ja-JP" altLang="en-US" dirty="0"/>
              <a:t>日常生活での個人情報取扱いの注意点として</a:t>
            </a:r>
            <a:endParaRPr lang="ja-JP" altLang="ja-JP" dirty="0"/>
          </a:p>
          <a:p>
            <a:r>
              <a:rPr lang="ja-JP" altLang="ja-JP" dirty="0" smtClean="0"/>
              <a:t>◎</a:t>
            </a:r>
            <a:r>
              <a:rPr lang="ja-JP" altLang="ja-JP" dirty="0"/>
              <a:t>児童・家族に関する書類</a:t>
            </a:r>
            <a:r>
              <a:rPr lang="ja-JP" altLang="en-US" dirty="0"/>
              <a:t>、メモリ媒体</a:t>
            </a:r>
            <a:r>
              <a:rPr lang="ja-JP" altLang="ja-JP" dirty="0"/>
              <a:t>等は外部に持ち出してはいけません。</a:t>
            </a:r>
            <a:r>
              <a:rPr lang="ja-JP" altLang="en-US" dirty="0"/>
              <a:t>どうしても必要なときは、必ず理由を付して施設長の許可を得ることが必要です。</a:t>
            </a:r>
            <a:endParaRPr lang="ja-JP" altLang="ja-JP" dirty="0"/>
          </a:p>
          <a:p>
            <a:r>
              <a:rPr lang="ja-JP" altLang="ja-JP" dirty="0" smtClean="0"/>
              <a:t>◎</a:t>
            </a:r>
            <a:r>
              <a:rPr lang="ja-JP" altLang="ja-JP" dirty="0"/>
              <a:t>個人の携帯、カメラ、ビデオカメラ等を使用し</a:t>
            </a:r>
            <a:r>
              <a:rPr lang="ja-JP" altLang="en-US" dirty="0"/>
              <a:t>、</a:t>
            </a:r>
            <a:r>
              <a:rPr lang="ja-JP" altLang="ja-JP" dirty="0"/>
              <a:t>安易に児童やその家族の写真を撮影してはいけません。又、その写真や動画を</a:t>
            </a:r>
            <a:r>
              <a:rPr lang="en-US" altLang="ja-JP" dirty="0"/>
              <a:t>web</a:t>
            </a:r>
            <a:r>
              <a:rPr lang="ja-JP" altLang="ja-JP" dirty="0"/>
              <a:t>上に流すこともいけません。</a:t>
            </a:r>
          </a:p>
          <a:p>
            <a:r>
              <a:rPr lang="ja-JP" altLang="ja-JP" dirty="0" smtClean="0"/>
              <a:t>◎</a:t>
            </a:r>
            <a:r>
              <a:rPr lang="ja-JP" altLang="ja-JP" dirty="0"/>
              <a:t>業務上、乳児院のカメラ、ビデオカメラを使用し</a:t>
            </a:r>
            <a:r>
              <a:rPr lang="ja-JP" altLang="en-US" dirty="0"/>
              <a:t>、</a:t>
            </a:r>
            <a:r>
              <a:rPr lang="ja-JP" altLang="ja-JP" dirty="0" smtClean="0"/>
              <a:t>児童</a:t>
            </a:r>
            <a:r>
              <a:rPr lang="ja-JP" altLang="en-US" dirty="0" smtClean="0"/>
              <a:t>および</a:t>
            </a:r>
            <a:r>
              <a:rPr lang="ja-JP" altLang="ja-JP" dirty="0" smtClean="0"/>
              <a:t>その</a:t>
            </a:r>
            <a:r>
              <a:rPr lang="ja-JP" altLang="ja-JP" dirty="0"/>
              <a:t>家族を撮影したもの</a:t>
            </a:r>
            <a:r>
              <a:rPr lang="ja-JP" altLang="en-US" dirty="0"/>
              <a:t>を安易に</a:t>
            </a:r>
            <a:r>
              <a:rPr lang="ja-JP" altLang="ja-JP" dirty="0"/>
              <a:t>外部へ持ち出してはいけません。</a:t>
            </a:r>
            <a:endParaRPr lang="en-US" altLang="ja-JP" dirty="0"/>
          </a:p>
          <a:p>
            <a:r>
              <a:rPr lang="ja-JP" altLang="en-US" dirty="0" smtClean="0"/>
              <a:t>◎</a:t>
            </a:r>
            <a:r>
              <a:rPr lang="ja-JP" altLang="en-US" dirty="0"/>
              <a:t>保護者によっては、子どもの生活写真を撮ることを拒否する方もいます。また、それを広報誌等に掲載することを拒否したりします。必ず、保護者の意向の有無を確認して、掲載する場合には注意を払います。</a:t>
            </a:r>
            <a:endParaRPr lang="en-US" altLang="ja-JP" dirty="0"/>
          </a:p>
          <a:p>
            <a:r>
              <a:rPr lang="ja-JP" altLang="en-US" dirty="0" smtClean="0"/>
              <a:t>◎</a:t>
            </a:r>
            <a:r>
              <a:rPr lang="ja-JP" altLang="en-US" dirty="0"/>
              <a:t>職員は勿論、実習生やボランティア等の方々にも個人情報流出を避けるため、法人・施設で誓約書を取ることも必要です。</a:t>
            </a:r>
            <a:endParaRPr lang="ja-JP" altLang="ja-JP" dirty="0"/>
          </a:p>
          <a:p>
            <a:r>
              <a:rPr lang="ja-JP" altLang="ja-JP" dirty="0" smtClean="0"/>
              <a:t>◎</a:t>
            </a:r>
            <a:r>
              <a:rPr lang="ja-JP" altLang="en-US" dirty="0"/>
              <a:t>特に</a:t>
            </a:r>
            <a:r>
              <a:rPr lang="ja-JP" altLang="ja-JP" dirty="0"/>
              <a:t>実習生・見学者・ボランテイア等、外部の人達がいる所での</a:t>
            </a:r>
            <a:r>
              <a:rPr lang="ja-JP" altLang="en-US" dirty="0"/>
              <a:t>重要な個人</a:t>
            </a:r>
            <a:r>
              <a:rPr lang="ja-JP" altLang="ja-JP" dirty="0"/>
              <a:t>情報</a:t>
            </a:r>
            <a:r>
              <a:rPr lang="ja-JP" altLang="en-US" dirty="0"/>
              <a:t>については、流出し</a:t>
            </a:r>
            <a:r>
              <a:rPr lang="ja-JP" altLang="ja-JP" dirty="0"/>
              <a:t>ないよう注意</a:t>
            </a:r>
            <a:r>
              <a:rPr lang="ja-JP" altLang="en-US" dirty="0"/>
              <a:t>します。その場合には、</a:t>
            </a:r>
            <a:r>
              <a:rPr lang="ja-JP" altLang="ja-JP" dirty="0"/>
              <a:t>外部の人</a:t>
            </a:r>
            <a:r>
              <a:rPr lang="ja-JP" altLang="en-US" dirty="0"/>
              <a:t>に対し、なぜ</a:t>
            </a:r>
            <a:r>
              <a:rPr lang="ja-JP" altLang="ja-JP" dirty="0"/>
              <a:t>個人情報</a:t>
            </a:r>
            <a:r>
              <a:rPr lang="ja-JP" altLang="en-US" dirty="0"/>
              <a:t>を守ることが重要なのかを事前に</a:t>
            </a:r>
            <a:r>
              <a:rPr lang="ja-JP" altLang="ja-JP" dirty="0"/>
              <a:t>説明</a:t>
            </a:r>
            <a:r>
              <a:rPr lang="ja-JP" altLang="en-US" dirty="0"/>
              <a:t>しておく</a:t>
            </a:r>
            <a:r>
              <a:rPr lang="ja-JP" altLang="ja-JP" dirty="0"/>
              <a:t>必要があります。</a:t>
            </a:r>
            <a:endParaRPr lang="en-US" altLang="ja-JP" dirty="0"/>
          </a:p>
          <a:p>
            <a:r>
              <a:rPr lang="ja-JP" altLang="en-US" dirty="0" smtClean="0"/>
              <a:t>・</a:t>
            </a:r>
            <a:r>
              <a:rPr lang="ja-JP" altLang="ja-JP" dirty="0"/>
              <a:t>これ以外にも日常生活の中では気を付けなければならない場面がたくさんあります。</a:t>
            </a:r>
            <a:endParaRPr lang="en-US" altLang="ja-JP" dirty="0"/>
          </a:p>
          <a:p>
            <a:r>
              <a:rPr lang="ja-JP" altLang="en-US" dirty="0" smtClean="0"/>
              <a:t>　</a:t>
            </a:r>
            <a:r>
              <a:rPr lang="ja-JP" altLang="ja-JP" dirty="0" smtClean="0"/>
              <a:t>例えば</a:t>
            </a:r>
            <a:r>
              <a:rPr lang="ja-JP" altLang="ja-JP" dirty="0"/>
              <a:t>、友人と飲食店</a:t>
            </a:r>
            <a:r>
              <a:rPr lang="ja-JP" altLang="en-US" dirty="0"/>
              <a:t>等でのおしゃべり</a:t>
            </a:r>
            <a:r>
              <a:rPr lang="ja-JP" altLang="ja-JP" dirty="0"/>
              <a:t>や家族のいる自宅</a:t>
            </a:r>
            <a:r>
              <a:rPr lang="ja-JP" altLang="en-US" dirty="0"/>
              <a:t>などで、</a:t>
            </a:r>
            <a:r>
              <a:rPr lang="ja-JP" altLang="ja-JP" dirty="0"/>
              <a:t>仕事中にイライラしたことや愚痴</a:t>
            </a:r>
            <a:r>
              <a:rPr lang="ja-JP" altLang="en-US" dirty="0"/>
              <a:t>などこぼす</a:t>
            </a:r>
            <a:r>
              <a:rPr lang="ja-JP" altLang="ja-JP" dirty="0"/>
              <a:t>こともあると思います。しかし</a:t>
            </a:r>
            <a:r>
              <a:rPr lang="ja-JP" altLang="en-US" dirty="0"/>
              <a:t>、</a:t>
            </a:r>
            <a:r>
              <a:rPr lang="ja-JP" altLang="ja-JP" dirty="0"/>
              <a:t>その内容も子ども</a:t>
            </a:r>
            <a:r>
              <a:rPr lang="ja-JP" altLang="en-US" dirty="0"/>
              <a:t>や保護者の個人情報が</a:t>
            </a:r>
            <a:r>
              <a:rPr lang="ja-JP" altLang="ja-JP" dirty="0"/>
              <a:t>含まれている</a:t>
            </a:r>
            <a:r>
              <a:rPr lang="ja-JP" altLang="en-US" dirty="0"/>
              <a:t>こと</a:t>
            </a:r>
            <a:r>
              <a:rPr lang="ja-JP" altLang="ja-JP" dirty="0"/>
              <a:t>が多い</a:t>
            </a:r>
            <a:r>
              <a:rPr lang="ja-JP" altLang="en-US" dirty="0"/>
              <a:t>ため</a:t>
            </a:r>
            <a:r>
              <a:rPr lang="ja-JP" altLang="ja-JP" dirty="0"/>
              <a:t>、十分</a:t>
            </a:r>
            <a:r>
              <a:rPr lang="ja-JP" altLang="en-US" dirty="0"/>
              <a:t>に</a:t>
            </a:r>
            <a:r>
              <a:rPr lang="ja-JP" altLang="ja-JP" dirty="0"/>
              <a:t>注意しなければなりません。</a:t>
            </a:r>
            <a:endParaRPr lang="en-US" altLang="ja-JP" dirty="0"/>
          </a:p>
          <a:p>
            <a:r>
              <a:rPr lang="ja-JP" altLang="en-US" dirty="0" smtClean="0"/>
              <a:t>・</a:t>
            </a:r>
            <a:r>
              <a:rPr lang="ja-JP" altLang="en-US" dirty="0"/>
              <a:t>また、子どものアルバム整理や記録簿の整理が、日常の仕事に追われ整理できない時などは、自宅に持ち込むこともあると思います。その場合には必ず施設長に事前に許可を得ることが重要です。その後、書類や写真が紛失してないか必ず確認して下さい。</a:t>
            </a:r>
            <a:endParaRPr lang="en-US" altLang="ja-JP" dirty="0"/>
          </a:p>
          <a:p>
            <a:r>
              <a:rPr lang="ja-JP" altLang="en-US" dirty="0" smtClean="0"/>
              <a:t>・</a:t>
            </a:r>
            <a:r>
              <a:rPr lang="ja-JP" altLang="ja-JP" dirty="0"/>
              <a:t>また職場で知り得た情報</a:t>
            </a:r>
            <a:r>
              <a:rPr lang="ja-JP" altLang="en-US" dirty="0"/>
              <a:t>は</a:t>
            </a:r>
            <a:r>
              <a:rPr lang="ja-JP" altLang="ja-JP" dirty="0"/>
              <a:t>、例えば虐待ケースであればマスコミ沙汰になっている</a:t>
            </a:r>
            <a:r>
              <a:rPr lang="ja-JP" altLang="en-US" dirty="0"/>
              <a:t>ことも</a:t>
            </a:r>
            <a:r>
              <a:rPr lang="ja-JP" altLang="ja-JP" dirty="0"/>
              <a:t>知り得ます。</a:t>
            </a:r>
            <a:r>
              <a:rPr lang="ja-JP" altLang="en-US" dirty="0"/>
              <a:t>その場合、職員個人の判断でマスコミ等に情報を決して提供しないで下さい。自施設の「個人情報管理規程」や「マスコミ対応マニュアル」等作成してある施設もありますので、その規程に乗っ取り、適切に対応することが重要です。</a:t>
            </a:r>
            <a:endParaRPr lang="en-US" altLang="ja-JP" dirty="0"/>
          </a:p>
          <a:p>
            <a:r>
              <a:rPr lang="ja-JP" altLang="en-US" dirty="0" smtClean="0"/>
              <a:t>・</a:t>
            </a:r>
            <a:r>
              <a:rPr lang="ja-JP" altLang="en-US" dirty="0"/>
              <a:t>個人情報保護の重要性を理解し、実践していきましょう。</a:t>
            </a:r>
            <a:endParaRPr lang="en-US" altLang="ja-JP" dirty="0"/>
          </a:p>
          <a:p>
            <a:endParaRPr lang="en-US" altLang="ja-JP" dirty="0"/>
          </a:p>
        </p:txBody>
      </p:sp>
      <p:sp>
        <p:nvSpPr>
          <p:cNvPr id="22532"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17A8B6D4-9F45-48A9-9977-10DCB4E86CDC}" type="slidenum">
              <a:rPr lang="ja-JP" altLang="en-US" noProof="0"/>
              <a:pPr lvl="0"/>
              <a:t>10</a:t>
            </a:fld>
            <a:endParaRPr lang="ja-JP" altLang="en-US" noProof="0" dirty="0"/>
          </a:p>
        </p:txBody>
      </p:sp>
      <p:sp>
        <p:nvSpPr>
          <p:cNvPr id="4" name="スライド イメージ プレースホルダー 3">
            <a:extLst>
              <a:ext uri="{FF2B5EF4-FFF2-40B4-BE49-F238E27FC236}">
                <a16:creationId xmlns:a16="http://schemas.microsoft.com/office/drawing/2014/main" xmlns="" id="{9264746A-9FF6-47D6-8E2D-BF158656524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159506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ノート プレースホルダー 2"/>
          <p:cNvSpPr>
            <a:spLocks noGrp="1"/>
          </p:cNvSpPr>
          <p:nvPr>
            <p:ph type="body" idx="1"/>
          </p:nvPr>
        </p:nvSpPr>
        <p:spPr/>
        <p:txBody>
          <a:bodyPr/>
          <a:lstStyle/>
          <a:p>
            <a:r>
              <a:rPr lang="ja-JP" altLang="en-US" dirty="0"/>
              <a:t>・乳児院は、言葉で気持ちをうまく伝えることのできない年齢の乳幼児の生命と安全・安心を守る使命を担っています。小規模化の推進や関わりの難しい入所児が増えている中、私たち乳児院職員は更に子どもの権利擁護意識を高めていくことが重要です</a:t>
            </a:r>
            <a:r>
              <a:rPr lang="ja-JP" altLang="en-US" dirty="0" smtClean="0"/>
              <a:t>。</a:t>
            </a:r>
            <a:endParaRPr lang="en-US" altLang="ja-JP" dirty="0" smtClean="0"/>
          </a:p>
          <a:p>
            <a:endParaRPr lang="en-US" altLang="ja-JP" dirty="0"/>
          </a:p>
          <a:p>
            <a:r>
              <a:rPr lang="ja-JP" altLang="en-US" dirty="0"/>
              <a:t>・乳児院は、子どもの権利条約で定められている「生きる権利」「育つ権利」「守られる権利」「参加する権利」を具現化している、乳幼児期の社会的養護を担う命の最前線の場と言えます。</a:t>
            </a:r>
            <a:endParaRPr lang="en-US" altLang="ja-JP" dirty="0"/>
          </a:p>
          <a:p>
            <a:endParaRPr lang="en-US" altLang="ja-JP" dirty="0" smtClean="0"/>
          </a:p>
          <a:p>
            <a:r>
              <a:rPr lang="ja-JP" altLang="en-US" dirty="0" smtClean="0"/>
              <a:t>・</a:t>
            </a:r>
            <a:r>
              <a:rPr lang="ja-JP" altLang="en-US" dirty="0"/>
              <a:t>「児童の権利に関する条約</a:t>
            </a:r>
            <a:r>
              <a:rPr lang="en-US" altLang="ja-JP" dirty="0"/>
              <a:t>(</a:t>
            </a:r>
            <a:r>
              <a:rPr lang="ja-JP" altLang="en-US" dirty="0"/>
              <a:t>子どもの権利条約</a:t>
            </a:r>
            <a:r>
              <a:rPr lang="en-US" altLang="ja-JP" dirty="0"/>
              <a:t>)</a:t>
            </a:r>
            <a:r>
              <a:rPr lang="ja-JP" altLang="en-US" dirty="0"/>
              <a:t>」とは、子どもの基本的人権を国際的に保障するために定められた条約です。</a:t>
            </a:r>
            <a:endParaRPr lang="en-US" altLang="ja-JP" dirty="0"/>
          </a:p>
          <a:p>
            <a:r>
              <a:rPr lang="ja-JP" altLang="en-US" dirty="0"/>
              <a:t>　</a:t>
            </a:r>
            <a:r>
              <a:rPr lang="en-US" altLang="ja-JP" dirty="0"/>
              <a:t>18</a:t>
            </a:r>
            <a:r>
              <a:rPr lang="ja-JP" altLang="en-US" dirty="0"/>
              <a:t>歳未満を「児童（子ども）」と定義し、国際人権規約（第</a:t>
            </a:r>
            <a:r>
              <a:rPr lang="en-US" altLang="ja-JP" dirty="0"/>
              <a:t>21</a:t>
            </a:r>
            <a:r>
              <a:rPr lang="ja-JP" altLang="en-US" dirty="0"/>
              <a:t>回国連総会で採択・</a:t>
            </a:r>
            <a:r>
              <a:rPr lang="en-US" altLang="ja-JP" dirty="0"/>
              <a:t>1976</a:t>
            </a:r>
            <a:r>
              <a:rPr lang="ja-JP" altLang="en-US" dirty="0"/>
              <a:t>年発効）が定める基本的人権の尊重を促進することを目的として、</a:t>
            </a:r>
            <a:r>
              <a:rPr lang="en-US" altLang="ja-JP" dirty="0"/>
              <a:t>1989</a:t>
            </a:r>
            <a:r>
              <a:rPr lang="ja-JP" altLang="en-US" dirty="0"/>
              <a:t>年の第</a:t>
            </a:r>
            <a:r>
              <a:rPr lang="en-US" altLang="ja-JP" dirty="0"/>
              <a:t>44</a:t>
            </a:r>
            <a:r>
              <a:rPr lang="ja-JP" altLang="en-US" dirty="0"/>
              <a:t>回国連総会において採択され、</a:t>
            </a:r>
            <a:r>
              <a:rPr lang="en-US" altLang="ja-JP" dirty="0"/>
              <a:t>1990</a:t>
            </a:r>
            <a:r>
              <a:rPr lang="ja-JP" altLang="en-US" dirty="0"/>
              <a:t>年に発効しました。日本は</a:t>
            </a:r>
            <a:r>
              <a:rPr lang="en-US" altLang="ja-JP" dirty="0"/>
              <a:t>1994</a:t>
            </a:r>
            <a:r>
              <a:rPr lang="ja-JP" altLang="en-US" dirty="0"/>
              <a:t>年に批准しています</a:t>
            </a:r>
            <a:endParaRPr lang="en-US" altLang="ja-JP" dirty="0"/>
          </a:p>
          <a:p>
            <a:endParaRPr lang="en-US" altLang="ja-JP" dirty="0" smtClean="0"/>
          </a:p>
          <a:p>
            <a:r>
              <a:rPr lang="ja-JP" altLang="en-US" dirty="0" smtClean="0"/>
              <a:t>・</a:t>
            </a:r>
            <a:r>
              <a:rPr lang="ja-JP" altLang="en-US" dirty="0"/>
              <a:t>「生きる権利」とは、子どもは健康に生まれ、安全な水や十分な栄養を得て、健やかに成長する権利を持っています。</a:t>
            </a:r>
            <a:endParaRPr lang="en-US" altLang="ja-JP" dirty="0"/>
          </a:p>
          <a:p>
            <a:r>
              <a:rPr lang="ja-JP" altLang="en-US" dirty="0" smtClean="0"/>
              <a:t>　「</a:t>
            </a:r>
            <a:r>
              <a:rPr lang="ja-JP" altLang="en-US" dirty="0"/>
              <a:t>育つ権利」とは、子どもたちは教育を受ける権利を持っています。また、休んだり遊んだりすること、様々な情報を</a:t>
            </a:r>
            <a:r>
              <a:rPr lang="ja-JP" altLang="en-US" dirty="0" smtClean="0"/>
              <a:t>得て、</a:t>
            </a:r>
            <a:r>
              <a:rPr lang="ja-JP" altLang="en-US" dirty="0"/>
              <a:t>自分の考えや信じることが守られることも、自分らしく成長するためとても重要です。</a:t>
            </a:r>
            <a:endParaRPr lang="en-US" altLang="ja-JP" dirty="0"/>
          </a:p>
          <a:p>
            <a:r>
              <a:rPr lang="ja-JP" altLang="en-US" dirty="0" smtClean="0"/>
              <a:t>　「</a:t>
            </a:r>
            <a:r>
              <a:rPr lang="ja-JP" altLang="en-US" dirty="0"/>
              <a:t>守られる権利」とは、子どもたちはあらゆる種類の差別や虐待、搾取から守られなければなりません。紛争下の子ども、障害を持つ子ども、少数民族の子どもは特別に守られる権利を持っています。</a:t>
            </a:r>
            <a:endParaRPr lang="en-US" altLang="ja-JP" dirty="0"/>
          </a:p>
          <a:p>
            <a:r>
              <a:rPr lang="ja-JP" altLang="en-US" dirty="0" smtClean="0"/>
              <a:t>　「</a:t>
            </a:r>
            <a:r>
              <a:rPr lang="ja-JP" altLang="en-US" dirty="0"/>
              <a:t>参加する権利」とは、子どもたちは、自分に関係のある事柄について自由に意見を表したり、集まってグループを作ったり、活動することができます。そのときには、家族や地域社会の一員としてルールを守って行動する義務があります</a:t>
            </a:r>
            <a:r>
              <a:rPr lang="ja-JP" altLang="en-US" dirty="0" smtClean="0"/>
              <a:t>。</a:t>
            </a:r>
            <a:endParaRPr lang="en-US" altLang="ja-JP" dirty="0" smtClean="0"/>
          </a:p>
          <a:p>
            <a:endParaRPr lang="en-US" altLang="ja-JP" dirty="0"/>
          </a:p>
          <a:p>
            <a:r>
              <a:rPr lang="ja-JP" altLang="en-US" dirty="0" smtClean="0"/>
              <a:t>・</a:t>
            </a:r>
            <a:r>
              <a:rPr lang="ja-JP" altLang="en-US" dirty="0"/>
              <a:t>この４つの権利は、乳児院で生活する子どもたちの様々な養育内容につながっています。では、具体的にどんな養育が望ましいかお話します。</a:t>
            </a:r>
            <a:endParaRPr lang="en-US" altLang="ja-JP" dirty="0"/>
          </a:p>
        </p:txBody>
      </p:sp>
      <p:sp>
        <p:nvSpPr>
          <p:cNvPr id="6148"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61BAABEF-D69D-4CEE-9BEC-66318C123FDA}" type="slidenum">
              <a:rPr lang="ja-JP" altLang="en-US" noProof="0"/>
              <a:pPr lvl="0"/>
              <a:t>2</a:t>
            </a:fld>
            <a:endParaRPr lang="ja-JP" altLang="en-US" noProof="0" dirty="0"/>
          </a:p>
        </p:txBody>
      </p:sp>
      <p:sp>
        <p:nvSpPr>
          <p:cNvPr id="4" name="スライド イメージ プレースホルダー 3">
            <a:extLst>
              <a:ext uri="{FF2B5EF4-FFF2-40B4-BE49-F238E27FC236}">
                <a16:creationId xmlns:a16="http://schemas.microsoft.com/office/drawing/2014/main" xmlns="" id="{7986A681-8121-4F44-A15F-3F5E2737027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563311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ノート プレースホルダー 2"/>
          <p:cNvSpPr>
            <a:spLocks noGrp="1"/>
          </p:cNvSpPr>
          <p:nvPr>
            <p:ph type="body" idx="1"/>
          </p:nvPr>
        </p:nvSpPr>
        <p:spPr/>
        <p:txBody>
          <a:bodyPr/>
          <a:lstStyle/>
          <a:p>
            <a:r>
              <a:rPr lang="ja-JP" altLang="ja-JP" dirty="0"/>
              <a:t>・</a:t>
            </a:r>
            <a:r>
              <a:rPr lang="ja-JP" altLang="en-US" dirty="0"/>
              <a:t>第一に、常に</a:t>
            </a:r>
            <a:r>
              <a:rPr lang="ja-JP" altLang="ja-JP" dirty="0"/>
              <a:t>「子どもを中心に」考え、養育を</a:t>
            </a:r>
            <a:r>
              <a:rPr lang="ja-JP" altLang="en-US" dirty="0"/>
              <a:t>行って行くということです。</a:t>
            </a:r>
            <a:endParaRPr lang="en-US" altLang="ja-JP" dirty="0"/>
          </a:p>
          <a:p>
            <a:endParaRPr lang="ja-JP" altLang="ja-JP" dirty="0"/>
          </a:p>
          <a:p>
            <a:r>
              <a:rPr lang="ja-JP" altLang="en-US" dirty="0"/>
              <a:t>・</a:t>
            </a:r>
            <a:r>
              <a:rPr lang="ja-JP" altLang="ja-JP" dirty="0"/>
              <a:t>子ども中心の養育を行うために、まずは</a:t>
            </a:r>
            <a:r>
              <a:rPr lang="ja-JP" altLang="en-US" dirty="0"/>
              <a:t>個々の</a:t>
            </a:r>
            <a:r>
              <a:rPr lang="ja-JP" altLang="ja-JP" dirty="0"/>
              <a:t>子どもにとって安心できる環境をつくることが重要となります。安心できる環境とは、子どもが遊びや生活場面で「心地いいな」「こうしていると楽しいな」という気持ちを感じられる生活環境です。さらに、養育者はその気持ちを子どもと共有していくことで、そこに愛着が育まれていきます。</a:t>
            </a:r>
          </a:p>
          <a:p>
            <a:r>
              <a:rPr lang="ja-JP" altLang="en-US" dirty="0" smtClean="0"/>
              <a:t>◎</a:t>
            </a:r>
            <a:r>
              <a:rPr lang="ja-JP" altLang="ja-JP" dirty="0"/>
              <a:t>例をあげると授乳時は乳児を抱いて、目を合わせて優しく言葉をかけゆったりと飲めるように配慮します。</a:t>
            </a:r>
          </a:p>
          <a:p>
            <a:r>
              <a:rPr lang="ja-JP" altLang="en-US" dirty="0" smtClean="0"/>
              <a:t>◎</a:t>
            </a:r>
            <a:r>
              <a:rPr lang="ja-JP" altLang="ja-JP" dirty="0"/>
              <a:t>オムツ交換時には言葉かけをしながら身体をマッサージするなどしてオムツ交換が心地よいものであることを伝えるように心がけます。</a:t>
            </a:r>
          </a:p>
          <a:p>
            <a:r>
              <a:rPr lang="ja-JP" altLang="en-US" dirty="0" smtClean="0"/>
              <a:t>◎</a:t>
            </a:r>
            <a:r>
              <a:rPr lang="ja-JP" altLang="ja-JP" dirty="0"/>
              <a:t>遊びの場面では戸外へ出かけ季節感を感じたり、外界への興味を広げられるように配慮します。</a:t>
            </a:r>
            <a:endParaRPr lang="en-US" altLang="ja-JP" dirty="0"/>
          </a:p>
          <a:p>
            <a:endParaRPr lang="ja-JP" altLang="ja-JP" dirty="0"/>
          </a:p>
          <a:p>
            <a:r>
              <a:rPr lang="ja-JP" altLang="en-US" dirty="0"/>
              <a:t>・</a:t>
            </a:r>
            <a:r>
              <a:rPr lang="ja-JP" altLang="ja-JP" dirty="0"/>
              <a:t>しかし、乳児院では集団で養育を行うことで</a:t>
            </a:r>
            <a:r>
              <a:rPr lang="ja-JP" altLang="en-US" dirty="0"/>
              <a:t>、</a:t>
            </a:r>
            <a:r>
              <a:rPr lang="ja-JP" altLang="ja-JP" dirty="0"/>
              <a:t>日課中心の集団的養育や職員独自の養育観などによって</a:t>
            </a:r>
            <a:r>
              <a:rPr lang="ja-JP" altLang="en-US" dirty="0"/>
              <a:t>、</a:t>
            </a:r>
            <a:r>
              <a:rPr lang="ja-JP" altLang="ja-JP" dirty="0"/>
              <a:t>子ども中心の養育ではなくなる危険があります。</a:t>
            </a:r>
          </a:p>
          <a:p>
            <a:r>
              <a:rPr lang="ja-JP" altLang="en-US" dirty="0"/>
              <a:t>　</a:t>
            </a:r>
            <a:r>
              <a:rPr lang="ja-JP" altLang="ja-JP" dirty="0"/>
              <a:t>日課を進めることを優先し</a:t>
            </a:r>
            <a:r>
              <a:rPr lang="ja-JP" altLang="en-US" dirty="0"/>
              <a:t>、</a:t>
            </a:r>
            <a:r>
              <a:rPr lang="ja-JP" altLang="ja-JP" dirty="0"/>
              <a:t>遊びを中断させたり、発達の段階で生まれる好奇心からの行動を危険が</a:t>
            </a:r>
            <a:r>
              <a:rPr lang="ja-JP" altLang="en-US" dirty="0"/>
              <a:t>あるから</a:t>
            </a:r>
            <a:r>
              <a:rPr lang="ja-JP" altLang="ja-JP" dirty="0"/>
              <a:t>と</a:t>
            </a:r>
            <a:r>
              <a:rPr lang="ja-JP" altLang="en-US" dirty="0"/>
              <a:t>止めさせて</a:t>
            </a:r>
            <a:r>
              <a:rPr lang="ja-JP" altLang="ja-JP" dirty="0"/>
              <a:t>しまうことなどがその</a:t>
            </a:r>
            <a:r>
              <a:rPr lang="ja-JP" altLang="en-US" dirty="0"/>
              <a:t>一例</a:t>
            </a:r>
            <a:r>
              <a:rPr lang="ja-JP" altLang="ja-JP" dirty="0"/>
              <a:t>です。</a:t>
            </a:r>
            <a:endParaRPr lang="en-US" altLang="ja-JP" dirty="0"/>
          </a:p>
          <a:p>
            <a:endParaRPr lang="ja-JP" altLang="ja-JP" dirty="0"/>
          </a:p>
          <a:p>
            <a:r>
              <a:rPr lang="ja-JP" altLang="en-US" dirty="0"/>
              <a:t>・</a:t>
            </a:r>
            <a:r>
              <a:rPr lang="ja-JP" altLang="ja-JP" dirty="0"/>
              <a:t>養育担当者と</a:t>
            </a:r>
            <a:r>
              <a:rPr lang="ja-JP" altLang="ja-JP" dirty="0" smtClean="0"/>
              <a:t>の</a:t>
            </a:r>
            <a:r>
              <a:rPr lang="en-US" altLang="ja-JP" dirty="0" smtClean="0"/>
              <a:t>2</a:t>
            </a:r>
            <a:r>
              <a:rPr lang="ja-JP" altLang="ja-JP" dirty="0" smtClean="0"/>
              <a:t>人</a:t>
            </a:r>
            <a:r>
              <a:rPr lang="ja-JP" altLang="ja-JP" dirty="0"/>
              <a:t>だけの外出や、おもちゃや衣類の個別化で自分だけの大切なものや</a:t>
            </a:r>
            <a:r>
              <a:rPr lang="ja-JP" altLang="en-US" dirty="0"/>
              <a:t>自分だけの</a:t>
            </a:r>
            <a:r>
              <a:rPr lang="ja-JP" altLang="ja-JP" dirty="0"/>
              <a:t>時間をつくることも</a:t>
            </a:r>
            <a:r>
              <a:rPr lang="ja-JP" altLang="en-US" dirty="0"/>
              <a:t>必要です。</a:t>
            </a:r>
            <a:r>
              <a:rPr lang="ja-JP" altLang="ja-JP" dirty="0"/>
              <a:t>安心できる環境とともに日常生活の関わりの中で意識的に行う重要な取り組みとなります。</a:t>
            </a:r>
          </a:p>
          <a:p>
            <a:endParaRPr lang="ja-JP" altLang="en-US" dirty="0"/>
          </a:p>
        </p:txBody>
      </p:sp>
      <p:sp>
        <p:nvSpPr>
          <p:cNvPr id="8196"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36EC46D2-EC62-4684-916F-24A68C56E196}" type="slidenum">
              <a:rPr lang="ja-JP" altLang="en-US" noProof="0"/>
              <a:pPr lvl="0"/>
              <a:t>3</a:t>
            </a:fld>
            <a:endParaRPr lang="ja-JP" altLang="en-US" noProof="0" dirty="0"/>
          </a:p>
        </p:txBody>
      </p:sp>
      <p:sp>
        <p:nvSpPr>
          <p:cNvPr id="4" name="スライド イメージ プレースホルダー 3">
            <a:extLst>
              <a:ext uri="{FF2B5EF4-FFF2-40B4-BE49-F238E27FC236}">
                <a16:creationId xmlns:a16="http://schemas.microsoft.com/office/drawing/2014/main" xmlns="" id="{7E40C61E-96C5-4E1C-B105-A043F778065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855032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ノート プレースホルダー 2"/>
          <p:cNvSpPr>
            <a:spLocks noGrp="1"/>
          </p:cNvSpPr>
          <p:nvPr>
            <p:ph type="body" idx="1"/>
          </p:nvPr>
        </p:nvSpPr>
        <p:spPr/>
        <p:txBody>
          <a:bodyPr/>
          <a:lstStyle/>
          <a:p>
            <a:r>
              <a:rPr lang="ja-JP" altLang="ja-JP" dirty="0"/>
              <a:t>・</a:t>
            </a:r>
            <a:r>
              <a:rPr lang="ja-JP" altLang="en-US" dirty="0" smtClean="0"/>
              <a:t>第</a:t>
            </a:r>
            <a:r>
              <a:rPr lang="en-US" altLang="ja-JP" dirty="0" smtClean="0"/>
              <a:t>2</a:t>
            </a:r>
            <a:r>
              <a:rPr lang="ja-JP" altLang="en-US" dirty="0" smtClean="0"/>
              <a:t>に</a:t>
            </a:r>
            <a:r>
              <a:rPr lang="ja-JP" altLang="ja-JP" dirty="0"/>
              <a:t>子どもの代弁者としての、役割はとても大切です。</a:t>
            </a:r>
            <a:endParaRPr lang="en-US" altLang="ja-JP" dirty="0"/>
          </a:p>
          <a:p>
            <a:endParaRPr lang="ja-JP" altLang="ja-JP" dirty="0"/>
          </a:p>
          <a:p>
            <a:r>
              <a:rPr lang="ja-JP" altLang="en-US" dirty="0"/>
              <a:t>・</a:t>
            </a:r>
            <a:r>
              <a:rPr lang="ja-JP" altLang="ja-JP" dirty="0"/>
              <a:t>乳幼児は言葉で思いをうまく伝えられません。</a:t>
            </a:r>
            <a:r>
              <a:rPr lang="en-US" altLang="ja-JP" dirty="0"/>
              <a:t>1</a:t>
            </a:r>
            <a:r>
              <a:rPr lang="ja-JP" altLang="ja-JP" dirty="0"/>
              <a:t>人</a:t>
            </a:r>
            <a:r>
              <a:rPr lang="en-US" altLang="ja-JP" dirty="0"/>
              <a:t>1</a:t>
            </a:r>
            <a:r>
              <a:rPr lang="ja-JP" altLang="ja-JP" dirty="0"/>
              <a:t>人の子どもの視点に立ち、泣いた時、訴えている時、不安な時、寂しい時、楽しい時、嬉しい時等思いをしっかりと感じて</a:t>
            </a:r>
            <a:r>
              <a:rPr lang="ja-JP" altLang="en-US" dirty="0"/>
              <a:t>、気持ちをつながり合える</a:t>
            </a:r>
            <a:r>
              <a:rPr lang="ja-JP" altLang="ja-JP" dirty="0"/>
              <a:t>ように心がけます。</a:t>
            </a:r>
            <a:endParaRPr lang="en-US" altLang="ja-JP" dirty="0"/>
          </a:p>
          <a:p>
            <a:r>
              <a:rPr lang="ja-JP" altLang="en-US" dirty="0" smtClean="0"/>
              <a:t>　</a:t>
            </a:r>
            <a:r>
              <a:rPr lang="ja-JP" altLang="ja-JP" dirty="0" smtClean="0"/>
              <a:t>例</a:t>
            </a:r>
            <a:r>
              <a:rPr lang="ja-JP" altLang="ja-JP" dirty="0"/>
              <a:t>をあげると、おむつ交換時に乳児がオムツが</a:t>
            </a:r>
            <a:r>
              <a:rPr lang="ja-JP" altLang="ja-JP" dirty="0" smtClean="0"/>
              <a:t>汚れ</a:t>
            </a:r>
            <a:r>
              <a:rPr lang="ja-JP" altLang="en-US" dirty="0" smtClean="0"/>
              <a:t>て</a:t>
            </a:r>
            <a:r>
              <a:rPr lang="ja-JP" altLang="ja-JP" dirty="0" smtClean="0"/>
              <a:t>泣いて</a:t>
            </a:r>
            <a:r>
              <a:rPr lang="ja-JP" altLang="ja-JP" dirty="0"/>
              <a:t>いる時には「おしり気持ち悪いね、きれいにしようね。」子ども同士のケンカの場面では「おもちゃ取られちゃったのね、悔しいね、返してって言ってみよう。」など子どもの気持ちを代弁して気持ちに寄り添って応えていきましょう</a:t>
            </a:r>
            <a:endParaRPr lang="en-US" altLang="ja-JP" dirty="0"/>
          </a:p>
          <a:p>
            <a:r>
              <a:rPr lang="ja-JP" altLang="en-US" dirty="0"/>
              <a:t>・</a:t>
            </a:r>
            <a:r>
              <a:rPr lang="ja-JP" altLang="ja-JP" dirty="0"/>
              <a:t>病気や怪我の場合も、平常時の健康状態を把握し疾病異常にいち早く気が付かなければなりません</a:t>
            </a:r>
            <a:r>
              <a:rPr lang="ja-JP" altLang="ja-JP" dirty="0" smtClean="0"/>
              <a:t>。</a:t>
            </a:r>
            <a:endParaRPr lang="en-US" altLang="ja-JP" dirty="0"/>
          </a:p>
          <a:p>
            <a:r>
              <a:rPr lang="ja-JP" altLang="en-US" dirty="0" smtClean="0"/>
              <a:t>　</a:t>
            </a:r>
            <a:r>
              <a:rPr lang="ja-JP" altLang="ja-JP" dirty="0" smtClean="0"/>
              <a:t>例</a:t>
            </a:r>
            <a:r>
              <a:rPr lang="ja-JP" altLang="ja-JP" dirty="0"/>
              <a:t>をあげると、午前中元気でも午睡後発熱し急な体調の変化から痙攣等</a:t>
            </a:r>
            <a:r>
              <a:rPr lang="ja-JP" altLang="en-US" dirty="0"/>
              <a:t>を</a:t>
            </a:r>
            <a:r>
              <a:rPr lang="ja-JP" altLang="ja-JP" dirty="0"/>
              <a:t>起こす事もあります。夏場は脱水による発熱があったり、冬場は感染症による下痢や嘔吐、インフルエンザや</a:t>
            </a:r>
            <a:r>
              <a:rPr lang="en-US" altLang="ja-JP" dirty="0"/>
              <a:t>RS</a:t>
            </a:r>
            <a:r>
              <a:rPr lang="ja-JP" altLang="ja-JP" dirty="0"/>
              <a:t>ウィルス等による急な発熱</a:t>
            </a:r>
            <a:r>
              <a:rPr lang="ja-JP" altLang="en-US" dirty="0"/>
              <a:t>など、</a:t>
            </a:r>
            <a:r>
              <a:rPr lang="en-US" altLang="ja-JP" dirty="0"/>
              <a:t>1</a:t>
            </a:r>
            <a:r>
              <a:rPr lang="ja-JP" altLang="en-US" dirty="0"/>
              <a:t>年</a:t>
            </a:r>
            <a:r>
              <a:rPr lang="ja-JP" altLang="en-US" dirty="0" smtClean="0"/>
              <a:t>を通して、</a:t>
            </a:r>
            <a:r>
              <a:rPr lang="ja-JP" altLang="en-US" dirty="0"/>
              <a:t>細菌やウイルス感染に注意していかなければなりません。</a:t>
            </a:r>
            <a:r>
              <a:rPr lang="ja-JP" altLang="ja-JP" dirty="0"/>
              <a:t>これらは乳幼児がかかると重症化し命にかかわるので</a:t>
            </a:r>
            <a:r>
              <a:rPr lang="ja-JP" altLang="en-US" dirty="0"/>
              <a:t>、</a:t>
            </a:r>
            <a:r>
              <a:rPr lang="ja-JP" altLang="ja-JP" dirty="0"/>
              <a:t>日ごろから子ども１人１人の既往歴を把握し、病気になった時にはその子どもの病歴や症状等の情報を得て、正確に</a:t>
            </a:r>
            <a:r>
              <a:rPr lang="ja-JP" altLang="en-US" dirty="0"/>
              <a:t>情報を</a:t>
            </a:r>
            <a:r>
              <a:rPr lang="ja-JP" altLang="ja-JP" dirty="0"/>
              <a:t>伝えられるように取り組む必要があります。その為にも小児のバイタルサインの正常値や子どもの痛みの表現の仕方を勉強し、病状の変化の激しい乳幼児のちょっとした変化を見逃さず</a:t>
            </a:r>
            <a:r>
              <a:rPr lang="ja-JP" altLang="en-US" dirty="0"/>
              <a:t>、</a:t>
            </a:r>
            <a:r>
              <a:rPr lang="ja-JP" altLang="ja-JP" dirty="0"/>
              <a:t>早期発見や観察、病状の的確な把握をすることが必要になります。</a:t>
            </a:r>
            <a:endParaRPr lang="en-US" altLang="ja-JP" dirty="0"/>
          </a:p>
          <a:p>
            <a:r>
              <a:rPr lang="ja-JP" altLang="en-US" dirty="0" smtClean="0"/>
              <a:t>　</a:t>
            </a:r>
            <a:r>
              <a:rPr lang="ja-JP" altLang="ja-JP" dirty="0" smtClean="0"/>
              <a:t>その</a:t>
            </a:r>
            <a:r>
              <a:rPr lang="ja-JP" altLang="en-US" dirty="0"/>
              <a:t>ため</a:t>
            </a:r>
            <a:r>
              <a:rPr lang="ja-JP" altLang="ja-JP" dirty="0"/>
              <a:t>のチェックポイントとして、初任職員にむけた研修</a:t>
            </a:r>
            <a:r>
              <a:rPr lang="ja-JP" altLang="ja-JP" dirty="0" smtClean="0"/>
              <a:t>小冊子</a:t>
            </a:r>
            <a:r>
              <a:rPr lang="en-US" altLang="ja-JP" dirty="0" smtClean="0"/>
              <a:t>P.19</a:t>
            </a:r>
            <a:r>
              <a:rPr lang="ja-JP" altLang="en-US" dirty="0" smtClean="0"/>
              <a:t>～</a:t>
            </a:r>
            <a:r>
              <a:rPr lang="ja-JP" altLang="ja-JP" dirty="0"/>
              <a:t>の「乳児院における病児ケアの対応チェックリスト」を目安として、活用することができます。</a:t>
            </a:r>
            <a:endParaRPr lang="en-US" altLang="ja-JP" dirty="0"/>
          </a:p>
          <a:p>
            <a:endParaRPr lang="en-US" altLang="ja-JP" dirty="0"/>
          </a:p>
          <a:p>
            <a:r>
              <a:rPr lang="ja-JP" altLang="en-US" dirty="0"/>
              <a:t>・</a:t>
            </a:r>
            <a:r>
              <a:rPr lang="ja-JP" altLang="ja-JP" dirty="0"/>
              <a:t>虐待等の経験により、つらい気持ちや他者への不信感を持っているときに</a:t>
            </a:r>
            <a:r>
              <a:rPr lang="ja-JP" altLang="en-US" dirty="0"/>
              <a:t>、</a:t>
            </a:r>
            <a:r>
              <a:rPr lang="ja-JP" altLang="ja-JP" dirty="0"/>
              <a:t>心理面での危機が子どもの行動や発達状況に表れることがあります。乳幼児期の子どもは、上手に自分の思いや気持ちを言葉にする事ができません。乳児院職員として子どもの言葉</a:t>
            </a:r>
            <a:r>
              <a:rPr lang="ja-JP" altLang="ja-JP" dirty="0" smtClean="0"/>
              <a:t>に</a:t>
            </a:r>
            <a:r>
              <a:rPr lang="ja-JP" altLang="en-US" dirty="0" smtClean="0"/>
              <a:t>で</a:t>
            </a:r>
            <a:r>
              <a:rPr lang="ja-JP" altLang="en-US" dirty="0"/>
              <a:t>き</a:t>
            </a:r>
            <a:r>
              <a:rPr lang="ja-JP" altLang="ja-JP" dirty="0" smtClean="0"/>
              <a:t>ない</a:t>
            </a:r>
            <a:r>
              <a:rPr lang="ja-JP" altLang="ja-JP" dirty="0"/>
              <a:t>思いや気持ちを汲み取り養育・支援に</a:t>
            </a:r>
            <a:r>
              <a:rPr lang="ja-JP" altLang="en-US" dirty="0"/>
              <a:t>つなげていくこと</a:t>
            </a:r>
            <a:r>
              <a:rPr lang="ja-JP" altLang="ja-JP" dirty="0"/>
              <a:t>が必要です。</a:t>
            </a:r>
            <a:endParaRPr lang="en-US" altLang="ja-JP" dirty="0"/>
          </a:p>
          <a:p>
            <a:endParaRPr lang="en-US" altLang="ja-JP" dirty="0"/>
          </a:p>
          <a:p>
            <a:r>
              <a:rPr lang="ja-JP" altLang="en-US" dirty="0"/>
              <a:t>・また、子どもが信頼を寄せるべき立場の職員が、入所中の子どもに対して虐待を行うといったことは子どもの人権を侵害するものであり、絶対にあってはならないことです。しかしながら、一部に不適切な事例があったことから、これをなくすよう、平成</a:t>
            </a:r>
            <a:r>
              <a:rPr lang="en-US" altLang="ja-JP" dirty="0"/>
              <a:t>20</a:t>
            </a:r>
            <a:r>
              <a:rPr lang="ja-JP" altLang="en-US" dirty="0"/>
              <a:t>年の児童福祉法改正で「被措置児童等虐待防止の仕組み」が制度化されました。</a:t>
            </a:r>
            <a:endParaRPr lang="en-US" altLang="ja-JP" dirty="0"/>
          </a:p>
          <a:p>
            <a:endParaRPr lang="en-US" altLang="ja-JP" dirty="0"/>
          </a:p>
          <a:p>
            <a:r>
              <a:rPr lang="ja-JP" altLang="en-US" dirty="0"/>
              <a:t>・被措置児童等虐待とは、施設職員等が被措置児童等に行う次の行為をいいます。</a:t>
            </a:r>
            <a:endParaRPr lang="en-US" altLang="ja-JP" dirty="0"/>
          </a:p>
          <a:p>
            <a:r>
              <a:rPr lang="ja-JP" altLang="en-US" dirty="0"/>
              <a:t>　職員一人ひとりの支援の透明性の確保や職員相互の自浄作用、子どもたちとのコミュニケーションスキルの向上に努め、全職員が協力して被措置児童虐待防止の取り組みを具体化することが大切です。</a:t>
            </a:r>
            <a:endParaRPr lang="en-US" altLang="ja-JP" dirty="0"/>
          </a:p>
          <a:p>
            <a:r>
              <a:rPr lang="ja-JP" altLang="en-US" dirty="0"/>
              <a:t>①身体的虐待</a:t>
            </a:r>
            <a:endParaRPr lang="en-US" altLang="ja-JP" dirty="0"/>
          </a:p>
          <a:p>
            <a:r>
              <a:rPr lang="ja-JP" altLang="en-US" dirty="0"/>
              <a:t>　</a:t>
            </a:r>
            <a:r>
              <a:rPr lang="ja-JP" altLang="en-US" dirty="0" smtClean="0"/>
              <a:t>被</a:t>
            </a:r>
            <a:r>
              <a:rPr lang="ja-JP" altLang="en-US" dirty="0"/>
              <a:t>措置児童等の身体に外傷が生じ、又は生じるおそれのある暴行を加えること。</a:t>
            </a:r>
          </a:p>
          <a:p>
            <a:r>
              <a:rPr lang="ja-JP" altLang="en-US" dirty="0" smtClean="0"/>
              <a:t>②性的</a:t>
            </a:r>
            <a:r>
              <a:rPr lang="ja-JP" altLang="en-US" dirty="0"/>
              <a:t>虐待</a:t>
            </a:r>
            <a:endParaRPr lang="en-US" altLang="ja-JP" dirty="0"/>
          </a:p>
          <a:p>
            <a:r>
              <a:rPr lang="ja-JP" altLang="en-US" dirty="0"/>
              <a:t>　被措置児童等にわいせつな行為をすること又は被措置児童等をしてわいせつな行為をさせること。</a:t>
            </a:r>
          </a:p>
          <a:p>
            <a:r>
              <a:rPr lang="ja-JP" altLang="en-US" dirty="0"/>
              <a:t>③ネグレクト</a:t>
            </a:r>
            <a:endParaRPr lang="en-US" altLang="ja-JP" dirty="0"/>
          </a:p>
          <a:p>
            <a:r>
              <a:rPr lang="ja-JP" altLang="en-US" dirty="0"/>
              <a:t>　被措置児童等の心身の正常な発達を妨げるような著しい減食又は長時間の放置、同居人若しくは生活を共にする他の児童による前二号又は次号に掲げる行為の放置、その他の施設職員等としての養育又は業務を著しく怠ること。</a:t>
            </a:r>
          </a:p>
          <a:p>
            <a:r>
              <a:rPr lang="ja-JP" altLang="en-US" dirty="0"/>
              <a:t>④心理的虐待</a:t>
            </a:r>
            <a:endParaRPr lang="en-US" altLang="ja-JP" dirty="0"/>
          </a:p>
          <a:p>
            <a:r>
              <a:rPr lang="ja-JP" altLang="en-US" dirty="0"/>
              <a:t>　被措置児童等に対する著しい暴言又は著しく拒絶的な対応その他の被措置児童等に著しい心理的外傷を与える言動を行うこと。</a:t>
            </a:r>
          </a:p>
          <a:p>
            <a:endParaRPr lang="en-US" altLang="ja-JP" dirty="0"/>
          </a:p>
          <a:p>
            <a:r>
              <a:rPr lang="ja-JP" altLang="en-US" dirty="0"/>
              <a:t>・また、乳幼児期の子どものサインを理解するために、</a:t>
            </a:r>
            <a:r>
              <a:rPr lang="ja-JP" altLang="ja-JP" dirty="0"/>
              <a:t>初任職員にむけた研修</a:t>
            </a:r>
            <a:r>
              <a:rPr lang="ja-JP" altLang="ja-JP" dirty="0" smtClean="0"/>
              <a:t>小冊子</a:t>
            </a:r>
            <a:r>
              <a:rPr lang="en-US" altLang="ja-JP" dirty="0" smtClean="0"/>
              <a:t>P.27</a:t>
            </a:r>
            <a:r>
              <a:rPr lang="ja-JP" altLang="ja-JP" dirty="0" smtClean="0"/>
              <a:t>の</a:t>
            </a:r>
            <a:r>
              <a:rPr lang="ja-JP" altLang="en-US" dirty="0"/>
              <a:t>中にある</a:t>
            </a:r>
            <a:r>
              <a:rPr lang="ja-JP" altLang="ja-JP" dirty="0"/>
              <a:t>「乳児期から幼児期前期のおおよその発達の流れ」</a:t>
            </a:r>
            <a:r>
              <a:rPr lang="ja-JP" altLang="ja-JP" dirty="0" smtClean="0"/>
              <a:t>や</a:t>
            </a:r>
            <a:r>
              <a:rPr lang="en-US" altLang="ja-JP" dirty="0" smtClean="0"/>
              <a:t>P.28</a:t>
            </a:r>
            <a:r>
              <a:rPr lang="ja-JP" altLang="en-US" dirty="0" smtClean="0"/>
              <a:t>～</a:t>
            </a:r>
            <a:r>
              <a:rPr lang="ja-JP" altLang="en-US" dirty="0"/>
              <a:t>の</a:t>
            </a:r>
            <a:r>
              <a:rPr lang="ja-JP" altLang="ja-JP" dirty="0"/>
              <a:t>「子どもの出す</a:t>
            </a:r>
            <a:r>
              <a:rPr lang="ja-JP" altLang="en-US" dirty="0"/>
              <a:t>心理面での</a:t>
            </a:r>
            <a:r>
              <a:rPr lang="en-US" altLang="ja-JP" dirty="0"/>
              <a:t>SOS</a:t>
            </a:r>
            <a:r>
              <a:rPr lang="ja-JP" altLang="ja-JP" dirty="0"/>
              <a:t>サイン」</a:t>
            </a:r>
            <a:r>
              <a:rPr lang="ja-JP" altLang="en-US" dirty="0"/>
              <a:t>が</a:t>
            </a:r>
            <a:r>
              <a:rPr lang="ja-JP" altLang="ja-JP" dirty="0"/>
              <a:t>活用できます。子どもの心理的な状況を丁寧にみる</a:t>
            </a:r>
            <a:r>
              <a:rPr lang="ja-JP" altLang="en-US" dirty="0"/>
              <a:t>ため</a:t>
            </a:r>
            <a:r>
              <a:rPr lang="ja-JP" altLang="ja-JP" dirty="0"/>
              <a:t>の基礎資料となります。個々の子どもによって、表出の方法やその背景等は異なりますので</a:t>
            </a:r>
            <a:r>
              <a:rPr lang="ja-JP" altLang="ja-JP" dirty="0" smtClean="0"/>
              <a:t>、</a:t>
            </a:r>
            <a:r>
              <a:rPr lang="en-US" altLang="ja-JP" dirty="0" smtClean="0"/>
              <a:t>1</a:t>
            </a:r>
            <a:r>
              <a:rPr lang="ja-JP" altLang="ja-JP" dirty="0" smtClean="0"/>
              <a:t>人</a:t>
            </a:r>
            <a:r>
              <a:rPr lang="en-US" altLang="ja-JP" dirty="0"/>
              <a:t>1</a:t>
            </a:r>
            <a:r>
              <a:rPr lang="ja-JP" altLang="ja-JP" dirty="0" smtClean="0"/>
              <a:t>人</a:t>
            </a:r>
            <a:r>
              <a:rPr lang="ja-JP" altLang="ja-JP" dirty="0"/>
              <a:t>の子どもの状態を乳児院職員がチームとして的確に捉えることが重要です。参考にして下さい。</a:t>
            </a:r>
            <a:endParaRPr lang="en-US" altLang="ja-JP" dirty="0"/>
          </a:p>
          <a:p>
            <a:endParaRPr lang="ja-JP" altLang="ja-JP" dirty="0"/>
          </a:p>
          <a:p>
            <a:r>
              <a:rPr lang="ja-JP" altLang="en-US" dirty="0"/>
              <a:t>・</a:t>
            </a:r>
            <a:r>
              <a:rPr lang="ja-JP" altLang="ja-JP" dirty="0"/>
              <a:t>身体的側面に見られる行動特徴や生活の</a:t>
            </a:r>
            <a:r>
              <a:rPr lang="ja-JP" altLang="en-US" dirty="0"/>
              <a:t>容</a:t>
            </a:r>
            <a:r>
              <a:rPr lang="ja-JP" altLang="ja-JP" dirty="0"/>
              <a:t>姿は、ほんの一例です。また、乳児の体調は特に変化しやすく、背景的な要因は特定できないことが多々あります。</a:t>
            </a:r>
            <a:r>
              <a:rPr lang="ja-JP" altLang="en-US" dirty="0"/>
              <a:t>その場合、</a:t>
            </a:r>
            <a:r>
              <a:rPr lang="ja-JP" altLang="ja-JP" dirty="0"/>
              <a:t>母体内にいた時の胎児の状況も視野に入れながら、月齢や、いつ、どのような時に、その特徴が出現しているか、子どもの様子をしっかり観察する必要があります。どの特徴をとっても危機的な状況には変わりはありませんので、必要なケアを行い、身体の安全に</a:t>
            </a:r>
            <a:r>
              <a:rPr lang="ja-JP" altLang="en-US" dirty="0"/>
              <a:t>つな</a:t>
            </a:r>
            <a:r>
              <a:rPr lang="ja-JP" altLang="ja-JP" dirty="0"/>
              <a:t>げていけるよう</a:t>
            </a:r>
            <a:r>
              <a:rPr lang="ja-JP" altLang="en-US" dirty="0"/>
              <a:t>関わって行く</a:t>
            </a:r>
            <a:r>
              <a:rPr lang="ja-JP" altLang="ja-JP" dirty="0"/>
              <a:t>必要があります。</a:t>
            </a:r>
            <a:endParaRPr lang="en-US" altLang="ja-JP" dirty="0"/>
          </a:p>
          <a:p>
            <a:r>
              <a:rPr lang="ja-JP" altLang="en-US" dirty="0" smtClean="0"/>
              <a:t>　</a:t>
            </a:r>
            <a:r>
              <a:rPr lang="ja-JP" altLang="ja-JP" dirty="0" smtClean="0"/>
              <a:t>発育</a:t>
            </a:r>
            <a:r>
              <a:rPr lang="ja-JP" altLang="ja-JP" dirty="0"/>
              <a:t>、発達の進みには個人差があり、</a:t>
            </a:r>
            <a:r>
              <a:rPr lang="ja-JP" altLang="en-US" dirty="0"/>
              <a:t>一概にその</a:t>
            </a:r>
            <a:r>
              <a:rPr lang="ja-JP" altLang="ja-JP" dirty="0"/>
              <a:t>流れに</a:t>
            </a:r>
            <a:r>
              <a:rPr lang="ja-JP" altLang="en-US" dirty="0"/>
              <a:t>当てはめる</a:t>
            </a:r>
            <a:r>
              <a:rPr lang="ja-JP" altLang="ja-JP" dirty="0"/>
              <a:t>ことは不適切です。子どもの育ちは極めて個別的ですので、急がず、</a:t>
            </a:r>
            <a:r>
              <a:rPr lang="ja-JP" altLang="en-US" dirty="0"/>
              <a:t>焦らず、個々</a:t>
            </a:r>
            <a:r>
              <a:rPr lang="ja-JP" altLang="ja-JP" dirty="0"/>
              <a:t>の子どもに応じた関わり</a:t>
            </a:r>
            <a:r>
              <a:rPr lang="ja-JP" altLang="en-US" dirty="0"/>
              <a:t>方</a:t>
            </a:r>
            <a:r>
              <a:rPr lang="ja-JP" altLang="ja-JP" dirty="0"/>
              <a:t>を丁寧に行っていく必要があります。</a:t>
            </a:r>
            <a:endParaRPr lang="en-US" altLang="ja-JP" dirty="0"/>
          </a:p>
          <a:p>
            <a:endParaRPr lang="ja-JP" altLang="ja-JP" dirty="0"/>
          </a:p>
          <a:p>
            <a:r>
              <a:rPr lang="ja-JP" altLang="en-US" dirty="0"/>
              <a:t>・</a:t>
            </a:r>
            <a:r>
              <a:rPr lang="ja-JP" altLang="ja-JP" dirty="0"/>
              <a:t>心理的側面の特徴は、言葉で言い表せない乳幼児の危機的な状況の表れです。これまでの大人との関わりや、生活体験の中で身につけてきた“自分を守る</a:t>
            </a:r>
            <a:r>
              <a:rPr lang="ja-JP" altLang="en-US" dirty="0"/>
              <a:t>ため</a:t>
            </a:r>
            <a:r>
              <a:rPr lang="ja-JP" altLang="ja-JP" dirty="0"/>
              <a:t>の術”もあるかもしれません。あるいは、現在体験している複雑な状態の現れであるかもしれません。温かな養育者</a:t>
            </a:r>
            <a:r>
              <a:rPr lang="ja-JP" altLang="en-US" dirty="0"/>
              <a:t>が</a:t>
            </a:r>
            <a:r>
              <a:rPr lang="ja-JP" altLang="ja-JP" dirty="0"/>
              <a:t>チーム</a:t>
            </a:r>
            <a:r>
              <a:rPr lang="ja-JP" altLang="en-US" dirty="0"/>
              <a:t>として</a:t>
            </a:r>
            <a:r>
              <a:rPr lang="ja-JP" altLang="ja-JP" dirty="0"/>
              <a:t>関わり合</a:t>
            </a:r>
            <a:r>
              <a:rPr lang="ja-JP" altLang="en-US" dirty="0"/>
              <a:t>う</a:t>
            </a:r>
            <a:r>
              <a:rPr lang="ja-JP" altLang="ja-JP" dirty="0"/>
              <a:t>中で、様々な危機的状況を解きほぐしながら、安心感をもたらし、再び育ち直す事ができるように、しっかりアセスメントを行い、子どもへの支援、具体的な関わり方をチームで検討して行く必要があります。</a:t>
            </a:r>
            <a:endParaRPr lang="en-US" altLang="ja-JP" dirty="0"/>
          </a:p>
          <a:p>
            <a:endParaRPr lang="ja-JP" altLang="ja-JP" dirty="0"/>
          </a:p>
          <a:p>
            <a:r>
              <a:rPr lang="ja-JP" altLang="en-US" dirty="0"/>
              <a:t>・</a:t>
            </a:r>
            <a:r>
              <a:rPr lang="ja-JP" altLang="ja-JP" dirty="0"/>
              <a:t>関係性の側面の特徴は、乳幼児の育ちの最も危機的な状況の表れです。このまま放置していくと育ちに影響が見られてきます。これまでの大人や周囲の環境との関わりで身につけてきた関係性のパターンがあることを理解し、</a:t>
            </a:r>
            <a:r>
              <a:rPr lang="ja-JP" altLang="en-US" dirty="0"/>
              <a:t>温かな</a:t>
            </a:r>
            <a:r>
              <a:rPr lang="ja-JP" altLang="ja-JP" dirty="0"/>
              <a:t>養育者との関わりの中で、健全で安定した関係性が築けるように、しっかりアセスメントを行い、子どもへの支援、具体的な関わり方をチームで検討して行く必要があります。</a:t>
            </a:r>
            <a:endParaRPr lang="en-US" altLang="ja-JP" dirty="0"/>
          </a:p>
          <a:p>
            <a:endParaRPr lang="en-US" altLang="ja-JP" dirty="0"/>
          </a:p>
          <a:p>
            <a:r>
              <a:rPr lang="ja-JP" altLang="en-US" dirty="0"/>
              <a:t>・</a:t>
            </a:r>
            <a:r>
              <a:rPr lang="ja-JP" altLang="ja-JP" dirty="0"/>
              <a:t>また、保護者の課題については、養育者チームのみならず、関係機関を通して、様々な情報を共有しながら、支援を考えていく必要があります。まずは子どもの様子をしっかり捉え、</a:t>
            </a:r>
            <a:r>
              <a:rPr lang="ja-JP" altLang="en-US" dirty="0"/>
              <a:t>その</a:t>
            </a:r>
            <a:r>
              <a:rPr lang="ja-JP" altLang="ja-JP" dirty="0"/>
              <a:t>様子から捉えられた子どもの心の叫びに気づき、それらを代弁し、安定した育ちに導いていける具体的な手立てを考えていく必要があるでしょう。</a:t>
            </a:r>
            <a:endParaRPr lang="en-US" altLang="ja-JP" dirty="0"/>
          </a:p>
          <a:p>
            <a:r>
              <a:rPr lang="ja-JP" altLang="ja-JP" dirty="0"/>
              <a:t>また、月齢相応の自己主張や、愛着形成過程の中で、自分だけを見て欲しい気持ちからの必然的な行動も</a:t>
            </a:r>
            <a:r>
              <a:rPr lang="ja-JP" altLang="en-US" dirty="0"/>
              <a:t>あ</a:t>
            </a:r>
            <a:r>
              <a:rPr lang="ja-JP" altLang="ja-JP" dirty="0"/>
              <a:t>る場合がありますので注意が必要です。自分はしっかり見守られていると感じたり、大好きな人と離れても、また再び会えることが確信できるように、安心できる関わりを目指しましょう。</a:t>
            </a:r>
            <a:endParaRPr lang="en-US" altLang="ja-JP" dirty="0"/>
          </a:p>
          <a:p>
            <a:endParaRPr lang="en-US" altLang="ja-JP" dirty="0"/>
          </a:p>
          <a:p>
            <a:endParaRPr lang="en-US" altLang="ja-JP" dirty="0"/>
          </a:p>
        </p:txBody>
      </p:sp>
      <p:sp>
        <p:nvSpPr>
          <p:cNvPr id="10244"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607A5C25-D9B1-4D3D-B542-B7A50E5DE645}" type="slidenum">
              <a:rPr lang="ja-JP" altLang="en-US" noProof="0"/>
              <a:pPr lvl="0"/>
              <a:t>4</a:t>
            </a:fld>
            <a:endParaRPr lang="ja-JP" altLang="en-US" noProof="0" dirty="0"/>
          </a:p>
        </p:txBody>
      </p:sp>
      <p:sp>
        <p:nvSpPr>
          <p:cNvPr id="4" name="スライド イメージ プレースホルダー 3">
            <a:extLst>
              <a:ext uri="{FF2B5EF4-FFF2-40B4-BE49-F238E27FC236}">
                <a16:creationId xmlns:a16="http://schemas.microsoft.com/office/drawing/2014/main" xmlns="" id="{A2497093-F4DF-479D-8899-CAFB46D2CFC4}"/>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309585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ノート プレースホルダー 2"/>
          <p:cNvSpPr>
            <a:spLocks noGrp="1"/>
          </p:cNvSpPr>
          <p:nvPr>
            <p:ph type="body" idx="1"/>
          </p:nvPr>
        </p:nvSpPr>
        <p:spPr/>
        <p:txBody>
          <a:bodyPr/>
          <a:lstStyle/>
          <a:p>
            <a:r>
              <a:rPr lang="ja-JP" altLang="ja-JP" dirty="0"/>
              <a:t>・</a:t>
            </a:r>
            <a:r>
              <a:rPr lang="ja-JP" altLang="en-US" dirty="0" smtClean="0"/>
              <a:t>第</a:t>
            </a:r>
            <a:r>
              <a:rPr lang="en-US" altLang="ja-JP" dirty="0" smtClean="0"/>
              <a:t>3</a:t>
            </a:r>
            <a:r>
              <a:rPr lang="ja-JP" altLang="en-US" dirty="0" smtClean="0"/>
              <a:t>に</a:t>
            </a:r>
            <a:r>
              <a:rPr lang="ja-JP" altLang="en-US" dirty="0"/>
              <a:t>、</a:t>
            </a:r>
            <a:r>
              <a:rPr lang="ja-JP" altLang="ja-JP" dirty="0"/>
              <a:t>子どもの権利擁護について常に理解を深める姿勢を持ち、それを日々の養育に反映させることが必要です。</a:t>
            </a:r>
            <a:endParaRPr lang="en-US" altLang="ja-JP" dirty="0"/>
          </a:p>
          <a:p>
            <a:endParaRPr lang="ja-JP" altLang="ja-JP" dirty="0"/>
          </a:p>
          <a:p>
            <a:r>
              <a:rPr lang="ja-JP" altLang="en-US" dirty="0"/>
              <a:t>・</a:t>
            </a:r>
            <a:r>
              <a:rPr lang="ja-JP" altLang="ja-JP" dirty="0"/>
              <a:t>乳児院を含む社会的養護</a:t>
            </a:r>
            <a:r>
              <a:rPr lang="ja-JP" altLang="en-US" dirty="0"/>
              <a:t>の施設</a:t>
            </a:r>
            <a:r>
              <a:rPr lang="ja-JP" altLang="ja-JP" dirty="0"/>
              <a:t>で生活する子ども</a:t>
            </a:r>
            <a:r>
              <a:rPr lang="ja-JP" altLang="en-US" dirty="0"/>
              <a:t>たち</a:t>
            </a:r>
            <a:r>
              <a:rPr lang="ja-JP" altLang="ja-JP" dirty="0"/>
              <a:t>は、十分な判断力や意見表明力が備わっているわけではありません。また、保護者と別に暮らしていることもあり、子どもや保護者が施設の養育に対して意見や苦情を言う機会が十分に保障されているとはいえません。</a:t>
            </a:r>
            <a:endParaRPr lang="en-US" altLang="ja-JP" dirty="0"/>
          </a:p>
          <a:p>
            <a:r>
              <a:rPr lang="ja-JP" altLang="en-US" dirty="0" smtClean="0"/>
              <a:t>　</a:t>
            </a:r>
            <a:r>
              <a:rPr lang="ja-JP" altLang="ja-JP" dirty="0" smtClean="0"/>
              <a:t>この</a:t>
            </a:r>
            <a:r>
              <a:rPr lang="ja-JP" altLang="ja-JP" dirty="0"/>
              <a:t>社会的養護</a:t>
            </a:r>
            <a:r>
              <a:rPr lang="ja-JP" altLang="en-US" dirty="0"/>
              <a:t>の</a:t>
            </a:r>
            <a:r>
              <a:rPr lang="ja-JP" altLang="ja-JP" dirty="0"/>
              <a:t>施設に暮らす子どもの権利</a:t>
            </a:r>
            <a:r>
              <a:rPr lang="ja-JP" altLang="en-US" dirty="0"/>
              <a:t>を</a:t>
            </a:r>
            <a:r>
              <a:rPr lang="ja-JP" altLang="ja-JP" dirty="0"/>
              <a:t>擁護</a:t>
            </a:r>
            <a:r>
              <a:rPr lang="ja-JP" altLang="en-US" dirty="0"/>
              <a:t>するため</a:t>
            </a:r>
            <a:r>
              <a:rPr lang="ja-JP" altLang="ja-JP" dirty="0"/>
              <a:t>に、平成</a:t>
            </a:r>
            <a:r>
              <a:rPr lang="en-US" altLang="ja-JP" dirty="0"/>
              <a:t>24</a:t>
            </a:r>
            <a:r>
              <a:rPr lang="ja-JP" altLang="ja-JP" dirty="0"/>
              <a:t>年度より第三者評価を全国共通の評価基準に沿って、</a:t>
            </a:r>
            <a:r>
              <a:rPr lang="en-US" altLang="ja-JP" dirty="0"/>
              <a:t>3</a:t>
            </a:r>
            <a:r>
              <a:rPr lang="ja-JP" altLang="ja-JP" dirty="0"/>
              <a:t>年に１回以上受審すること、</a:t>
            </a:r>
            <a:r>
              <a:rPr lang="ja-JP" altLang="en-US" dirty="0"/>
              <a:t>その</a:t>
            </a:r>
            <a:r>
              <a:rPr lang="ja-JP" altLang="ja-JP" dirty="0"/>
              <a:t>評価結果を公表すること、毎年度自己評価を行うことが義務付けられました。毎年度自己評価を行うことで、普段の自分達の行う養育において、本当に子どもの視点に立っているか</a:t>
            </a:r>
            <a:r>
              <a:rPr lang="ja-JP" altLang="en-US" dirty="0"/>
              <a:t>どうか</a:t>
            </a:r>
            <a:r>
              <a:rPr lang="ja-JP" altLang="ja-JP" dirty="0"/>
              <a:t>定期的に振りかえりを</a:t>
            </a:r>
            <a:r>
              <a:rPr lang="ja-JP" altLang="en-US" dirty="0"/>
              <a:t>行うことができます。</a:t>
            </a:r>
            <a:endParaRPr lang="en-US" altLang="ja-JP" dirty="0"/>
          </a:p>
          <a:p>
            <a:endParaRPr lang="en-US" altLang="ja-JP" dirty="0"/>
          </a:p>
          <a:p>
            <a:r>
              <a:rPr lang="ja-JP" altLang="en-US" dirty="0"/>
              <a:t>・</a:t>
            </a:r>
            <a:r>
              <a:rPr lang="ja-JP" altLang="ja-JP" dirty="0"/>
              <a:t>その他にも、実習生やボランティア</a:t>
            </a:r>
            <a:r>
              <a:rPr lang="ja-JP" altLang="en-US" dirty="0"/>
              <a:t>等</a:t>
            </a:r>
            <a:r>
              <a:rPr lang="ja-JP" altLang="ja-JP" dirty="0"/>
              <a:t>の受け入れも「外部の目」を活用する良い機会になります。</a:t>
            </a:r>
            <a:endParaRPr lang="en-US" altLang="ja-JP" dirty="0"/>
          </a:p>
          <a:p>
            <a:endParaRPr lang="en-US" altLang="ja-JP" dirty="0"/>
          </a:p>
          <a:p>
            <a:r>
              <a:rPr lang="ja-JP" altLang="en-US" dirty="0"/>
              <a:t>・</a:t>
            </a:r>
            <a:r>
              <a:rPr lang="ja-JP" altLang="ja-JP" dirty="0"/>
              <a:t>また</a:t>
            </a:r>
            <a:r>
              <a:rPr lang="ja-JP" altLang="ja-JP" dirty="0" smtClean="0"/>
              <a:t>、ヒヤリハット</a:t>
            </a:r>
            <a:r>
              <a:rPr lang="ja-JP" altLang="en-US" dirty="0" smtClean="0"/>
              <a:t>（</a:t>
            </a:r>
            <a:r>
              <a:rPr lang="en-US" altLang="ja-JP" dirty="0" smtClean="0"/>
              <a:t>※</a:t>
            </a:r>
            <a:r>
              <a:rPr lang="ja-JP" altLang="en-US" dirty="0" smtClean="0"/>
              <a:t>）</a:t>
            </a:r>
            <a:r>
              <a:rPr lang="ja-JP" altLang="ja-JP" dirty="0" smtClean="0"/>
              <a:t>を</a:t>
            </a:r>
            <a:r>
              <a:rPr lang="ja-JP" altLang="ja-JP" dirty="0"/>
              <a:t>通して日常の養育実践を見直すことも</a:t>
            </a:r>
            <a:r>
              <a:rPr lang="ja-JP" altLang="en-US" dirty="0"/>
              <a:t>大切であり</a:t>
            </a:r>
            <a:r>
              <a:rPr lang="ja-JP" altLang="ja-JP" dirty="0"/>
              <a:t>、</a:t>
            </a:r>
            <a:r>
              <a:rPr lang="ja-JP" altLang="en-US" dirty="0"/>
              <a:t>それが</a:t>
            </a:r>
            <a:r>
              <a:rPr lang="ja-JP" altLang="ja-JP" dirty="0"/>
              <a:t>乳児院における</a:t>
            </a:r>
            <a:r>
              <a:rPr lang="ja-JP" altLang="en-US" dirty="0"/>
              <a:t>子どもの</a:t>
            </a:r>
            <a:r>
              <a:rPr lang="ja-JP" altLang="ja-JP" dirty="0"/>
              <a:t>権利擁護に</a:t>
            </a:r>
            <a:r>
              <a:rPr lang="ja-JP" altLang="en-US" dirty="0"/>
              <a:t>つながって行くのです。</a:t>
            </a:r>
            <a:endParaRPr lang="en-US" altLang="ja-JP" dirty="0"/>
          </a:p>
          <a:p>
            <a:endParaRPr lang="en-US" altLang="ja-JP" dirty="0"/>
          </a:p>
          <a:p>
            <a:r>
              <a:rPr lang="ja-JP" altLang="en-US" dirty="0"/>
              <a:t>・</a:t>
            </a:r>
            <a:r>
              <a:rPr lang="en-US" altLang="ja-JP" dirty="0" smtClean="0"/>
              <a:t>※</a:t>
            </a:r>
            <a:r>
              <a:rPr lang="ja-JP" altLang="en-US" dirty="0" smtClean="0"/>
              <a:t>「ヒヤリハット」と</a:t>
            </a:r>
            <a:r>
              <a:rPr lang="ja-JP" altLang="en-US" dirty="0"/>
              <a:t>は</a:t>
            </a:r>
            <a:r>
              <a:rPr lang="ja-JP" altLang="en-US" dirty="0" smtClean="0"/>
              <a:t>、養育</a:t>
            </a:r>
            <a:r>
              <a:rPr lang="ja-JP" altLang="en-US" dirty="0"/>
              <a:t>現場において日頃何げなく行っている行為、「ヒヤとしてハットしたこと」を職員全員で検証し、養育改善を行い、事故防止につなげて行くこと。</a:t>
            </a:r>
          </a:p>
        </p:txBody>
      </p:sp>
      <p:sp>
        <p:nvSpPr>
          <p:cNvPr id="12292"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CE5B1E89-5815-4931-A58E-56F7D5B6F0D3}" type="slidenum">
              <a:rPr lang="ja-JP" altLang="en-US" noProof="0"/>
              <a:pPr lvl="0"/>
              <a:t>5</a:t>
            </a:fld>
            <a:endParaRPr lang="ja-JP" altLang="en-US" noProof="0" dirty="0"/>
          </a:p>
        </p:txBody>
      </p:sp>
      <p:sp>
        <p:nvSpPr>
          <p:cNvPr id="4" name="スライド イメージ プレースホルダー 3">
            <a:extLst>
              <a:ext uri="{FF2B5EF4-FFF2-40B4-BE49-F238E27FC236}">
                <a16:creationId xmlns:a16="http://schemas.microsoft.com/office/drawing/2014/main" xmlns="" id="{3B02E5C6-BC37-4EF0-998B-7CFD2F5017F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567830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ノート プレースホルダー 2"/>
          <p:cNvSpPr>
            <a:spLocks noGrp="1"/>
          </p:cNvSpPr>
          <p:nvPr>
            <p:ph type="body" idx="1"/>
          </p:nvPr>
        </p:nvSpPr>
        <p:spPr/>
        <p:txBody>
          <a:bodyPr/>
          <a:lstStyle/>
          <a:p>
            <a:r>
              <a:rPr lang="ja-JP" altLang="en-US" dirty="0"/>
              <a:t>・</a:t>
            </a:r>
            <a:r>
              <a:rPr lang="ja-JP" altLang="ja-JP" dirty="0"/>
              <a:t>乳児院に入所してくる子どもたち</a:t>
            </a:r>
            <a:r>
              <a:rPr lang="ja-JP" altLang="ja-JP" dirty="0" smtClean="0"/>
              <a:t>は</a:t>
            </a:r>
            <a:r>
              <a:rPr lang="ja-JP" altLang="en-US" dirty="0" smtClean="0"/>
              <a:t>、人種</a:t>
            </a:r>
            <a:r>
              <a:rPr lang="ja-JP" altLang="en-US" dirty="0"/>
              <a:t>・</a:t>
            </a:r>
            <a:r>
              <a:rPr lang="ja-JP" altLang="ja-JP" dirty="0"/>
              <a:t>宗教・文化</a:t>
            </a:r>
            <a:r>
              <a:rPr lang="ja-JP" altLang="en-US" dirty="0"/>
              <a:t>の</a:t>
            </a:r>
            <a:r>
              <a:rPr lang="ja-JP" altLang="en-US" dirty="0" smtClean="0"/>
              <a:t>違う</a:t>
            </a:r>
            <a:r>
              <a:rPr lang="ja-JP" altLang="ja-JP" dirty="0"/>
              <a:t>様々な国</a:t>
            </a:r>
            <a:r>
              <a:rPr lang="ja-JP" altLang="ja-JP" dirty="0" smtClean="0"/>
              <a:t>から</a:t>
            </a:r>
            <a:r>
              <a:rPr lang="ja-JP" altLang="en-US" dirty="0" smtClean="0"/>
              <a:t>、またそれぞれ違った生活</a:t>
            </a:r>
            <a:r>
              <a:rPr lang="ja-JP" altLang="ja-JP" dirty="0" smtClean="0"/>
              <a:t>環境から</a:t>
            </a:r>
            <a:r>
              <a:rPr lang="ja-JP" altLang="ja-JP" dirty="0"/>
              <a:t>入所してきます。</a:t>
            </a:r>
            <a:endParaRPr lang="en-US" altLang="ja-JP" dirty="0"/>
          </a:p>
          <a:p>
            <a:r>
              <a:rPr lang="ja-JP" altLang="en-US" dirty="0"/>
              <a:t>　</a:t>
            </a:r>
            <a:r>
              <a:rPr lang="ja-JP" altLang="ja-JP" dirty="0"/>
              <a:t>例えば、宗教によって豚肉を食べさせないで欲しい、クリスマス会や初詣には参加させないで欲しいとの要望が保護者から出ることもあります。</a:t>
            </a:r>
            <a:endParaRPr lang="en-US" altLang="ja-JP" dirty="0"/>
          </a:p>
          <a:p>
            <a:r>
              <a:rPr lang="ja-JP" altLang="en-US" dirty="0"/>
              <a:t>　</a:t>
            </a:r>
            <a:r>
              <a:rPr lang="ja-JP" altLang="ja-JP" dirty="0"/>
              <a:t>生活環境でも昼夜逆転の生活をしていたり、離乳食がきちんと進めら</a:t>
            </a:r>
            <a:r>
              <a:rPr lang="ja-JP" altLang="en-US" dirty="0"/>
              <a:t>れ</a:t>
            </a:r>
            <a:r>
              <a:rPr lang="ja-JP" altLang="ja-JP" dirty="0"/>
              <a:t>ていなかったりすることもあります。</a:t>
            </a:r>
            <a:endParaRPr lang="en-US" altLang="ja-JP" dirty="0"/>
          </a:p>
          <a:p>
            <a:r>
              <a:rPr lang="ja-JP" altLang="en-US" dirty="0"/>
              <a:t>　また、</a:t>
            </a:r>
            <a:r>
              <a:rPr lang="ja-JP" altLang="ja-JP" dirty="0"/>
              <a:t>障害を持った子どもも沢山入所してきますが、身体のハンディキャップで差別することは子どもの人権に関わることです。</a:t>
            </a:r>
            <a:endParaRPr lang="en-US" altLang="ja-JP" dirty="0"/>
          </a:p>
          <a:p>
            <a:endParaRPr lang="ja-JP" altLang="ja-JP" dirty="0"/>
          </a:p>
          <a:p>
            <a:r>
              <a:rPr lang="ja-JP" altLang="en-US" dirty="0"/>
              <a:t>・保護者の置かれている状況を理解する上で重要なことは、保護者との</a:t>
            </a:r>
            <a:r>
              <a:rPr lang="ja-JP" altLang="ja-JP" dirty="0"/>
              <a:t>信頼関係を作りあげることです。</a:t>
            </a:r>
            <a:endParaRPr lang="en-US" altLang="ja-JP" dirty="0"/>
          </a:p>
          <a:p>
            <a:r>
              <a:rPr lang="ja-JP" altLang="en-US" dirty="0"/>
              <a:t>　特に</a:t>
            </a:r>
            <a:r>
              <a:rPr lang="ja-JP" altLang="ja-JP" dirty="0"/>
              <a:t>虐待ケースの場合には難しいと言えます</a:t>
            </a:r>
            <a:r>
              <a:rPr lang="ja-JP" altLang="en-US" dirty="0"/>
              <a:t>。その理由として、</a:t>
            </a:r>
            <a:r>
              <a:rPr lang="ja-JP" altLang="ja-JP" dirty="0"/>
              <a:t>第一に、親自身が人との信頼関係を</a:t>
            </a:r>
            <a:r>
              <a:rPr lang="ja-JP" altLang="en-US" dirty="0"/>
              <a:t>築けなかった</a:t>
            </a:r>
            <a:r>
              <a:rPr lang="ja-JP" altLang="ja-JP" dirty="0"/>
              <a:t>こと。第二に、養育者は子どもの立場に立ちやすく、保護者に対して批判的にみたり、非難するような気持ちを持ちやすい</a:t>
            </a:r>
            <a:r>
              <a:rPr lang="ja-JP" altLang="en-US" dirty="0"/>
              <a:t>こと</a:t>
            </a:r>
            <a:r>
              <a:rPr lang="ja-JP" altLang="ja-JP" dirty="0"/>
              <a:t>、あるいは保護者に共感的な態度</a:t>
            </a:r>
            <a:r>
              <a:rPr lang="ja-JP" altLang="en-US" dirty="0"/>
              <a:t>を</a:t>
            </a:r>
            <a:r>
              <a:rPr lang="ja-JP" altLang="ja-JP" dirty="0"/>
              <a:t>とりにくい</a:t>
            </a:r>
            <a:r>
              <a:rPr lang="ja-JP" altLang="en-US" dirty="0"/>
              <a:t>ことがあります。逆に、</a:t>
            </a:r>
            <a:r>
              <a:rPr lang="ja-JP" altLang="ja-JP" dirty="0"/>
              <a:t>保護者の立場として</a:t>
            </a:r>
            <a:r>
              <a:rPr lang="ja-JP" altLang="en-US" dirty="0"/>
              <a:t>は</a:t>
            </a:r>
            <a:r>
              <a:rPr lang="ja-JP" altLang="ja-JP" dirty="0"/>
              <a:t>、子どもと引き離されたことへの怒り、悲しみ、とまどい、子どもの生活への不安など複雑な感情を抱いていること</a:t>
            </a:r>
            <a:r>
              <a:rPr lang="ja-JP" altLang="en-US" dirty="0"/>
              <a:t>も</a:t>
            </a:r>
            <a:r>
              <a:rPr lang="ja-JP" altLang="ja-JP" dirty="0"/>
              <a:t>留意</a:t>
            </a:r>
            <a:r>
              <a:rPr lang="ja-JP" altLang="en-US" dirty="0"/>
              <a:t>していく</a:t>
            </a:r>
            <a:r>
              <a:rPr lang="ja-JP" altLang="ja-JP" dirty="0"/>
              <a:t>必要があります。</a:t>
            </a:r>
            <a:endParaRPr lang="en-US" altLang="ja-JP" dirty="0"/>
          </a:p>
          <a:p>
            <a:endParaRPr lang="ja-JP" altLang="ja-JP" dirty="0"/>
          </a:p>
          <a:p>
            <a:r>
              <a:rPr lang="ja-JP" altLang="en-US" dirty="0"/>
              <a:t>・</a:t>
            </a:r>
            <a:r>
              <a:rPr lang="ja-JP" altLang="ja-JP" dirty="0"/>
              <a:t>保護者と関わるうえでの</a:t>
            </a:r>
            <a:r>
              <a:rPr lang="ja-JP" altLang="en-US" dirty="0"/>
              <a:t>大切な</a:t>
            </a:r>
            <a:r>
              <a:rPr lang="ja-JP" altLang="ja-JP" dirty="0"/>
              <a:t>ポイントは、</a:t>
            </a:r>
            <a:r>
              <a:rPr lang="ja-JP" altLang="en-US" dirty="0"/>
              <a:t>否定しないこと、</a:t>
            </a:r>
            <a:r>
              <a:rPr lang="ja-JP" altLang="ja-JP" dirty="0"/>
              <a:t>責めないこと</a:t>
            </a:r>
            <a:r>
              <a:rPr lang="ja-JP" altLang="en-US" dirty="0"/>
              <a:t>。保護者の置かれている立場を理解・尊重し敬意を持って接することが大切です。</a:t>
            </a:r>
            <a:endParaRPr lang="ja-JP" altLang="ja-JP" dirty="0"/>
          </a:p>
          <a:p>
            <a:endParaRPr lang="ja-JP" altLang="en-US" dirty="0"/>
          </a:p>
        </p:txBody>
      </p:sp>
      <p:sp>
        <p:nvSpPr>
          <p:cNvPr id="14340"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C69A85C5-801E-4574-AE0E-FDC3C7285826}" type="slidenum">
              <a:rPr lang="ja-JP" altLang="en-US" noProof="0"/>
              <a:pPr lvl="0"/>
              <a:t>6</a:t>
            </a:fld>
            <a:endParaRPr lang="ja-JP" altLang="en-US" noProof="0" dirty="0"/>
          </a:p>
        </p:txBody>
      </p:sp>
      <p:sp>
        <p:nvSpPr>
          <p:cNvPr id="4" name="スライド イメージ プレースホルダー 3">
            <a:extLst>
              <a:ext uri="{FF2B5EF4-FFF2-40B4-BE49-F238E27FC236}">
                <a16:creationId xmlns:a16="http://schemas.microsoft.com/office/drawing/2014/main" xmlns="" id="{CB160AFE-7DC3-4E75-9284-50FF5AD85683}"/>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418408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ノート プレースホルダー 2"/>
          <p:cNvSpPr>
            <a:spLocks noGrp="1"/>
          </p:cNvSpPr>
          <p:nvPr>
            <p:ph type="body" idx="1"/>
          </p:nvPr>
        </p:nvSpPr>
        <p:spPr/>
        <p:txBody>
          <a:bodyPr/>
          <a:lstStyle/>
          <a:p>
            <a:r>
              <a:rPr lang="ja-JP" altLang="ja-JP" dirty="0"/>
              <a:t>・不適切な関わりとはどのような関わりでしょうか</a:t>
            </a:r>
            <a:r>
              <a:rPr lang="ja-JP" altLang="ja-JP" dirty="0" smtClean="0"/>
              <a:t>。</a:t>
            </a:r>
            <a:endParaRPr lang="en-US" altLang="ja-JP" dirty="0"/>
          </a:p>
          <a:p>
            <a:r>
              <a:rPr lang="ja-JP" altLang="en-US" dirty="0"/>
              <a:t>①</a:t>
            </a:r>
            <a:r>
              <a:rPr lang="ja-JP" altLang="ja-JP" dirty="0"/>
              <a:t>感情のままに大きな声で怒鳴ったり、指示したりする威圧的・高圧的な態度</a:t>
            </a:r>
            <a:r>
              <a:rPr lang="ja-JP" altLang="en-US" dirty="0"/>
              <a:t>をとること。</a:t>
            </a:r>
            <a:endParaRPr lang="en-US" altLang="ja-JP" dirty="0"/>
          </a:p>
          <a:p>
            <a:r>
              <a:rPr lang="ja-JP" altLang="en-US" dirty="0"/>
              <a:t>②</a:t>
            </a:r>
            <a:r>
              <a:rPr lang="ja-JP" altLang="ja-JP" dirty="0"/>
              <a:t>泣いたり、不安やさびしい事を訴えている子を放置したり</a:t>
            </a:r>
            <a:r>
              <a:rPr lang="ja-JP" altLang="en-US" dirty="0"/>
              <a:t>、</a:t>
            </a:r>
            <a:r>
              <a:rPr lang="ja-JP" altLang="ja-JP" dirty="0"/>
              <a:t>説明なく待たせること</a:t>
            </a:r>
            <a:r>
              <a:rPr lang="ja-JP" altLang="en-US" dirty="0"/>
              <a:t>などの</a:t>
            </a:r>
            <a:r>
              <a:rPr lang="ja-JP" altLang="ja-JP" dirty="0"/>
              <a:t>関わりを無視する</a:t>
            </a:r>
            <a:r>
              <a:rPr lang="ja-JP" altLang="en-US" dirty="0"/>
              <a:t>こと</a:t>
            </a:r>
            <a:endParaRPr lang="en-US" altLang="ja-JP" dirty="0"/>
          </a:p>
          <a:p>
            <a:r>
              <a:rPr lang="ja-JP" altLang="en-US" dirty="0"/>
              <a:t>③</a:t>
            </a:r>
            <a:r>
              <a:rPr lang="ja-JP" altLang="ja-JP" dirty="0"/>
              <a:t>子どもの名前をあだ名や呼び捨て</a:t>
            </a:r>
            <a:r>
              <a:rPr lang="ja-JP" altLang="en-US" dirty="0"/>
              <a:t>にすること。</a:t>
            </a:r>
            <a:endParaRPr lang="en-US" altLang="ja-JP" dirty="0"/>
          </a:p>
          <a:p>
            <a:r>
              <a:rPr lang="ja-JP" altLang="en-US" dirty="0"/>
              <a:t>④</a:t>
            </a:r>
            <a:r>
              <a:rPr lang="ja-JP" altLang="ja-JP" dirty="0"/>
              <a:t>「デブ」「ブス」</a:t>
            </a:r>
            <a:r>
              <a:rPr lang="ja-JP" altLang="en-US" dirty="0"/>
              <a:t>「○○ちゃんの顔、○○に似ていない」などと</a:t>
            </a:r>
            <a:r>
              <a:rPr lang="ja-JP" altLang="ja-JP" dirty="0"/>
              <a:t>容姿を馬鹿にする</a:t>
            </a:r>
            <a:r>
              <a:rPr lang="ja-JP" altLang="en-US" dirty="0"/>
              <a:t>こと。</a:t>
            </a:r>
            <a:endParaRPr lang="en-US" altLang="ja-JP" dirty="0"/>
          </a:p>
          <a:p>
            <a:r>
              <a:rPr lang="ja-JP" altLang="en-US" dirty="0"/>
              <a:t>⑤</a:t>
            </a:r>
            <a:r>
              <a:rPr lang="ja-JP" altLang="ja-JP" dirty="0"/>
              <a:t>「ばか」「ばかじゃない</a:t>
            </a:r>
            <a:r>
              <a:rPr lang="ja-JP" altLang="en-US" dirty="0"/>
              <a:t>の</a:t>
            </a:r>
            <a:r>
              <a:rPr lang="ja-JP" altLang="ja-JP" dirty="0"/>
              <a:t>」</a:t>
            </a:r>
            <a:r>
              <a:rPr lang="ja-JP" altLang="en-US" dirty="0"/>
              <a:t>などと</a:t>
            </a:r>
            <a:r>
              <a:rPr lang="ja-JP" altLang="ja-JP" dirty="0"/>
              <a:t>屈辱的な言葉を使う</a:t>
            </a:r>
            <a:r>
              <a:rPr lang="ja-JP" altLang="en-US" dirty="0"/>
              <a:t>こと。</a:t>
            </a:r>
            <a:endParaRPr lang="en-US" altLang="ja-JP" dirty="0"/>
          </a:p>
          <a:p>
            <a:r>
              <a:rPr lang="ja-JP" altLang="en-US" dirty="0"/>
              <a:t>⑥</a:t>
            </a:r>
            <a:r>
              <a:rPr lang="ja-JP" altLang="ja-JP" dirty="0" smtClean="0"/>
              <a:t>「</a:t>
            </a:r>
            <a:r>
              <a:rPr lang="en-US" altLang="ja-JP" dirty="0" smtClean="0"/>
              <a:t>1</a:t>
            </a:r>
            <a:r>
              <a:rPr lang="ja-JP" altLang="ja-JP" dirty="0" smtClean="0"/>
              <a:t>人</a:t>
            </a:r>
            <a:r>
              <a:rPr lang="ja-JP" altLang="ja-JP" dirty="0"/>
              <a:t>もらいます」「ベッドに入れます」</a:t>
            </a:r>
            <a:r>
              <a:rPr lang="ja-JP" altLang="en-US" dirty="0"/>
              <a:t>など</a:t>
            </a:r>
            <a:r>
              <a:rPr lang="ja-JP" altLang="ja-JP" dirty="0"/>
              <a:t>、子どもを物扱いするような</a:t>
            </a:r>
            <a:r>
              <a:rPr lang="ja-JP" altLang="en-US" dirty="0"/>
              <a:t>職員同士の</a:t>
            </a:r>
            <a:r>
              <a:rPr lang="ja-JP" altLang="ja-JP" dirty="0"/>
              <a:t>声掛け</a:t>
            </a:r>
            <a:r>
              <a:rPr lang="ja-JP" altLang="en-US" dirty="0"/>
              <a:t>。</a:t>
            </a:r>
            <a:endParaRPr lang="en-US" altLang="ja-JP" dirty="0"/>
          </a:p>
          <a:p>
            <a:r>
              <a:rPr lang="ja-JP" altLang="en-US" dirty="0" smtClean="0"/>
              <a:t>　この</a:t>
            </a:r>
            <a:r>
              <a:rPr lang="ja-JP" altLang="en-US" dirty="0"/>
              <a:t>ような行為を、外部の人（実習やボランティア）から見ると、どう感じるでしょうか。あなたは日頃このような言葉遣いや行為をしていませんか。また、</a:t>
            </a:r>
            <a:r>
              <a:rPr lang="ja-JP" altLang="en-US" dirty="0" smtClean="0"/>
              <a:t>見ぬ</a:t>
            </a:r>
            <a:r>
              <a:rPr lang="ja-JP" altLang="en-US" dirty="0"/>
              <a:t>ふりをしていませんか。</a:t>
            </a:r>
            <a:endParaRPr lang="en-US" altLang="ja-JP" dirty="0"/>
          </a:p>
          <a:p>
            <a:r>
              <a:rPr lang="ja-JP" altLang="en-US" dirty="0" smtClean="0"/>
              <a:t>　大切</a:t>
            </a:r>
            <a:r>
              <a:rPr lang="ja-JP" altLang="en-US" dirty="0"/>
              <a:t>なことは、職員一人一人がそれにいち早く気づくことです。</a:t>
            </a:r>
            <a:endParaRPr lang="en-US" altLang="ja-JP" dirty="0"/>
          </a:p>
          <a:p>
            <a:endParaRPr lang="en-US" altLang="ja-JP" dirty="0"/>
          </a:p>
          <a:p>
            <a:r>
              <a:rPr lang="ja-JP" altLang="en-US" dirty="0"/>
              <a:t>・</a:t>
            </a:r>
            <a:r>
              <a:rPr lang="ja-JP" altLang="ja-JP" dirty="0"/>
              <a:t>ではなぜ不適切な関わりは起きてしまうのでしょうか。</a:t>
            </a:r>
            <a:endParaRPr lang="en-US" altLang="ja-JP" dirty="0"/>
          </a:p>
          <a:p>
            <a:r>
              <a:rPr lang="ja-JP" altLang="en-US" dirty="0" smtClean="0"/>
              <a:t>　</a:t>
            </a:r>
            <a:r>
              <a:rPr lang="ja-JP" altLang="ja-JP" dirty="0" smtClean="0"/>
              <a:t>それ</a:t>
            </a:r>
            <a:r>
              <a:rPr lang="ja-JP" altLang="ja-JP" dirty="0"/>
              <a:t>は</a:t>
            </a:r>
            <a:r>
              <a:rPr lang="ja-JP" altLang="en-US" dirty="0"/>
              <a:t>、</a:t>
            </a:r>
            <a:r>
              <a:rPr lang="ja-JP" altLang="ja-JP" dirty="0"/>
              <a:t>養育の慣れや気持ちに余裕のない時</a:t>
            </a:r>
            <a:r>
              <a:rPr lang="ja-JP" altLang="en-US" dirty="0"/>
              <a:t>、</a:t>
            </a:r>
            <a:r>
              <a:rPr lang="ja-JP" altLang="ja-JP" dirty="0"/>
              <a:t>疲れがたまってしまった時等の心理的ストレス、思い込みや自分の養育観が一番</a:t>
            </a:r>
            <a:r>
              <a:rPr lang="ja-JP" altLang="en-US" dirty="0"/>
              <a:t>正しい</a:t>
            </a:r>
            <a:r>
              <a:rPr lang="ja-JP" altLang="ja-JP" dirty="0"/>
              <a:t>と思っている</a:t>
            </a:r>
            <a:r>
              <a:rPr lang="ja-JP" altLang="en-US" dirty="0"/>
              <a:t>ことや</a:t>
            </a:r>
            <a:r>
              <a:rPr lang="ja-JP" altLang="ja-JP" dirty="0"/>
              <a:t>、外部から見られていないという閉鎖的な施設の環境、子どもの障害などの特性や入所までの背景に対する専門的知識やスキルが</a:t>
            </a:r>
            <a:r>
              <a:rPr lang="ja-JP" altLang="en-US" dirty="0"/>
              <a:t>欠如しているなど起きてしまいます。</a:t>
            </a:r>
            <a:endParaRPr lang="en-US" altLang="ja-JP" dirty="0"/>
          </a:p>
          <a:p>
            <a:r>
              <a:rPr lang="ja-JP" altLang="en-US" dirty="0" smtClean="0"/>
              <a:t>　</a:t>
            </a:r>
            <a:r>
              <a:rPr lang="ja-JP" altLang="ja-JP" dirty="0" smtClean="0"/>
              <a:t>子ども</a:t>
            </a:r>
            <a:r>
              <a:rPr lang="ja-JP" altLang="ja-JP" dirty="0"/>
              <a:t>から思い通りの反応が返って</a:t>
            </a:r>
            <a:r>
              <a:rPr lang="ja-JP" altLang="ja-JP" dirty="0" smtClean="0"/>
              <a:t>くると</a:t>
            </a:r>
            <a:r>
              <a:rPr lang="ja-JP" altLang="ja-JP" dirty="0"/>
              <a:t>は</a:t>
            </a:r>
            <a:r>
              <a:rPr lang="ja-JP" altLang="en-US" dirty="0"/>
              <a:t>限りません。</a:t>
            </a:r>
            <a:r>
              <a:rPr lang="ja-JP" altLang="ja-JP" dirty="0"/>
              <a:t>意外と少ない</a:t>
            </a:r>
            <a:r>
              <a:rPr lang="ja-JP" altLang="en-US" dirty="0"/>
              <a:t>ものです。</a:t>
            </a:r>
            <a:r>
              <a:rPr lang="ja-JP" altLang="ja-JP" dirty="0"/>
              <a:t>年齢相応の発達を意識しすぎて</a:t>
            </a:r>
            <a:r>
              <a:rPr lang="ja-JP" altLang="en-US" dirty="0"/>
              <a:t>、</a:t>
            </a:r>
            <a:r>
              <a:rPr lang="ja-JP" altLang="ja-JP" dirty="0"/>
              <a:t>子どもから思い通りの反応が返ってこない時は「思い通りにならなくて当たり前」と気持ちを切り替え</a:t>
            </a:r>
            <a:r>
              <a:rPr lang="ja-JP" altLang="en-US" dirty="0"/>
              <a:t>て見ましょう。</a:t>
            </a:r>
            <a:endParaRPr lang="en-US" altLang="ja-JP" dirty="0"/>
          </a:p>
          <a:p>
            <a:r>
              <a:rPr lang="ja-JP" altLang="en-US" dirty="0" smtClean="0"/>
              <a:t>　子ども</a:t>
            </a:r>
            <a:r>
              <a:rPr lang="ja-JP" altLang="en-US" dirty="0"/>
              <a:t>達は、</a:t>
            </a:r>
            <a:r>
              <a:rPr lang="ja-JP" altLang="ja-JP" dirty="0"/>
              <a:t>面会があったり、見学者が来たり、行事があったり、いつもと違う環境</a:t>
            </a:r>
            <a:r>
              <a:rPr lang="ja-JP" altLang="en-US" dirty="0"/>
              <a:t>変化</a:t>
            </a:r>
            <a:r>
              <a:rPr lang="ja-JP" altLang="ja-JP" dirty="0"/>
              <a:t>で落ち着かない</a:t>
            </a:r>
            <a:r>
              <a:rPr lang="ja-JP" altLang="en-US" dirty="0"/>
              <a:t>ことがあります。または、</a:t>
            </a:r>
            <a:r>
              <a:rPr lang="ja-JP" altLang="ja-JP" dirty="0"/>
              <a:t>養育者に甘えたいのかもしれません。体調が悪いのかもしれません。そんな時どのように接したら良いかと悩む事もあるでしょう。「難しいな」と感じた時には、自分だけで解決しようとせず、周りの職員、先輩達に</a:t>
            </a:r>
            <a:r>
              <a:rPr lang="ja-JP" altLang="en-US" dirty="0"/>
              <a:t>必ず</a:t>
            </a:r>
            <a:r>
              <a:rPr lang="ja-JP" altLang="ja-JP" dirty="0"/>
              <a:t>相談しましょう。忙しそうに見えても</a:t>
            </a:r>
            <a:r>
              <a:rPr lang="ja-JP" altLang="en-US" dirty="0"/>
              <a:t>、</a:t>
            </a:r>
            <a:r>
              <a:rPr lang="ja-JP" altLang="ja-JP" dirty="0"/>
              <a:t>きっと的確にアドバイスしてくれるはずです。自信をなくして考え込んだり、焦ったりしなくて大丈夫です。誰もが経験している事ですから、経験を積んでいけば良いのです。</a:t>
            </a:r>
            <a:r>
              <a:rPr lang="ja-JP" altLang="en-US" dirty="0"/>
              <a:t>一歩さがって、ひと呼吸おいて、接してみること、それがあなたの資質を高めていくことにもつながります。</a:t>
            </a:r>
            <a:endParaRPr lang="en-US" altLang="ja-JP" dirty="0"/>
          </a:p>
          <a:p>
            <a:endParaRPr lang="ja-JP" altLang="ja-JP" dirty="0"/>
          </a:p>
          <a:p>
            <a:r>
              <a:rPr lang="ja-JP" altLang="en-US" dirty="0"/>
              <a:t>・</a:t>
            </a:r>
            <a:r>
              <a:rPr lang="ja-JP" altLang="ja-JP" dirty="0"/>
              <a:t>そして常に専門職として、言葉による脅かしや人格的辱めを</a:t>
            </a:r>
            <a:r>
              <a:rPr lang="ja-JP" altLang="en-US" dirty="0"/>
              <a:t>決して</a:t>
            </a:r>
            <a:r>
              <a:rPr lang="ja-JP" altLang="ja-JP" dirty="0"/>
              <a:t>行わないこと、家庭のお父さんお母さんであれば、つい感情的になってしまう事もあるかもしれませんが、専門職を仕事としている以上、いつも子ども</a:t>
            </a:r>
            <a:r>
              <a:rPr lang="ja-JP" altLang="en-US" dirty="0"/>
              <a:t>のこと</a:t>
            </a:r>
            <a:r>
              <a:rPr lang="ja-JP" altLang="ja-JP" dirty="0"/>
              <a:t>を第一に考えなければなりません。そして発達や病気の知識、家庭や社会との繋がり</a:t>
            </a:r>
            <a:r>
              <a:rPr lang="ja-JP" altLang="en-US" dirty="0"/>
              <a:t>などの</a:t>
            </a:r>
            <a:r>
              <a:rPr lang="ja-JP" altLang="ja-JP" dirty="0"/>
              <a:t>情報</a:t>
            </a:r>
            <a:r>
              <a:rPr lang="ja-JP" altLang="en-US" dirty="0"/>
              <a:t>を</a:t>
            </a:r>
            <a:r>
              <a:rPr lang="ja-JP" altLang="ja-JP" dirty="0"/>
              <a:t>収集していく事が大切です。</a:t>
            </a:r>
            <a:endParaRPr lang="en-US" altLang="ja-JP" dirty="0"/>
          </a:p>
          <a:p>
            <a:endParaRPr lang="ja-JP" altLang="ja-JP" dirty="0"/>
          </a:p>
          <a:p>
            <a:r>
              <a:rPr lang="ja-JP" altLang="en-US" dirty="0"/>
              <a:t>・</a:t>
            </a:r>
            <a:r>
              <a:rPr lang="ja-JP" altLang="ja-JP" dirty="0"/>
              <a:t>「改訂新版　乳児院養育指針</a:t>
            </a:r>
            <a:r>
              <a:rPr lang="ja-JP" altLang="ja-JP" dirty="0" smtClean="0"/>
              <a:t>」</a:t>
            </a:r>
            <a:r>
              <a:rPr lang="en-US" altLang="ja-JP" dirty="0" smtClean="0"/>
              <a:t>P.268</a:t>
            </a:r>
            <a:r>
              <a:rPr lang="ja-JP" altLang="ja-JP" dirty="0"/>
              <a:t>にある</a:t>
            </a:r>
            <a:r>
              <a:rPr lang="ja-JP" altLang="en-US" dirty="0"/>
              <a:t>「</a:t>
            </a:r>
            <a:r>
              <a:rPr lang="ja-JP" altLang="ja-JP" dirty="0"/>
              <a:t>乳児院の役割</a:t>
            </a:r>
            <a:r>
              <a:rPr lang="ja-JP" altLang="en-US" dirty="0"/>
              <a:t>」</a:t>
            </a:r>
            <a:r>
              <a:rPr lang="ja-JP" altLang="ja-JP" dirty="0"/>
              <a:t>、</a:t>
            </a:r>
            <a:r>
              <a:rPr lang="ja-JP" altLang="en-US" dirty="0"/>
              <a:t>全乳協が発行している</a:t>
            </a:r>
            <a:r>
              <a:rPr lang="ja-JP" altLang="ja-JP" dirty="0"/>
              <a:t>「乳児院</a:t>
            </a:r>
            <a:r>
              <a:rPr lang="ja-JP" altLang="en-US" dirty="0"/>
              <a:t>　</a:t>
            </a:r>
            <a:r>
              <a:rPr lang="ja-JP" altLang="ja-JP" dirty="0"/>
              <a:t>倫理綱領」にある“乳児院の責務”について</a:t>
            </a:r>
            <a:r>
              <a:rPr lang="ja-JP" altLang="en-US" dirty="0"/>
              <a:t>理解を深め</a:t>
            </a:r>
            <a:r>
              <a:rPr lang="ja-JP" altLang="ja-JP" dirty="0"/>
              <a:t>、「より適切な関わりをする為のチェックポイント」を</a:t>
            </a:r>
            <a:r>
              <a:rPr lang="ja-JP" altLang="en-US" dirty="0"/>
              <a:t>活用</a:t>
            </a:r>
            <a:r>
              <a:rPr lang="ja-JP" altLang="ja-JP" dirty="0"/>
              <a:t>し</a:t>
            </a:r>
            <a:r>
              <a:rPr lang="ja-JP" altLang="en-US" dirty="0"/>
              <a:t>、日々の養育を常に</a:t>
            </a:r>
            <a:r>
              <a:rPr lang="ja-JP" altLang="en-US" dirty="0" smtClean="0"/>
              <a:t>振り返ってみましょう。</a:t>
            </a:r>
            <a:endParaRPr lang="ja-JP" altLang="ja-JP" dirty="0"/>
          </a:p>
          <a:p>
            <a:r>
              <a:rPr lang="en-US" altLang="ja-JP" dirty="0"/>
              <a:t> </a:t>
            </a:r>
            <a:endParaRPr lang="ja-JP" altLang="ja-JP" dirty="0"/>
          </a:p>
          <a:p>
            <a:endParaRPr lang="ja-JP" altLang="en-US" dirty="0"/>
          </a:p>
        </p:txBody>
      </p:sp>
      <p:sp>
        <p:nvSpPr>
          <p:cNvPr id="16388"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0658E622-1FF3-42C9-9AE1-671CC6738A87}" type="slidenum">
              <a:rPr lang="ja-JP" altLang="en-US" noProof="0"/>
              <a:pPr lvl="0"/>
              <a:t>7</a:t>
            </a:fld>
            <a:endParaRPr lang="ja-JP" altLang="en-US" noProof="0" dirty="0"/>
          </a:p>
        </p:txBody>
      </p:sp>
      <p:sp>
        <p:nvSpPr>
          <p:cNvPr id="4" name="スライド イメージ プレースホルダー 3">
            <a:extLst>
              <a:ext uri="{FF2B5EF4-FFF2-40B4-BE49-F238E27FC236}">
                <a16:creationId xmlns:a16="http://schemas.microsoft.com/office/drawing/2014/main" xmlns="" id="{A37D1639-456B-4B56-AC0B-501DE813A99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287539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ノート プレースホルダー 2"/>
          <p:cNvSpPr>
            <a:spLocks noGrp="1"/>
          </p:cNvSpPr>
          <p:nvPr>
            <p:ph type="body" idx="1"/>
          </p:nvPr>
        </p:nvSpPr>
        <p:spPr/>
        <p:txBody>
          <a:bodyPr/>
          <a:lstStyle/>
          <a:p>
            <a:r>
              <a:rPr lang="ja-JP" altLang="ja-JP" dirty="0"/>
              <a:t>・虐待、不適切な関わり、放置など、子どもの権利擁護を脅かす不当な扱いについて学び</a:t>
            </a:r>
            <a:r>
              <a:rPr lang="ja-JP" altLang="ja-JP" dirty="0" smtClean="0"/>
              <a:t>、</a:t>
            </a:r>
            <a:r>
              <a:rPr lang="ja-JP" altLang="en-US" dirty="0" smtClean="0"/>
              <a:t>根絶</a:t>
            </a:r>
            <a:r>
              <a:rPr lang="ja-JP" altLang="ja-JP" dirty="0" smtClean="0"/>
              <a:t>に</a:t>
            </a:r>
            <a:r>
              <a:rPr lang="ja-JP" altLang="ja-JP" dirty="0"/>
              <a:t>向けて施設全体で取り組みます。</a:t>
            </a:r>
            <a:endParaRPr lang="en-US" altLang="ja-JP" dirty="0"/>
          </a:p>
          <a:p>
            <a:r>
              <a:rPr lang="ja-JP" altLang="en-US" dirty="0" smtClean="0"/>
              <a:t>　</a:t>
            </a:r>
            <a:r>
              <a:rPr lang="ja-JP" altLang="ja-JP" dirty="0" smtClean="0"/>
              <a:t>乳児院</a:t>
            </a:r>
            <a:r>
              <a:rPr lang="ja-JP" altLang="ja-JP" dirty="0"/>
              <a:t>における養育は個人ではなくチーム</a:t>
            </a:r>
            <a:r>
              <a:rPr lang="ja-JP" altLang="en-US" dirty="0"/>
              <a:t>で行うもの</a:t>
            </a:r>
            <a:r>
              <a:rPr lang="ja-JP" altLang="ja-JP" dirty="0"/>
              <a:t>です。子どもの状態や担当職員が</a:t>
            </a:r>
            <a:r>
              <a:rPr lang="ja-JP" altLang="en-US" dirty="0"/>
              <a:t>子どもに</a:t>
            </a:r>
            <a:r>
              <a:rPr lang="ja-JP" altLang="ja-JP" dirty="0"/>
              <a:t>関わっている様子がいつもと違うなという</a:t>
            </a:r>
            <a:r>
              <a:rPr lang="ja-JP" altLang="en-US" dirty="0"/>
              <a:t>こと</a:t>
            </a:r>
            <a:r>
              <a:rPr lang="ja-JP" altLang="ja-JP" dirty="0"/>
              <a:t>を</a:t>
            </a:r>
            <a:r>
              <a:rPr lang="ja-JP" altLang="en-US" dirty="0"/>
              <a:t>、</a:t>
            </a:r>
            <a:r>
              <a:rPr lang="ja-JP" altLang="ja-JP" dirty="0"/>
              <a:t>他の職員がいち早く気付き、相談にのってあげることが重要です。</a:t>
            </a:r>
            <a:endParaRPr lang="en-US" altLang="ja-JP" dirty="0"/>
          </a:p>
          <a:p>
            <a:r>
              <a:rPr lang="ja-JP" altLang="en-US" dirty="0" smtClean="0"/>
              <a:t>　「</a:t>
            </a:r>
            <a:r>
              <a:rPr lang="ja-JP" altLang="ja-JP" dirty="0" smtClean="0"/>
              <a:t>改訂</a:t>
            </a:r>
            <a:r>
              <a:rPr lang="ja-JP" altLang="ja-JP" dirty="0"/>
              <a:t>新版　乳児院養育指針</a:t>
            </a:r>
            <a:r>
              <a:rPr lang="ja-JP" altLang="ja-JP" dirty="0" smtClean="0"/>
              <a:t>」</a:t>
            </a:r>
            <a:r>
              <a:rPr lang="en-US" altLang="ja-JP" dirty="0" smtClean="0"/>
              <a:t>P.90</a:t>
            </a:r>
            <a:r>
              <a:rPr lang="ja-JP" altLang="ja-JP" dirty="0" smtClean="0"/>
              <a:t>（</a:t>
            </a:r>
            <a:r>
              <a:rPr lang="en-US" altLang="ja-JP" dirty="0"/>
              <a:t>5</a:t>
            </a:r>
            <a:r>
              <a:rPr lang="ja-JP" altLang="ja-JP" dirty="0"/>
              <a:t>）の「養育者のアタッチメント」に記載されている</a:t>
            </a:r>
            <a:r>
              <a:rPr lang="ja-JP" altLang="en-US" dirty="0"/>
              <a:t>よう</a:t>
            </a:r>
            <a:r>
              <a:rPr lang="ja-JP" altLang="ja-JP" dirty="0"/>
              <a:t>に、担当職員が子どもとの絆を強く感じ、その為に子どもと自分との関係だけしか見えなくなってしまう</a:t>
            </a:r>
            <a:r>
              <a:rPr lang="ja-JP" altLang="en-US" dirty="0"/>
              <a:t>こと</a:t>
            </a:r>
            <a:r>
              <a:rPr lang="ja-JP" altLang="ja-JP" dirty="0"/>
              <a:t>があります。</a:t>
            </a:r>
            <a:endParaRPr lang="en-US" altLang="ja-JP" dirty="0"/>
          </a:p>
          <a:p>
            <a:r>
              <a:rPr lang="ja-JP" altLang="en-US" dirty="0"/>
              <a:t>　</a:t>
            </a:r>
            <a:r>
              <a:rPr lang="ja-JP" altLang="ja-JP" dirty="0"/>
              <a:t>しかし</a:t>
            </a:r>
            <a:r>
              <a:rPr lang="ja-JP" altLang="en-US" dirty="0"/>
              <a:t>、</a:t>
            </a:r>
            <a:r>
              <a:rPr lang="ja-JP" altLang="ja-JP" dirty="0"/>
              <a:t>担当職員は子どもの母親、父親ではありませんし、</a:t>
            </a:r>
            <a:r>
              <a:rPr lang="ja-JP" altLang="en-US" dirty="0"/>
              <a:t>また父、母に</a:t>
            </a:r>
            <a:r>
              <a:rPr lang="ja-JP" altLang="ja-JP" dirty="0"/>
              <a:t>なる事</a:t>
            </a:r>
            <a:r>
              <a:rPr lang="ja-JP" altLang="ja-JP" dirty="0" smtClean="0"/>
              <a:t>も</a:t>
            </a:r>
            <a:r>
              <a:rPr lang="ja-JP" altLang="en-US" dirty="0" smtClean="0"/>
              <a:t>で</a:t>
            </a:r>
            <a:r>
              <a:rPr lang="ja-JP" altLang="en-US" dirty="0"/>
              <a:t>き</a:t>
            </a:r>
            <a:r>
              <a:rPr lang="ja-JP" altLang="ja-JP" dirty="0" smtClean="0"/>
              <a:t>ません</a:t>
            </a:r>
            <a:r>
              <a:rPr lang="ja-JP" altLang="ja-JP" dirty="0"/>
              <a:t>。自分１人で子どもを養育しているのでもありません。他の職員と協力し</a:t>
            </a:r>
            <a:r>
              <a:rPr lang="ja-JP" altLang="en-US" dirty="0"/>
              <a:t>合い</a:t>
            </a:r>
            <a:r>
              <a:rPr lang="ja-JP" altLang="ja-JP" dirty="0"/>
              <a:t>ながら子どもを育てているのです。</a:t>
            </a:r>
            <a:endParaRPr lang="en-US" altLang="ja-JP" dirty="0"/>
          </a:p>
          <a:p>
            <a:r>
              <a:rPr lang="ja-JP" altLang="en-US" dirty="0" smtClean="0"/>
              <a:t>　</a:t>
            </a:r>
            <a:r>
              <a:rPr lang="ja-JP" altLang="ja-JP" dirty="0" smtClean="0"/>
              <a:t>「</a:t>
            </a:r>
            <a:r>
              <a:rPr lang="ja-JP" altLang="ja-JP" dirty="0"/>
              <a:t>子どもの</a:t>
            </a:r>
            <a:r>
              <a:rPr lang="ja-JP" altLang="en-US" dirty="0"/>
              <a:t>ため</a:t>
            </a:r>
            <a:r>
              <a:rPr lang="ja-JP" altLang="ja-JP" dirty="0"/>
              <a:t>」と思い込んで、</a:t>
            </a:r>
            <a:r>
              <a:rPr lang="ja-JP" altLang="en-US" dirty="0"/>
              <a:t>自分の養育観を</a:t>
            </a:r>
            <a:r>
              <a:rPr lang="ja-JP" altLang="ja-JP" dirty="0"/>
              <a:t>抱えこむ</a:t>
            </a:r>
            <a:r>
              <a:rPr lang="ja-JP" altLang="en-US" dirty="0"/>
              <a:t>こと</a:t>
            </a:r>
            <a:r>
              <a:rPr lang="ja-JP" altLang="ja-JP" dirty="0"/>
              <a:t>により、不適切な関わりから虐待</a:t>
            </a:r>
            <a:r>
              <a:rPr lang="ja-JP" altLang="en-US" dirty="0"/>
              <a:t>ケース</a:t>
            </a:r>
            <a:r>
              <a:rPr lang="ja-JP" altLang="ja-JP" dirty="0"/>
              <a:t>へと繋がってしま</a:t>
            </a:r>
            <a:r>
              <a:rPr lang="ja-JP" altLang="en-US" dirty="0"/>
              <a:t>う恐れがありますので注意が必要です。</a:t>
            </a:r>
            <a:endParaRPr lang="ja-JP" altLang="ja-JP" dirty="0"/>
          </a:p>
          <a:p>
            <a:r>
              <a:rPr lang="ja-JP" altLang="en-US" dirty="0"/>
              <a:t>　</a:t>
            </a:r>
            <a:r>
              <a:rPr lang="en-US" altLang="ja-JP" dirty="0"/>
              <a:t> </a:t>
            </a:r>
            <a:endParaRPr lang="ja-JP" altLang="ja-JP" dirty="0"/>
          </a:p>
          <a:p>
            <a:r>
              <a:rPr lang="ja-JP" altLang="ja-JP" dirty="0"/>
              <a:t>・また、「権利擁護の砦」として乳児院の使命を意識し、地域における</a:t>
            </a:r>
            <a:r>
              <a:rPr lang="ja-JP" altLang="ja-JP" dirty="0" smtClean="0"/>
              <a:t>取</a:t>
            </a:r>
            <a:r>
              <a:rPr lang="ja-JP" altLang="en-US" dirty="0" smtClean="0"/>
              <a:t>り</a:t>
            </a:r>
            <a:r>
              <a:rPr lang="ja-JP" altLang="ja-JP" dirty="0" smtClean="0"/>
              <a:t>組</a:t>
            </a:r>
            <a:r>
              <a:rPr lang="ja-JP" altLang="en-US" dirty="0" smtClean="0"/>
              <a:t>み</a:t>
            </a:r>
            <a:r>
              <a:rPr lang="ja-JP" altLang="ja-JP" dirty="0" smtClean="0"/>
              <a:t>等</a:t>
            </a:r>
            <a:r>
              <a:rPr lang="ja-JP" altLang="ja-JP" dirty="0"/>
              <a:t>に積極的に関わる姿勢を持ちます。</a:t>
            </a:r>
          </a:p>
          <a:p>
            <a:r>
              <a:rPr lang="ja-JP" altLang="ja-JP" dirty="0"/>
              <a:t>　「改訂新版　乳児院養育指針</a:t>
            </a:r>
            <a:r>
              <a:rPr lang="ja-JP" altLang="ja-JP" dirty="0" smtClean="0"/>
              <a:t>」</a:t>
            </a:r>
            <a:r>
              <a:rPr lang="en-US" altLang="ja-JP" dirty="0" smtClean="0"/>
              <a:t>P.225</a:t>
            </a:r>
            <a:r>
              <a:rPr lang="ja-JP" altLang="ja-JP" dirty="0" smtClean="0"/>
              <a:t>の</a:t>
            </a:r>
            <a:r>
              <a:rPr lang="ja-JP" altLang="ja-JP" dirty="0"/>
              <a:t>「地域社会との連携」を参考に、地域社会は子どもと家族の援助や支援において重要な資源です。乳児院が地域社会で孤立した存在にならないよう、よく理解され、受け入れられていく事が子どもにとって望ましい事です。</a:t>
            </a:r>
            <a:endParaRPr lang="en-US" altLang="ja-JP" dirty="0"/>
          </a:p>
          <a:p>
            <a:r>
              <a:rPr lang="ja-JP" altLang="en-US" dirty="0" smtClean="0"/>
              <a:t>　</a:t>
            </a:r>
            <a:r>
              <a:rPr lang="ja-JP" altLang="ja-JP" dirty="0" smtClean="0"/>
              <a:t>また</a:t>
            </a:r>
            <a:r>
              <a:rPr lang="ja-JP" altLang="en-US" dirty="0"/>
              <a:t>、</a:t>
            </a:r>
            <a:r>
              <a:rPr lang="ja-JP" altLang="ja-JP" dirty="0"/>
              <a:t>子どもの福祉が広く理解されるよう、開かれた乳児院として地域に根差していく事が求められます。乳幼児期の子どもは、上手に自分の思いや気持ちを言葉にする事ができません。その子ども達の思いを私たち職員がしっかり受け止め、積極的に地域社会と関わり、伝えていく必要があります。例えばお散歩時に地域の方に挨拶をする事、地域の行事やお祭りへ参加する事、施設で子育てサロンを開催し育児の相談に応じる等地域の子育て中の方を乳児院へ招いたり、高齢者施設や障害施設との交流、地域ボランティアの受け入れを行っていく事等の取り組みです。それが乳児院における子どもの権利養護の「参加する権利」のひとつであると考えています。</a:t>
            </a:r>
          </a:p>
          <a:p>
            <a:r>
              <a:rPr lang="en-US" altLang="ja-JP" dirty="0"/>
              <a:t> </a:t>
            </a:r>
            <a:endParaRPr lang="ja-JP" altLang="ja-JP" dirty="0"/>
          </a:p>
          <a:p>
            <a:r>
              <a:rPr lang="ja-JP" altLang="en-US" dirty="0"/>
              <a:t>・「改訂新版　乳児院養育指針</a:t>
            </a:r>
            <a:r>
              <a:rPr lang="ja-JP" altLang="en-US" dirty="0" smtClean="0"/>
              <a:t>」</a:t>
            </a:r>
            <a:r>
              <a:rPr lang="en-US" altLang="ja-JP" dirty="0" smtClean="0"/>
              <a:t>P.275</a:t>
            </a:r>
            <a:r>
              <a:rPr lang="ja-JP" altLang="ja-JP" dirty="0" err="1" smtClean="0"/>
              <a:t>の</a:t>
            </a:r>
            <a:r>
              <a:rPr lang="ja-JP" altLang="ja-JP" dirty="0" err="1"/>
              <a:t>第</a:t>
            </a:r>
            <a:r>
              <a:rPr lang="en-US" altLang="ja-JP" dirty="0"/>
              <a:t>16</a:t>
            </a:r>
            <a:r>
              <a:rPr lang="ja-JP" altLang="ja-JP" dirty="0"/>
              <a:t>章</a:t>
            </a:r>
            <a:r>
              <a:rPr lang="ja-JP" altLang="en-US" dirty="0"/>
              <a:t>「</a:t>
            </a:r>
            <a:r>
              <a:rPr lang="ja-JP" altLang="ja-JP" dirty="0"/>
              <a:t>養育者として望まれるもの」を参考に、子どもに関わるすべての職員が一体となって子どもの</a:t>
            </a:r>
            <a:r>
              <a:rPr lang="ja-JP" altLang="en-US" dirty="0"/>
              <a:t>権利擁護を意識</a:t>
            </a:r>
            <a:r>
              <a:rPr lang="ja-JP" altLang="ja-JP" dirty="0"/>
              <a:t>し</a:t>
            </a:r>
            <a:r>
              <a:rPr lang="ja-JP" altLang="en-US" dirty="0"/>
              <a:t>、高い専門的集団としての自覚を</a:t>
            </a:r>
            <a:r>
              <a:rPr lang="ja-JP" altLang="ja-JP" dirty="0"/>
              <a:t>持ち、養育方針に一貫性を持っていく</a:t>
            </a:r>
            <a:r>
              <a:rPr lang="ja-JP" altLang="en-US" dirty="0"/>
              <a:t>ことが大切なのです。</a:t>
            </a:r>
            <a:endParaRPr lang="ja-JP" altLang="ja-JP" dirty="0"/>
          </a:p>
          <a:p>
            <a:endParaRPr lang="ja-JP" altLang="en-US" dirty="0"/>
          </a:p>
        </p:txBody>
      </p:sp>
      <p:sp>
        <p:nvSpPr>
          <p:cNvPr id="18436"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93FD9407-FB4F-4687-AADE-28346A1451C6}" type="slidenum">
              <a:rPr lang="ja-JP" altLang="en-US" noProof="0"/>
              <a:pPr lvl="0"/>
              <a:t>8</a:t>
            </a:fld>
            <a:endParaRPr lang="ja-JP" altLang="en-US" noProof="0" dirty="0"/>
          </a:p>
        </p:txBody>
      </p:sp>
      <p:sp>
        <p:nvSpPr>
          <p:cNvPr id="4" name="スライド イメージ プレースホルダー 3">
            <a:extLst>
              <a:ext uri="{FF2B5EF4-FFF2-40B4-BE49-F238E27FC236}">
                <a16:creationId xmlns:a16="http://schemas.microsoft.com/office/drawing/2014/main" xmlns="" id="{9918840F-AAA0-4C7C-A38A-F16539C96CA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14350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ノート プレースホルダー 2"/>
          <p:cNvSpPr>
            <a:spLocks noGrp="1"/>
          </p:cNvSpPr>
          <p:nvPr>
            <p:ph type="body" idx="1"/>
          </p:nvPr>
        </p:nvSpPr>
        <p:spPr/>
        <p:txBody>
          <a:bodyPr/>
          <a:lstStyle/>
          <a:p>
            <a:r>
              <a:rPr lang="ja-JP" altLang="en-US" dirty="0"/>
              <a:t>・「子どもの貧困」とはどういったことなのでしょう。ここで少し貧困の現状とその背景にあるものは何かを説明します。</a:t>
            </a:r>
            <a:endParaRPr lang="ja-JP" altLang="ja-JP" dirty="0"/>
          </a:p>
          <a:p>
            <a:endParaRPr lang="en-US" altLang="ja-JP" dirty="0"/>
          </a:p>
          <a:p>
            <a:r>
              <a:rPr lang="ja-JP" altLang="en-US" dirty="0"/>
              <a:t>・平成</a:t>
            </a:r>
            <a:r>
              <a:rPr lang="en-US" altLang="ja-JP" dirty="0"/>
              <a:t>24</a:t>
            </a:r>
            <a:r>
              <a:rPr lang="ja-JP" altLang="en-US" dirty="0"/>
              <a:t>年度の厚生労働省の調査によると、</a:t>
            </a:r>
            <a:r>
              <a:rPr lang="en-US" altLang="ja-JP" dirty="0"/>
              <a:t>17</a:t>
            </a:r>
            <a:r>
              <a:rPr lang="ja-JP" altLang="en-US" dirty="0"/>
              <a:t>歳以下の子どもの</a:t>
            </a:r>
            <a:r>
              <a:rPr lang="en-US" altLang="ja-JP" dirty="0"/>
              <a:t>6</a:t>
            </a:r>
            <a:r>
              <a:rPr lang="ja-JP" altLang="en-US" dirty="0"/>
              <a:t>人に１人は貧困状態にあるといわれています</a:t>
            </a:r>
            <a:r>
              <a:rPr lang="ja-JP" altLang="en-US" dirty="0" smtClean="0"/>
              <a:t>。</a:t>
            </a:r>
            <a:endParaRPr lang="en-US" altLang="ja-JP" dirty="0" smtClean="0"/>
          </a:p>
          <a:p>
            <a:r>
              <a:rPr lang="en-US" altLang="ja-JP" dirty="0" smtClean="0"/>
              <a:t>※</a:t>
            </a:r>
            <a:r>
              <a:rPr lang="ja-JP" altLang="en-US" dirty="0"/>
              <a:t>相対的貧困率は</a:t>
            </a:r>
            <a:r>
              <a:rPr lang="en-US" altLang="ja-JP" dirty="0"/>
              <a:t>16.3</a:t>
            </a:r>
            <a:r>
              <a:rPr lang="ja-JP" altLang="en-US" dirty="0"/>
              <a:t>％であり過去最悪と言われています。相対的貧困とは、一般的所得の半数にも満たない賃金で生活している子どもたちの家庭環境のことです。</a:t>
            </a:r>
            <a:endParaRPr lang="en-US" altLang="ja-JP" dirty="0"/>
          </a:p>
          <a:p>
            <a:r>
              <a:rPr lang="ja-JP" altLang="en-US" dirty="0"/>
              <a:t>　つまり、社会がますます豊かになり、一般的な生活水準が上がっていくのに対して、その水準から落ちこぼれてしまっている子どもたちが、実</a:t>
            </a:r>
            <a:r>
              <a:rPr lang="ja-JP" altLang="en-US" dirty="0" smtClean="0"/>
              <a:t>に</a:t>
            </a:r>
            <a:r>
              <a:rPr lang="en-US" altLang="ja-JP" dirty="0" smtClean="0"/>
              <a:t>6</a:t>
            </a:r>
            <a:r>
              <a:rPr lang="ja-JP" altLang="en-US" dirty="0" smtClean="0"/>
              <a:t>人に</a:t>
            </a:r>
            <a:r>
              <a:rPr lang="en-US" altLang="ja-JP" dirty="0" smtClean="0"/>
              <a:t>1</a:t>
            </a:r>
            <a:r>
              <a:rPr lang="ja-JP" altLang="en-US" dirty="0" smtClean="0"/>
              <a:t>人</a:t>
            </a:r>
            <a:r>
              <a:rPr lang="ja-JP" altLang="en-US" dirty="0"/>
              <a:t>の割合でいるということです。その厳しい生活環境の背景の一つには、非正規雇用の拡大や離婚などにより、子どもを持つ若い親達の労働条件の悪化が考えられます。世界的に見ても日本の貧困率は高いとされており、ひとり親世帯の子どもの貧困率は世界的に見て最悪の状況と言えます。特に母子世帯においては</a:t>
            </a:r>
            <a:r>
              <a:rPr lang="ja-JP" altLang="en-US" dirty="0" smtClean="0"/>
              <a:t>、</a:t>
            </a:r>
            <a:r>
              <a:rPr lang="en-US" altLang="ja-JP" dirty="0" smtClean="0"/>
              <a:t>66</a:t>
            </a:r>
            <a:r>
              <a:rPr lang="ja-JP" altLang="en-US" dirty="0" smtClean="0"/>
              <a:t>％が</a:t>
            </a:r>
            <a:r>
              <a:rPr lang="ja-JP" altLang="en-US" dirty="0"/>
              <a:t>貧困となっており、地域のつながりの希薄化や離婚・核家族化等による支え合いの減少が貧困に結びついていること、ひとり親等に対しての社会保障が十分に追いついていない現状なのです。</a:t>
            </a:r>
            <a:endParaRPr lang="en-US" altLang="ja-JP" dirty="0"/>
          </a:p>
          <a:p>
            <a:r>
              <a:rPr lang="ja-JP" altLang="en-US" dirty="0"/>
              <a:t>　また、母親</a:t>
            </a:r>
            <a:r>
              <a:rPr lang="ja-JP" altLang="en-US" dirty="0" smtClean="0"/>
              <a:t>の</a:t>
            </a:r>
            <a:r>
              <a:rPr lang="en-US" altLang="ja-JP" dirty="0" smtClean="0"/>
              <a:t>8</a:t>
            </a:r>
            <a:r>
              <a:rPr lang="ja-JP" altLang="en-US" dirty="0" smtClean="0"/>
              <a:t>人に</a:t>
            </a:r>
            <a:r>
              <a:rPr lang="en-US" altLang="ja-JP" dirty="0" smtClean="0"/>
              <a:t>1</a:t>
            </a:r>
            <a:r>
              <a:rPr lang="ja-JP" altLang="en-US" dirty="0" smtClean="0"/>
              <a:t>人</a:t>
            </a:r>
            <a:r>
              <a:rPr lang="ja-JP" altLang="en-US" dirty="0"/>
              <a:t>は、子どもの虐待に悩んだことがあると答えているなど、親への周囲のサポートも減ってきている中で、子どもに十分に教育や愛情を注ぐことに困難、不安をかかえている家庭が少なくないとも解っています。</a:t>
            </a:r>
            <a:endParaRPr lang="en-US" altLang="ja-JP" dirty="0"/>
          </a:p>
          <a:p>
            <a:r>
              <a:rPr lang="ja-JP" altLang="en-US" dirty="0"/>
              <a:t>　日本においては、十分な栄養が取れずに命を絶ってしまうケースは少ないかも知れませんが、子どもに十分な栄養を提供しない「育児放棄（ネグレクト）」によって乳児院や児童養護</a:t>
            </a:r>
            <a:r>
              <a:rPr lang="ja-JP" altLang="en-US" dirty="0" smtClean="0"/>
              <a:t>施設に</a:t>
            </a:r>
            <a:r>
              <a:rPr lang="ja-JP" altLang="en-US" dirty="0"/>
              <a:t>入所してくる子どもたちは後を絶たないのです。</a:t>
            </a:r>
            <a:endParaRPr lang="en-US" altLang="ja-JP" dirty="0"/>
          </a:p>
          <a:p>
            <a:r>
              <a:rPr lang="ja-JP" altLang="en-US" dirty="0" smtClean="0"/>
              <a:t>　子ども</a:t>
            </a:r>
            <a:r>
              <a:rPr lang="ja-JP" altLang="en-US" dirty="0"/>
              <a:t>の貧困に際して、親だけ責めても解決するものではありません。貧困家庭の親も、貧困家庭に育っていたり、子どもに対して十分な教育を提供できない親は、親自身が十分に愛情や教育を受けて</a:t>
            </a:r>
            <a:r>
              <a:rPr lang="ja-JP" altLang="en-US" dirty="0" smtClean="0"/>
              <a:t>いなかったりします。この状況</a:t>
            </a:r>
            <a:r>
              <a:rPr lang="ja-JP" altLang="en-US" dirty="0"/>
              <a:t>を断ち切らなければ、子どもの貧困はなくなりません。</a:t>
            </a:r>
            <a:endParaRPr lang="en-US" altLang="ja-JP" dirty="0"/>
          </a:p>
          <a:p>
            <a:r>
              <a:rPr lang="ja-JP" altLang="en-US" dirty="0" smtClean="0"/>
              <a:t>　これら</a:t>
            </a:r>
            <a:r>
              <a:rPr lang="ja-JP" altLang="en-US" dirty="0"/>
              <a:t>の問題は何世代かに渡って引き継がれてきた根深い問題であり（これを「貧困の連鎖」という）、それに対しての社会の十分な体制整備がなされていないという、社会</a:t>
            </a:r>
            <a:r>
              <a:rPr lang="ja-JP" altLang="en-US" dirty="0" smtClean="0"/>
              <a:t>のあり方</a:t>
            </a:r>
            <a:r>
              <a:rPr lang="ja-JP" altLang="en-US" dirty="0"/>
              <a:t>も問題として考えて行く必要があります。</a:t>
            </a:r>
            <a:endParaRPr lang="en-US" altLang="ja-JP" dirty="0"/>
          </a:p>
          <a:p>
            <a:endParaRPr lang="en-US" altLang="ja-JP" dirty="0"/>
          </a:p>
          <a:p>
            <a:r>
              <a:rPr lang="ja-JP" altLang="en-US" dirty="0"/>
              <a:t>・「子どもの貧困」問題の</a:t>
            </a:r>
            <a:r>
              <a:rPr lang="ja-JP" altLang="en-US" dirty="0" smtClean="0"/>
              <a:t>取り組みと</a:t>
            </a:r>
            <a:r>
              <a:rPr lang="ja-JP" altLang="en-US" dirty="0"/>
              <a:t>して、国では「子ども貧困対策法」が作られ、その具体的な対策を示した大綱が示されました。また、自治体でも「子ども食堂」や「教育支援」「健康支援」等に取り組んでいるところもあります。</a:t>
            </a:r>
            <a:endParaRPr lang="en-US" altLang="ja-JP" dirty="0"/>
          </a:p>
          <a:p>
            <a:endParaRPr lang="en-US" altLang="ja-JP" dirty="0"/>
          </a:p>
          <a:p>
            <a:r>
              <a:rPr lang="ja-JP" altLang="en-US" dirty="0"/>
              <a:t>・子どもをめぐる課題は貧困だけではありません。社会的な背景があって、困難を抱えている子ども・家庭があることを私たちは強く受け止め、子どもたちの未来を支えて行くことが必要なのです。</a:t>
            </a:r>
            <a:endParaRPr lang="en-US" altLang="ja-JP" dirty="0"/>
          </a:p>
        </p:txBody>
      </p:sp>
      <p:sp>
        <p:nvSpPr>
          <p:cNvPr id="20484" name="スライド番号プレースホルダー 3"/>
          <p:cNvSpPr>
            <a:spLocks noGrp="1"/>
          </p:cNvSpPr>
          <p:nvPr>
            <p:ph type="sldNum" sz="quarter" idx="5"/>
          </p:nvPr>
        </p:nvSpPr>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a:fld id="{DECEAD5D-AF41-4B1A-9C86-31771FD01626}" type="slidenum">
              <a:rPr lang="ja-JP" altLang="en-US" noProof="0"/>
              <a:pPr lvl="0"/>
              <a:t>9</a:t>
            </a:fld>
            <a:endParaRPr lang="ja-JP" altLang="en-US" noProof="0" dirty="0"/>
          </a:p>
        </p:txBody>
      </p:sp>
      <p:sp>
        <p:nvSpPr>
          <p:cNvPr id="4" name="スライド イメージ プレースホルダー 3">
            <a:extLst>
              <a:ext uri="{FF2B5EF4-FFF2-40B4-BE49-F238E27FC236}">
                <a16:creationId xmlns:a16="http://schemas.microsoft.com/office/drawing/2014/main" xmlns="" id="{5DEC32FC-1280-43F4-B502-7B5BCA158D35}"/>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06964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a:xfrm>
            <a:off x="827088" y="2420938"/>
            <a:ext cx="7343775" cy="1008062"/>
          </a:xfrm>
          <a:extLst>
            <a:ext uri="{91240B29-F687-4F45-9708-019B960494DF}">
              <a14:hiddenLine xmlns:a14="http://schemas.microsoft.com/office/drawing/2010/main" w="28575">
                <a:solidFill>
                  <a:srgbClr val="000000"/>
                </a:solidFill>
                <a:miter lim="800000"/>
                <a:headEnd/>
                <a:tailEnd/>
              </a14:hiddenLine>
            </a:ext>
          </a:extLst>
        </p:spPr>
        <p:txBody>
          <a:bodyPr/>
          <a:lstStyle/>
          <a:p>
            <a:pPr eaLnBrk="1" hangingPunct="1"/>
            <a:r>
              <a:rPr lang="ja-JP" altLang="en-US" sz="6000" dirty="0"/>
              <a:t>③子どもの権利擁護</a:t>
            </a:r>
          </a:p>
        </p:txBody>
      </p:sp>
      <p:sp>
        <p:nvSpPr>
          <p:cNvPr id="3" name="サブタイトル 2"/>
          <p:cNvSpPr>
            <a:spLocks noGrp="1"/>
          </p:cNvSpPr>
          <p:nvPr>
            <p:ph type="subTitle" idx="1"/>
          </p:nvPr>
        </p:nvSpPr>
        <p:spPr>
          <a:xfrm>
            <a:off x="1187450" y="4292600"/>
            <a:ext cx="7161213" cy="1752600"/>
          </a:xfrm>
        </p:spPr>
        <p:txBody>
          <a:bodyPr rtlCol="0">
            <a:normAutofit/>
          </a:bodyPr>
          <a:lstStyle/>
          <a:p>
            <a:pPr eaLnBrk="1" fontAlgn="auto" hangingPunct="1">
              <a:spcAft>
                <a:spcPts val="0"/>
              </a:spcAft>
              <a:buFont typeface="Arial" panose="020B0604020202020204" pitchFamily="34" charset="0"/>
              <a:buNone/>
              <a:defRPr/>
            </a:pPr>
            <a:r>
              <a:rPr lang="ja-JP" altLang="en-US" b="1" dirty="0"/>
              <a:t>全国乳児福祉協議会</a:t>
            </a:r>
            <a:endParaRPr lang="en-US" altLang="ja-JP" b="1" dirty="0"/>
          </a:p>
          <a:p>
            <a:pPr eaLnBrk="1" fontAlgn="auto" hangingPunct="1">
              <a:spcAft>
                <a:spcPts val="0"/>
              </a:spcAft>
              <a:buFont typeface="Arial" panose="020B0604020202020204" pitchFamily="34" charset="0"/>
              <a:buNone/>
              <a:defRPr/>
            </a:pPr>
            <a:r>
              <a:rPr lang="ja-JP" altLang="en-US" b="1" dirty="0"/>
              <a:t>研修体系具体化に向けた検討委員会</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1</a:t>
            </a:fld>
            <a:endParaRPr kumimoji="1" lang="ja-JP" altLang="en-US" dirty="0"/>
          </a:p>
        </p:txBody>
      </p:sp>
    </p:spTree>
    <p:extLst>
      <p:ext uri="{BB962C8B-B14F-4D97-AF65-F5344CB8AC3E}">
        <p14:creationId xmlns:p14="http://schemas.microsoft.com/office/powerpoint/2010/main" val="3393273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179512" y="332657"/>
            <a:ext cx="8589838" cy="2376264"/>
          </a:xfrm>
        </p:spPr>
        <p:txBody>
          <a:bodyPr>
            <a:normAutofit/>
          </a:bodyPr>
          <a:lstStyle/>
          <a:p>
            <a:pPr algn="l"/>
            <a:r>
              <a:rPr lang="ja-JP" altLang="en-US" sz="3600" b="1" dirty="0">
                <a:solidFill>
                  <a:srgbClr val="0070C0"/>
                </a:solidFill>
              </a:rPr>
              <a:t>□個人情報保護について正しく理解し、</a:t>
            </a:r>
            <a:r>
              <a:rPr lang="en-US" altLang="ja-JP" sz="3600" b="1" dirty="0">
                <a:solidFill>
                  <a:srgbClr val="0070C0"/>
                </a:solidFill>
              </a:rPr>
              <a:t/>
            </a:r>
            <a:br>
              <a:rPr lang="en-US" altLang="ja-JP" sz="3600" b="1" dirty="0">
                <a:solidFill>
                  <a:srgbClr val="0070C0"/>
                </a:solidFill>
              </a:rPr>
            </a:br>
            <a:r>
              <a:rPr lang="ja-JP" altLang="en-US" sz="3600" b="1" dirty="0">
                <a:solidFill>
                  <a:srgbClr val="0070C0"/>
                </a:solidFill>
              </a:rPr>
              <a:t>　実践しましょう</a:t>
            </a:r>
            <a:r>
              <a:rPr lang="en-US" altLang="ja-JP" sz="1600" b="1" dirty="0">
                <a:solidFill>
                  <a:srgbClr val="0070C0"/>
                </a:solidFill>
              </a:rPr>
              <a:t/>
            </a:r>
            <a:br>
              <a:rPr lang="en-US" altLang="ja-JP" sz="1600" b="1" dirty="0">
                <a:solidFill>
                  <a:srgbClr val="0070C0"/>
                </a:solidFill>
              </a:rPr>
            </a:br>
            <a:r>
              <a:rPr lang="ja-JP" altLang="en-US" sz="1600" b="1" dirty="0">
                <a:solidFill>
                  <a:srgbClr val="0070C0"/>
                </a:solidFill>
              </a:rPr>
              <a:t>・各乳児院で定められている情報管理規定等を十分に理解し、実践しましょう。</a:t>
            </a:r>
            <a:r>
              <a:rPr lang="en-US" altLang="ja-JP" sz="1600" b="1" dirty="0">
                <a:solidFill>
                  <a:srgbClr val="0070C0"/>
                </a:solidFill>
              </a:rPr>
              <a:t/>
            </a:r>
            <a:br>
              <a:rPr lang="en-US" altLang="ja-JP" sz="1600" b="1" dirty="0">
                <a:solidFill>
                  <a:srgbClr val="0070C0"/>
                </a:solidFill>
              </a:rPr>
            </a:br>
            <a:r>
              <a:rPr lang="ja-JP" altLang="en-US" sz="1600" b="1" dirty="0">
                <a:solidFill>
                  <a:srgbClr val="0070C0"/>
                </a:solidFill>
              </a:rPr>
              <a:t>・乳児院は、子どもやその家族等に関する重要な個人情報を、日常的に扱います。会話や</a:t>
            </a:r>
            <a:r>
              <a:rPr lang="en-US" altLang="ja-JP" sz="1600" b="1" dirty="0">
                <a:solidFill>
                  <a:srgbClr val="0070C0"/>
                </a:solidFill>
              </a:rPr>
              <a:t>SNS</a:t>
            </a:r>
            <a:r>
              <a:rPr lang="ja-JP" altLang="en-US" sz="1600" b="1" dirty="0">
                <a:solidFill>
                  <a:srgbClr val="0070C0"/>
                </a:solidFill>
              </a:rPr>
              <a:t>など、情報の取り扱いに気をつけましょう。</a:t>
            </a:r>
          </a:p>
        </p:txBody>
      </p:sp>
      <p:sp>
        <p:nvSpPr>
          <p:cNvPr id="21507" name="コンテンツ プレースホルダ 2"/>
          <p:cNvSpPr>
            <a:spLocks noGrp="1"/>
          </p:cNvSpPr>
          <p:nvPr>
            <p:ph idx="1"/>
          </p:nvPr>
        </p:nvSpPr>
        <p:spPr>
          <a:xfrm>
            <a:off x="251520" y="2636912"/>
            <a:ext cx="8589963" cy="4032498"/>
          </a:xfrm>
        </p:spPr>
        <p:txBody>
          <a:bodyPr/>
          <a:lstStyle/>
          <a:p>
            <a:r>
              <a:rPr lang="ja-JP" altLang="en-US" sz="3600" b="1" dirty="0"/>
              <a:t>乳児院では支援のために、高いレベルの様々な個人情報を取り扱っています</a:t>
            </a:r>
            <a:endParaRPr lang="en-US" altLang="ja-JP" sz="3600" b="1" dirty="0"/>
          </a:p>
          <a:p>
            <a:r>
              <a:rPr lang="ja-JP" altLang="en-US" sz="3600" b="1" dirty="0"/>
              <a:t>個人情報の適切な取り扱いについて</a:t>
            </a:r>
            <a:endParaRPr lang="en-US" altLang="ja-JP" sz="3600" b="1" dirty="0"/>
          </a:p>
          <a:p>
            <a:r>
              <a:rPr lang="ja-JP" altLang="en-US" sz="3600" b="1" dirty="0"/>
              <a:t>日常生活での注意点（会話、ＳＮＳ等の情報発信）</a:t>
            </a:r>
            <a:endParaRPr lang="en-US" altLang="ja-JP" sz="3600" b="1" dirty="0"/>
          </a:p>
          <a:p>
            <a:r>
              <a:rPr lang="ja-JP" altLang="en-US" sz="3600" b="1" dirty="0"/>
              <a:t>自施設の「個人情報管理規程」等を遵守</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10</a:t>
            </a:fld>
            <a:endParaRPr kumimoji="1" lang="ja-JP" altLang="en-US" dirty="0"/>
          </a:p>
        </p:txBody>
      </p:sp>
    </p:spTree>
    <p:extLst>
      <p:ext uri="{BB962C8B-B14F-4D97-AF65-F5344CB8AC3E}">
        <p14:creationId xmlns:p14="http://schemas.microsoft.com/office/powerpoint/2010/main" val="153939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251520" y="476672"/>
            <a:ext cx="8326438" cy="1143000"/>
          </a:xfrm>
        </p:spPr>
        <p:txBody>
          <a:bodyPr>
            <a:normAutofit fontScale="90000"/>
          </a:bodyPr>
          <a:lstStyle/>
          <a:p>
            <a:pPr algn="l" eaLnBrk="1" hangingPunct="1"/>
            <a:r>
              <a:rPr lang="ja-JP" altLang="en-US" sz="3600" b="1" dirty="0">
                <a:solidFill>
                  <a:srgbClr val="0070C0"/>
                </a:solidFill>
              </a:rPr>
              <a:t>□子どもの権利擁護について理解し、　　　　　　</a:t>
            </a:r>
            <a:r>
              <a:rPr lang="en-US" altLang="ja-JP" sz="3600" b="1" dirty="0">
                <a:solidFill>
                  <a:srgbClr val="0070C0"/>
                </a:solidFill>
              </a:rPr>
              <a:t/>
            </a:r>
            <a:br>
              <a:rPr lang="en-US" altLang="ja-JP" sz="3600" b="1" dirty="0">
                <a:solidFill>
                  <a:srgbClr val="0070C0"/>
                </a:solidFill>
              </a:rPr>
            </a:br>
            <a:r>
              <a:rPr lang="ja-JP" altLang="en-US" sz="3600" b="1" dirty="0">
                <a:solidFill>
                  <a:srgbClr val="0070C0"/>
                </a:solidFill>
              </a:rPr>
              <a:t>　養育に反映させましょう</a:t>
            </a:r>
            <a:endParaRPr lang="ja-JP" altLang="en-US" sz="3600" dirty="0">
              <a:solidFill>
                <a:srgbClr val="0070C0"/>
              </a:solidFill>
            </a:endParaRPr>
          </a:p>
        </p:txBody>
      </p:sp>
      <p:sp>
        <p:nvSpPr>
          <p:cNvPr id="5123" name="コンテンツ プレースホルダー 4"/>
          <p:cNvSpPr>
            <a:spLocks noGrp="1"/>
          </p:cNvSpPr>
          <p:nvPr>
            <p:ph idx="1"/>
          </p:nvPr>
        </p:nvSpPr>
        <p:spPr>
          <a:xfrm>
            <a:off x="755576" y="1817508"/>
            <a:ext cx="7931150" cy="5040858"/>
          </a:xfrm>
        </p:spPr>
        <p:txBody>
          <a:bodyPr>
            <a:normAutofit fontScale="92500"/>
          </a:bodyPr>
          <a:lstStyle/>
          <a:p>
            <a:r>
              <a:rPr lang="ja-JP" altLang="en-US" sz="3600" b="1" dirty="0"/>
              <a:t>「児童の権利に関する条約（子どもの権利条約）」における子どもの権利とは</a:t>
            </a:r>
            <a:endParaRPr lang="en-US" altLang="ja-JP" sz="3600" b="1" dirty="0"/>
          </a:p>
          <a:p>
            <a:pPr marL="0" indent="0" eaLnBrk="1" hangingPunct="1">
              <a:buFont typeface="Arial" charset="0"/>
              <a:buNone/>
            </a:pPr>
            <a:r>
              <a:rPr lang="ja-JP" altLang="en-US" sz="3600" b="1" dirty="0"/>
              <a:t>　　</a:t>
            </a:r>
            <a:r>
              <a:rPr lang="ja-JP" altLang="en-US" sz="3600" dirty="0"/>
              <a:t>①生きる権利</a:t>
            </a:r>
            <a:endParaRPr lang="en-US" altLang="ja-JP" sz="3600" dirty="0"/>
          </a:p>
          <a:p>
            <a:pPr marL="0" indent="0" eaLnBrk="1" hangingPunct="1">
              <a:buFont typeface="Arial" charset="0"/>
              <a:buNone/>
            </a:pPr>
            <a:r>
              <a:rPr lang="ja-JP" altLang="en-US" sz="3600" dirty="0"/>
              <a:t>　　②育つ権利</a:t>
            </a:r>
            <a:endParaRPr lang="en-US" altLang="ja-JP" sz="3600" dirty="0"/>
          </a:p>
          <a:p>
            <a:pPr marL="0" indent="0" eaLnBrk="1" hangingPunct="1">
              <a:buFont typeface="Arial" charset="0"/>
              <a:buNone/>
            </a:pPr>
            <a:r>
              <a:rPr lang="ja-JP" altLang="en-US" sz="3600" dirty="0"/>
              <a:t>　　③守られる権利</a:t>
            </a:r>
            <a:endParaRPr lang="en-US" altLang="ja-JP" sz="3600" dirty="0"/>
          </a:p>
          <a:p>
            <a:pPr marL="0" indent="0" eaLnBrk="1" hangingPunct="1">
              <a:buFont typeface="Arial" charset="0"/>
              <a:buNone/>
            </a:pPr>
            <a:r>
              <a:rPr lang="ja-JP" altLang="en-US" sz="3600" dirty="0"/>
              <a:t>　　④参加する権利</a:t>
            </a:r>
            <a:endParaRPr lang="en-US" altLang="ja-JP" sz="2400" b="1" dirty="0"/>
          </a:p>
          <a:p>
            <a:pPr marL="0" indent="0">
              <a:buNone/>
            </a:pPr>
            <a:r>
              <a:rPr lang="en-US" altLang="ja-JP" sz="3000" b="1" dirty="0"/>
              <a:t>※『</a:t>
            </a:r>
            <a:r>
              <a:rPr lang="ja-JP" altLang="en-US" sz="3000" b="1" dirty="0"/>
              <a:t>乳児院における「権利擁護」とは？　～日頃の養育を振り、返る際のポイント～</a:t>
            </a:r>
            <a:r>
              <a:rPr lang="en-US" altLang="ja-JP" sz="3000" b="1" dirty="0"/>
              <a:t>』</a:t>
            </a:r>
            <a:r>
              <a:rPr lang="ja-JP" altLang="en-US" sz="3000" b="1" dirty="0" smtClean="0"/>
              <a:t>（平成</a:t>
            </a:r>
            <a:r>
              <a:rPr lang="en-US" altLang="ja-JP" sz="3000" b="1" dirty="0" smtClean="0"/>
              <a:t>27</a:t>
            </a:r>
            <a:r>
              <a:rPr lang="ja-JP" altLang="en-US" sz="3000" b="1" dirty="0" smtClean="0"/>
              <a:t>年</a:t>
            </a:r>
            <a:r>
              <a:rPr lang="en-US" altLang="ja-JP" sz="3000" b="1" dirty="0" smtClean="0"/>
              <a:t>9</a:t>
            </a:r>
            <a:r>
              <a:rPr lang="ja-JP" altLang="en-US" sz="3000" b="1" dirty="0" smtClean="0"/>
              <a:t>月</a:t>
            </a:r>
            <a:r>
              <a:rPr lang="en-US" altLang="ja-JP" sz="3000" b="1" dirty="0" smtClean="0"/>
              <a:t>25</a:t>
            </a:r>
            <a:r>
              <a:rPr lang="ja-JP" altLang="en-US" sz="3000" b="1" dirty="0" smtClean="0"/>
              <a:t>日全乳協）</a:t>
            </a:r>
            <a:r>
              <a:rPr lang="ja-JP" altLang="en-US" sz="3000" b="1" dirty="0"/>
              <a:t>を確認しましょう</a:t>
            </a:r>
            <a:endParaRPr lang="en-US" altLang="ja-JP" sz="3000" b="1" dirty="0"/>
          </a:p>
          <a:p>
            <a:pPr marL="0" indent="0" eaLnBrk="1" hangingPunct="1">
              <a:buFont typeface="Arial" charset="0"/>
              <a:buNone/>
            </a:pPr>
            <a:endParaRPr lang="en-US" altLang="ja-JP" sz="3600" b="1" dirty="0"/>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2</a:t>
            </a:fld>
            <a:endParaRPr kumimoji="1" lang="ja-JP" altLang="en-US" dirty="0"/>
          </a:p>
        </p:txBody>
      </p:sp>
    </p:spTree>
    <p:extLst>
      <p:ext uri="{BB962C8B-B14F-4D97-AF65-F5344CB8AC3E}">
        <p14:creationId xmlns:p14="http://schemas.microsoft.com/office/powerpoint/2010/main" val="2785116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755576" y="620688"/>
            <a:ext cx="7437437" cy="1282700"/>
          </a:xfrm>
        </p:spPr>
        <p:txBody>
          <a:bodyPr>
            <a:normAutofit/>
          </a:bodyPr>
          <a:lstStyle/>
          <a:p>
            <a:pPr algn="l"/>
            <a:r>
              <a:rPr lang="ja-JP" altLang="en-US" sz="3600" b="1" dirty="0">
                <a:solidFill>
                  <a:srgbClr val="0070C0"/>
                </a:solidFill>
              </a:rPr>
              <a:t>・常に「子どもを中心に」考え、養育を行います。</a:t>
            </a:r>
            <a:endParaRPr lang="ja-JP" altLang="en-US" sz="3600" b="1" dirty="0">
              <a:solidFill>
                <a:srgbClr val="FF0000"/>
              </a:solidFill>
            </a:endParaRPr>
          </a:p>
        </p:txBody>
      </p:sp>
      <p:sp>
        <p:nvSpPr>
          <p:cNvPr id="7171" name="コンテンツ プレースホルダー 2"/>
          <p:cNvSpPr>
            <a:spLocks noGrp="1"/>
          </p:cNvSpPr>
          <p:nvPr>
            <p:ph idx="1"/>
          </p:nvPr>
        </p:nvSpPr>
        <p:spPr>
          <a:xfrm>
            <a:off x="1043608" y="1916832"/>
            <a:ext cx="7138988" cy="3705225"/>
          </a:xfrm>
        </p:spPr>
        <p:txBody>
          <a:bodyPr>
            <a:normAutofit fontScale="92500" lnSpcReduction="10000"/>
          </a:bodyPr>
          <a:lstStyle/>
          <a:p>
            <a:pPr eaLnBrk="1" hangingPunct="1">
              <a:buFont typeface="Arial" panose="020B0604020202020204" pitchFamily="34" charset="0"/>
              <a:buChar char="•"/>
              <a:defRPr/>
            </a:pPr>
            <a:r>
              <a:rPr lang="ja-JP" altLang="en-US" sz="3600" b="1" dirty="0"/>
              <a:t>個々の子どもに合った、安心できる環境づくり</a:t>
            </a:r>
            <a:endParaRPr lang="en-US" altLang="ja-JP" sz="3600" b="1" dirty="0"/>
          </a:p>
          <a:p>
            <a:pPr marL="0" indent="0" eaLnBrk="1" hangingPunct="1">
              <a:buFont typeface="Arial" panose="020B0604020202020204" pitchFamily="34" charset="0"/>
              <a:buNone/>
              <a:defRPr/>
            </a:pPr>
            <a:r>
              <a:rPr lang="ja-JP" altLang="en-US" sz="3600" dirty="0"/>
              <a:t>　　「心地いいな」「楽しいな」</a:t>
            </a:r>
            <a:endParaRPr lang="en-US" altLang="ja-JP" sz="3600" dirty="0"/>
          </a:p>
          <a:p>
            <a:pPr marL="0" indent="0" eaLnBrk="1" hangingPunct="1">
              <a:buFont typeface="Arial" panose="020B0604020202020204" pitchFamily="34" charset="0"/>
              <a:buNone/>
              <a:defRPr/>
            </a:pPr>
            <a:r>
              <a:rPr lang="ja-JP" altLang="en-US" sz="3600" dirty="0"/>
              <a:t>　　　・・・共有することで愛着が育まれる</a:t>
            </a:r>
            <a:endParaRPr lang="en-US" altLang="ja-JP" sz="3600" dirty="0"/>
          </a:p>
          <a:p>
            <a:pPr marL="0" indent="0" eaLnBrk="1" hangingPunct="1">
              <a:buFont typeface="Arial" panose="020B0604020202020204" pitchFamily="34" charset="0"/>
              <a:buNone/>
              <a:defRPr/>
            </a:pPr>
            <a:endParaRPr lang="en-US" altLang="ja-JP" sz="3600" dirty="0"/>
          </a:p>
          <a:p>
            <a:pPr>
              <a:defRPr/>
            </a:pPr>
            <a:r>
              <a:rPr lang="ja-JP" altLang="en-US" sz="3600" b="1" dirty="0"/>
              <a:t>集団的養育であるため、子ども中心の養育でなくなる危険性！</a:t>
            </a:r>
            <a:endParaRPr lang="en-US" altLang="ja-JP" sz="3600" b="1" dirty="0"/>
          </a:p>
          <a:p>
            <a:pPr marL="0" indent="0" eaLnBrk="1" hangingPunct="1">
              <a:buFont typeface="Arial" panose="020B0604020202020204" pitchFamily="34" charset="0"/>
              <a:buNone/>
              <a:defRPr/>
            </a:pPr>
            <a:endParaRPr lang="en-US" altLang="ja-JP" sz="3600" dirty="0"/>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3</a:t>
            </a:fld>
            <a:endParaRPr kumimoji="1" lang="ja-JP" altLang="en-US" dirty="0"/>
          </a:p>
        </p:txBody>
      </p:sp>
    </p:spTree>
    <p:extLst>
      <p:ext uri="{BB962C8B-B14F-4D97-AF65-F5344CB8AC3E}">
        <p14:creationId xmlns:p14="http://schemas.microsoft.com/office/powerpoint/2010/main" val="4306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79512" y="548680"/>
            <a:ext cx="8712968" cy="922337"/>
          </a:xfrm>
        </p:spPr>
        <p:txBody>
          <a:bodyPr>
            <a:normAutofit fontScale="90000"/>
          </a:bodyPr>
          <a:lstStyle/>
          <a:p>
            <a:pPr algn="l"/>
            <a:r>
              <a:rPr lang="en-US" altLang="ja-JP" sz="4000" b="1" dirty="0">
                <a:solidFill>
                  <a:srgbClr val="0070C0"/>
                </a:solidFill>
              </a:rPr>
              <a:t/>
            </a:r>
            <a:br>
              <a:rPr lang="en-US" altLang="ja-JP" sz="4000" b="1" dirty="0">
                <a:solidFill>
                  <a:srgbClr val="0070C0"/>
                </a:solidFill>
              </a:rPr>
            </a:br>
            <a:r>
              <a:rPr lang="ja-JP" altLang="en-US" sz="4000" b="1" dirty="0">
                <a:solidFill>
                  <a:srgbClr val="0070C0"/>
                </a:solidFill>
              </a:rPr>
              <a:t>・子どもの代弁者としての役割は、</a:t>
            </a:r>
            <a:r>
              <a:rPr lang="en-US" altLang="ja-JP" sz="4000" b="1" dirty="0">
                <a:solidFill>
                  <a:srgbClr val="0070C0"/>
                </a:solidFill>
              </a:rPr>
              <a:t/>
            </a:r>
            <a:br>
              <a:rPr lang="en-US" altLang="ja-JP" sz="4000" b="1" dirty="0">
                <a:solidFill>
                  <a:srgbClr val="0070C0"/>
                </a:solidFill>
              </a:rPr>
            </a:br>
            <a:r>
              <a:rPr lang="ja-JP" altLang="en-US" sz="4000" b="1" dirty="0">
                <a:solidFill>
                  <a:srgbClr val="0070C0"/>
                </a:solidFill>
              </a:rPr>
              <a:t>　とても大切です。</a:t>
            </a:r>
            <a:r>
              <a:rPr lang="en-US" altLang="ja-JP" sz="4000" b="1" dirty="0">
                <a:solidFill>
                  <a:srgbClr val="0070C0"/>
                </a:solidFill>
              </a:rPr>
              <a:t/>
            </a:r>
            <a:br>
              <a:rPr lang="en-US" altLang="ja-JP" sz="4000" b="1" dirty="0">
                <a:solidFill>
                  <a:srgbClr val="0070C0"/>
                </a:solidFill>
              </a:rPr>
            </a:br>
            <a:endParaRPr lang="ja-JP" altLang="en-US" sz="4000" b="1" dirty="0">
              <a:solidFill>
                <a:srgbClr val="FF0000"/>
              </a:solidFill>
            </a:endParaRPr>
          </a:p>
        </p:txBody>
      </p:sp>
      <p:sp>
        <p:nvSpPr>
          <p:cNvPr id="3" name="コンテンツ プレースホルダー 2"/>
          <p:cNvSpPr>
            <a:spLocks noGrp="1"/>
          </p:cNvSpPr>
          <p:nvPr>
            <p:ph idx="1"/>
          </p:nvPr>
        </p:nvSpPr>
        <p:spPr>
          <a:xfrm>
            <a:off x="395536" y="1628800"/>
            <a:ext cx="8497887" cy="4897015"/>
          </a:xfrm>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ja-JP" altLang="en-US" sz="3600" b="1" dirty="0"/>
              <a:t>子どもの視点に立って、専門性・知識を活用しながら声をあげ、手を尽くします</a:t>
            </a:r>
            <a:endParaRPr lang="en-US" altLang="ja-JP" sz="3600" b="1" dirty="0"/>
          </a:p>
          <a:p>
            <a:pPr marL="0" indent="0">
              <a:buNone/>
              <a:defRPr/>
            </a:pPr>
            <a:r>
              <a:rPr lang="ja-JP" altLang="en-US" sz="2600" dirty="0"/>
              <a:t>　児童虐待を受けたと思われる児童を発見・・・・全ての国民に通告義務</a:t>
            </a:r>
            <a:endParaRPr lang="en-US" altLang="ja-JP" sz="2600" dirty="0"/>
          </a:p>
          <a:p>
            <a:pPr marL="0" indent="0">
              <a:buNone/>
              <a:defRPr/>
            </a:pPr>
            <a:r>
              <a:rPr lang="ja-JP" altLang="en-US" sz="2600" dirty="0"/>
              <a:t>　特に、乳児院職員・・・・発見しやすい立場を自覚し、早期発見に努める</a:t>
            </a:r>
            <a:endParaRPr lang="en-US" altLang="ja-JP" sz="2600" dirty="0"/>
          </a:p>
          <a:p>
            <a:pPr marL="0" indent="0">
              <a:buNone/>
              <a:defRPr/>
            </a:pPr>
            <a:endParaRPr lang="en-US" altLang="ja-JP" sz="2300" b="1" dirty="0"/>
          </a:p>
          <a:p>
            <a:pPr eaLnBrk="1" fontAlgn="auto" hangingPunct="1">
              <a:spcAft>
                <a:spcPts val="0"/>
              </a:spcAft>
              <a:buFont typeface="Arial" panose="020B0604020202020204" pitchFamily="34" charset="0"/>
              <a:buChar char="•"/>
              <a:defRPr/>
            </a:pPr>
            <a:r>
              <a:rPr lang="ja-JP" altLang="en-US" sz="3600" b="1" dirty="0"/>
              <a:t>病気や怪我の場合</a:t>
            </a:r>
            <a:endParaRPr lang="en-US" altLang="ja-JP" sz="3600" b="1" dirty="0"/>
          </a:p>
          <a:p>
            <a:pPr marL="0" indent="0" eaLnBrk="1" fontAlgn="auto" hangingPunct="1">
              <a:spcAft>
                <a:spcPts val="0"/>
              </a:spcAft>
              <a:buFont typeface="Arial" panose="020B0604020202020204" pitchFamily="34" charset="0"/>
              <a:buNone/>
              <a:defRPr/>
            </a:pPr>
            <a:r>
              <a:rPr lang="ja-JP" altLang="en-US" sz="2200" dirty="0"/>
              <a:t>　</a:t>
            </a:r>
            <a:r>
              <a:rPr lang="en-US" altLang="ja-JP" sz="2200" dirty="0">
                <a:solidFill>
                  <a:prstClr val="black"/>
                </a:solidFill>
              </a:rPr>
              <a:t>※</a:t>
            </a:r>
            <a:r>
              <a:rPr lang="ja-JP" altLang="en-US" sz="2200" dirty="0">
                <a:solidFill>
                  <a:prstClr val="black"/>
                </a:solidFill>
              </a:rPr>
              <a:t>研修</a:t>
            </a:r>
            <a:r>
              <a:rPr lang="ja-JP" altLang="en-US" sz="2200" dirty="0" smtClean="0">
                <a:solidFill>
                  <a:prstClr val="black"/>
                </a:solidFill>
              </a:rPr>
              <a:t>小冊子</a:t>
            </a:r>
            <a:r>
              <a:rPr lang="en-US" altLang="ja-JP" sz="2200" dirty="0" smtClean="0">
                <a:solidFill>
                  <a:prstClr val="black"/>
                </a:solidFill>
              </a:rPr>
              <a:t>P.19</a:t>
            </a:r>
            <a:r>
              <a:rPr lang="ja-JP" altLang="en-US" sz="2200" dirty="0" smtClean="0">
                <a:solidFill>
                  <a:prstClr val="black"/>
                </a:solidFill>
              </a:rPr>
              <a:t>～</a:t>
            </a:r>
            <a:r>
              <a:rPr lang="ja-JP" altLang="en-US" sz="2200" dirty="0">
                <a:solidFill>
                  <a:prstClr val="black"/>
                </a:solidFill>
              </a:rPr>
              <a:t>「乳児院における病児ケアの対応チェッククリスト」</a:t>
            </a:r>
            <a:endParaRPr lang="en-US" altLang="ja-JP" sz="2200" dirty="0">
              <a:solidFill>
                <a:prstClr val="black"/>
              </a:solidFill>
            </a:endParaRPr>
          </a:p>
          <a:p>
            <a:pPr marL="0" indent="0" eaLnBrk="1" fontAlgn="auto" hangingPunct="1">
              <a:spcAft>
                <a:spcPts val="0"/>
              </a:spcAft>
              <a:buFont typeface="Arial" panose="020B0604020202020204" pitchFamily="34" charset="0"/>
              <a:buNone/>
              <a:defRPr/>
            </a:pPr>
            <a:endParaRPr lang="en-US" altLang="ja-JP" sz="2200" dirty="0"/>
          </a:p>
          <a:p>
            <a:pPr eaLnBrk="1" fontAlgn="auto" hangingPunct="1">
              <a:spcAft>
                <a:spcPts val="0"/>
              </a:spcAft>
              <a:buFont typeface="Arial" panose="020B0604020202020204" pitchFamily="34" charset="0"/>
              <a:buChar char="•"/>
              <a:defRPr/>
            </a:pPr>
            <a:r>
              <a:rPr lang="ja-JP" altLang="en-US" sz="3600" b="1" dirty="0"/>
              <a:t>虐待等の経験の場合</a:t>
            </a:r>
            <a:endParaRPr lang="en-US" altLang="ja-JP" sz="3600" b="1" dirty="0"/>
          </a:p>
          <a:p>
            <a:pPr marL="0" indent="0" eaLnBrk="1" fontAlgn="auto" hangingPunct="1">
              <a:spcAft>
                <a:spcPts val="0"/>
              </a:spcAft>
              <a:buNone/>
              <a:defRPr/>
            </a:pPr>
            <a:r>
              <a:rPr lang="ja-JP" altLang="en-US" sz="2600" dirty="0"/>
              <a:t>　　虐待を受けた子どもの養育・支援</a:t>
            </a:r>
            <a:endParaRPr lang="en-US" altLang="ja-JP" sz="2600" dirty="0"/>
          </a:p>
          <a:p>
            <a:pPr marL="0" indent="0" eaLnBrk="1" fontAlgn="auto" hangingPunct="1">
              <a:spcAft>
                <a:spcPts val="0"/>
              </a:spcAft>
              <a:buNone/>
              <a:defRPr/>
            </a:pPr>
            <a:r>
              <a:rPr lang="ja-JP" altLang="en-US" sz="2600" dirty="0"/>
              <a:t>　　被措置児童虐待防止への取り組みも必要</a:t>
            </a:r>
            <a:endParaRPr lang="en-US" altLang="ja-JP" sz="2600" dirty="0"/>
          </a:p>
          <a:p>
            <a:pPr marL="0" indent="0" eaLnBrk="1" fontAlgn="auto" hangingPunct="1">
              <a:spcAft>
                <a:spcPts val="0"/>
              </a:spcAft>
              <a:buNone/>
              <a:defRPr/>
            </a:pPr>
            <a:endParaRPr lang="en-US" altLang="ja-JP" sz="2600" dirty="0"/>
          </a:p>
          <a:p>
            <a:pPr eaLnBrk="1" fontAlgn="auto" hangingPunct="1">
              <a:spcAft>
                <a:spcPts val="0"/>
              </a:spcAft>
              <a:buFont typeface="Arial" panose="020B0604020202020204" pitchFamily="34" charset="0"/>
              <a:buChar char="•"/>
              <a:defRPr/>
            </a:pPr>
            <a:r>
              <a:rPr lang="ja-JP" altLang="en-US" sz="3600" b="1" dirty="0"/>
              <a:t>身体的側面、心理的側面、関係性の側面</a:t>
            </a:r>
            <a:endParaRPr lang="en-US" altLang="ja-JP" b="1" dirty="0"/>
          </a:p>
          <a:p>
            <a:pPr marL="0" indent="0" eaLnBrk="1" fontAlgn="auto" hangingPunct="1">
              <a:spcAft>
                <a:spcPts val="0"/>
              </a:spcAft>
              <a:buFont typeface="Arial" panose="020B0604020202020204" pitchFamily="34" charset="0"/>
              <a:buNone/>
              <a:defRPr/>
            </a:pPr>
            <a:r>
              <a:rPr lang="ja-JP" altLang="en-US" sz="3000" dirty="0"/>
              <a:t>　</a:t>
            </a:r>
            <a:r>
              <a:rPr lang="en-US" altLang="ja-JP" sz="2200" dirty="0"/>
              <a:t>※</a:t>
            </a:r>
            <a:r>
              <a:rPr lang="ja-JP" altLang="en-US" sz="2200" dirty="0"/>
              <a:t>研修</a:t>
            </a:r>
            <a:r>
              <a:rPr lang="ja-JP" altLang="en-US" sz="2200" dirty="0" smtClean="0"/>
              <a:t>小冊子</a:t>
            </a:r>
            <a:r>
              <a:rPr lang="en-US" altLang="ja-JP" sz="2200" dirty="0" smtClean="0"/>
              <a:t>P.26</a:t>
            </a:r>
            <a:r>
              <a:rPr lang="ja-JP" altLang="en-US" sz="2200" dirty="0" smtClean="0"/>
              <a:t>～</a:t>
            </a:r>
            <a:r>
              <a:rPr lang="ja-JP" altLang="en-US" sz="2200" dirty="0"/>
              <a:t>「乳幼児期の子どものサイン」</a:t>
            </a:r>
            <a:r>
              <a:rPr lang="ja-JP" altLang="en-US" sz="2600" dirty="0"/>
              <a:t>　</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4</a:t>
            </a:fld>
            <a:endParaRPr kumimoji="1" lang="ja-JP" altLang="en-US" dirty="0"/>
          </a:p>
        </p:txBody>
      </p:sp>
    </p:spTree>
    <p:extLst>
      <p:ext uri="{BB962C8B-B14F-4D97-AF65-F5344CB8AC3E}">
        <p14:creationId xmlns:p14="http://schemas.microsoft.com/office/powerpoint/2010/main" val="3200621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23528" y="620688"/>
            <a:ext cx="8280920" cy="1657350"/>
          </a:xfrm>
        </p:spPr>
        <p:txBody>
          <a:bodyPr>
            <a:normAutofit fontScale="90000"/>
          </a:bodyPr>
          <a:lstStyle/>
          <a:p>
            <a:pPr algn="l"/>
            <a:r>
              <a:rPr lang="ja-JP" altLang="en-US" sz="3600" b="1" dirty="0">
                <a:solidFill>
                  <a:srgbClr val="0070C0"/>
                </a:solidFill>
              </a:rPr>
              <a:t>・子どもの権利擁護について、常に理解を深める姿勢を持ち、それを日々の良い養育に反映させることが必要です。</a:t>
            </a:r>
            <a:endParaRPr lang="ja-JP" altLang="en-US" sz="3600" b="1" dirty="0">
              <a:solidFill>
                <a:srgbClr val="FF0000"/>
              </a:solidFill>
            </a:endParaRPr>
          </a:p>
        </p:txBody>
      </p:sp>
      <p:sp>
        <p:nvSpPr>
          <p:cNvPr id="11267" name="コンテンツ プレースホルダー 2"/>
          <p:cNvSpPr>
            <a:spLocks noGrp="1"/>
          </p:cNvSpPr>
          <p:nvPr>
            <p:ph idx="1"/>
          </p:nvPr>
        </p:nvSpPr>
        <p:spPr>
          <a:xfrm>
            <a:off x="755576" y="2492896"/>
            <a:ext cx="7632700" cy="3672408"/>
          </a:xfrm>
        </p:spPr>
        <p:txBody>
          <a:bodyPr/>
          <a:lstStyle/>
          <a:p>
            <a:pPr marL="0" indent="0" eaLnBrk="1" hangingPunct="1">
              <a:buFont typeface="Arial" panose="020B0604020202020204" pitchFamily="34" charset="0"/>
              <a:buNone/>
              <a:defRPr/>
            </a:pPr>
            <a:r>
              <a:rPr lang="ja-JP" altLang="en-US" sz="3600" b="1" dirty="0"/>
              <a:t>権利擁護につがること</a:t>
            </a:r>
            <a:endParaRPr lang="en-US" altLang="ja-JP" sz="3600" b="1" dirty="0"/>
          </a:p>
          <a:p>
            <a:pPr eaLnBrk="1" hangingPunct="1">
              <a:buFont typeface="Arial" panose="020B0604020202020204" pitchFamily="34" charset="0"/>
              <a:buChar char="•"/>
              <a:defRPr/>
            </a:pPr>
            <a:r>
              <a:rPr lang="ja-JP" altLang="en-US" sz="3600" dirty="0"/>
              <a:t>第三者評価の受審（</a:t>
            </a:r>
            <a:r>
              <a:rPr lang="en-US" altLang="ja-JP" sz="3600" dirty="0"/>
              <a:t>3</a:t>
            </a:r>
            <a:r>
              <a:rPr lang="ja-JP" altLang="en-US" sz="3600" dirty="0"/>
              <a:t>年に</a:t>
            </a:r>
            <a:r>
              <a:rPr lang="en-US" altLang="ja-JP" sz="3600" dirty="0"/>
              <a:t>1</a:t>
            </a:r>
            <a:r>
              <a:rPr lang="ja-JP" altLang="en-US" sz="3600" dirty="0"/>
              <a:t>回以上）</a:t>
            </a:r>
            <a:endParaRPr lang="en-US" altLang="ja-JP" sz="3600" dirty="0"/>
          </a:p>
          <a:p>
            <a:pPr eaLnBrk="1" hangingPunct="1">
              <a:buFont typeface="Arial" panose="020B0604020202020204" pitchFamily="34" charset="0"/>
              <a:buChar char="•"/>
              <a:defRPr/>
            </a:pPr>
            <a:r>
              <a:rPr lang="ja-JP" altLang="en-US" sz="3600" dirty="0"/>
              <a:t>自己評価（毎年）の実施</a:t>
            </a:r>
            <a:endParaRPr lang="en-US" altLang="ja-JP" sz="3600" dirty="0"/>
          </a:p>
          <a:p>
            <a:pPr eaLnBrk="1" hangingPunct="1">
              <a:buFont typeface="Arial" panose="020B0604020202020204" pitchFamily="34" charset="0"/>
              <a:buChar char="•"/>
              <a:defRPr/>
            </a:pPr>
            <a:r>
              <a:rPr lang="ja-JP" altLang="en-US" sz="3600" dirty="0"/>
              <a:t>実習生やボランティア等（外部の目）</a:t>
            </a:r>
            <a:endParaRPr lang="en-US" altLang="ja-JP" sz="3600" dirty="0"/>
          </a:p>
          <a:p>
            <a:pPr eaLnBrk="1" hangingPunct="1">
              <a:buFont typeface="Arial" panose="020B0604020202020204" pitchFamily="34" charset="0"/>
              <a:buChar char="•"/>
              <a:defRPr/>
            </a:pPr>
            <a:r>
              <a:rPr lang="ja-JP" altLang="en-US" sz="3600" dirty="0"/>
              <a:t>ヒヤリハットを通じ養育の見直し</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5</a:t>
            </a:fld>
            <a:endParaRPr kumimoji="1" lang="ja-JP" altLang="en-US" dirty="0"/>
          </a:p>
        </p:txBody>
      </p:sp>
    </p:spTree>
    <p:extLst>
      <p:ext uri="{BB962C8B-B14F-4D97-AF65-F5344CB8AC3E}">
        <p14:creationId xmlns:p14="http://schemas.microsoft.com/office/powerpoint/2010/main" val="12952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539552" y="692696"/>
            <a:ext cx="8244408" cy="1287016"/>
          </a:xfrm>
        </p:spPr>
        <p:txBody>
          <a:bodyPr>
            <a:normAutofit fontScale="90000"/>
          </a:bodyPr>
          <a:lstStyle/>
          <a:p>
            <a:pPr algn="l"/>
            <a:r>
              <a:rPr lang="ja-JP" altLang="en-US" sz="3600" b="1" dirty="0">
                <a:solidFill>
                  <a:srgbClr val="0070C0"/>
                </a:solidFill>
              </a:rPr>
              <a:t>□多様な育ちの背景を理解し、尊重しましょう</a:t>
            </a:r>
            <a:r>
              <a:rPr lang="en-US" altLang="ja-JP" sz="3600" b="1" dirty="0">
                <a:solidFill>
                  <a:srgbClr val="0070C0"/>
                </a:solidFill>
              </a:rPr>
              <a:t/>
            </a:r>
            <a:br>
              <a:rPr lang="en-US" altLang="ja-JP" sz="3600" b="1" dirty="0">
                <a:solidFill>
                  <a:srgbClr val="0070C0"/>
                </a:solidFill>
              </a:rPr>
            </a:br>
            <a:r>
              <a:rPr lang="ja-JP" altLang="en-US" sz="1600" b="1" dirty="0">
                <a:solidFill>
                  <a:srgbClr val="0070C0"/>
                </a:solidFill>
              </a:rPr>
              <a:t>・乳児院に入所する子どもは、様々な人種、性別、育ち等の背景を持っています。</a:t>
            </a:r>
            <a:r>
              <a:rPr lang="en-US" altLang="ja-JP" sz="1600" b="1" dirty="0">
                <a:solidFill>
                  <a:srgbClr val="0070C0"/>
                </a:solidFill>
              </a:rPr>
              <a:t/>
            </a:r>
            <a:br>
              <a:rPr lang="en-US" altLang="ja-JP" sz="1600" b="1" dirty="0">
                <a:solidFill>
                  <a:srgbClr val="0070C0"/>
                </a:solidFill>
              </a:rPr>
            </a:br>
            <a:r>
              <a:rPr lang="ja-JP" altLang="en-US" sz="1600" b="1" dirty="0">
                <a:solidFill>
                  <a:srgbClr val="0070C0"/>
                </a:solidFill>
              </a:rPr>
              <a:t>　また、保護者の置かれている状況も様々です。</a:t>
            </a:r>
            <a:r>
              <a:rPr lang="en-US" altLang="ja-JP" sz="1600" b="1" dirty="0">
                <a:solidFill>
                  <a:srgbClr val="0070C0"/>
                </a:solidFill>
              </a:rPr>
              <a:t/>
            </a:r>
            <a:br>
              <a:rPr lang="en-US" altLang="ja-JP" sz="1600" b="1" dirty="0">
                <a:solidFill>
                  <a:srgbClr val="0070C0"/>
                </a:solidFill>
              </a:rPr>
            </a:br>
            <a:r>
              <a:rPr lang="ja-JP" altLang="en-US" sz="1600" b="1" dirty="0">
                <a:solidFill>
                  <a:srgbClr val="0070C0"/>
                </a:solidFill>
              </a:rPr>
              <a:t>・否定するのではなく、理解し尊重するところからはじめましょう。</a:t>
            </a:r>
          </a:p>
        </p:txBody>
      </p:sp>
      <p:sp>
        <p:nvSpPr>
          <p:cNvPr id="13315" name="コンテンツ プレースホルダ 2"/>
          <p:cNvSpPr>
            <a:spLocks noGrp="1"/>
          </p:cNvSpPr>
          <p:nvPr>
            <p:ph idx="1"/>
          </p:nvPr>
        </p:nvSpPr>
        <p:spPr>
          <a:xfrm>
            <a:off x="683568" y="2060848"/>
            <a:ext cx="7859713" cy="4319588"/>
          </a:xfrm>
        </p:spPr>
        <p:txBody>
          <a:bodyPr/>
          <a:lstStyle/>
          <a:p>
            <a:pPr>
              <a:buFont typeface="Arial" panose="020B0604020202020204" pitchFamily="34" charset="0"/>
              <a:buChar char="•"/>
              <a:defRPr/>
            </a:pPr>
            <a:r>
              <a:rPr lang="ja-JP" altLang="en-US" sz="3600" b="1" dirty="0"/>
              <a:t>様々な人種、性別、育ちの環境を理解</a:t>
            </a:r>
            <a:endParaRPr lang="en-US" altLang="ja-JP" sz="3600" b="1" dirty="0"/>
          </a:p>
          <a:p>
            <a:pPr marL="0" indent="0">
              <a:buFont typeface="Arial" panose="020B0604020202020204" pitchFamily="34" charset="0"/>
              <a:buNone/>
              <a:defRPr/>
            </a:pPr>
            <a:r>
              <a:rPr lang="ja-JP" altLang="en-US" sz="3600" dirty="0"/>
              <a:t>　　ハンディキャップでの差別は厳禁</a:t>
            </a:r>
            <a:endParaRPr lang="en-US" altLang="ja-JP" sz="3600" dirty="0"/>
          </a:p>
          <a:p>
            <a:pPr>
              <a:buFont typeface="Arial" panose="020B0604020202020204" pitchFamily="34" charset="0"/>
              <a:buChar char="•"/>
              <a:defRPr/>
            </a:pPr>
            <a:r>
              <a:rPr lang="ja-JP" altLang="en-US" sz="3600" b="1" dirty="0"/>
              <a:t>保護者の置かれている状況を理解</a:t>
            </a:r>
            <a:endParaRPr lang="en-US" altLang="ja-JP" sz="3600" b="1" dirty="0"/>
          </a:p>
          <a:p>
            <a:pPr marL="0" indent="0">
              <a:buFont typeface="Arial" panose="020B0604020202020204" pitchFamily="34" charset="0"/>
              <a:buNone/>
              <a:defRPr/>
            </a:pPr>
            <a:r>
              <a:rPr lang="ja-JP" altLang="en-US" sz="3600" dirty="0"/>
              <a:t>　　信頼関係を構築することが大切</a:t>
            </a:r>
            <a:endParaRPr lang="en-US" altLang="ja-JP" sz="3600" dirty="0"/>
          </a:p>
          <a:p>
            <a:pPr>
              <a:buFont typeface="Arial" panose="020B0604020202020204" pitchFamily="34" charset="0"/>
              <a:buChar char="•"/>
              <a:defRPr/>
            </a:pPr>
            <a:r>
              <a:rPr lang="ja-JP" altLang="en-US" sz="3600" b="1" dirty="0"/>
              <a:t>保護者と関わる上でのポイント</a:t>
            </a:r>
            <a:endParaRPr lang="en-US" altLang="ja-JP" sz="3600" b="1" dirty="0"/>
          </a:p>
          <a:p>
            <a:pPr marL="0" indent="0">
              <a:buFont typeface="Arial" panose="020B0604020202020204" pitchFamily="34" charset="0"/>
              <a:buNone/>
              <a:defRPr/>
            </a:pPr>
            <a:r>
              <a:rPr lang="ja-JP" altLang="en-US" sz="3600" b="1" dirty="0"/>
              <a:t>　　</a:t>
            </a:r>
            <a:r>
              <a:rPr lang="ja-JP" altLang="en-US" sz="3600" dirty="0"/>
              <a:t>否定しない、責めない、敬意を持って</a:t>
            </a:r>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6</a:t>
            </a:fld>
            <a:endParaRPr kumimoji="1" lang="ja-JP" altLang="en-US" dirty="0"/>
          </a:p>
        </p:txBody>
      </p:sp>
    </p:spTree>
    <p:extLst>
      <p:ext uri="{BB962C8B-B14F-4D97-AF65-F5344CB8AC3E}">
        <p14:creationId xmlns:p14="http://schemas.microsoft.com/office/powerpoint/2010/main" val="170893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582960" y="548680"/>
            <a:ext cx="8229600" cy="2304256"/>
          </a:xfrm>
        </p:spPr>
        <p:txBody>
          <a:bodyPr>
            <a:normAutofit/>
          </a:bodyPr>
          <a:lstStyle/>
          <a:p>
            <a:pPr algn="l"/>
            <a:r>
              <a:rPr lang="ja-JP" altLang="en-US" sz="3600" b="1" dirty="0">
                <a:solidFill>
                  <a:srgbClr val="0070C0"/>
                </a:solidFill>
              </a:rPr>
              <a:t>□いかなる状況でも、子どもへの不適切</a:t>
            </a:r>
            <a:r>
              <a:rPr lang="en-US" altLang="ja-JP" sz="3600" b="1" dirty="0">
                <a:solidFill>
                  <a:srgbClr val="0070C0"/>
                </a:solidFill>
              </a:rPr>
              <a:t/>
            </a:r>
            <a:br>
              <a:rPr lang="en-US" altLang="ja-JP" sz="3600" b="1" dirty="0">
                <a:solidFill>
                  <a:srgbClr val="0070C0"/>
                </a:solidFill>
              </a:rPr>
            </a:br>
            <a:r>
              <a:rPr lang="ja-JP" altLang="en-US" sz="3600" b="1" dirty="0">
                <a:solidFill>
                  <a:srgbClr val="0070C0"/>
                </a:solidFill>
              </a:rPr>
              <a:t>　　なかかわりや不当な行為をしません</a:t>
            </a:r>
            <a:r>
              <a:rPr lang="en-US" altLang="ja-JP" sz="3600" b="1" dirty="0">
                <a:solidFill>
                  <a:srgbClr val="0070C0"/>
                </a:solidFill>
              </a:rPr>
              <a:t/>
            </a:r>
            <a:br>
              <a:rPr lang="en-US" altLang="ja-JP" sz="3600" b="1" dirty="0">
                <a:solidFill>
                  <a:srgbClr val="0070C0"/>
                </a:solidFill>
              </a:rPr>
            </a:br>
            <a:r>
              <a:rPr lang="ja-JP" altLang="en-US" sz="1600" b="1" dirty="0">
                <a:solidFill>
                  <a:srgbClr val="0070C0"/>
                </a:solidFill>
              </a:rPr>
              <a:t>・</a:t>
            </a:r>
            <a:r>
              <a:rPr lang="ja-JP" altLang="en-US" sz="1800" b="1" dirty="0">
                <a:solidFill>
                  <a:srgbClr val="0070C0"/>
                </a:solidFill>
              </a:rPr>
              <a:t>「不適切なかかわり」とはどのようなかかわりでしょうか。</a:t>
            </a:r>
            <a:r>
              <a:rPr lang="en-US" altLang="ja-JP" sz="4000" b="1" dirty="0">
                <a:solidFill>
                  <a:srgbClr val="0070C0"/>
                </a:solidFill>
              </a:rPr>
              <a:t/>
            </a:r>
            <a:br>
              <a:rPr lang="en-US" altLang="ja-JP" sz="4000" b="1" dirty="0">
                <a:solidFill>
                  <a:srgbClr val="0070C0"/>
                </a:solidFill>
              </a:rPr>
            </a:br>
            <a:r>
              <a:rPr lang="ja-JP" altLang="en-US" sz="1800" b="1" dirty="0">
                <a:solidFill>
                  <a:srgbClr val="0070C0"/>
                </a:solidFill>
              </a:rPr>
              <a:t>・子どもや自分自身がどのような状況にあっても、常に専門職として養育にかかわります。</a:t>
            </a:r>
          </a:p>
        </p:txBody>
      </p:sp>
      <p:sp>
        <p:nvSpPr>
          <p:cNvPr id="15363" name="コンテンツ プレースホルダ 2"/>
          <p:cNvSpPr>
            <a:spLocks noGrp="1"/>
          </p:cNvSpPr>
          <p:nvPr>
            <p:ph idx="1"/>
          </p:nvPr>
        </p:nvSpPr>
        <p:spPr>
          <a:xfrm>
            <a:off x="251520" y="2852936"/>
            <a:ext cx="8561040" cy="3600525"/>
          </a:xfrm>
        </p:spPr>
        <p:txBody>
          <a:bodyPr>
            <a:normAutofit lnSpcReduction="10000"/>
          </a:bodyPr>
          <a:lstStyle/>
          <a:p>
            <a:r>
              <a:rPr lang="ja-JP" altLang="en-US" sz="3600" b="1" dirty="0"/>
              <a:t>なぜ不適切なかかわりは起きるのか</a:t>
            </a:r>
            <a:endParaRPr lang="en-US" altLang="ja-JP" sz="3600" b="1" dirty="0"/>
          </a:p>
          <a:p>
            <a:r>
              <a:rPr lang="ja-JP" altLang="en-US" sz="3600" b="1" dirty="0"/>
              <a:t>日常的に何が不適切なかかわりか　をチェックしましょう</a:t>
            </a:r>
            <a:endParaRPr lang="en-US" altLang="ja-JP" dirty="0"/>
          </a:p>
          <a:p>
            <a:pPr>
              <a:buFont typeface="Arial" charset="0"/>
              <a:buNone/>
            </a:pPr>
            <a:r>
              <a:rPr lang="ja-JP" altLang="en-US" dirty="0"/>
              <a:t>　　</a:t>
            </a:r>
            <a:r>
              <a:rPr lang="en-US" altLang="ja-JP" sz="2800" dirty="0"/>
              <a:t>※</a:t>
            </a:r>
            <a:r>
              <a:rPr lang="ja-JP" altLang="en-US" sz="2800" dirty="0"/>
              <a:t>「改訂新版　乳児院養育指針</a:t>
            </a:r>
            <a:r>
              <a:rPr lang="ja-JP" altLang="en-US" sz="2800" dirty="0" smtClean="0"/>
              <a:t>」</a:t>
            </a:r>
            <a:r>
              <a:rPr lang="en-US" altLang="ja-JP" sz="2800" dirty="0" smtClean="0"/>
              <a:t>P.268</a:t>
            </a:r>
            <a:endParaRPr lang="en-US" altLang="ja-JP" sz="2800" dirty="0"/>
          </a:p>
          <a:p>
            <a:pPr>
              <a:buFont typeface="Arial" charset="0"/>
              <a:buNone/>
            </a:pPr>
            <a:r>
              <a:rPr lang="ja-JP" altLang="en-US" sz="2800" dirty="0"/>
              <a:t>　　</a:t>
            </a:r>
            <a:r>
              <a:rPr lang="en-US" altLang="ja-JP" sz="2800" dirty="0"/>
              <a:t>※</a:t>
            </a:r>
            <a:r>
              <a:rPr lang="ja-JP" altLang="en-US" sz="2800" dirty="0"/>
              <a:t>「乳児院　倫理綱領」</a:t>
            </a:r>
            <a:endParaRPr lang="en-US" altLang="ja-JP" sz="2800" dirty="0"/>
          </a:p>
          <a:p>
            <a:pPr>
              <a:buFont typeface="Arial" charset="0"/>
              <a:buNone/>
            </a:pPr>
            <a:r>
              <a:rPr lang="ja-JP" altLang="en-US" sz="2800" dirty="0"/>
              <a:t>　　</a:t>
            </a:r>
            <a:r>
              <a:rPr lang="en-US" altLang="ja-JP" sz="2800" dirty="0"/>
              <a:t>※</a:t>
            </a:r>
            <a:r>
              <a:rPr lang="ja-JP" altLang="en-US" sz="2800" dirty="0"/>
              <a:t>「より適切なかかわりをするためのチェックポイント」</a:t>
            </a:r>
            <a:endParaRPr lang="en-US" altLang="ja-JP" sz="2800" dirty="0"/>
          </a:p>
          <a:p>
            <a:endParaRPr lang="ja-JP" altLang="en-US" dirty="0"/>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7</a:t>
            </a:fld>
            <a:endParaRPr kumimoji="1" lang="ja-JP" altLang="en-US" dirty="0"/>
          </a:p>
        </p:txBody>
      </p:sp>
    </p:spTree>
    <p:extLst>
      <p:ext uri="{BB962C8B-B14F-4D97-AF65-F5344CB8AC3E}">
        <p14:creationId xmlns:p14="http://schemas.microsoft.com/office/powerpoint/2010/main" val="250777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107504" y="404664"/>
            <a:ext cx="8856984" cy="1570186"/>
          </a:xfrm>
        </p:spPr>
        <p:txBody>
          <a:bodyPr>
            <a:normAutofit fontScale="90000"/>
          </a:bodyPr>
          <a:lstStyle/>
          <a:p>
            <a:pPr algn="l"/>
            <a:r>
              <a:rPr lang="ja-JP" altLang="en-US" sz="3600" b="1" dirty="0">
                <a:solidFill>
                  <a:srgbClr val="0070C0"/>
                </a:solidFill>
              </a:rPr>
              <a:t>□職員同士で助け合い、常に権利擁護</a:t>
            </a:r>
            <a:r>
              <a:rPr lang="en-US" altLang="ja-JP" sz="3600" b="1" dirty="0">
                <a:solidFill>
                  <a:srgbClr val="0070C0"/>
                </a:solidFill>
              </a:rPr>
              <a:t/>
            </a:r>
            <a:br>
              <a:rPr lang="en-US" altLang="ja-JP" sz="3600" b="1" dirty="0">
                <a:solidFill>
                  <a:srgbClr val="0070C0"/>
                </a:solidFill>
              </a:rPr>
            </a:br>
            <a:r>
              <a:rPr lang="ja-JP" altLang="en-US" sz="3600" b="1" dirty="0">
                <a:solidFill>
                  <a:srgbClr val="0070C0"/>
                </a:solidFill>
              </a:rPr>
              <a:t>　意識の高い専門集団をめざしましょう</a:t>
            </a:r>
            <a:r>
              <a:rPr lang="en-US" altLang="ja-JP" sz="3600" b="1" dirty="0">
                <a:solidFill>
                  <a:srgbClr val="0070C0"/>
                </a:solidFill>
              </a:rPr>
              <a:t/>
            </a:r>
            <a:br>
              <a:rPr lang="en-US" altLang="ja-JP" sz="3600" b="1" dirty="0">
                <a:solidFill>
                  <a:srgbClr val="0070C0"/>
                </a:solidFill>
              </a:rPr>
            </a:br>
            <a:r>
              <a:rPr lang="ja-JP" altLang="en-US" sz="1600" b="1" dirty="0">
                <a:solidFill>
                  <a:srgbClr val="0070C0"/>
                </a:solidFill>
              </a:rPr>
              <a:t>・虐待、不適切な関わり、放置など、子どもの権利擁護を脅かす不当な扱いについて学び、乳児院養育における根絶に向けて施設全体で取り組みます。</a:t>
            </a:r>
            <a:r>
              <a:rPr lang="en-US" altLang="ja-JP" sz="1600" b="1" dirty="0">
                <a:solidFill>
                  <a:srgbClr val="0070C0"/>
                </a:solidFill>
              </a:rPr>
              <a:t/>
            </a:r>
            <a:br>
              <a:rPr lang="en-US" altLang="ja-JP" sz="1600" b="1" dirty="0">
                <a:solidFill>
                  <a:srgbClr val="0070C0"/>
                </a:solidFill>
              </a:rPr>
            </a:br>
            <a:r>
              <a:rPr lang="ja-JP" altLang="en-US" sz="1600" b="1" dirty="0">
                <a:solidFill>
                  <a:srgbClr val="0070C0"/>
                </a:solidFill>
              </a:rPr>
              <a:t>・また、「権利擁護の砦」として乳児院の使命を意識し、地域における</a:t>
            </a:r>
            <a:r>
              <a:rPr lang="ja-JP" altLang="en-US" sz="1600" b="1" dirty="0" smtClean="0">
                <a:solidFill>
                  <a:srgbClr val="0070C0"/>
                </a:solidFill>
              </a:rPr>
              <a:t>取り組み</a:t>
            </a:r>
            <a:r>
              <a:rPr lang="ja-JP" altLang="en-US" sz="1600" b="1" dirty="0">
                <a:solidFill>
                  <a:srgbClr val="0070C0"/>
                </a:solidFill>
              </a:rPr>
              <a:t>等に積極的に関わる姿勢を持ちます。</a:t>
            </a:r>
            <a:endParaRPr lang="ja-JP" altLang="en-US" sz="3600" b="1" dirty="0">
              <a:solidFill>
                <a:srgbClr val="0070C0"/>
              </a:solidFill>
            </a:endParaRPr>
          </a:p>
        </p:txBody>
      </p:sp>
      <p:sp>
        <p:nvSpPr>
          <p:cNvPr id="17411" name="コンテンツ プレースホルダ 2"/>
          <p:cNvSpPr>
            <a:spLocks noGrp="1"/>
          </p:cNvSpPr>
          <p:nvPr>
            <p:ph idx="1"/>
          </p:nvPr>
        </p:nvSpPr>
        <p:spPr>
          <a:xfrm>
            <a:off x="457200" y="2131839"/>
            <a:ext cx="8229600" cy="4681537"/>
          </a:xfrm>
        </p:spPr>
        <p:txBody>
          <a:bodyPr>
            <a:normAutofit/>
          </a:bodyPr>
          <a:lstStyle/>
          <a:p>
            <a:pPr>
              <a:buFont typeface="Arial" panose="020B0604020202020204" pitchFamily="34" charset="0"/>
              <a:buChar char="•"/>
              <a:defRPr/>
            </a:pPr>
            <a:r>
              <a:rPr lang="ja-JP" altLang="en-US" b="1" dirty="0"/>
              <a:t>乳児院の養育は個人ではなくチームで</a:t>
            </a:r>
            <a:endParaRPr lang="en-US" altLang="ja-JP" b="1" dirty="0"/>
          </a:p>
          <a:p>
            <a:pPr marL="0" indent="0">
              <a:buFont typeface="Arial" panose="020B0604020202020204" pitchFamily="34" charset="0"/>
              <a:buNone/>
              <a:defRPr/>
            </a:pPr>
            <a:r>
              <a:rPr lang="ja-JP" altLang="en-US" dirty="0"/>
              <a:t>　「子どものため」と思い込んで養育観の押しつ　けは、虐待ケースにつながる</a:t>
            </a:r>
            <a:endParaRPr lang="en-US" altLang="ja-JP" dirty="0"/>
          </a:p>
          <a:p>
            <a:pPr>
              <a:buFont typeface="Arial" panose="020B0604020202020204" pitchFamily="34" charset="0"/>
              <a:buNone/>
              <a:defRPr/>
            </a:pPr>
            <a:r>
              <a:rPr lang="ja-JP" altLang="en-US" dirty="0"/>
              <a:t>　　　　　　　　</a:t>
            </a:r>
            <a:r>
              <a:rPr lang="en-US" altLang="ja-JP" dirty="0"/>
              <a:t> </a:t>
            </a:r>
            <a:r>
              <a:rPr lang="en-US" altLang="ja-JP" sz="2800" dirty="0"/>
              <a:t>※</a:t>
            </a:r>
            <a:r>
              <a:rPr lang="ja-JP" altLang="en-US" sz="2800" dirty="0"/>
              <a:t>改訂新版　乳児院養育</a:t>
            </a:r>
            <a:r>
              <a:rPr lang="ja-JP" altLang="en-US" sz="2800" dirty="0" smtClean="0"/>
              <a:t>指針</a:t>
            </a:r>
            <a:r>
              <a:rPr lang="en-US" altLang="ja-JP" sz="2800" dirty="0" smtClean="0"/>
              <a:t>P.90</a:t>
            </a:r>
            <a:r>
              <a:rPr lang="ja-JP" altLang="en-US" sz="2800" dirty="0"/>
              <a:t>（５）</a:t>
            </a:r>
            <a:endParaRPr lang="en-US" altLang="ja-JP" sz="2800" dirty="0"/>
          </a:p>
          <a:p>
            <a:pPr>
              <a:buFont typeface="Arial" panose="020B0604020202020204" pitchFamily="34" charset="0"/>
              <a:buChar char="•"/>
              <a:defRPr/>
            </a:pPr>
            <a:r>
              <a:rPr lang="ja-JP" altLang="en-US" b="1" dirty="0"/>
              <a:t>「権利擁護の砦」としての使命を持つ</a:t>
            </a:r>
            <a:endParaRPr lang="en-US" altLang="ja-JP" b="1" dirty="0"/>
          </a:p>
          <a:p>
            <a:pPr marL="0" indent="0">
              <a:buFont typeface="Arial" panose="020B0604020202020204" pitchFamily="34" charset="0"/>
              <a:buNone/>
              <a:defRPr/>
            </a:pPr>
            <a:r>
              <a:rPr lang="ja-JP" altLang="en-US" dirty="0"/>
              <a:t>　　　　</a:t>
            </a:r>
            <a:r>
              <a:rPr lang="ja-JP" altLang="en-US" sz="2800" dirty="0"/>
              <a:t>　　　　</a:t>
            </a:r>
            <a:r>
              <a:rPr lang="en-US" altLang="ja-JP" sz="2800" dirty="0"/>
              <a:t>※</a:t>
            </a:r>
            <a:r>
              <a:rPr lang="ja-JP" altLang="en-US" sz="2800" dirty="0"/>
              <a:t>「改訂新版　乳児院養育指針</a:t>
            </a:r>
            <a:r>
              <a:rPr lang="ja-JP" altLang="en-US" sz="2800" dirty="0" smtClean="0"/>
              <a:t>」</a:t>
            </a:r>
            <a:r>
              <a:rPr lang="en-US" altLang="ja-JP" sz="2800" dirty="0" smtClean="0"/>
              <a:t>P.225</a:t>
            </a:r>
            <a:endParaRPr lang="en-US" altLang="ja-JP" sz="2800" dirty="0"/>
          </a:p>
          <a:p>
            <a:pPr>
              <a:buFont typeface="Arial" panose="020B0604020202020204" pitchFamily="34" charset="0"/>
              <a:buChar char="•"/>
              <a:defRPr/>
            </a:pPr>
            <a:r>
              <a:rPr lang="ja-JP" altLang="en-US" b="1" dirty="0"/>
              <a:t>「養育者として望まれるもの」</a:t>
            </a:r>
            <a:endParaRPr lang="en-US" altLang="ja-JP" b="1" dirty="0"/>
          </a:p>
          <a:p>
            <a:pPr marL="0" indent="0">
              <a:buFont typeface="Arial" panose="020B0604020202020204" pitchFamily="34" charset="0"/>
              <a:buNone/>
              <a:defRPr/>
            </a:pPr>
            <a:r>
              <a:rPr lang="ja-JP" altLang="en-US" sz="2800" dirty="0"/>
              <a:t>　　　　　　　　　</a:t>
            </a:r>
            <a:r>
              <a:rPr lang="en-US" altLang="ja-JP" sz="2800" dirty="0"/>
              <a:t>※</a:t>
            </a:r>
            <a:r>
              <a:rPr lang="ja-JP" altLang="en-US" sz="2800" dirty="0"/>
              <a:t>「改訂新版　乳児院養育指針</a:t>
            </a:r>
            <a:r>
              <a:rPr lang="ja-JP" altLang="en-US" sz="2800" dirty="0" smtClean="0"/>
              <a:t>」</a:t>
            </a:r>
            <a:r>
              <a:rPr lang="en-US" altLang="ja-JP" sz="2800" dirty="0" smtClean="0"/>
              <a:t>P.275</a:t>
            </a:r>
            <a:r>
              <a:rPr lang="ja-JP" altLang="en-US" sz="2800" dirty="0"/>
              <a:t>　</a:t>
            </a:r>
            <a:endParaRPr lang="en-US" altLang="ja-JP" sz="2800" dirty="0"/>
          </a:p>
          <a:p>
            <a:pPr>
              <a:buFont typeface="Arial" panose="020B0604020202020204" pitchFamily="34" charset="0"/>
              <a:buChar char="•"/>
              <a:defRPr/>
            </a:pPr>
            <a:endParaRPr lang="ja-JP" altLang="en-US" dirty="0"/>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8</a:t>
            </a:fld>
            <a:endParaRPr kumimoji="1" lang="ja-JP" altLang="en-US" dirty="0"/>
          </a:p>
        </p:txBody>
      </p:sp>
    </p:spTree>
    <p:extLst>
      <p:ext uri="{BB962C8B-B14F-4D97-AF65-F5344CB8AC3E}">
        <p14:creationId xmlns:p14="http://schemas.microsoft.com/office/powerpoint/2010/main" val="2944401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457200" y="274638"/>
            <a:ext cx="8229600" cy="1425575"/>
          </a:xfrm>
        </p:spPr>
        <p:txBody>
          <a:bodyPr/>
          <a:lstStyle/>
          <a:p>
            <a:pPr algn="l"/>
            <a:r>
              <a:rPr lang="ja-JP" altLang="en-US" sz="3600" b="1" dirty="0">
                <a:solidFill>
                  <a:srgbClr val="0070C0"/>
                </a:solidFill>
              </a:rPr>
              <a:t>□子どもの貧困等、子どもをめぐる課題</a:t>
            </a:r>
            <a:r>
              <a:rPr lang="en-US" altLang="ja-JP" sz="3600" b="1" dirty="0">
                <a:solidFill>
                  <a:srgbClr val="0070C0"/>
                </a:solidFill>
              </a:rPr>
              <a:t/>
            </a:r>
            <a:br>
              <a:rPr lang="en-US" altLang="ja-JP" sz="3600" b="1" dirty="0">
                <a:solidFill>
                  <a:srgbClr val="0070C0"/>
                </a:solidFill>
              </a:rPr>
            </a:br>
            <a:r>
              <a:rPr lang="ja-JP" altLang="en-US" sz="3600" b="1" dirty="0">
                <a:solidFill>
                  <a:srgbClr val="0070C0"/>
                </a:solidFill>
              </a:rPr>
              <a:t>　や情報を理解するよう努めましょう</a:t>
            </a:r>
          </a:p>
        </p:txBody>
      </p:sp>
      <p:sp>
        <p:nvSpPr>
          <p:cNvPr id="21507" name="コンテンツ プレースホルダ 2"/>
          <p:cNvSpPr>
            <a:spLocks noGrp="1"/>
          </p:cNvSpPr>
          <p:nvPr>
            <p:ph idx="1"/>
          </p:nvPr>
        </p:nvSpPr>
        <p:spPr>
          <a:xfrm>
            <a:off x="539750" y="2133600"/>
            <a:ext cx="8352730" cy="4248150"/>
          </a:xfrm>
        </p:spPr>
        <p:txBody>
          <a:bodyPr>
            <a:normAutofit/>
          </a:bodyPr>
          <a:lstStyle/>
          <a:p>
            <a:pPr>
              <a:buFont typeface="Arial" panose="020B0604020202020204" pitchFamily="34" charset="0"/>
              <a:buChar char="•"/>
              <a:defRPr/>
            </a:pPr>
            <a:r>
              <a:rPr lang="ja-JP" altLang="en-US" sz="4000" dirty="0"/>
              <a:t>「子どもの貧困」とは何か？</a:t>
            </a:r>
            <a:endParaRPr lang="en-US" altLang="ja-JP" sz="4000" dirty="0"/>
          </a:p>
          <a:p>
            <a:pPr marL="0" indent="0">
              <a:buFont typeface="Arial" panose="020B0604020202020204" pitchFamily="34" charset="0"/>
              <a:buNone/>
              <a:defRPr/>
            </a:pPr>
            <a:r>
              <a:rPr lang="ja-JP" altLang="en-US" sz="4000" dirty="0"/>
              <a:t>　</a:t>
            </a:r>
            <a:r>
              <a:rPr lang="ja-JP" altLang="en-US" sz="3600" dirty="0"/>
              <a:t>　６人に１人が</a:t>
            </a:r>
            <a:r>
              <a:rPr lang="ja-JP" altLang="en-US" sz="3600" dirty="0" smtClean="0"/>
              <a:t>貧困</a:t>
            </a:r>
            <a:r>
              <a:rPr lang="ja-JP" altLang="en-US" sz="2800" dirty="0" smtClean="0"/>
              <a:t>（平成</a:t>
            </a:r>
            <a:r>
              <a:rPr lang="en-US" altLang="ja-JP" sz="2800" dirty="0" smtClean="0"/>
              <a:t>24</a:t>
            </a:r>
            <a:r>
              <a:rPr lang="ja-JP" altLang="en-US" sz="2800" dirty="0" smtClean="0"/>
              <a:t>年度厚労省調査）</a:t>
            </a:r>
            <a:endParaRPr lang="en-US" altLang="ja-JP" sz="3600" dirty="0"/>
          </a:p>
          <a:p>
            <a:pPr marL="0" indent="0">
              <a:buFont typeface="Arial" panose="020B0604020202020204" pitchFamily="34" charset="0"/>
              <a:buNone/>
              <a:defRPr/>
            </a:pPr>
            <a:r>
              <a:rPr lang="ja-JP" altLang="en-US" sz="3600" dirty="0"/>
              <a:t>　　その背景と支援</a:t>
            </a:r>
            <a:endParaRPr lang="en-US" altLang="ja-JP" sz="3600" dirty="0"/>
          </a:p>
          <a:p>
            <a:pPr>
              <a:defRPr/>
            </a:pPr>
            <a:r>
              <a:rPr lang="ja-JP" altLang="en-US" sz="3600" dirty="0"/>
              <a:t>貧困のほか、子どもの差別や搾取等の防止に向けた</a:t>
            </a:r>
            <a:r>
              <a:rPr lang="ja-JP" altLang="en-US" sz="3600" dirty="0" smtClean="0"/>
              <a:t>取り組み</a:t>
            </a:r>
            <a:r>
              <a:rPr lang="ja-JP" altLang="en-US" sz="3600" dirty="0"/>
              <a:t>が子どもの権利を守ることにつながる。</a:t>
            </a:r>
            <a:endParaRPr lang="en-US" altLang="ja-JP" sz="3600" dirty="0"/>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9</a:t>
            </a:fld>
            <a:endParaRPr kumimoji="1" lang="ja-JP" altLang="en-US" dirty="0"/>
          </a:p>
        </p:txBody>
      </p:sp>
    </p:spTree>
    <p:extLst>
      <p:ext uri="{BB962C8B-B14F-4D97-AF65-F5344CB8AC3E}">
        <p14:creationId xmlns:p14="http://schemas.microsoft.com/office/powerpoint/2010/main" val="2709236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1678</Words>
  <Application>Microsoft Office PowerPoint</Application>
  <PresentationFormat>画面に合わせる (4:3)</PresentationFormat>
  <Paragraphs>230</Paragraphs>
  <Slides>10</Slides>
  <Notes>10</Notes>
  <HiddenSlides>0</HiddenSlides>
  <MMClips>0</MMClips>
  <ScaleCrop>false</ScaleCrop>
  <HeadingPairs>
    <vt:vector size="6" baseType="variant">
      <vt:variant>
        <vt:lpstr>使用されているフォント</vt:lpstr>
      </vt:variant>
      <vt:variant>
        <vt:i4>3</vt:i4>
      </vt:variant>
      <vt:variant>
        <vt:lpstr>テーマ</vt:lpstr>
      </vt:variant>
      <vt:variant>
        <vt:i4>10</vt:i4>
      </vt:variant>
      <vt:variant>
        <vt:lpstr>スライド タイトル</vt:lpstr>
      </vt:variant>
      <vt:variant>
        <vt:i4>10</vt:i4>
      </vt:variant>
    </vt:vector>
  </HeadingPairs>
  <TitlesOfParts>
    <vt:vector size="23" baseType="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③子どもの権利擁護</vt:lpstr>
      <vt:lpstr>□子どもの権利擁護について理解し、　　　　　　 　養育に反映させましょう</vt:lpstr>
      <vt:lpstr>・常に「子どもを中心に」考え、養育を行います。</vt:lpstr>
      <vt:lpstr> ・子どもの代弁者としての役割は、 　とても大切です。 </vt:lpstr>
      <vt:lpstr>・子どもの権利擁護について、常に理解を深める姿勢を持ち、それを日々の良い養育に反映させることが必要です。</vt:lpstr>
      <vt:lpstr>□多様な育ちの背景を理解し、尊重しましょう ・乳児院に入所する子どもは、様々な人種、性別、育ち等の背景を持っています。 　また、保護者の置かれている状況も様々です。 ・否定するのではなく、理解し尊重するところからはじめましょう。</vt:lpstr>
      <vt:lpstr>□いかなる状況でも、子どもへの不適切 　　なかかわりや不当な行為をしません ・「不適切なかかわり」とはどのようなかかわりでしょうか。 ・子どもや自分自身がどのような状況にあっても、常に専門職として養育にかかわります。</vt:lpstr>
      <vt:lpstr>□職員同士で助け合い、常に権利擁護 　意識の高い専門集団をめざしましょう ・虐待、不適切な関わり、放置など、子どもの権利擁護を脅かす不当な扱いについて学び、乳児院養育における根絶に向けて施設全体で取り組みます。 ・また、「権利擁護の砦」として乳児院の使命を意識し、地域における取り組み等に積極的に関わる姿勢を持ちます。</vt:lpstr>
      <vt:lpstr>□子どもの貧困等、子どもをめぐる課題 　や情報を理解するよう努めましょう</vt:lpstr>
      <vt:lpstr>□個人情報保護について正しく理解し、 　実践しましょう ・各乳児院で定められている情報管理規定等を十分に理解し、実践しましょう。 ・乳児院は、子どもやその家族等に関する重要な個人情報を、日常的に扱います。会話やSNSなど、情報の取り扱いに気をつけましょう。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2018-11-26T05:55:11Z</dcterms:modified>
  <cp:contentStatus/>
</cp:coreProperties>
</file>