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5.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6.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7.xml" ContentType="application/vnd.openxmlformats-officedocument.theme+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theme/theme8.xml" ContentType="application/vnd.openxmlformats-officedocument.theme+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theme/theme9.xml" ContentType="application/vnd.openxmlformats-officedocument.theme+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theme/theme10.xml" ContentType="application/vnd.openxmlformats-officedocument.theme+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19" r:id="rId2"/>
    <p:sldMasterId id="2147483731" r:id="rId3"/>
    <p:sldMasterId id="2147483743" r:id="rId4"/>
    <p:sldMasterId id="2147483755" r:id="rId5"/>
    <p:sldMasterId id="2147483767" r:id="rId6"/>
    <p:sldMasterId id="2147483779" r:id="rId7"/>
    <p:sldMasterId id="2147483791" r:id="rId8"/>
    <p:sldMasterId id="2147483803" r:id="rId9"/>
    <p:sldMasterId id="2147483815" r:id="rId10"/>
    <p:sldMasterId id="2147483827" r:id="rId11"/>
  </p:sldMasterIdLst>
  <p:notesMasterIdLst>
    <p:notesMasterId r:id="rId41"/>
  </p:notesMasterIdLst>
  <p:handoutMasterIdLst>
    <p:handoutMasterId r:id="rId42"/>
  </p:handoutMasterIdLst>
  <p:sldIdLst>
    <p:sldId id="507" r:id="rId12"/>
    <p:sldId id="508" r:id="rId13"/>
    <p:sldId id="509" r:id="rId14"/>
    <p:sldId id="510" r:id="rId15"/>
    <p:sldId id="511" r:id="rId16"/>
    <p:sldId id="512" r:id="rId17"/>
    <p:sldId id="513" r:id="rId18"/>
    <p:sldId id="514" r:id="rId19"/>
    <p:sldId id="515" r:id="rId20"/>
    <p:sldId id="516" r:id="rId21"/>
    <p:sldId id="517" r:id="rId22"/>
    <p:sldId id="518" r:id="rId23"/>
    <p:sldId id="519" r:id="rId24"/>
    <p:sldId id="520" r:id="rId25"/>
    <p:sldId id="521" r:id="rId26"/>
    <p:sldId id="522" r:id="rId27"/>
    <p:sldId id="523" r:id="rId28"/>
    <p:sldId id="524" r:id="rId29"/>
    <p:sldId id="525" r:id="rId30"/>
    <p:sldId id="526" r:id="rId31"/>
    <p:sldId id="527" r:id="rId32"/>
    <p:sldId id="528" r:id="rId33"/>
    <p:sldId id="529" r:id="rId34"/>
    <p:sldId id="530" r:id="rId35"/>
    <p:sldId id="531" r:id="rId36"/>
    <p:sldId id="532" r:id="rId37"/>
    <p:sldId id="533" r:id="rId38"/>
    <p:sldId id="534" r:id="rId39"/>
    <p:sldId id="535" r:id="rId4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63489" autoAdjust="0"/>
  </p:normalViewPr>
  <p:slideViewPr>
    <p:cSldViewPr>
      <p:cViewPr varScale="1">
        <p:scale>
          <a:sx n="65" d="100"/>
          <a:sy n="65" d="100"/>
        </p:scale>
        <p:origin x="1230"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3030"/>
    </p:cViewPr>
  </p:sorterViewPr>
  <p:notesViewPr>
    <p:cSldViewPr>
      <p:cViewPr varScale="1">
        <p:scale>
          <a:sx n="73" d="100"/>
          <a:sy n="73" d="100"/>
        </p:scale>
        <p:origin x="22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slide" Target="slides/slide28.xml"/><Relationship Id="rId3" Type="http://schemas.openxmlformats.org/officeDocument/2006/relationships/slideMaster" Target="slideMasters/slideMaster3.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C4C72F01-AEC2-4D16-8590-87DEA638A407}" type="datetimeFigureOut">
              <a:rPr kumimoji="1" lang="ja-JP" altLang="en-US" smtClean="0"/>
              <a:t>2018/11/26</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B0447EC2-1E0A-4A59-AD86-012B0EBB6297}" type="slidenum">
              <a:rPr kumimoji="1" lang="ja-JP" altLang="en-US" smtClean="0"/>
              <a:t>‹#›</a:t>
            </a:fld>
            <a:endParaRPr kumimoji="1" lang="ja-JP" altLang="en-US"/>
          </a:p>
        </p:txBody>
      </p:sp>
    </p:spTree>
    <p:extLst>
      <p:ext uri="{BB962C8B-B14F-4D97-AF65-F5344CB8AC3E}">
        <p14:creationId xmlns:p14="http://schemas.microsoft.com/office/powerpoint/2010/main" val="39007332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ー 3"/>
          <p:cNvSpPr>
            <a:spLocks noGrp="1" noRot="1" noChangeAspect="1"/>
          </p:cNvSpPr>
          <p:nvPr>
            <p:ph type="sldImg" idx="2"/>
          </p:nvPr>
        </p:nvSpPr>
        <p:spPr>
          <a:xfrm>
            <a:off x="1166813" y="247130"/>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235249" y="3817541"/>
            <a:ext cx="6336704" cy="5616623"/>
          </a:xfrm>
          <a:prstGeom prst="rect">
            <a:avLst/>
          </a:prstGeom>
        </p:spPr>
        <p:txBody>
          <a:bodyPr vert="horz" lIns="91440" tIns="45720" rIns="91440" bIns="45720"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スライド番号プレースホルダー 6"/>
          <p:cNvSpPr>
            <a:spLocks noGrp="1"/>
          </p:cNvSpPr>
          <p:nvPr>
            <p:ph type="sldNum" sz="quarter" idx="5"/>
          </p:nvPr>
        </p:nvSpPr>
        <p:spPr>
          <a:xfrm>
            <a:off x="3856038" y="9650189"/>
            <a:ext cx="2949575" cy="289149"/>
          </a:xfrm>
          <a:prstGeom prst="rect">
            <a:avLst/>
          </a:prstGeom>
        </p:spPr>
        <p:txBody>
          <a:bodyPr vert="horz" lIns="91440" tIns="45720" rIns="91440" bIns="45720" rtlCol="0" anchor="b"/>
          <a:lstStyle>
            <a:lvl1pPr algn="r">
              <a:defRPr sz="1200"/>
            </a:lvl1pPr>
          </a:lstStyle>
          <a:p>
            <a:fld id="{1D41D0D0-B189-4CD0-8BC2-1D06F6EF1208}" type="slidenum">
              <a:rPr kumimoji="1" lang="ja-JP" altLang="en-US" smtClean="0"/>
              <a:t>‹#›</a:t>
            </a:fld>
            <a:endParaRPr kumimoji="1" lang="ja-JP" altLang="en-US"/>
          </a:p>
        </p:txBody>
      </p:sp>
    </p:spTree>
    <p:extLst>
      <p:ext uri="{BB962C8B-B14F-4D97-AF65-F5344CB8AC3E}">
        <p14:creationId xmlns:p14="http://schemas.microsoft.com/office/powerpoint/2010/main" val="406732676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050" kern="1200">
        <a:solidFill>
          <a:schemeClr val="tx1"/>
        </a:solidFill>
        <a:latin typeface="+mn-ea"/>
        <a:ea typeface="+mn-ea"/>
        <a:cs typeface="+mn-cs"/>
      </a:defRPr>
    </a:lvl1pPr>
    <a:lvl2pPr marL="457200" algn="l" defTabSz="914400" rtl="0" eaLnBrk="1" latinLnBrk="0" hangingPunct="1">
      <a:defRPr kumimoji="1" sz="1050" kern="1200">
        <a:solidFill>
          <a:schemeClr val="tx1"/>
        </a:solidFill>
        <a:latin typeface="+mn-ea"/>
        <a:ea typeface="+mn-ea"/>
        <a:cs typeface="+mn-cs"/>
      </a:defRPr>
    </a:lvl2pPr>
    <a:lvl3pPr marL="914400" algn="l" defTabSz="914400" rtl="0" eaLnBrk="1" latinLnBrk="0" hangingPunct="1">
      <a:defRPr kumimoji="1" sz="1050" kern="1200">
        <a:solidFill>
          <a:schemeClr val="tx1"/>
        </a:solidFill>
        <a:latin typeface="+mn-ea"/>
        <a:ea typeface="+mn-ea"/>
        <a:cs typeface="+mn-cs"/>
      </a:defRPr>
    </a:lvl3pPr>
    <a:lvl4pPr marL="1371600" algn="l" defTabSz="914400" rtl="0" eaLnBrk="1" latinLnBrk="0" hangingPunct="1">
      <a:defRPr kumimoji="1" sz="1050" kern="1200">
        <a:solidFill>
          <a:schemeClr val="tx1"/>
        </a:solidFill>
        <a:latin typeface="+mn-ea"/>
        <a:ea typeface="+mn-ea"/>
        <a:cs typeface="+mn-cs"/>
      </a:defRPr>
    </a:lvl4pPr>
    <a:lvl5pPr marL="1828800" algn="l" defTabSz="914400" rtl="0" eaLnBrk="1" latinLnBrk="0" hangingPunct="1">
      <a:defRPr kumimoji="1" sz="1050" kern="1200">
        <a:solidFill>
          <a:schemeClr val="tx1"/>
        </a:solidFill>
        <a:latin typeface="+mn-ea"/>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e-stat.go.jp/SG1/estat/GL08020103.do?_toGL08020103_&amp;listID=000001165626&amp;requestSender=dsearch"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www.mhlw.go.jp/stf/seisakunitsuite/bunya/0000099920.html" TargetMode="External"/><Relationship Id="rId4" Type="http://schemas.openxmlformats.org/officeDocument/2006/relationships/hyperlink" Target="http://www.mhlw.go.jp/stf/shingi/other-koyou.html?tid=129064"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CABAE952-FC7A-452B-B5B7-1FBE8DE792A8}" type="slidenum">
              <a:rPr lang="ja-JP" altLang="en-US" smtClean="0"/>
              <a:pPr/>
              <a:t>1</a:t>
            </a:fld>
            <a:endParaRPr lang="ja-JP" altLang="en-US"/>
          </a:p>
        </p:txBody>
      </p:sp>
      <p:sp>
        <p:nvSpPr>
          <p:cNvPr id="6" name="スライド イメージ プレースホルダー 5"/>
          <p:cNvSpPr>
            <a:spLocks noGrp="1" noRot="1" noChangeAspect="1"/>
          </p:cNvSpPr>
          <p:nvPr>
            <p:ph type="sldImg"/>
          </p:nvPr>
        </p:nvSpPr>
        <p:spPr>
          <a:xfrm>
            <a:off x="1166813" y="247650"/>
            <a:ext cx="4473575" cy="3354388"/>
          </a:xfrm>
        </p:spPr>
      </p:sp>
      <p:sp>
        <p:nvSpPr>
          <p:cNvPr id="7" name="ノート プレースホルダー 6"/>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9603390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　精神医学診断には、ＷＨＯのＩＣＤと、アメリカ精神医学会のＤＳＭがあります。これらが標準化された診断基準として世界中で用いられていますので、乳幼児に関係するところは一定知っておく必要があります。</a:t>
            </a:r>
          </a:p>
          <a:p>
            <a:r>
              <a:rPr lang="ja-JP" altLang="en-US" dirty="0" smtClean="0"/>
              <a:t>（１）</a:t>
            </a:r>
            <a:r>
              <a:rPr lang="en-US" altLang="ja-JP" dirty="0" smtClean="0"/>
              <a:t>ICD</a:t>
            </a:r>
            <a:r>
              <a:rPr lang="ja-JP" altLang="en-US" dirty="0" smtClean="0"/>
              <a:t>と</a:t>
            </a:r>
            <a:r>
              <a:rPr lang="en-US" altLang="ja-JP" dirty="0" smtClean="0"/>
              <a:t>DSM</a:t>
            </a:r>
            <a:r>
              <a:rPr lang="ja-JP" altLang="en-US" dirty="0" smtClean="0"/>
              <a:t>について</a:t>
            </a:r>
          </a:p>
          <a:p>
            <a:r>
              <a:rPr lang="ja-JP" altLang="en-US" dirty="0" smtClean="0"/>
              <a:t>・</a:t>
            </a:r>
            <a:r>
              <a:rPr lang="en-US" altLang="ja-JP" dirty="0" smtClean="0"/>
              <a:t>ICD</a:t>
            </a:r>
            <a:r>
              <a:rPr lang="ja-JP" altLang="en-US" dirty="0" smtClean="0"/>
              <a:t>：</a:t>
            </a:r>
            <a:r>
              <a:rPr lang="en-US" altLang="ja-JP" dirty="0" smtClean="0"/>
              <a:t>WHO</a:t>
            </a:r>
            <a:r>
              <a:rPr lang="ja-JP" altLang="en-US" dirty="0" smtClean="0"/>
              <a:t>の国際疾病分類で、現在あるのが</a:t>
            </a:r>
            <a:r>
              <a:rPr lang="en-US" altLang="ja-JP" dirty="0" smtClean="0"/>
              <a:t>ICD10 </a:t>
            </a:r>
          </a:p>
          <a:p>
            <a:r>
              <a:rPr lang="ja-JP" altLang="en-US" dirty="0" smtClean="0"/>
              <a:t>・</a:t>
            </a:r>
            <a:r>
              <a:rPr lang="en-US" altLang="ja-JP" dirty="0" smtClean="0"/>
              <a:t>DSM:</a:t>
            </a:r>
            <a:r>
              <a:rPr lang="ja-JP" altLang="en-US" dirty="0" smtClean="0"/>
              <a:t>アメリカ精神医学会による精神障害の分類で、現在あるのが</a:t>
            </a:r>
            <a:r>
              <a:rPr lang="en-US" altLang="ja-JP" dirty="0"/>
              <a:t>DSM-Ⅴ</a:t>
            </a:r>
            <a:endParaRPr lang="en-US" altLang="ja-JP" dirty="0" smtClean="0"/>
          </a:p>
          <a:p>
            <a:r>
              <a:rPr lang="ja-JP" altLang="en-US" dirty="0" smtClean="0"/>
              <a:t>・両者共に多軸診断であることが特徴です。</a:t>
            </a:r>
          </a:p>
          <a:p>
            <a:r>
              <a:rPr lang="ja-JP" altLang="en-US" dirty="0" smtClean="0"/>
              <a:t> </a:t>
            </a:r>
          </a:p>
          <a:p>
            <a:r>
              <a:rPr lang="ja-JP" altLang="en-US" dirty="0" smtClean="0"/>
              <a:t>（２）神経発達障害群　</a:t>
            </a:r>
          </a:p>
          <a:p>
            <a:r>
              <a:rPr lang="ja-JP" altLang="en-US" dirty="0" smtClean="0"/>
              <a:t>　</a:t>
            </a:r>
            <a:r>
              <a:rPr lang="en-US" altLang="ja-JP" dirty="0"/>
              <a:t>DSM-Ⅴ</a:t>
            </a:r>
            <a:r>
              <a:rPr lang="ja-JP" altLang="en-US" dirty="0" smtClean="0"/>
              <a:t>の診断マニュアルの以下の障害について目を通しておきましょう。</a:t>
            </a:r>
          </a:p>
          <a:p>
            <a:r>
              <a:rPr lang="ja-JP" altLang="en-US" dirty="0" smtClean="0"/>
              <a:t>　神経発達症群／神経発達障害群の自閉症スペクトラム障害、および注意欠如・多動性障害</a:t>
            </a:r>
          </a:p>
          <a:p>
            <a:r>
              <a:rPr lang="ja-JP" altLang="en-US" dirty="0" smtClean="0"/>
              <a:t>　これらの障害について、その概念が変わってきているので、注意が必要。</a:t>
            </a:r>
          </a:p>
          <a:p>
            <a:r>
              <a:rPr lang="ja-JP" altLang="en-US" dirty="0" smtClean="0"/>
              <a:t>　近々</a:t>
            </a:r>
            <a:r>
              <a:rPr lang="en-US" altLang="ja-JP" dirty="0" smtClean="0"/>
              <a:t>ICD-11</a:t>
            </a:r>
            <a:r>
              <a:rPr lang="ja-JP" altLang="en-US" dirty="0" smtClean="0"/>
              <a:t>が発刊される予定なので、そちらも目を通しておくとよいでしょう。</a:t>
            </a:r>
          </a:p>
          <a:p>
            <a:r>
              <a:rPr lang="ja-JP" altLang="en-US" dirty="0" smtClean="0"/>
              <a:t> </a:t>
            </a:r>
          </a:p>
          <a:p>
            <a:r>
              <a:rPr lang="ja-JP" altLang="en-US" dirty="0" smtClean="0"/>
              <a:t>（３）心的外傷およびストレス因関連障害群</a:t>
            </a:r>
          </a:p>
          <a:p>
            <a:r>
              <a:rPr lang="ja-JP" altLang="en-US" dirty="0" smtClean="0"/>
              <a:t>　</a:t>
            </a:r>
            <a:r>
              <a:rPr lang="en-US" altLang="ja-JP" dirty="0" smtClean="0"/>
              <a:t>DSM-Ⅴ</a:t>
            </a:r>
            <a:r>
              <a:rPr lang="ja-JP" altLang="en-US" dirty="0" smtClean="0"/>
              <a:t>の診断マニュアルの以下の障害について目を通しておきましょう</a:t>
            </a:r>
          </a:p>
          <a:p>
            <a:r>
              <a:rPr lang="ja-JP" altLang="en-US" dirty="0" smtClean="0"/>
              <a:t>　心的外傷およびストレス因関連障害群の反応性アタッチメント障害、心的外傷後ストレス障害、急性ストレス障害</a:t>
            </a:r>
          </a:p>
          <a:p>
            <a:r>
              <a:rPr lang="ja-JP" altLang="ja-JP" dirty="0" smtClean="0"/>
              <a:t>　　（２）と同様</a:t>
            </a:r>
          </a:p>
          <a:p>
            <a:r>
              <a:rPr lang="en-US" altLang="ja-JP" dirty="0" smtClean="0"/>
              <a:t> </a:t>
            </a:r>
            <a:endParaRPr lang="ja-JP" altLang="ja-JP" dirty="0" smtClean="0"/>
          </a:p>
          <a:p>
            <a:r>
              <a:rPr lang="en-US" altLang="ja-JP" dirty="0" smtClean="0"/>
              <a:t/>
            </a:r>
            <a:br>
              <a:rPr lang="en-US" altLang="ja-JP" dirty="0" smtClean="0"/>
            </a:br>
            <a:r>
              <a:rPr lang="en-US" altLang="ja-JP" dirty="0" smtClean="0"/>
              <a:t> </a:t>
            </a:r>
            <a:endParaRPr lang="ja-JP" altLang="ja-JP" dirty="0" smtClean="0"/>
          </a:p>
          <a:p>
            <a:endParaRPr lang="ja-JP" altLang="en-US" dirty="0"/>
          </a:p>
        </p:txBody>
      </p:sp>
      <p:sp>
        <p:nvSpPr>
          <p:cNvPr id="4" name="スライド番号プレースホルダー 3"/>
          <p:cNvSpPr>
            <a:spLocks noGrp="1"/>
          </p:cNvSpPr>
          <p:nvPr>
            <p:ph type="sldNum" sz="quarter" idx="10"/>
          </p:nvPr>
        </p:nvSpPr>
        <p:spPr/>
        <p:txBody>
          <a:bodyPr/>
          <a:lstStyle/>
          <a:p>
            <a:fld id="{CABAE952-FC7A-452B-B5B7-1FBE8DE792A8}" type="slidenum">
              <a:rPr lang="ja-JP" altLang="en-US" smtClean="0"/>
              <a:pPr/>
              <a:t>10</a:t>
            </a:fld>
            <a:endParaRPr lang="ja-JP" altLang="en-US"/>
          </a:p>
        </p:txBody>
      </p:sp>
      <p:sp>
        <p:nvSpPr>
          <p:cNvPr id="7" name="スライド イメージ プレースホルダー 6"/>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2218117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CABAE952-FC7A-452B-B5B7-1FBE8DE792A8}" type="slidenum">
              <a:rPr lang="ja-JP" altLang="en-US" smtClean="0"/>
              <a:pPr/>
              <a:t>11</a:t>
            </a:fld>
            <a:endParaRPr lang="ja-JP" altLang="en-US"/>
          </a:p>
        </p:txBody>
      </p:sp>
      <p:sp>
        <p:nvSpPr>
          <p:cNvPr id="6" name="スライド イメージ プレースホルダー 5"/>
          <p:cNvSpPr>
            <a:spLocks noGrp="1" noRot="1" noChangeAspect="1"/>
          </p:cNvSpPr>
          <p:nvPr>
            <p:ph type="sldImg"/>
          </p:nvPr>
        </p:nvSpPr>
        <p:spPr>
          <a:xfrm>
            <a:off x="1166813" y="247650"/>
            <a:ext cx="4473575" cy="3354388"/>
          </a:xfrm>
        </p:spPr>
      </p:sp>
      <p:sp>
        <p:nvSpPr>
          <p:cNvPr id="7" name="ノート プレースホルダー 6"/>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326816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ja-JP" dirty="0"/>
              <a:t>（１）ソーシャルワークとは</a:t>
            </a:r>
          </a:p>
          <a:p>
            <a:r>
              <a:rPr lang="ja-JP" altLang="en-US" dirty="0" smtClean="0"/>
              <a:t>・</a:t>
            </a:r>
            <a:r>
              <a:rPr lang="ja-JP" altLang="ja-JP" dirty="0" smtClean="0"/>
              <a:t>国際</a:t>
            </a:r>
            <a:r>
              <a:rPr lang="ja-JP" altLang="ja-JP" dirty="0"/>
              <a:t>ソーシャルワーカー連盟によるソーシャルワークの</a:t>
            </a:r>
            <a:r>
              <a:rPr lang="ja-JP" altLang="en-US" dirty="0"/>
              <a:t>定義は、</a:t>
            </a:r>
            <a:r>
              <a:rPr lang="en-US" altLang="ja-JP" dirty="0"/>
              <a:t>2000</a:t>
            </a:r>
            <a:r>
              <a:rPr lang="ja-JP" altLang="en-US" dirty="0"/>
              <a:t>年に採択されました。その後、論議を重ね</a:t>
            </a:r>
            <a:r>
              <a:rPr lang="ja-JP" altLang="en-US" dirty="0" smtClean="0"/>
              <a:t>、新定義  </a:t>
            </a:r>
            <a:r>
              <a:rPr lang="ja-JP" altLang="en-US" dirty="0"/>
              <a:t>「ソーシャルワーク専門職のグローバル定義」 が</a:t>
            </a:r>
            <a:r>
              <a:rPr lang="en-US" altLang="ja-JP" dirty="0"/>
              <a:t>2014</a:t>
            </a:r>
            <a:r>
              <a:rPr lang="ja-JP" altLang="en-US" dirty="0"/>
              <a:t>年メルボルン総会にて国際ソーシャルワーカー連盟（</a:t>
            </a:r>
            <a:r>
              <a:rPr lang="en-US" altLang="ja-JP" dirty="0"/>
              <a:t>IFSW</a:t>
            </a:r>
            <a:r>
              <a:rPr lang="ja-JP" altLang="en-US" dirty="0"/>
              <a:t>）</a:t>
            </a:r>
            <a:r>
              <a:rPr lang="ja-JP" altLang="en-US" dirty="0" smtClean="0"/>
              <a:t>総会および国際</a:t>
            </a:r>
            <a:r>
              <a:rPr lang="ja-JP" altLang="en-US" dirty="0"/>
              <a:t>ソーシャルワーク学校連盟（</a:t>
            </a:r>
            <a:r>
              <a:rPr lang="en-US" altLang="ja-JP" dirty="0"/>
              <a:t>IASSW</a:t>
            </a:r>
            <a:r>
              <a:rPr lang="ja-JP" altLang="en-US" dirty="0"/>
              <a:t>）総会にて採択されています。</a:t>
            </a:r>
            <a:r>
              <a:rPr lang="en-US" altLang="ja-JP" dirty="0"/>
              <a:t> </a:t>
            </a:r>
          </a:p>
          <a:p>
            <a:endParaRPr lang="en-US" altLang="ja-JP" dirty="0" smtClean="0"/>
          </a:p>
          <a:p>
            <a:r>
              <a:rPr lang="ja-JP" altLang="en-US" dirty="0"/>
              <a:t>・</a:t>
            </a:r>
            <a:r>
              <a:rPr lang="ja-JP" altLang="en-US" dirty="0" smtClean="0"/>
              <a:t>ソーシャルワーク</a:t>
            </a:r>
            <a:r>
              <a:rPr lang="ja-JP" altLang="en-US" dirty="0"/>
              <a:t>専門職のグローバル定義  </a:t>
            </a:r>
          </a:p>
          <a:p>
            <a:r>
              <a:rPr lang="ja-JP" altLang="en-US" dirty="0" smtClean="0"/>
              <a:t>　「</a:t>
            </a:r>
            <a:r>
              <a:rPr lang="ja-JP" altLang="en-US" dirty="0"/>
              <a:t>ソーシャルワークは、社会変革と社会開発、社会的結束、および人々のエンパワメントと解放を促進する、実践に基づいた専門職であり学問である。社会正義、人権、集団的責任、および多様性尊重の諸原理は、ソーシャルワークの中核をなす。ソーシャルワークの理論</a:t>
            </a:r>
            <a:r>
              <a:rPr lang="ja-JP" altLang="en-US" dirty="0" smtClean="0"/>
              <a:t>、社会</a:t>
            </a:r>
            <a:r>
              <a:rPr lang="ja-JP" altLang="en-US" dirty="0"/>
              <a:t>科学、人文学、および地域・民族固有の</a:t>
            </a:r>
            <a:r>
              <a:rPr lang="ja-JP" altLang="en-US" dirty="0" smtClean="0"/>
              <a:t>知を</a:t>
            </a:r>
            <a:r>
              <a:rPr lang="ja-JP" altLang="en-US" dirty="0"/>
              <a:t>基盤として、ソーシャルワークは、</a:t>
            </a:r>
            <a:r>
              <a:rPr lang="ja-JP" altLang="en-US" dirty="0" smtClean="0"/>
              <a:t>生活課題</a:t>
            </a:r>
            <a:r>
              <a:rPr lang="ja-JP" altLang="en-US" dirty="0"/>
              <a:t>に取り組みウェルビーイングを高めるよう、人々やさまざまな構造に</a:t>
            </a:r>
            <a:r>
              <a:rPr lang="ja-JP" altLang="en-US" dirty="0" smtClean="0"/>
              <a:t>働きかける。</a:t>
            </a:r>
            <a:r>
              <a:rPr lang="ja-JP" altLang="en-US" dirty="0"/>
              <a:t>この定義は、各国および世界の各地域で展開しても</a:t>
            </a:r>
            <a:r>
              <a:rPr lang="ja-JP" altLang="en-US" dirty="0" smtClean="0"/>
              <a:t>よい。」</a:t>
            </a:r>
            <a:endParaRPr lang="en-US" altLang="ja-JP" dirty="0" smtClean="0"/>
          </a:p>
          <a:p>
            <a:r>
              <a:rPr lang="ja-JP" altLang="en-US" dirty="0"/>
              <a:t>　</a:t>
            </a:r>
            <a:r>
              <a:rPr lang="ja-JP" altLang="en-US" dirty="0" smtClean="0"/>
              <a:t>ソーシャルワーク</a:t>
            </a:r>
            <a:r>
              <a:rPr lang="ja-JP" altLang="en-US" dirty="0"/>
              <a:t>専門職の中核となる</a:t>
            </a:r>
            <a:r>
              <a:rPr lang="ja-JP" altLang="en-US" dirty="0" smtClean="0"/>
              <a:t>任務</a:t>
            </a:r>
            <a:r>
              <a:rPr lang="ja-JP" altLang="en-US" dirty="0"/>
              <a:t>・原則・知・実践が示されている</a:t>
            </a:r>
            <a:r>
              <a:rPr lang="ja-JP" altLang="en-US" dirty="0" smtClean="0"/>
              <a:t>。</a:t>
            </a:r>
            <a:endParaRPr lang="en-US" altLang="ja-JP" dirty="0" smtClean="0"/>
          </a:p>
          <a:p>
            <a:r>
              <a:rPr lang="ja-JP" altLang="en-US" dirty="0" smtClean="0"/>
              <a:t>（</a:t>
            </a:r>
            <a:r>
              <a:rPr lang="ja-JP" altLang="en-US" dirty="0"/>
              <a:t>日本社会福祉士会</a:t>
            </a:r>
            <a:r>
              <a:rPr lang="en-US" altLang="ja-JP" dirty="0"/>
              <a:t>HP</a:t>
            </a:r>
            <a:r>
              <a:rPr lang="ja-JP" altLang="en-US" dirty="0"/>
              <a:t>　グローバル定義の注釈　参照）</a:t>
            </a:r>
            <a:endParaRPr lang="ja-JP" altLang="ja-JP" dirty="0"/>
          </a:p>
          <a:p>
            <a:endParaRPr lang="en-US" altLang="ja-JP" dirty="0" smtClean="0"/>
          </a:p>
          <a:p>
            <a:r>
              <a:rPr lang="ja-JP" altLang="en-US" dirty="0"/>
              <a:t>（２）乳児院でのファミリーソーシャルワークの主な役割</a:t>
            </a:r>
            <a:endParaRPr lang="en-US" altLang="ja-JP" dirty="0"/>
          </a:p>
          <a:p>
            <a:r>
              <a:rPr lang="ja-JP" altLang="en-US" dirty="0"/>
              <a:t>　</a:t>
            </a:r>
            <a:r>
              <a:rPr lang="ja-JP" altLang="en-US" dirty="0" smtClean="0"/>
              <a:t>スライドに</a:t>
            </a:r>
            <a:r>
              <a:rPr lang="ja-JP" altLang="en-US" dirty="0"/>
              <a:t>沿って説明する</a:t>
            </a:r>
          </a:p>
          <a:p>
            <a:endParaRPr lang="en-US" altLang="ja-JP" dirty="0" smtClean="0"/>
          </a:p>
          <a:p>
            <a:r>
              <a:rPr lang="ja-JP" altLang="en-US" dirty="0" smtClean="0"/>
              <a:t>（３）ソーシャルワークの基本的な展開</a:t>
            </a:r>
            <a:endParaRPr lang="en-US" altLang="ja-JP" dirty="0"/>
          </a:p>
          <a:p>
            <a:r>
              <a:rPr lang="ja-JP" altLang="en-US" dirty="0" smtClean="0"/>
              <a:t>　図に沿って説明する</a:t>
            </a:r>
          </a:p>
          <a:p>
            <a:r>
              <a:rPr lang="ja-JP" altLang="en-US" dirty="0" smtClean="0"/>
              <a:t>・アセスメント：情報の把握とそれに基づく課題の整理、問題発生の原因やメカニズムの理解など</a:t>
            </a:r>
          </a:p>
          <a:p>
            <a:r>
              <a:rPr lang="ja-JP" altLang="en-US" dirty="0" smtClean="0"/>
              <a:t>・支援方針設定：長期の支援方針と資源の提供や対応等の具体的な方針</a:t>
            </a:r>
          </a:p>
          <a:p>
            <a:r>
              <a:rPr lang="ja-JP" altLang="en-US" dirty="0" smtClean="0"/>
              <a:t>・モニタリング：何らかの資源の提供や対応を行った上で、その後どうなったかの状況把握と評価</a:t>
            </a:r>
          </a:p>
          <a:p>
            <a:r>
              <a:rPr lang="ja-JP" altLang="en-US" dirty="0" smtClean="0"/>
              <a:t>・再アセスメント：モニタリングをもとに、アセスメントの見直しを行い、新たな支援方針を設定する</a:t>
            </a:r>
          </a:p>
          <a:p>
            <a:endParaRPr lang="ja-JP" altLang="en-US" dirty="0" smtClean="0"/>
          </a:p>
          <a:p>
            <a:r>
              <a:rPr lang="en-US" altLang="ja-JP" dirty="0" smtClean="0"/>
              <a:t>※</a:t>
            </a:r>
            <a:r>
              <a:rPr lang="ja-JP" altLang="en-US" dirty="0" smtClean="0"/>
              <a:t>「包括的アセスメント」の展開と同様であるが、次の点が異なる。ここではケースの理解までをアセスメントとし、支援方針を分けて説明している。家族の支援については、図のような段階がイメージしやすいが、子どもに対する日々の養育は、ケース理解と方針に基づいた日々の対応は一体として展開し、アセスメントは日々更新される特徴があり、ケース理解と方針を一つのものとして「包括的アセスメント」としている。</a:t>
            </a:r>
            <a:endParaRPr lang="ja-JP" altLang="en-US" dirty="0"/>
          </a:p>
        </p:txBody>
      </p:sp>
      <p:sp>
        <p:nvSpPr>
          <p:cNvPr id="4" name="スライド番号プレースホルダー 3"/>
          <p:cNvSpPr>
            <a:spLocks noGrp="1"/>
          </p:cNvSpPr>
          <p:nvPr>
            <p:ph type="sldNum" sz="quarter" idx="10"/>
          </p:nvPr>
        </p:nvSpPr>
        <p:spPr/>
        <p:txBody>
          <a:bodyPr/>
          <a:lstStyle/>
          <a:p>
            <a:fld id="{CABAE952-FC7A-452B-B5B7-1FBE8DE792A8}" type="slidenum">
              <a:rPr lang="ja-JP" altLang="en-US" smtClean="0"/>
              <a:pPr/>
              <a:t>12</a:t>
            </a:fld>
            <a:endParaRPr lang="ja-JP" altLang="en-US"/>
          </a:p>
        </p:txBody>
      </p:sp>
      <p:sp>
        <p:nvSpPr>
          <p:cNvPr id="7" name="スライド イメージ プレースホルダー 6"/>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27428648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en-US" altLang="ja-JP" smtClean="0"/>
              <a:t>【</a:t>
            </a:r>
            <a:r>
              <a:rPr lang="ja-JP" altLang="en-US" smtClean="0"/>
              <a:t>家族システムアプローチ</a:t>
            </a:r>
            <a:r>
              <a:rPr lang="en-US" altLang="ja-JP" smtClean="0"/>
              <a:t>】</a:t>
            </a:r>
          </a:p>
          <a:p>
            <a:r>
              <a:rPr lang="ja-JP" altLang="en-US" smtClean="0"/>
              <a:t>　ベイトソンによって紹介された「一般システム理論（フォン・ベンタランフィ）とサイバネティックス（ウィナー）から取り入れたものの見方を原理としている。 </a:t>
            </a:r>
          </a:p>
          <a:p>
            <a:r>
              <a:rPr lang="ja-JP" altLang="en-US" smtClean="0"/>
              <a:t>　家族が数人の人間の単なる集合ではなく、独特の構造をもったシステムであり、人間関係が表すパターンによって成り立っていることを論ずる家族システム論を土台としたアプローチ。 </a:t>
            </a:r>
            <a:endParaRPr lang="en-US" altLang="ja-JP" smtClean="0"/>
          </a:p>
          <a:p>
            <a:r>
              <a:rPr lang="ja-JP" altLang="en-US" smtClean="0"/>
              <a:t>　ミニューチンなどによる多くの家族臨床の実践が生まれている。</a:t>
            </a:r>
            <a:endParaRPr lang="en-US" altLang="ja-JP" smtClean="0"/>
          </a:p>
          <a:p>
            <a:endParaRPr lang="en-US" altLang="ja-JP" smtClean="0"/>
          </a:p>
          <a:p>
            <a:endParaRPr lang="en-US" altLang="ja-JP" smtClean="0"/>
          </a:p>
          <a:p>
            <a:r>
              <a:rPr lang="en-US" altLang="ja-JP" smtClean="0"/>
              <a:t>【</a:t>
            </a:r>
            <a:r>
              <a:rPr lang="ja-JP" altLang="en-US" smtClean="0"/>
              <a:t>解決志向アプローチ</a:t>
            </a:r>
            <a:r>
              <a:rPr lang="en-US" altLang="ja-JP" smtClean="0"/>
              <a:t>】</a:t>
            </a:r>
          </a:p>
          <a:p>
            <a:r>
              <a:rPr lang="ja-JP" altLang="en-US" smtClean="0"/>
              <a:t>　ド・シェーザーとキム・バーグを中心にミルウォーキーで生まれる。クライアントの問題を解決する援助というよりも、クライアントの解決能力を高める手伝いをする。 </a:t>
            </a:r>
          </a:p>
          <a:p>
            <a:r>
              <a:rPr lang="ja-JP" altLang="en-US" smtClean="0"/>
              <a:t>　人間は問題を解決する技能をもっており、それをうまく活用する助けをすれば、問題は解決されると考える。問題とは直接関わらず、目的に向かって動きだすにはどんな資源を使ってどうするかが解決の目標となる。 </a:t>
            </a:r>
            <a:endParaRPr lang="ja-JP" altLang="en-US" dirty="0"/>
          </a:p>
        </p:txBody>
      </p:sp>
      <p:sp>
        <p:nvSpPr>
          <p:cNvPr id="4" name="スライド番号プレースホルダー 3"/>
          <p:cNvSpPr>
            <a:spLocks noGrp="1"/>
          </p:cNvSpPr>
          <p:nvPr>
            <p:ph type="sldNum" sz="quarter" idx="10"/>
          </p:nvPr>
        </p:nvSpPr>
        <p:spPr/>
        <p:txBody>
          <a:bodyPr/>
          <a:lstStyle/>
          <a:p>
            <a:fld id="{7B066CA3-0F0D-4DC3-B819-F42E91A437AA}" type="slidenum">
              <a:rPr lang="ja-JP" altLang="en-US" smtClean="0"/>
              <a:pPr/>
              <a:t>13</a:t>
            </a:fld>
            <a:endParaRPr lang="ja-JP" altLang="en-US"/>
          </a:p>
        </p:txBody>
      </p:sp>
      <p:sp>
        <p:nvSpPr>
          <p:cNvPr id="7" name="スライド イメージ プレースホルダー 6"/>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35336121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en-US" altLang="ja-JP" dirty="0" smtClean="0"/>
              <a:t>【</a:t>
            </a:r>
            <a:r>
              <a:rPr lang="ja-JP" altLang="en-US" dirty="0" smtClean="0"/>
              <a:t>エコロジカルアプローチ</a:t>
            </a:r>
            <a:r>
              <a:rPr lang="en-US" altLang="ja-JP" dirty="0" smtClean="0"/>
              <a:t>】</a:t>
            </a:r>
          </a:p>
          <a:p>
            <a:r>
              <a:rPr lang="ja-JP" altLang="en-US" dirty="0" smtClean="0"/>
              <a:t>　ジャーメインの「生活モデル」、ハートマンの「家族中心ソーシャルワーク」等が代表的な考え方。</a:t>
            </a:r>
            <a:endParaRPr lang="en-US" altLang="ja-JP" dirty="0" smtClean="0"/>
          </a:p>
          <a:p>
            <a:r>
              <a:rPr lang="ja-JP" altLang="en-US" dirty="0" smtClean="0"/>
              <a:t>　ジャーメインらのエコロジカル・モデルは、人が生活環境と共存するための能力を対処能力（コービング）、そして環境が人間のニーズに適応することを応答性（レスポンス）と呼び、対処能力が弱かったり応答性が機能しない場合に生活ストレスが発生するとした。</a:t>
            </a:r>
          </a:p>
          <a:p>
            <a:r>
              <a:rPr lang="ja-JP" altLang="en-US" dirty="0" smtClean="0"/>
              <a:t>　ジャーメインは、エコロジカル・モデルの実践のために、利用者のエンパワメントを強調する。このエンパワメントは、生活ストレスを緩和させるための精神的支援など、利用者へのあらゆる働きかけを意図する。</a:t>
            </a:r>
            <a:endParaRPr lang="en-US" altLang="ja-JP" dirty="0" smtClean="0"/>
          </a:p>
          <a:p>
            <a:endParaRPr lang="en-US" altLang="ja-JP" dirty="0" smtClean="0"/>
          </a:p>
          <a:p>
            <a:r>
              <a:rPr lang="en-US" altLang="ja-JP" dirty="0" smtClean="0"/>
              <a:t>【</a:t>
            </a:r>
            <a:r>
              <a:rPr lang="ja-JP" altLang="en-US" dirty="0" smtClean="0"/>
              <a:t>ストレングスモデル</a:t>
            </a:r>
            <a:r>
              <a:rPr lang="en-US" altLang="ja-JP" dirty="0" smtClean="0"/>
              <a:t>】</a:t>
            </a:r>
          </a:p>
          <a:p>
            <a:r>
              <a:rPr lang="ja-JP" altLang="en-US" dirty="0" smtClean="0"/>
              <a:t>　アメリカのソーシャルワーク実践理論において、主要概念の一つとなっている。</a:t>
            </a:r>
          </a:p>
          <a:p>
            <a:r>
              <a:rPr lang="ja-JP" altLang="en-US" dirty="0" smtClean="0"/>
              <a:t>　サリーベイやラップ等が研究を進め、</a:t>
            </a:r>
            <a:r>
              <a:rPr lang="en-US" altLang="ja-JP" dirty="0" smtClean="0"/>
              <a:t>1980</a:t>
            </a:r>
            <a:r>
              <a:rPr lang="ja-JP" altLang="en-US" dirty="0" smtClean="0"/>
              <a:t>年代以降提唱されている視点。</a:t>
            </a:r>
            <a:endParaRPr lang="en-US" altLang="ja-JP" dirty="0" smtClean="0"/>
          </a:p>
          <a:p>
            <a:r>
              <a:rPr lang="ja-JP" altLang="en-US" dirty="0" smtClean="0"/>
              <a:t>　ストレングスとは、人が上手だと思うもの、生得的な才能、獲得した</a:t>
            </a:r>
            <a:r>
              <a:rPr lang="ja-JP" altLang="en-US" dirty="0"/>
              <a:t>能力、スキルなど、潜在的</a:t>
            </a:r>
            <a:r>
              <a:rPr lang="ja-JP" altLang="en-US" dirty="0" smtClean="0"/>
              <a:t>能力のようなものを意味する。ストレングス視点と</a:t>
            </a:r>
            <a:r>
              <a:rPr lang="ja-JP" altLang="en-US" dirty="0"/>
              <a:t>は、援助者</a:t>
            </a:r>
            <a:r>
              <a:rPr lang="ja-JP" altLang="en-US" dirty="0" smtClean="0"/>
              <a:t>がクライエントの病理・欠陥に焦点を当てるのでは</a:t>
            </a:r>
            <a:r>
              <a:rPr lang="ja-JP" altLang="en-US" dirty="0"/>
              <a:t>なく、</a:t>
            </a:r>
            <a:r>
              <a:rPr lang="ja-JP" altLang="en-US" dirty="0" smtClean="0"/>
              <a:t>上手</a:t>
            </a:r>
            <a:r>
              <a:rPr lang="ja-JP" altLang="en-US" dirty="0"/>
              <a:t>さ、</a:t>
            </a:r>
            <a:r>
              <a:rPr lang="ja-JP" altLang="en-US" dirty="0" smtClean="0"/>
              <a:t>豊か</a:t>
            </a:r>
            <a:r>
              <a:rPr lang="ja-JP" altLang="en-US" dirty="0"/>
              <a:t>さ、</a:t>
            </a:r>
            <a:r>
              <a:rPr lang="ja-JP" altLang="en-US" dirty="0" smtClean="0"/>
              <a:t>強さ</a:t>
            </a:r>
            <a:r>
              <a:rPr lang="ja-JP" altLang="en-US" dirty="0"/>
              <a:t>、</a:t>
            </a:r>
            <a:r>
              <a:rPr lang="ja-JP" altLang="en-US" dirty="0" smtClean="0"/>
              <a:t>たくましさ</a:t>
            </a:r>
            <a:r>
              <a:rPr lang="ja-JP" altLang="en-US" dirty="0"/>
              <a:t>、資源</a:t>
            </a:r>
            <a:r>
              <a:rPr lang="ja-JP" altLang="en-US" dirty="0" smtClean="0"/>
              <a:t>などのストレングスに焦点を当てることを強調する視点で</a:t>
            </a:r>
            <a:r>
              <a:rPr lang="ja-JP" altLang="en-US" dirty="0"/>
              <a:t>あり、援助</a:t>
            </a:r>
            <a:r>
              <a:rPr lang="ja-JP" altLang="en-US" dirty="0" smtClean="0"/>
              <a:t>観である。</a:t>
            </a:r>
          </a:p>
          <a:p>
            <a:r>
              <a:rPr lang="ja-JP" altLang="en-US" dirty="0" smtClean="0"/>
              <a:t>　</a:t>
            </a:r>
          </a:p>
          <a:p>
            <a:r>
              <a:rPr lang="ja-JP" altLang="en-US" dirty="0" smtClean="0"/>
              <a:t> </a:t>
            </a:r>
          </a:p>
          <a:p>
            <a:endParaRPr lang="en-US" altLang="ja-JP" dirty="0" smtClean="0"/>
          </a:p>
          <a:p>
            <a:endParaRPr lang="ja-JP" altLang="en-US" dirty="0"/>
          </a:p>
        </p:txBody>
      </p:sp>
      <p:sp>
        <p:nvSpPr>
          <p:cNvPr id="4" name="スライド番号プレースホルダー 3"/>
          <p:cNvSpPr>
            <a:spLocks noGrp="1"/>
          </p:cNvSpPr>
          <p:nvPr>
            <p:ph type="sldNum" sz="quarter" idx="10"/>
          </p:nvPr>
        </p:nvSpPr>
        <p:spPr/>
        <p:txBody>
          <a:bodyPr/>
          <a:lstStyle/>
          <a:p>
            <a:fld id="{7B066CA3-0F0D-4DC3-B819-F42E91A437AA}" type="slidenum">
              <a:rPr lang="ja-JP" altLang="en-US" smtClean="0"/>
              <a:pPr/>
              <a:t>14</a:t>
            </a:fld>
            <a:endParaRPr lang="ja-JP" altLang="en-US"/>
          </a:p>
        </p:txBody>
      </p:sp>
      <p:sp>
        <p:nvSpPr>
          <p:cNvPr id="7" name="スライド イメージ プレースホルダー 6"/>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2095598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CABAE952-FC7A-452B-B5B7-1FBE8DE792A8}" type="slidenum">
              <a:rPr lang="ja-JP" altLang="en-US" smtClean="0"/>
              <a:pPr/>
              <a:t>15</a:t>
            </a:fld>
            <a:endParaRPr lang="ja-JP" altLang="en-US"/>
          </a:p>
        </p:txBody>
      </p:sp>
      <p:sp>
        <p:nvSpPr>
          <p:cNvPr id="6" name="スライド イメージ プレースホルダー 5"/>
          <p:cNvSpPr>
            <a:spLocks noGrp="1" noRot="1" noChangeAspect="1"/>
          </p:cNvSpPr>
          <p:nvPr>
            <p:ph type="sldImg"/>
          </p:nvPr>
        </p:nvSpPr>
        <p:spPr>
          <a:xfrm>
            <a:off x="1166813" y="247650"/>
            <a:ext cx="4473575" cy="3354388"/>
          </a:xfrm>
        </p:spPr>
      </p:sp>
      <p:sp>
        <p:nvSpPr>
          <p:cNvPr id="7" name="ノート プレースホルダー 6"/>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7883396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①②「特別なニーズを持つ子どもの発育を理解する」ところでも述べたように、それぞれの児が持つ疾患や障害を理解し、必要な対応を提供できるようにすることが望まれます。主治医との十分なカンファランスと管理のアドバイスを指導してもらい、職員が共有することが必要です。さらに嘱託医への情報提供をしっかり行い、緊急対応の方法などを話し合っておく必要があります。看護職はその中心的な役割を果たします。</a:t>
            </a:r>
            <a:endParaRPr lang="en-US" altLang="ja-JP" dirty="0" smtClean="0"/>
          </a:p>
          <a:p>
            <a:r>
              <a:rPr lang="ja-JP" altLang="en-US" dirty="0" smtClean="0"/>
              <a:t>（乳児院養育指針第</a:t>
            </a:r>
            <a:r>
              <a:rPr lang="en-US" altLang="ja-JP" dirty="0" smtClean="0"/>
              <a:t>3</a:t>
            </a:r>
            <a:r>
              <a:rPr lang="ja-JP" altLang="en-US" dirty="0" smtClean="0"/>
              <a:t>章第</a:t>
            </a:r>
            <a:r>
              <a:rPr lang="en-US" altLang="ja-JP" dirty="0" smtClean="0"/>
              <a:t>5</a:t>
            </a:r>
            <a:r>
              <a:rPr lang="ja-JP" altLang="en-US" dirty="0" smtClean="0"/>
              <a:t>節参照）</a:t>
            </a:r>
            <a:endParaRPr lang="en-US" altLang="ja-JP" dirty="0" smtClean="0"/>
          </a:p>
          <a:p>
            <a:endParaRPr lang="en-US" altLang="ja-JP" dirty="0" smtClean="0"/>
          </a:p>
          <a:p>
            <a:r>
              <a:rPr lang="ja-JP" altLang="en-US" dirty="0" smtClean="0"/>
              <a:t>③投薬は看護職だけでなく、他の職員も関与することがあります。似ている薬が多いので投与量や使用法の確認を十分に行って投薬することが重要です。誤薬を防ぐためにもダブルチェックが必要です。</a:t>
            </a:r>
            <a:endParaRPr lang="en-US" altLang="ja-JP" dirty="0" smtClean="0"/>
          </a:p>
          <a:p>
            <a:r>
              <a:rPr lang="ja-JP" altLang="en-US" dirty="0" smtClean="0"/>
              <a:t>（乳児院養育指針第</a:t>
            </a:r>
            <a:r>
              <a:rPr lang="en-US" altLang="ja-JP" dirty="0" smtClean="0"/>
              <a:t>8</a:t>
            </a:r>
            <a:r>
              <a:rPr lang="ja-JP" altLang="en-US" dirty="0" smtClean="0"/>
              <a:t>章第</a:t>
            </a:r>
            <a:r>
              <a:rPr lang="en-US" altLang="ja-JP" dirty="0" smtClean="0"/>
              <a:t>3</a:t>
            </a:r>
            <a:r>
              <a:rPr lang="ja-JP" altLang="en-US" dirty="0" smtClean="0"/>
              <a:t>節参照）</a:t>
            </a:r>
            <a:endParaRPr lang="en-US" altLang="ja-JP" dirty="0" smtClean="0"/>
          </a:p>
          <a:p>
            <a:endParaRPr lang="ja-JP" altLang="en-US" dirty="0"/>
          </a:p>
        </p:txBody>
      </p:sp>
      <p:sp>
        <p:nvSpPr>
          <p:cNvPr id="4" name="スライド番号プレースホルダー 3"/>
          <p:cNvSpPr>
            <a:spLocks noGrp="1"/>
          </p:cNvSpPr>
          <p:nvPr>
            <p:ph type="sldNum" sz="quarter" idx="10"/>
          </p:nvPr>
        </p:nvSpPr>
        <p:spPr/>
        <p:txBody>
          <a:bodyPr/>
          <a:lstStyle/>
          <a:p>
            <a:fld id="{064D05F0-888D-4B5A-8FB1-06EBD77B0CD8}" type="slidenum">
              <a:rPr lang="ja-JP" altLang="en-US" smtClean="0"/>
              <a:pPr/>
              <a:t>16</a:t>
            </a:fld>
            <a:endParaRPr lang="ja-JP" altLang="en-US"/>
          </a:p>
        </p:txBody>
      </p:sp>
      <p:sp>
        <p:nvSpPr>
          <p:cNvPr id="7" name="スライド イメージ プレースホルダー 6"/>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8049591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①乳児院では集団で養育されている子どもたちへの感染症の流行は避けたいものです。</a:t>
            </a:r>
            <a:endParaRPr lang="en-US" altLang="ja-JP" dirty="0" smtClean="0"/>
          </a:p>
          <a:p>
            <a:r>
              <a:rPr lang="ja-JP" altLang="en-US" dirty="0" smtClean="0"/>
              <a:t>　季節により流行する疾患があり注意が必要です。冬場に流行するインフルエンザ、</a:t>
            </a:r>
            <a:r>
              <a:rPr lang="en-US" altLang="ja-JP" dirty="0" smtClean="0"/>
              <a:t>RS</a:t>
            </a:r>
            <a:r>
              <a:rPr lang="ja-JP" altLang="en-US" dirty="0" smtClean="0"/>
              <a:t>ウイルス感染症、最近は少なくなった水痘症、おたふくかぜなどのウイルス感染、さらに集団感染し問題になっているノロウイルス感染、ロタウイルス感染などがあります。さらにウイルス感染だけでなく溶連菌感染症、耐性ブドウ球菌、病原性大腸菌などの細菌感染も存在します。職員が持ち込む可能性もあり、職員の健康管理も重要です。</a:t>
            </a:r>
            <a:endParaRPr lang="en-US" altLang="ja-JP" dirty="0" smtClean="0"/>
          </a:p>
          <a:p>
            <a:endParaRPr lang="en-US" altLang="ja-JP" dirty="0" smtClean="0"/>
          </a:p>
          <a:p>
            <a:r>
              <a:rPr lang="ja-JP" altLang="en-US" dirty="0" smtClean="0"/>
              <a:t>②消毒については従来から手洗いの重要性は言われてきました。最近では現場で携帯する早乾性アルコール消毒剤やノロウイルスに対する次亜塩素酸消毒法などが使用されています。特にノロウイルス感染では吐物や便についている少量のウイルスでも感染が広がるため、ゴム手袋を使用し、汚物に接触しないなどの注意が必要です。</a:t>
            </a:r>
            <a:endParaRPr lang="en-US" altLang="ja-JP" dirty="0" smtClean="0"/>
          </a:p>
          <a:p>
            <a:endParaRPr lang="en-US" altLang="ja-JP" dirty="0" smtClean="0"/>
          </a:p>
          <a:p>
            <a:r>
              <a:rPr lang="ja-JP" altLang="en-US" dirty="0" smtClean="0"/>
              <a:t>③最近</a:t>
            </a:r>
            <a:r>
              <a:rPr lang="en-US" altLang="ja-JP" dirty="0" smtClean="0"/>
              <a:t>B</a:t>
            </a:r>
            <a:r>
              <a:rPr lang="ja-JP" altLang="en-US" dirty="0" smtClean="0"/>
              <a:t>型肝炎ウイルスワクチンが定期接種となり、乳児が実施しなければならない定期予防接種が多くなり、スケジュールの調整が大変になっています。乳児のために感染症を予防するためには予防接種が欠かせません。乳児院でもロタウイルス，おたふくかぜなどの任意接種の予防接種も積極的に実施するべきと考えます。</a:t>
            </a:r>
            <a:endParaRPr lang="en-US" altLang="ja-JP" dirty="0" smtClean="0"/>
          </a:p>
          <a:p>
            <a:r>
              <a:rPr lang="ja-JP" altLang="en-US" dirty="0" smtClean="0"/>
              <a:t>今後さらに新しい予防接種が登場するので注意が必要です。</a:t>
            </a:r>
            <a:endParaRPr lang="en-US" altLang="ja-JP" dirty="0" smtClean="0"/>
          </a:p>
          <a:p>
            <a:endParaRPr lang="ja-JP" altLang="en-US" dirty="0"/>
          </a:p>
        </p:txBody>
      </p:sp>
      <p:sp>
        <p:nvSpPr>
          <p:cNvPr id="4" name="スライド番号プレースホルダー 3"/>
          <p:cNvSpPr>
            <a:spLocks noGrp="1"/>
          </p:cNvSpPr>
          <p:nvPr>
            <p:ph type="sldNum" sz="quarter" idx="10"/>
          </p:nvPr>
        </p:nvSpPr>
        <p:spPr/>
        <p:txBody>
          <a:bodyPr/>
          <a:lstStyle/>
          <a:p>
            <a:fld id="{064D05F0-888D-4B5A-8FB1-06EBD77B0CD8}" type="slidenum">
              <a:rPr lang="ja-JP" altLang="en-US" smtClean="0"/>
              <a:pPr/>
              <a:t>17</a:t>
            </a:fld>
            <a:endParaRPr lang="ja-JP" altLang="en-US"/>
          </a:p>
        </p:txBody>
      </p:sp>
      <p:sp>
        <p:nvSpPr>
          <p:cNvPr id="7" name="スライド イメージ プレースホルダー 6"/>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38006158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CABAE952-FC7A-452B-B5B7-1FBE8DE792A8}" type="slidenum">
              <a:rPr lang="ja-JP" altLang="en-US" smtClean="0"/>
              <a:pPr/>
              <a:t>18</a:t>
            </a:fld>
            <a:endParaRPr lang="ja-JP" altLang="en-US"/>
          </a:p>
        </p:txBody>
      </p:sp>
      <p:sp>
        <p:nvSpPr>
          <p:cNvPr id="6" name="スライド イメージ プレースホルダー 5"/>
          <p:cNvSpPr>
            <a:spLocks noGrp="1" noRot="1" noChangeAspect="1"/>
          </p:cNvSpPr>
          <p:nvPr>
            <p:ph type="sldImg"/>
          </p:nvPr>
        </p:nvSpPr>
        <p:spPr>
          <a:xfrm>
            <a:off x="1166813" y="247650"/>
            <a:ext cx="4473575" cy="3354388"/>
          </a:xfrm>
        </p:spPr>
      </p:sp>
      <p:sp>
        <p:nvSpPr>
          <p:cNvPr id="7" name="ノート プレースホルダー 6"/>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2330526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lvl="0"/>
            <a:r>
              <a:rPr lang="ja-JP" altLang="en-US" dirty="0" smtClean="0"/>
              <a:t>　乳児院の生活において家庭との違いが顕著に表れるのが食に関することと言えます。栄養が充足され、お腹が満たされていることは食の基本です。それだけでなく「生きる力につながる、食を営む力」を育てることが必要です。乳児院の生活のなかで食に関して家庭らしさをどう補っていくかも含め、基本的には、十分に遊べ、十分に眠り、養育者に安心できる充実した生活が食育の実践と深くかかわっていることを認識し、日々の生活を組み立てていきましょう。</a:t>
            </a:r>
            <a:endParaRPr lang="en-US" altLang="ja-JP" dirty="0" smtClean="0"/>
          </a:p>
          <a:p>
            <a:pPr lvl="0"/>
            <a:endParaRPr lang="en-US" altLang="ja-JP" dirty="0" smtClean="0"/>
          </a:p>
          <a:p>
            <a:pPr lvl="0"/>
            <a:r>
              <a:rPr lang="ja-JP" altLang="en-US" dirty="0" smtClean="0"/>
              <a:t>１．乳幼児期の栄養は、もっとも基本的な命の保障のために必要なものであり、順</a:t>
            </a:r>
            <a:r>
              <a:rPr lang="ja-JP" altLang="ja-JP" dirty="0" smtClean="0"/>
              <a:t>調な発育・発達に大きく影響します。基本的な月齢別栄養所要量（水分量を含む）をもとに栄養摂取を進めることが不可欠です。また、食を通じて子どもの心と身体の成長を支えるためには、個人の体調変化、食物アレルギーへの適切な対応を検討、実行する栄養士、調理師、保育士の連携体制が必要です。</a:t>
            </a:r>
          </a:p>
          <a:p>
            <a:r>
              <a:rPr lang="ja-JP" altLang="en-US" dirty="0" smtClean="0"/>
              <a:t>〇授乳</a:t>
            </a:r>
            <a:endParaRPr lang="en-US" altLang="ja-JP" dirty="0" smtClean="0"/>
          </a:p>
          <a:p>
            <a:r>
              <a:rPr lang="ja-JP" altLang="en-US" dirty="0" smtClean="0"/>
              <a:t>・</a:t>
            </a:r>
            <a:r>
              <a:rPr lang="ja-JP" altLang="ja-JP" dirty="0" smtClean="0"/>
              <a:t>まず、基本的な月例別栄養所要量</a:t>
            </a:r>
            <a:r>
              <a:rPr lang="en-US" altLang="ja-JP" dirty="0" smtClean="0"/>
              <a:t>(</a:t>
            </a:r>
            <a:r>
              <a:rPr lang="ja-JP" altLang="ja-JP" dirty="0" smtClean="0"/>
              <a:t>水分量も含め</a:t>
            </a:r>
            <a:r>
              <a:rPr lang="en-US" altLang="ja-JP" dirty="0" smtClean="0"/>
              <a:t>)</a:t>
            </a:r>
            <a:r>
              <a:rPr lang="ja-JP" altLang="ja-JP" dirty="0" smtClean="0"/>
              <a:t>を知ることが大切であるとともに、ミルクの必要量、授乳間隔については個人差が大きく、授乳は乳幼児が欲しいときに欲しいだけという自律授乳が一般的な考え方の基本であることを認識します。ただし、調節能力の不十分な乳幼児にはミルクの量、時間をコントロールする必要があります。</a:t>
            </a:r>
          </a:p>
          <a:p>
            <a:r>
              <a:rPr lang="ja-JP" altLang="en-US" dirty="0" smtClean="0"/>
              <a:t>・</a:t>
            </a:r>
            <a:r>
              <a:rPr lang="ja-JP" altLang="ja-JP" dirty="0" smtClean="0"/>
              <a:t>乳幼児は、栄養だけでなく養育者のやさしくあたたかい心も同時に飲んでいます。養育者はしっかり乳幼児と目を合わせ、呼吸を合わせながら集中して心をこめた対応に心がけることも重要です。</a:t>
            </a:r>
            <a:endParaRPr lang="en-US" altLang="ja-JP" dirty="0" smtClean="0"/>
          </a:p>
          <a:p>
            <a:r>
              <a:rPr lang="ja-JP" altLang="en-US" dirty="0" smtClean="0"/>
              <a:t>〇離乳食</a:t>
            </a:r>
            <a:endParaRPr lang="en-US" altLang="ja-JP" dirty="0" smtClean="0"/>
          </a:p>
          <a:p>
            <a:r>
              <a:rPr lang="ja-JP" altLang="en-US" dirty="0" smtClean="0"/>
              <a:t>・</a:t>
            </a:r>
            <a:r>
              <a:rPr lang="ja-JP" altLang="ja-JP" dirty="0" smtClean="0"/>
              <a:t>離乳を進めるにあたっては、基本的な栄養摂取量と進度に関する知識を共有しながら、開始時期やすすめ方、量などは個人差があることに留意し、無理をせずに養育者と栄養士等の担当者が密に連携しながら調整していくことが大切です。</a:t>
            </a:r>
          </a:p>
          <a:p>
            <a:r>
              <a:rPr lang="ja-JP" altLang="en-US" dirty="0" smtClean="0"/>
              <a:t>・</a:t>
            </a:r>
            <a:r>
              <a:rPr lang="ja-JP" altLang="ja-JP" dirty="0" smtClean="0"/>
              <a:t>離乳食には、①エネルギーや栄養素の補給　②咀嚼（噛むこと）の発達　③味覚の発達　と大きく</a:t>
            </a:r>
            <a:r>
              <a:rPr lang="en-US" altLang="ja-JP" dirty="0" smtClean="0"/>
              <a:t>3</a:t>
            </a:r>
            <a:r>
              <a:rPr lang="ja-JP" altLang="ja-JP" dirty="0" err="1" smtClean="0"/>
              <a:t>つの</a:t>
            </a:r>
            <a:r>
              <a:rPr lang="ja-JP" altLang="ja-JP" dirty="0" smtClean="0"/>
              <a:t>目的があります。離乳とは乳をやめることではなく、母乳やミルクの液体から一般的な食事、固形食に移行していくことです。</a:t>
            </a:r>
            <a:endParaRPr lang="en-US" altLang="ja-JP" dirty="0" smtClean="0"/>
          </a:p>
          <a:p>
            <a:r>
              <a:rPr lang="ja-JP" altLang="ja-JP" dirty="0" smtClean="0"/>
              <a:t>①栄養補給</a:t>
            </a:r>
            <a:r>
              <a:rPr lang="ja-JP" altLang="en-US" dirty="0" smtClean="0"/>
              <a:t>；</a:t>
            </a:r>
            <a:r>
              <a:rPr lang="ja-JP" altLang="ja-JP" dirty="0" smtClean="0"/>
              <a:t>乳児は成長（発育・発達）するにつれて、母乳やミルクだけでは不足するエネルギーや鉄分等の栄養素を補っていく必要があります。乳児の成長に見合った食品を使い、その時期にふさわしい形態に調理して提供します。</a:t>
            </a:r>
            <a:endParaRPr lang="en-US" altLang="ja-JP" dirty="0" smtClean="0"/>
          </a:p>
          <a:p>
            <a:r>
              <a:rPr lang="ja-JP" altLang="ja-JP" dirty="0" smtClean="0"/>
              <a:t>②咀嚼機能</a:t>
            </a:r>
            <a:r>
              <a:rPr lang="ja-JP" altLang="en-US" dirty="0" smtClean="0"/>
              <a:t>；</a:t>
            </a:r>
            <a:r>
              <a:rPr lang="ja-JP" altLang="ja-JP" dirty="0" smtClean="0"/>
              <a:t>乳首から吸って飲む（吸綴）活動から、離乳食を与えることで食べ物を「飲み込む」「舌と上あごでつぶす」「歯ぐきでかみつぶす」と発達していきます。また、食べさせてもらっていた乳児も次第に自分の手で食べ物を口に運べるようになります。</a:t>
            </a:r>
            <a:endParaRPr lang="en-US" altLang="ja-JP" dirty="0" smtClean="0"/>
          </a:p>
          <a:p>
            <a:r>
              <a:rPr lang="ja-JP" altLang="ja-JP" dirty="0" smtClean="0"/>
              <a:t>③味覚の発達</a:t>
            </a:r>
            <a:r>
              <a:rPr lang="ja-JP" altLang="en-US" dirty="0" smtClean="0"/>
              <a:t>；</a:t>
            </a:r>
            <a:r>
              <a:rPr lang="ja-JP" altLang="ja-JP" dirty="0" smtClean="0"/>
              <a:t>母乳やミルク以外の味を知るということは、乳児の味覚の幅をぐっと広げます。食べる楽しみも増え食べる喜びを</a:t>
            </a:r>
            <a:r>
              <a:rPr lang="ja-JP" altLang="en-US" dirty="0" smtClean="0"/>
              <a:t>養育者</a:t>
            </a:r>
            <a:r>
              <a:rPr lang="ja-JP" altLang="ja-JP" dirty="0" smtClean="0"/>
              <a:t>と共有することができるようになることが、心の豊さにつながります。</a:t>
            </a:r>
          </a:p>
          <a:p>
            <a:r>
              <a:rPr lang="ja-JP" altLang="en-US" dirty="0" smtClean="0"/>
              <a:t>・</a:t>
            </a:r>
            <a:r>
              <a:rPr lang="ja-JP" altLang="ja-JP" dirty="0" smtClean="0"/>
              <a:t>離乳食開始にあたっては、医師（嘱託医）と相談の上、食物アレルギーへの対応も必要です</a:t>
            </a:r>
            <a:r>
              <a:rPr lang="ja-JP" altLang="en-US" dirty="0" smtClean="0"/>
              <a:t>。</a:t>
            </a:r>
            <a:endParaRPr lang="en-US" altLang="ja-JP" dirty="0" smtClean="0"/>
          </a:p>
          <a:p>
            <a:r>
              <a:rPr lang="ja-JP" altLang="en-US" dirty="0" smtClean="0"/>
              <a:t>〇食事</a:t>
            </a:r>
            <a:endParaRPr lang="en-US" altLang="ja-JP" dirty="0" smtClean="0"/>
          </a:p>
          <a:p>
            <a:r>
              <a:rPr lang="ja-JP" altLang="en-US" dirty="0" smtClean="0"/>
              <a:t>・</a:t>
            </a:r>
            <a:r>
              <a:rPr lang="ja-JP" altLang="ja-JP" dirty="0" smtClean="0"/>
              <a:t>食事は、乳幼児の身体的成長の基本であることから、年齢等に合った調理方法や栄養のバランスはもとより、食生活習慣の確立、栄養・食教育、心の健康づくりという目的に応じて一人一人の乳幼児に配慮することが大切です。</a:t>
            </a:r>
          </a:p>
          <a:p>
            <a:r>
              <a:rPr lang="ja-JP" altLang="en-US" dirty="0" smtClean="0"/>
              <a:t>・</a:t>
            </a:r>
            <a:r>
              <a:rPr lang="ja-JP" altLang="ja-JP" dirty="0" smtClean="0"/>
              <a:t>また、食事は心を育てるうえでも重要な意味があります。食事がおいしく楽しいものであるという共感を持ちながら、子どもの食事への意欲を育てることが大切です。</a:t>
            </a:r>
            <a:endParaRPr lang="en-US" altLang="ja-JP" dirty="0" smtClean="0"/>
          </a:p>
          <a:p>
            <a:r>
              <a:rPr lang="ja-JP" altLang="en-US" dirty="0" smtClean="0"/>
              <a:t>・</a:t>
            </a:r>
            <a:r>
              <a:rPr lang="ja-JP" altLang="ja-JP" dirty="0" smtClean="0"/>
              <a:t>食堂の雰囲気や食器類は、食事を楽しめるようにするための工夫がなされていることが大切です。また、食器類は個人用のものを用意したり、食材の種類が分かるような調理方法を工夫したり、さらに、子どもと養育者等が一緒に調理を行ったり、テーブルでおかずをお互いによそうといったことも、食事に関わる大切な取</a:t>
            </a:r>
            <a:r>
              <a:rPr lang="ja-JP" altLang="en-US" dirty="0" smtClean="0"/>
              <a:t>り</a:t>
            </a:r>
            <a:r>
              <a:rPr lang="ja-JP" altLang="ja-JP" dirty="0" smtClean="0"/>
              <a:t>組みといえます。</a:t>
            </a:r>
          </a:p>
          <a:p>
            <a:r>
              <a:rPr lang="ja-JP" altLang="en-US" dirty="0" smtClean="0"/>
              <a:t>・</a:t>
            </a:r>
            <a:r>
              <a:rPr lang="ja-JP" altLang="ja-JP" dirty="0" smtClean="0"/>
              <a:t>食物アレルギーを持つ子どもは、成長にそって長い治療が必要になる場合もあります。医師の指示に基づきアレルゲンの除去食の実施、除去食の解除など治療という観点を持ち対応を行います。</a:t>
            </a:r>
          </a:p>
          <a:p>
            <a:endParaRPr lang="en-US" altLang="ja-JP" dirty="0" smtClean="0"/>
          </a:p>
          <a:p>
            <a:r>
              <a:rPr lang="ja-JP" altLang="en-US" dirty="0" smtClean="0"/>
              <a:t>２．</a:t>
            </a:r>
            <a:r>
              <a:rPr lang="ja-JP" altLang="ja-JP" dirty="0" smtClean="0"/>
              <a:t>食を</a:t>
            </a:r>
            <a:r>
              <a:rPr lang="ja-JP" altLang="en-US" dirty="0" smtClean="0"/>
              <a:t>通し</a:t>
            </a:r>
            <a:r>
              <a:rPr lang="ja-JP" altLang="ja-JP" dirty="0" smtClean="0"/>
              <a:t>て子どもの心身の健全育成を図る取</a:t>
            </a:r>
            <a:r>
              <a:rPr lang="ja-JP" altLang="en-US" dirty="0" smtClean="0"/>
              <a:t>り</a:t>
            </a:r>
            <a:r>
              <a:rPr lang="ja-JP" altLang="ja-JP" dirty="0" smtClean="0"/>
              <a:t>組</a:t>
            </a:r>
            <a:r>
              <a:rPr lang="ja-JP" altLang="en-US" dirty="0" smtClean="0"/>
              <a:t>み</a:t>
            </a:r>
            <a:r>
              <a:rPr lang="ja-JP" altLang="ja-JP" dirty="0" smtClean="0"/>
              <a:t>を意図的に行っていくことを「食育」といいます。「食を営む力」は生涯にわたって育成されていくものです。乳幼児期は「豊かな人間関係のなかで食を楽しむことができる」その</a:t>
            </a:r>
            <a:r>
              <a:rPr lang="ja-JP" altLang="en-US" dirty="0" smtClean="0"/>
              <a:t>「</a:t>
            </a:r>
            <a:r>
              <a:rPr lang="ja-JP" altLang="ja-JP" dirty="0" smtClean="0"/>
              <a:t>基礎</a:t>
            </a:r>
            <a:r>
              <a:rPr lang="ja-JP" altLang="en-US" dirty="0" smtClean="0"/>
              <a:t>」</a:t>
            </a:r>
            <a:r>
              <a:rPr lang="ja-JP" altLang="ja-JP" dirty="0" smtClean="0"/>
              <a:t>を培う大切な時期で</a:t>
            </a:r>
            <a:r>
              <a:rPr lang="ja-JP" altLang="en-US" dirty="0" smtClean="0"/>
              <a:t>す。このことを意識し</a:t>
            </a:r>
            <a:r>
              <a:rPr lang="ja-JP" altLang="ja-JP" dirty="0" smtClean="0"/>
              <a:t>、</a:t>
            </a:r>
            <a:r>
              <a:rPr lang="ja-JP" altLang="en-US" dirty="0" smtClean="0"/>
              <a:t>毎日の生活のなかで大切にされていることを</a:t>
            </a:r>
            <a:r>
              <a:rPr lang="ja-JP" altLang="ja-JP" dirty="0" smtClean="0"/>
              <a:t>意識的に</a:t>
            </a:r>
            <a:r>
              <a:rPr lang="ja-JP" altLang="en-US" dirty="0" smtClean="0"/>
              <a:t>行っていくことが重要です</a:t>
            </a:r>
            <a:r>
              <a:rPr lang="ja-JP" altLang="ja-JP" dirty="0" smtClean="0"/>
              <a:t>。</a:t>
            </a:r>
            <a:endParaRPr lang="en-US" altLang="ja-JP" dirty="0" smtClean="0"/>
          </a:p>
          <a:p>
            <a:r>
              <a:rPr lang="ja-JP" altLang="en-US" dirty="0" smtClean="0"/>
              <a:t>〇子どもの「食べる力」を育むためには、その発達を支援していく環境づくりが必要です。</a:t>
            </a:r>
            <a:endParaRPr lang="en-US" altLang="ja-JP" dirty="0" smtClean="0"/>
          </a:p>
          <a:p>
            <a:r>
              <a:rPr lang="ja-JP" altLang="en-US" dirty="0" smtClean="0"/>
              <a:t>・授乳期・離乳期は、安心と安らぎの中で食べる意欲の基礎づくり</a:t>
            </a:r>
            <a:endParaRPr lang="en-US" altLang="ja-JP" dirty="0" smtClean="0"/>
          </a:p>
          <a:p>
            <a:r>
              <a:rPr lang="ja-JP" altLang="en-US" dirty="0" smtClean="0"/>
              <a:t>①安心と安らぎの中で母乳</a:t>
            </a:r>
            <a:r>
              <a:rPr lang="en-US" altLang="ja-JP" dirty="0" smtClean="0"/>
              <a:t>(</a:t>
            </a:r>
            <a:r>
              <a:rPr lang="ja-JP" altLang="en-US" dirty="0" smtClean="0"/>
              <a:t>ミルク</a:t>
            </a:r>
            <a:r>
              <a:rPr lang="en-US" altLang="ja-JP" dirty="0" smtClean="0"/>
              <a:t>)</a:t>
            </a:r>
            <a:r>
              <a:rPr lang="ja-JP" altLang="en-US" dirty="0" smtClean="0"/>
              <a:t>を飲む心地よさを味わう　②いろいろな食べ物を見て、触って、味わって自分で進んで食べてみようとする</a:t>
            </a:r>
            <a:endParaRPr lang="en-US" altLang="ja-JP" dirty="0" smtClean="0"/>
          </a:p>
          <a:p>
            <a:r>
              <a:rPr lang="ja-JP" altLang="en-US" dirty="0" smtClean="0"/>
              <a:t>・幼児期は、食べる意欲を大切に食への体験を広げる</a:t>
            </a:r>
            <a:endParaRPr lang="en-US" altLang="ja-JP" dirty="0" smtClean="0"/>
          </a:p>
          <a:p>
            <a:r>
              <a:rPr lang="ja-JP" altLang="en-US" dirty="0" smtClean="0"/>
              <a:t>①お腹がすくリズムをもつ　②食べたいもの、好きなものが増える　③家族や仲間と一緒に食べる楽しさを味わう　④栽培、収穫、調理を通して食べ物に触れる　⑤食べ物や身体のことを話題にする</a:t>
            </a:r>
            <a:endParaRPr lang="ja-JP" altLang="en-US" dirty="0"/>
          </a:p>
        </p:txBody>
      </p:sp>
      <p:sp>
        <p:nvSpPr>
          <p:cNvPr id="4" name="スライド番号プレースホルダー 3"/>
          <p:cNvSpPr>
            <a:spLocks noGrp="1"/>
          </p:cNvSpPr>
          <p:nvPr>
            <p:ph type="sldNum" sz="quarter" idx="10"/>
          </p:nvPr>
        </p:nvSpPr>
        <p:spPr/>
        <p:txBody>
          <a:bodyPr/>
          <a:lstStyle/>
          <a:p>
            <a:fld id="{064D05F0-888D-4B5A-8FB1-06EBD77B0CD8}" type="slidenum">
              <a:rPr lang="ja-JP" altLang="en-US" smtClean="0"/>
              <a:pPr/>
              <a:t>19</a:t>
            </a:fld>
            <a:endParaRPr lang="ja-JP" altLang="en-US"/>
          </a:p>
        </p:txBody>
      </p:sp>
      <p:sp>
        <p:nvSpPr>
          <p:cNvPr id="7" name="スライド イメージ プレースホルダー 6"/>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99845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a:t>
            </a:r>
            <a:r>
              <a:rPr lang="ja-JP" altLang="ja-JP" dirty="0" smtClean="0"/>
              <a:t>１）基盤となる法律を知っておきましょう</a:t>
            </a:r>
          </a:p>
          <a:p>
            <a:r>
              <a:rPr lang="ja-JP" altLang="ja-JP" dirty="0" smtClean="0"/>
              <a:t>・児童福祉法について目を通し、第</a:t>
            </a:r>
            <a:r>
              <a:rPr lang="en-US" altLang="ja-JP" dirty="0" smtClean="0"/>
              <a:t>1</a:t>
            </a:r>
            <a:r>
              <a:rPr lang="ja-JP" altLang="ja-JP" dirty="0" smtClean="0"/>
              <a:t>条から</a:t>
            </a:r>
            <a:r>
              <a:rPr lang="en-US" altLang="ja-JP" dirty="0" smtClean="0"/>
              <a:t>3</a:t>
            </a:r>
            <a:r>
              <a:rPr lang="ja-JP" altLang="ja-JP" dirty="0" smtClean="0"/>
              <a:t>条（理念）、第</a:t>
            </a:r>
            <a:r>
              <a:rPr lang="en-US" altLang="ja-JP" dirty="0" smtClean="0"/>
              <a:t>7</a:t>
            </a:r>
            <a:r>
              <a:rPr lang="ja-JP" altLang="ja-JP" dirty="0" smtClean="0"/>
              <a:t>条（児童福祉施設とは）、第</a:t>
            </a:r>
            <a:r>
              <a:rPr lang="en-US" altLang="ja-JP" dirty="0" smtClean="0"/>
              <a:t>26</a:t>
            </a:r>
            <a:r>
              <a:rPr lang="ja-JP" altLang="ja-JP" dirty="0" smtClean="0"/>
              <a:t>条第</a:t>
            </a:r>
            <a:r>
              <a:rPr lang="en-US" altLang="ja-JP" dirty="0" smtClean="0"/>
              <a:t>27</a:t>
            </a:r>
            <a:r>
              <a:rPr lang="ja-JP" altLang="ja-JP" dirty="0" smtClean="0"/>
              <a:t>条（入所措置に関する児童相談所長、都道府県の役割）、第</a:t>
            </a:r>
            <a:r>
              <a:rPr lang="en-US" altLang="ja-JP" dirty="0" smtClean="0"/>
              <a:t>28</a:t>
            </a:r>
            <a:r>
              <a:rPr lang="ja-JP" altLang="ja-JP" dirty="0" smtClean="0"/>
              <a:t>条（家裁への申し立て）、第</a:t>
            </a:r>
            <a:r>
              <a:rPr lang="en-US" altLang="ja-JP" dirty="0" smtClean="0"/>
              <a:t>33</a:t>
            </a:r>
            <a:r>
              <a:rPr lang="ja-JP" altLang="ja-JP" dirty="0" smtClean="0"/>
              <a:t>条（一時保護）、第</a:t>
            </a:r>
            <a:r>
              <a:rPr lang="en-US" altLang="ja-JP" dirty="0" smtClean="0"/>
              <a:t>33</a:t>
            </a:r>
            <a:r>
              <a:rPr lang="ja-JP" altLang="ja-JP" dirty="0" smtClean="0"/>
              <a:t>条の</a:t>
            </a:r>
            <a:r>
              <a:rPr lang="en-US" altLang="ja-JP" dirty="0" smtClean="0"/>
              <a:t>10</a:t>
            </a:r>
            <a:r>
              <a:rPr lang="ja-JP" altLang="ja-JP" dirty="0" smtClean="0"/>
              <a:t>から</a:t>
            </a:r>
            <a:r>
              <a:rPr lang="en-US" altLang="ja-JP" dirty="0" smtClean="0"/>
              <a:t>17</a:t>
            </a:r>
            <a:r>
              <a:rPr lang="ja-JP" altLang="ja-JP" dirty="0" smtClean="0"/>
              <a:t>（被措置児童虐待の防止）、第</a:t>
            </a:r>
            <a:r>
              <a:rPr lang="en-US" altLang="ja-JP" dirty="0" smtClean="0"/>
              <a:t>37</a:t>
            </a:r>
            <a:r>
              <a:rPr lang="ja-JP" altLang="ja-JP" dirty="0" smtClean="0"/>
              <a:t>条から第</a:t>
            </a:r>
            <a:r>
              <a:rPr lang="en-US" altLang="ja-JP" dirty="0" smtClean="0"/>
              <a:t>49</a:t>
            </a:r>
            <a:r>
              <a:rPr lang="ja-JP" altLang="ja-JP" dirty="0" smtClean="0"/>
              <a:t>条（施設の設置基準等）、など、主要な条項について説明する。</a:t>
            </a:r>
          </a:p>
          <a:p>
            <a:r>
              <a:rPr lang="ja-JP" altLang="ja-JP" dirty="0" smtClean="0"/>
              <a:t>・児童虐待の防止等に関する法律（児童虐待防止法）について目を通し、第</a:t>
            </a:r>
            <a:r>
              <a:rPr lang="en-US" altLang="ja-JP" dirty="0" smtClean="0"/>
              <a:t>2</a:t>
            </a:r>
            <a:r>
              <a:rPr lang="ja-JP" altLang="ja-JP" dirty="0" smtClean="0"/>
              <a:t>条（定義）、　第</a:t>
            </a:r>
            <a:r>
              <a:rPr lang="en-US" altLang="ja-JP" dirty="0" smtClean="0"/>
              <a:t>11</a:t>
            </a:r>
            <a:r>
              <a:rPr lang="ja-JP" altLang="ja-JP" dirty="0" smtClean="0"/>
              <a:t>条（保護者指導）、第</a:t>
            </a:r>
            <a:r>
              <a:rPr lang="en-US" altLang="ja-JP" dirty="0" smtClean="0"/>
              <a:t>12</a:t>
            </a:r>
            <a:r>
              <a:rPr lang="ja-JP" altLang="ja-JP" dirty="0" smtClean="0"/>
              <a:t>条（面会等の制限）等、乳児院の支援に関する主要な条項について説明する。</a:t>
            </a:r>
          </a:p>
          <a:p>
            <a:r>
              <a:rPr lang="ja-JP" altLang="ja-JP" dirty="0" smtClean="0"/>
              <a:t>・子どもの権利条約の採択から批准にいたる経過をおさえ、子どもの権利条約について概説する</a:t>
            </a:r>
            <a:r>
              <a:rPr lang="ja-JP" altLang="en-US" dirty="0" smtClean="0"/>
              <a:t>。</a:t>
            </a:r>
            <a:endParaRPr lang="ja-JP" altLang="ja-JP" dirty="0" smtClean="0"/>
          </a:p>
          <a:p>
            <a:endParaRPr lang="en-US" altLang="ja-JP" dirty="0" smtClean="0"/>
          </a:p>
          <a:p>
            <a:r>
              <a:rPr lang="ja-JP" altLang="en-US" dirty="0" smtClean="0"/>
              <a:t>　　　　</a:t>
            </a:r>
            <a:r>
              <a:rPr lang="en-US" altLang="ja-JP" dirty="0" smtClean="0"/>
              <a:t>1989</a:t>
            </a:r>
            <a:r>
              <a:rPr lang="ja-JP" altLang="en-US" dirty="0" smtClean="0"/>
              <a:t>年、国連において採択</a:t>
            </a:r>
            <a:endParaRPr lang="en-US" altLang="ja-JP" dirty="0" smtClean="0"/>
          </a:p>
          <a:p>
            <a:r>
              <a:rPr lang="ja-JP" altLang="ja-JP" dirty="0" smtClean="0"/>
              <a:t>　　　　</a:t>
            </a:r>
            <a:r>
              <a:rPr lang="en-US" altLang="ja-JP" dirty="0" smtClean="0"/>
              <a:t>1994</a:t>
            </a:r>
            <a:r>
              <a:rPr lang="ja-JP" altLang="ja-JP" dirty="0" smtClean="0"/>
              <a:t>年、日本での批准　世界で</a:t>
            </a:r>
            <a:r>
              <a:rPr lang="en-US" altLang="ja-JP" dirty="0" smtClean="0"/>
              <a:t>158</a:t>
            </a:r>
            <a:r>
              <a:rPr lang="ja-JP" altLang="ja-JP" dirty="0" smtClean="0"/>
              <a:t>番目、</a:t>
            </a:r>
          </a:p>
          <a:p>
            <a:r>
              <a:rPr lang="ja-JP" altLang="en-US" dirty="0" smtClean="0"/>
              <a:t>　　　　</a:t>
            </a:r>
            <a:r>
              <a:rPr lang="ja-JP" altLang="ja-JP" dirty="0" smtClean="0"/>
              <a:t>国連事務総長の呼びかけ：子どもの権利、女性の権利の尊重、</a:t>
            </a:r>
            <a:r>
              <a:rPr lang="en-US" altLang="ja-JP" dirty="0" smtClean="0"/>
              <a:t>NGO</a:t>
            </a:r>
            <a:r>
              <a:rPr lang="ja-JP" altLang="ja-JP" dirty="0" smtClean="0"/>
              <a:t>の人権活動の促進</a:t>
            </a:r>
          </a:p>
          <a:p>
            <a:r>
              <a:rPr lang="ja-JP" altLang="ja-JP" dirty="0" smtClean="0"/>
              <a:t>　　　</a:t>
            </a:r>
            <a:r>
              <a:rPr lang="ja-JP" altLang="en-US" dirty="0" smtClean="0"/>
              <a:t>　押さえる</a:t>
            </a:r>
            <a:r>
              <a:rPr lang="ja-JP" altLang="ja-JP" dirty="0" smtClean="0"/>
              <a:t>べき条項</a:t>
            </a:r>
          </a:p>
          <a:p>
            <a:r>
              <a:rPr lang="ja-JP" altLang="ja-JP" dirty="0" smtClean="0"/>
              <a:t>　　　　　第</a:t>
            </a:r>
            <a:r>
              <a:rPr lang="en-US" altLang="ja-JP" dirty="0" smtClean="0"/>
              <a:t>3</a:t>
            </a:r>
            <a:r>
              <a:rPr lang="ja-JP" altLang="ja-JP" dirty="0" smtClean="0"/>
              <a:t>条「子どもの最善の利益」　第</a:t>
            </a:r>
            <a:r>
              <a:rPr lang="en-US" altLang="ja-JP" dirty="0" smtClean="0"/>
              <a:t>12</a:t>
            </a:r>
            <a:r>
              <a:rPr lang="ja-JP" altLang="ja-JP" dirty="0" smtClean="0"/>
              <a:t>条「意見表明権」</a:t>
            </a:r>
          </a:p>
          <a:p>
            <a:r>
              <a:rPr lang="ja-JP" altLang="en-US" dirty="0" smtClean="0"/>
              <a:t>　　　　　</a:t>
            </a:r>
            <a:r>
              <a:rPr lang="ja-JP" altLang="ja-JP" dirty="0" smtClean="0"/>
              <a:t>第</a:t>
            </a:r>
            <a:r>
              <a:rPr lang="en-US" altLang="ja-JP" dirty="0" smtClean="0"/>
              <a:t>19</a:t>
            </a:r>
            <a:r>
              <a:rPr lang="ja-JP" altLang="ja-JP" dirty="0" smtClean="0"/>
              <a:t>条「親などによる虐待･放任･搾取からの保護」　</a:t>
            </a:r>
          </a:p>
          <a:p>
            <a:r>
              <a:rPr lang="ja-JP" altLang="ja-JP" dirty="0" smtClean="0"/>
              <a:t>　　　　</a:t>
            </a:r>
            <a:r>
              <a:rPr lang="ja-JP" altLang="en-US" dirty="0" smtClean="0"/>
              <a:t>　</a:t>
            </a:r>
            <a:r>
              <a:rPr lang="ja-JP" altLang="ja-JP" dirty="0" smtClean="0"/>
              <a:t>第</a:t>
            </a:r>
            <a:r>
              <a:rPr lang="en-US" altLang="ja-JP" dirty="0" smtClean="0"/>
              <a:t>21</a:t>
            </a:r>
            <a:r>
              <a:rPr lang="ja-JP" altLang="ja-JP" dirty="0" smtClean="0"/>
              <a:t>条「児童の最善の利益保障に基づく養子縁組」　第</a:t>
            </a:r>
            <a:r>
              <a:rPr lang="en-US" altLang="ja-JP" dirty="0" smtClean="0"/>
              <a:t>30</a:t>
            </a:r>
            <a:r>
              <a:rPr lang="ja-JP" altLang="ja-JP" dirty="0" smtClean="0"/>
              <a:t>条「少数民族の権利擁護」</a:t>
            </a:r>
          </a:p>
          <a:p>
            <a:r>
              <a:rPr lang="ja-JP" altLang="ja-JP" dirty="0" smtClean="0"/>
              <a:t>　　　　</a:t>
            </a:r>
            <a:r>
              <a:rPr lang="ja-JP" altLang="en-US" dirty="0" smtClean="0"/>
              <a:t>　</a:t>
            </a:r>
            <a:r>
              <a:rPr lang="ja-JP" altLang="ja-JP" dirty="0" smtClean="0"/>
              <a:t>第</a:t>
            </a:r>
            <a:r>
              <a:rPr lang="en-US" altLang="ja-JP" dirty="0" smtClean="0"/>
              <a:t>32</a:t>
            </a:r>
            <a:r>
              <a:rPr lang="ja-JP" altLang="ja-JP" dirty="0" smtClean="0"/>
              <a:t>条「経済搾取･有害労働からの保護」　第</a:t>
            </a:r>
            <a:r>
              <a:rPr lang="en-US" altLang="ja-JP" dirty="0" smtClean="0"/>
              <a:t>34</a:t>
            </a:r>
            <a:r>
              <a:rPr lang="ja-JP" altLang="ja-JP" dirty="0" smtClean="0"/>
              <a:t>条「性的搾取・性的逸脱からの保護」</a:t>
            </a:r>
          </a:p>
          <a:p>
            <a:r>
              <a:rPr lang="ja-JP" altLang="ja-JP" dirty="0" smtClean="0"/>
              <a:t>　　　</a:t>
            </a:r>
            <a:r>
              <a:rPr lang="ja-JP" altLang="en-US" dirty="0" smtClean="0"/>
              <a:t>　</a:t>
            </a:r>
            <a:r>
              <a:rPr lang="ja-JP" altLang="ja-JP" dirty="0" smtClean="0"/>
              <a:t>ユニセフの指摘する子どもの</a:t>
            </a:r>
            <a:r>
              <a:rPr lang="en-US" altLang="ja-JP" dirty="0" smtClean="0"/>
              <a:t>4</a:t>
            </a:r>
            <a:r>
              <a:rPr lang="ja-JP" altLang="ja-JP" dirty="0" err="1" smtClean="0"/>
              <a:t>つの</a:t>
            </a:r>
            <a:r>
              <a:rPr lang="ja-JP" altLang="ja-JP" dirty="0" smtClean="0"/>
              <a:t>権利について</a:t>
            </a:r>
          </a:p>
          <a:p>
            <a:r>
              <a:rPr lang="ja-JP" altLang="ja-JP" dirty="0" smtClean="0"/>
              <a:t>　　</a:t>
            </a:r>
            <a:r>
              <a:rPr lang="ja-JP" altLang="en-US" dirty="0" smtClean="0"/>
              <a:t>　　　</a:t>
            </a:r>
            <a:r>
              <a:rPr lang="ja-JP" altLang="ja-JP" dirty="0" smtClean="0"/>
              <a:t>①生きる権利、②育つ権利、③守られる権利、④参加する権利　　</a:t>
            </a:r>
          </a:p>
          <a:p>
            <a:r>
              <a:rPr lang="ja-JP" altLang="ja-JP" dirty="0" smtClean="0"/>
              <a:t>・民法について、特に親権の規定について説明する</a:t>
            </a:r>
          </a:p>
          <a:p>
            <a:r>
              <a:rPr lang="ja-JP" altLang="ja-JP" dirty="0" smtClean="0"/>
              <a:t>・国連の「児童の代替的養護に関する指針」について説明する。</a:t>
            </a:r>
            <a:endParaRPr lang="en-US" altLang="ja-JP" dirty="0" smtClean="0"/>
          </a:p>
          <a:p>
            <a:r>
              <a:rPr lang="ja-JP" altLang="en-US" dirty="0" smtClean="0"/>
              <a:t>　　　　・幼い児童、特に</a:t>
            </a:r>
            <a:r>
              <a:rPr lang="en-US" altLang="ja-JP" dirty="0" smtClean="0"/>
              <a:t>3</a:t>
            </a:r>
            <a:r>
              <a:rPr lang="ja-JP" altLang="en-US" dirty="0" smtClean="0"/>
              <a:t>歳未満の児童の代替的養護は家庭を基本とした環境で提供されるべきである。</a:t>
            </a:r>
            <a:endParaRPr lang="en-US" altLang="ja-JP" dirty="0" smtClean="0"/>
          </a:p>
          <a:p>
            <a:r>
              <a:rPr lang="ja-JP" altLang="en-US" dirty="0" smtClean="0"/>
              <a:t>　　　　・個別的な少人数での養護など、児童に役立つ養護の質および条件を保障するための養護基準を策定すべき。</a:t>
            </a:r>
            <a:endParaRPr lang="en-US" altLang="ja-JP" dirty="0" smtClean="0"/>
          </a:p>
          <a:p>
            <a:endParaRPr lang="ja-JP" altLang="ja-JP" dirty="0" smtClean="0"/>
          </a:p>
          <a:p>
            <a:r>
              <a:rPr lang="ja-JP" altLang="ja-JP" dirty="0" smtClean="0"/>
              <a:t>・その他、</a:t>
            </a:r>
            <a:r>
              <a:rPr lang="en-US" altLang="ja-JP" dirty="0" smtClean="0"/>
              <a:t>DV</a:t>
            </a:r>
            <a:r>
              <a:rPr lang="ja-JP" altLang="ja-JP" dirty="0" smtClean="0"/>
              <a:t>法など関連する法律を伝える。</a:t>
            </a:r>
          </a:p>
          <a:p>
            <a:endParaRPr lang="en-US" altLang="ja-JP" dirty="0" smtClean="0"/>
          </a:p>
          <a:p>
            <a:r>
              <a:rPr lang="ja-JP" altLang="ja-JP" dirty="0" smtClean="0"/>
              <a:t>（２）日本の児童福祉の仕組みを知っておきましょう</a:t>
            </a:r>
          </a:p>
          <a:p>
            <a:r>
              <a:rPr lang="ja-JP" altLang="ja-JP" dirty="0" smtClean="0"/>
              <a:t>・通告からの流れ</a:t>
            </a:r>
          </a:p>
          <a:p>
            <a:r>
              <a:rPr lang="ja-JP" altLang="en-US" dirty="0" smtClean="0"/>
              <a:t>　</a:t>
            </a:r>
            <a:r>
              <a:rPr lang="ja-JP" altLang="ja-JP" dirty="0" smtClean="0"/>
              <a:t>子ども虐待対応の手引き等から、一時保護や入所にいたるまでの仕組みを図示して解説する</a:t>
            </a:r>
            <a:endParaRPr lang="en-US" altLang="ja-JP" dirty="0" smtClean="0"/>
          </a:p>
          <a:p>
            <a:r>
              <a:rPr lang="ja-JP" altLang="ja-JP" dirty="0" smtClean="0"/>
              <a:t>　</a:t>
            </a:r>
            <a:r>
              <a:rPr lang="ja-JP" altLang="en-US" dirty="0" smtClean="0"/>
              <a:t>★別紙参照　</a:t>
            </a:r>
            <a:r>
              <a:rPr lang="ja-JP" altLang="ja-JP" dirty="0" smtClean="0"/>
              <a:t>例１　対応の流れ（厚労省行政報告より）</a:t>
            </a:r>
            <a:endParaRPr lang="en-US" altLang="ja-JP" dirty="0" smtClean="0"/>
          </a:p>
          <a:p>
            <a:r>
              <a:rPr lang="ja-JP" altLang="en-US" dirty="0" smtClean="0"/>
              <a:t>　　　　　　 　　　</a:t>
            </a:r>
            <a:r>
              <a:rPr lang="ja-JP" altLang="ja-JP" dirty="0" smtClean="0"/>
              <a:t>例２　子ども虐待対応ガイドブックより</a:t>
            </a:r>
          </a:p>
          <a:p>
            <a:r>
              <a:rPr lang="ja-JP" altLang="ja-JP" dirty="0" smtClean="0"/>
              <a:t>　</a:t>
            </a:r>
          </a:p>
          <a:p>
            <a:r>
              <a:rPr lang="ja-JP" altLang="ja-JP" dirty="0" smtClean="0"/>
              <a:t>・社会的養護（狭義）の概略を伝える </a:t>
            </a:r>
          </a:p>
          <a:p>
            <a:r>
              <a:rPr lang="ja-JP" altLang="en-US" dirty="0" smtClean="0"/>
              <a:t>　★別紙参照</a:t>
            </a:r>
            <a:endParaRPr lang="en-US" altLang="ja-JP" dirty="0" smtClean="0"/>
          </a:p>
          <a:p>
            <a:r>
              <a:rPr lang="en-US" altLang="ja-JP" dirty="0" smtClean="0"/>
              <a:t> </a:t>
            </a:r>
          </a:p>
          <a:p>
            <a:r>
              <a:rPr lang="ja-JP" altLang="ja-JP" dirty="0" smtClean="0"/>
              <a:t>・虐待の発生予防のための施策</a:t>
            </a:r>
          </a:p>
          <a:p>
            <a:r>
              <a:rPr lang="ja-JP" altLang="en-US" dirty="0" smtClean="0"/>
              <a:t>　</a:t>
            </a:r>
            <a:r>
              <a:rPr lang="ja-JP" altLang="ja-JP" dirty="0" smtClean="0"/>
              <a:t>厚労省の行政報告、母子保健施策に目を通し、養育支援の必要な過程への妊娠期から出産、育児への施策と、市町村、児相、児童福祉施設の役割をおさえ、説明すること。</a:t>
            </a:r>
          </a:p>
          <a:p>
            <a:r>
              <a:rPr lang="ja-JP" altLang="ja-JP" dirty="0" smtClean="0"/>
              <a:t>　</a:t>
            </a:r>
            <a:r>
              <a:rPr lang="ja-JP" altLang="en-US" dirty="0" smtClean="0"/>
              <a:t>★別紙参照</a:t>
            </a:r>
            <a:endParaRPr lang="ja-JP" altLang="ja-JP" dirty="0" smtClean="0"/>
          </a:p>
          <a:p>
            <a:r>
              <a:rPr lang="en-US" altLang="ja-JP" dirty="0" smtClean="0"/>
              <a:t> </a:t>
            </a:r>
            <a:endParaRPr lang="ja-JP" altLang="ja-JP" dirty="0" smtClean="0"/>
          </a:p>
          <a:p>
            <a:r>
              <a:rPr lang="ja-JP" altLang="ja-JP" dirty="0" smtClean="0"/>
              <a:t>・市区町村の「要保護児童対策地域協議会」、「支援拠点事業」、「子育て世代包括支援センター」に関する当該地域の現状を</a:t>
            </a:r>
            <a:r>
              <a:rPr lang="ja-JP" altLang="en-US" dirty="0" smtClean="0"/>
              <a:t>押さえ</a:t>
            </a:r>
            <a:r>
              <a:rPr lang="ja-JP" altLang="ja-JP" dirty="0" smtClean="0"/>
              <a:t>伝えること。</a:t>
            </a:r>
          </a:p>
          <a:p>
            <a:r>
              <a:rPr lang="en-US" altLang="ja-JP" dirty="0" smtClean="0"/>
              <a:t> </a:t>
            </a:r>
            <a:endParaRPr lang="ja-JP" altLang="ja-JP" dirty="0" smtClean="0"/>
          </a:p>
          <a:p>
            <a:pPr lvl="0"/>
            <a:r>
              <a:rPr lang="en-US" altLang="ja-JP" dirty="0" smtClean="0"/>
              <a:t>※</a:t>
            </a:r>
            <a:r>
              <a:rPr lang="ja-JP" altLang="ja-JP" dirty="0" smtClean="0"/>
              <a:t>児童福祉法の改正により施策は大きく動くので、常に新しい動きをおさえ、正しく説明すること。</a:t>
            </a:r>
            <a:r>
              <a:rPr lang="en-US" altLang="ja-JP" dirty="0" smtClean="0"/>
              <a:t/>
            </a:r>
            <a:br>
              <a:rPr lang="en-US" altLang="ja-JP" dirty="0" smtClean="0"/>
            </a:br>
            <a:endParaRPr lang="ja-JP" altLang="ja-JP" dirty="0" smtClean="0"/>
          </a:p>
          <a:p>
            <a:r>
              <a:rPr lang="en-US" altLang="ja-JP" dirty="0" smtClean="0"/>
              <a:t/>
            </a:r>
            <a:br>
              <a:rPr lang="en-US" altLang="ja-JP" dirty="0" smtClean="0"/>
            </a:br>
            <a:r>
              <a:rPr lang="en-US" altLang="ja-JP" dirty="0" smtClean="0"/>
              <a:t> </a:t>
            </a:r>
            <a:endParaRPr lang="ja-JP" altLang="ja-JP" dirty="0" smtClean="0"/>
          </a:p>
          <a:p>
            <a:endParaRPr lang="ja-JP" altLang="ja-JP" dirty="0" smtClean="0"/>
          </a:p>
          <a:p>
            <a:endParaRPr lang="ja-JP" altLang="en-US" dirty="0"/>
          </a:p>
        </p:txBody>
      </p:sp>
      <p:sp>
        <p:nvSpPr>
          <p:cNvPr id="4" name="スライド番号プレースホルダー 3"/>
          <p:cNvSpPr>
            <a:spLocks noGrp="1"/>
          </p:cNvSpPr>
          <p:nvPr>
            <p:ph type="sldNum" sz="quarter" idx="10"/>
          </p:nvPr>
        </p:nvSpPr>
        <p:spPr/>
        <p:txBody>
          <a:bodyPr/>
          <a:lstStyle/>
          <a:p>
            <a:fld id="{CABAE952-FC7A-452B-B5B7-1FBE8DE792A8}" type="slidenum">
              <a:rPr lang="ja-JP" altLang="en-US" smtClean="0"/>
              <a:pPr/>
              <a:t>2</a:t>
            </a:fld>
            <a:endParaRPr lang="ja-JP" altLang="en-US"/>
          </a:p>
        </p:txBody>
      </p:sp>
      <p:sp>
        <p:nvSpPr>
          <p:cNvPr id="7" name="スライド イメージ プレースホルダー 6"/>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17129530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lvl="0"/>
            <a:r>
              <a:rPr lang="ja-JP" altLang="en-US" dirty="0"/>
              <a:t>　</a:t>
            </a:r>
            <a:r>
              <a:rPr lang="ja-JP" altLang="en-US" dirty="0" smtClean="0"/>
              <a:t>家庭的養育を進める上で、栄養士は栄養管理や栄養指導を行い、専門性を発揮することが求められます。</a:t>
            </a:r>
            <a:endParaRPr lang="en-US" altLang="ja-JP" dirty="0" smtClean="0"/>
          </a:p>
          <a:p>
            <a:pPr lvl="0"/>
            <a:r>
              <a:rPr lang="ja-JP" altLang="en-US" dirty="0" smtClean="0"/>
              <a:t>　</a:t>
            </a:r>
            <a:endParaRPr lang="en-US" altLang="ja-JP" dirty="0" smtClean="0"/>
          </a:p>
          <a:p>
            <a:pPr lvl="0"/>
            <a:r>
              <a:rPr lang="ja-JP" altLang="en-US" dirty="0" smtClean="0"/>
              <a:t>①</a:t>
            </a:r>
            <a:r>
              <a:rPr lang="ja-JP" altLang="ja-JP" dirty="0" smtClean="0"/>
              <a:t>身体的発達が著しい乳幼児期に適切な栄養を摂取することは、その後の成長にもかかわる重要なファクターです。専門的知識に基づいた献立の作成</a:t>
            </a:r>
            <a:r>
              <a:rPr lang="ja-JP" altLang="en-US" dirty="0" smtClean="0"/>
              <a:t>と</a:t>
            </a:r>
            <a:r>
              <a:rPr lang="ja-JP" altLang="ja-JP" dirty="0" smtClean="0"/>
              <a:t>実際の摂取量の把握</a:t>
            </a:r>
            <a:r>
              <a:rPr lang="ja-JP" altLang="en-US" dirty="0" smtClean="0"/>
              <a:t>が必要です。</a:t>
            </a:r>
            <a:endParaRPr lang="en-US" altLang="ja-JP" dirty="0" smtClean="0"/>
          </a:p>
          <a:p>
            <a:endParaRPr lang="en-US" altLang="ja-JP" dirty="0" smtClean="0"/>
          </a:p>
          <a:p>
            <a:r>
              <a:rPr lang="ja-JP" altLang="en-US" dirty="0" smtClean="0"/>
              <a:t>②一日一日の乳幼児の体調の様子を観察し、病児食へも対応します。</a:t>
            </a:r>
            <a:r>
              <a:rPr lang="ja-JP" altLang="ja-JP" dirty="0" smtClean="0"/>
              <a:t>食物アレルギーへの対応については、離乳食開始期のアレルギーの有無のチェックやその後のアレルギー除去食の提供</a:t>
            </a:r>
            <a:r>
              <a:rPr lang="ja-JP" altLang="en-US" dirty="0" smtClean="0"/>
              <a:t>も行います。</a:t>
            </a:r>
            <a:endParaRPr lang="en-US" altLang="ja-JP" dirty="0" smtClean="0"/>
          </a:p>
          <a:p>
            <a:endParaRPr lang="en-US" altLang="ja-JP" dirty="0" smtClean="0"/>
          </a:p>
          <a:p>
            <a:r>
              <a:rPr lang="ja-JP" altLang="en-US" dirty="0" smtClean="0"/>
              <a:t>③在胎期間も含め、入所に至る経過や発育、発達状況を踏まえ、一人ひとりに合わせたかかわりと管理が必要です。給食委員会や養育会議で個々の状況を検討し、個々の発育や発達に合わせた「計画」を立てて取り組んでいきます。</a:t>
            </a:r>
            <a:endParaRPr lang="en-US" altLang="ja-JP" dirty="0" smtClean="0"/>
          </a:p>
          <a:p>
            <a:endParaRPr lang="en-US" altLang="ja-JP" dirty="0" smtClean="0"/>
          </a:p>
          <a:p>
            <a:r>
              <a:rPr lang="ja-JP" altLang="en-US" dirty="0" smtClean="0"/>
              <a:t>④</a:t>
            </a:r>
            <a:r>
              <a:rPr lang="ja-JP" altLang="ja-JP" dirty="0" smtClean="0"/>
              <a:t>食事への興味関心を育てるために、食事を一緒に作ったり、野菜を育てたりする体験も大切な取</a:t>
            </a:r>
            <a:r>
              <a:rPr lang="ja-JP" altLang="en-US" dirty="0" smtClean="0"/>
              <a:t>り</a:t>
            </a:r>
            <a:r>
              <a:rPr lang="ja-JP" altLang="ja-JP" dirty="0" smtClean="0"/>
              <a:t>組</a:t>
            </a:r>
            <a:r>
              <a:rPr lang="ja-JP" altLang="en-US" dirty="0" smtClean="0"/>
              <a:t>み</a:t>
            </a:r>
            <a:r>
              <a:rPr lang="ja-JP" altLang="ja-JP" dirty="0" smtClean="0"/>
              <a:t>です。</a:t>
            </a:r>
            <a:endParaRPr lang="en-US" altLang="ja-JP" dirty="0" smtClean="0"/>
          </a:p>
          <a:p>
            <a:endParaRPr lang="en-US" altLang="ja-JP" dirty="0" smtClean="0"/>
          </a:p>
          <a:p>
            <a:r>
              <a:rPr lang="ja-JP" altLang="en-US" dirty="0" smtClean="0"/>
              <a:t>⑤乳児院の食事や食育の意義を養育者や保護者へ伝えることも栄養士の重要な役割です。</a:t>
            </a:r>
            <a:endParaRPr lang="en-US" altLang="ja-JP" dirty="0" smtClean="0"/>
          </a:p>
          <a:p>
            <a:endParaRPr lang="ja-JP" altLang="ja-JP" dirty="0" smtClean="0"/>
          </a:p>
          <a:p>
            <a:endParaRPr lang="ja-JP" altLang="en-US" dirty="0"/>
          </a:p>
        </p:txBody>
      </p:sp>
      <p:sp>
        <p:nvSpPr>
          <p:cNvPr id="4" name="スライド番号プレースホルダー 3"/>
          <p:cNvSpPr>
            <a:spLocks noGrp="1"/>
          </p:cNvSpPr>
          <p:nvPr>
            <p:ph type="sldNum" sz="quarter" idx="10"/>
          </p:nvPr>
        </p:nvSpPr>
        <p:spPr/>
        <p:txBody>
          <a:bodyPr/>
          <a:lstStyle/>
          <a:p>
            <a:fld id="{064D05F0-888D-4B5A-8FB1-06EBD77B0CD8}" type="slidenum">
              <a:rPr lang="ja-JP" altLang="en-US" smtClean="0"/>
              <a:pPr/>
              <a:t>20</a:t>
            </a:fld>
            <a:endParaRPr lang="ja-JP" altLang="en-US"/>
          </a:p>
        </p:txBody>
      </p:sp>
      <p:sp>
        <p:nvSpPr>
          <p:cNvPr id="7" name="スライド イメージ プレースホルダー 6"/>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12819177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CABAE952-FC7A-452B-B5B7-1FBE8DE792A8}" type="slidenum">
              <a:rPr lang="ja-JP" altLang="en-US" smtClean="0"/>
              <a:pPr/>
              <a:t>21</a:t>
            </a:fld>
            <a:endParaRPr lang="ja-JP" altLang="en-US"/>
          </a:p>
        </p:txBody>
      </p:sp>
      <p:sp>
        <p:nvSpPr>
          <p:cNvPr id="6" name="スライド イメージ プレースホルダー 5"/>
          <p:cNvSpPr>
            <a:spLocks noGrp="1" noRot="1" noChangeAspect="1"/>
          </p:cNvSpPr>
          <p:nvPr>
            <p:ph type="sldImg"/>
          </p:nvPr>
        </p:nvSpPr>
        <p:spPr>
          <a:xfrm>
            <a:off x="1166813" y="247650"/>
            <a:ext cx="4473575" cy="3354388"/>
          </a:xfrm>
        </p:spPr>
      </p:sp>
      <p:sp>
        <p:nvSpPr>
          <p:cNvPr id="7" name="ノート プレースホルダー 6"/>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1131877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・まずは、正常な乳幼児期の発育、発達について理解しましょう。</a:t>
            </a:r>
          </a:p>
          <a:p>
            <a:r>
              <a:rPr lang="ja-JP" altLang="en-US" dirty="0" smtClean="0"/>
              <a:t>　その上で、一人一人の運動発達、認知の発達、言語発達、対人関係の発達とアタッチメント、情緒の発達を理解することが必要です。</a:t>
            </a:r>
          </a:p>
          <a:p>
            <a:r>
              <a:rPr lang="ja-JP" altLang="en-US" dirty="0" smtClean="0"/>
              <a:t>　発達の評価は</a:t>
            </a:r>
            <a:r>
              <a:rPr lang="en-US" altLang="ja-JP" dirty="0" smtClean="0"/>
              <a:t>DQ(</a:t>
            </a:r>
            <a:r>
              <a:rPr lang="ja-JP" altLang="en-US" dirty="0" smtClean="0"/>
              <a:t>発達指数</a:t>
            </a:r>
            <a:r>
              <a:rPr lang="en-US" altLang="ja-JP" dirty="0" smtClean="0"/>
              <a:t>)</a:t>
            </a:r>
            <a:r>
              <a:rPr lang="ja-JP" altLang="en-US" dirty="0" err="1" smtClean="0"/>
              <a:t>、</a:t>
            </a:r>
            <a:r>
              <a:rPr lang="en-US" altLang="ja-JP" dirty="0" smtClean="0"/>
              <a:t>DA(</a:t>
            </a:r>
            <a:r>
              <a:rPr lang="ja-JP" altLang="en-US" dirty="0" smtClean="0"/>
              <a:t>発達年齢）などで表現されます</a:t>
            </a:r>
          </a:p>
          <a:p>
            <a:r>
              <a:rPr lang="en-US" altLang="ja-JP" dirty="0" smtClean="0"/>
              <a:t>…</a:t>
            </a:r>
            <a:r>
              <a:rPr lang="ja-JP" altLang="en-US" dirty="0" smtClean="0"/>
              <a:t>遠城寺式・乳幼児分析的発達検査</a:t>
            </a:r>
            <a:r>
              <a:rPr lang="en-US" altLang="ja-JP" dirty="0" smtClean="0"/>
              <a:t>(</a:t>
            </a:r>
            <a:r>
              <a:rPr lang="ja-JP" altLang="en-US" dirty="0" smtClean="0"/>
              <a:t>九大小児科改訂版）、新版</a:t>
            </a:r>
            <a:r>
              <a:rPr lang="en-US" altLang="ja-JP" dirty="0" smtClean="0"/>
              <a:t>K</a:t>
            </a:r>
            <a:r>
              <a:rPr lang="ja-JP" altLang="en-US" dirty="0" smtClean="0"/>
              <a:t>式発達検査などがあり、心理職の介入が必要です。</a:t>
            </a:r>
          </a:p>
          <a:p>
            <a:endParaRPr lang="ja-JP" altLang="en-US" dirty="0" smtClean="0"/>
          </a:p>
          <a:p>
            <a:r>
              <a:rPr lang="ja-JP" altLang="en-US" dirty="0" smtClean="0"/>
              <a:t>・特別なニーズを持つ子どもの発育を理解しましょう</a:t>
            </a:r>
          </a:p>
          <a:p>
            <a:endParaRPr lang="ja-JP" altLang="en-US" dirty="0" smtClean="0"/>
          </a:p>
          <a:p>
            <a:r>
              <a:rPr lang="ja-JP" altLang="en-US" dirty="0" smtClean="0"/>
              <a:t>　特別なニーズを持つ子どもとは？（乳児院養育指針第</a:t>
            </a:r>
            <a:r>
              <a:rPr lang="en-US" altLang="ja-JP" dirty="0" smtClean="0"/>
              <a:t>3</a:t>
            </a:r>
            <a:r>
              <a:rPr lang="ja-JP" altLang="en-US" dirty="0" smtClean="0"/>
              <a:t>章第</a:t>
            </a:r>
            <a:r>
              <a:rPr lang="en-US" altLang="ja-JP" dirty="0" smtClean="0"/>
              <a:t>5</a:t>
            </a:r>
            <a:r>
              <a:rPr lang="ja-JP" altLang="en-US" dirty="0" smtClean="0"/>
              <a:t>節参照）</a:t>
            </a:r>
          </a:p>
          <a:p>
            <a:r>
              <a:rPr lang="ja-JP" altLang="en-US" dirty="0" smtClean="0"/>
              <a:t>１．未熟児、低出生体重児の発育発達を理解する。小さいほど組織や器官の発達が未熟なため後遺症として発達遅滞、脳性麻痺、貧血、発育不良などを起こしやすい。</a:t>
            </a:r>
            <a:r>
              <a:rPr lang="en-US" altLang="ja-JP" dirty="0" smtClean="0"/>
              <a:t>2</a:t>
            </a:r>
            <a:r>
              <a:rPr lang="ja-JP" altLang="en-US" dirty="0" smtClean="0"/>
              <a:t>歳ぐらいまで修正月齢で表現する。</a:t>
            </a:r>
          </a:p>
          <a:p>
            <a:r>
              <a:rPr lang="ja-JP" altLang="en-US" dirty="0" smtClean="0"/>
              <a:t>２．発達障害：疾患概念が変わり、従来の精神遅滞が知的能力障害に、言語障害が構音障害、吃音などを含めコミュニケーション症群に、自閉性障害、アスペルガー障害が自閉スペクトラム障害と表現され、他に注意欠如・多動症、限局性学習症、運動症群などに分類された。個々の障害の対応には専門領域の介入が必要である。</a:t>
            </a:r>
          </a:p>
          <a:p>
            <a:r>
              <a:rPr lang="ja-JP" altLang="en-US" dirty="0" smtClean="0"/>
              <a:t>３．ダウン症・ダウン症候群：特有顔貌を有し、２１トリソミーがあり、原因のはっきりしている精神遅滞では一番多い、心疾患、消化管奇形などの合併症が多く、手術が必要なケースが多い。最近では平均寿命が延長している。</a:t>
            </a:r>
          </a:p>
          <a:p>
            <a:r>
              <a:rPr lang="ja-JP" altLang="en-US" dirty="0" smtClean="0"/>
              <a:t>４．脳性まひ児の発育：運動能力に遅れが見られる。原因は未熟児、仮死分娩、重症黄疸などであるが施設での早期の療育により発達促進の可能性あり。症状や発達に応じて哺乳方法や食事介助の検討を要する。</a:t>
            </a:r>
          </a:p>
          <a:p>
            <a:r>
              <a:rPr lang="ja-JP" altLang="en-US" dirty="0" smtClean="0"/>
              <a:t>５．被虐待児・愛情遮断症候群の発育：養育環境に問題あり、栄養摂取，安心できる施設の環境での養育での改善が期待できる。</a:t>
            </a:r>
          </a:p>
          <a:p>
            <a:endParaRPr lang="ja-JP" altLang="en-US" dirty="0" smtClean="0"/>
          </a:p>
          <a:p>
            <a:r>
              <a:rPr lang="ja-JP" altLang="en-US" dirty="0" smtClean="0"/>
              <a:t>・乳児検診は乳幼児の異常の早期発見を目指しており、異常が考えられる場合は、対処を専門分野のアドバイスを受けながら行う必要があります。心理職、療育センター、整形外科医、小児神経専門医、耳鼻科医などと連携します。</a:t>
            </a:r>
            <a:endParaRPr lang="en-US" altLang="ja-JP" dirty="0" smtClean="0"/>
          </a:p>
          <a:p>
            <a:r>
              <a:rPr lang="ja-JP" altLang="en-US" dirty="0" smtClean="0"/>
              <a:t>　乳児院の心理職は、生活の中で観察できる機会が多く、適切に乳児の発育・発達をアセスメントしながら、早期の発見に努めます。</a:t>
            </a:r>
            <a:endParaRPr lang="ja-JP" altLang="en-US" dirty="0"/>
          </a:p>
        </p:txBody>
      </p:sp>
      <p:sp>
        <p:nvSpPr>
          <p:cNvPr id="4" name="スライド番号プレースホルダー 3"/>
          <p:cNvSpPr>
            <a:spLocks noGrp="1"/>
          </p:cNvSpPr>
          <p:nvPr>
            <p:ph type="sldNum" sz="quarter" idx="10"/>
          </p:nvPr>
        </p:nvSpPr>
        <p:spPr/>
        <p:txBody>
          <a:bodyPr/>
          <a:lstStyle/>
          <a:p>
            <a:fld id="{064D05F0-888D-4B5A-8FB1-06EBD77B0CD8}" type="slidenum">
              <a:rPr lang="ja-JP" altLang="en-US" smtClean="0"/>
              <a:pPr/>
              <a:t>22</a:t>
            </a:fld>
            <a:endParaRPr lang="ja-JP" altLang="en-US"/>
          </a:p>
        </p:txBody>
      </p:sp>
      <p:sp>
        <p:nvSpPr>
          <p:cNvPr id="7" name="スライド イメージ プレースホルダー 6"/>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31951224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①②特別なニーズを持つ子どもの発育を理解するでも述べたように、それぞれの児が持つ疾患や障害を理解し、必要な対応を提供できるようにすることが望まれます。</a:t>
            </a:r>
            <a:endParaRPr lang="en-US" altLang="ja-JP" dirty="0" smtClean="0"/>
          </a:p>
          <a:p>
            <a:pPr lvl="0"/>
            <a:r>
              <a:rPr lang="ja-JP" altLang="en-US" dirty="0" smtClean="0"/>
              <a:t>③投薬は看護職だけでなく、他の職員も関与することがあります。似ている薬が多いので投与量や使用法の確認を十分に行って投薬することが重要です。ダブルチェックが誤薬を防ぐためには必要です。</a:t>
            </a:r>
            <a:endParaRPr lang="en-US" altLang="ja-JP" dirty="0" smtClean="0"/>
          </a:p>
          <a:p>
            <a:pPr lvl="0"/>
            <a:r>
              <a:rPr lang="ja-JP" altLang="en-US" dirty="0"/>
              <a:t>（</a:t>
            </a:r>
            <a:r>
              <a:rPr lang="ja-JP" altLang="en-US" dirty="0" smtClean="0"/>
              <a:t>改定新版乳児院養育指針第</a:t>
            </a:r>
            <a:r>
              <a:rPr lang="en-US" altLang="ja-JP" dirty="0" smtClean="0"/>
              <a:t>8</a:t>
            </a:r>
            <a:r>
              <a:rPr lang="ja-JP" altLang="en-US" dirty="0" smtClean="0"/>
              <a:t>章第</a:t>
            </a:r>
            <a:r>
              <a:rPr lang="en-US" altLang="ja-JP" dirty="0" smtClean="0"/>
              <a:t>3</a:t>
            </a:r>
            <a:r>
              <a:rPr lang="ja-JP" altLang="en-US" dirty="0" smtClean="0"/>
              <a:t>節参照）</a:t>
            </a:r>
            <a:endParaRPr lang="en-US" altLang="ja-JP" dirty="0" smtClean="0"/>
          </a:p>
          <a:p>
            <a:endParaRPr lang="en-US" altLang="ja-JP" dirty="0" smtClean="0"/>
          </a:p>
          <a:p>
            <a:r>
              <a:rPr lang="ja-JP" altLang="en-US" dirty="0" smtClean="0"/>
              <a:t>・心理面からの支援について</a:t>
            </a:r>
            <a:endParaRPr lang="en-US" altLang="ja-JP" dirty="0" smtClean="0"/>
          </a:p>
          <a:p>
            <a:r>
              <a:rPr lang="ja-JP" altLang="en-US" dirty="0" smtClean="0"/>
              <a:t>　乳児院には、器質的な疾患を持つ児や、健康状態・発達に弱みを持つ乳幼児が入所していることがあります。「病虚弱児」とされる児童の中には、医療面でのケアが必要であったり、特別な介助や療育が必要な場合があり、適切な処置や対応がなされるよう、環境を整えています。</a:t>
            </a:r>
            <a:endParaRPr lang="en-US" altLang="ja-JP" dirty="0" smtClean="0"/>
          </a:p>
          <a:p>
            <a:r>
              <a:rPr lang="ja-JP" altLang="en-US" dirty="0"/>
              <a:t>　</a:t>
            </a:r>
            <a:r>
              <a:rPr lang="ja-JP" altLang="en-US" dirty="0" smtClean="0"/>
              <a:t>ここで忘れてはならないことは、いかなる状態の子どもであっても、その子どもの気持ちを置き去りにさせないことが大切です。医療的な処置や身体的側面の対応にのみ職員の意識が向けられる場合、その子どもは自らの発信を止め、無力にも適応するしかなくなる場合があります。また、成長の過程で抱く、他の子どもの姿との違いに気づき、自分の不自由さに傷つくときがあることを踏まえ、心のケア</a:t>
            </a:r>
            <a:r>
              <a:rPr lang="en-US" altLang="ja-JP" dirty="0" smtClean="0"/>
              <a:t>(</a:t>
            </a:r>
            <a:r>
              <a:rPr lang="ja-JP" altLang="en-US" dirty="0" smtClean="0"/>
              <a:t>気持ちへの寄り添い</a:t>
            </a:r>
            <a:r>
              <a:rPr lang="en-US" altLang="ja-JP" dirty="0" smtClean="0"/>
              <a:t>)</a:t>
            </a:r>
            <a:r>
              <a:rPr lang="ja-JP" altLang="en-US" dirty="0" smtClean="0"/>
              <a:t>を必ずセットで行えるように、チームで一緒に考えていく姿勢が大切です。</a:t>
            </a:r>
            <a:endParaRPr lang="en-US" altLang="ja-JP" dirty="0" smtClean="0"/>
          </a:p>
          <a:p>
            <a:endParaRPr lang="ja-JP" altLang="en-US" dirty="0"/>
          </a:p>
        </p:txBody>
      </p:sp>
      <p:sp>
        <p:nvSpPr>
          <p:cNvPr id="4" name="スライド番号プレースホルダー 3"/>
          <p:cNvSpPr>
            <a:spLocks noGrp="1"/>
          </p:cNvSpPr>
          <p:nvPr>
            <p:ph type="sldNum" sz="quarter" idx="10"/>
          </p:nvPr>
        </p:nvSpPr>
        <p:spPr/>
        <p:txBody>
          <a:bodyPr/>
          <a:lstStyle/>
          <a:p>
            <a:fld id="{064D05F0-888D-4B5A-8FB1-06EBD77B0CD8}" type="slidenum">
              <a:rPr lang="ja-JP" altLang="en-US" smtClean="0"/>
              <a:pPr/>
              <a:t>23</a:t>
            </a:fld>
            <a:endParaRPr lang="ja-JP" altLang="en-US"/>
          </a:p>
        </p:txBody>
      </p:sp>
      <p:sp>
        <p:nvSpPr>
          <p:cNvPr id="7" name="スライド イメージ プレースホルダー 6"/>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41706502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a:xfrm>
            <a:off x="235249" y="3817541"/>
            <a:ext cx="6336704" cy="5976664"/>
          </a:xfrm>
        </p:spPr>
        <p:txBody>
          <a:bodyPr/>
          <a:lstStyle/>
          <a:p>
            <a:r>
              <a:rPr lang="ja-JP" altLang="en-US" dirty="0" smtClean="0"/>
              <a:t>　</a:t>
            </a:r>
            <a:r>
              <a:rPr lang="ja-JP" altLang="ja-JP" dirty="0" smtClean="0"/>
              <a:t>「乳児院におけるアセスメントガイド」（全国乳児福祉</a:t>
            </a:r>
            <a:r>
              <a:rPr lang="ja-JP" altLang="en-US" dirty="0"/>
              <a:t>協議</a:t>
            </a:r>
            <a:r>
              <a:rPr lang="ja-JP" altLang="ja-JP" dirty="0" smtClean="0"/>
              <a:t>会）を参考に説明すること</a:t>
            </a:r>
            <a:r>
              <a:rPr lang="ja-JP" altLang="en-US" dirty="0" smtClean="0"/>
              <a:t>。</a:t>
            </a:r>
            <a:endParaRPr lang="en-US" altLang="ja-JP" dirty="0" smtClean="0"/>
          </a:p>
          <a:p>
            <a:r>
              <a:rPr lang="ja-JP" altLang="en-US" dirty="0" smtClean="0"/>
              <a:t>　</a:t>
            </a:r>
            <a:r>
              <a:rPr lang="ja-JP" altLang="ja-JP" dirty="0" smtClean="0"/>
              <a:t>なおガイドに掲載されている各シートは、アセスメントの視点を身につけるための研修用ワークシートであり、実務に利用してもかまわないが、記入に時間がかかるものであることに留意が必要</a:t>
            </a:r>
            <a:r>
              <a:rPr lang="ja-JP" altLang="en-US" dirty="0" smtClean="0"/>
              <a:t>です。</a:t>
            </a:r>
            <a:endParaRPr lang="ja-JP" altLang="ja-JP" dirty="0" smtClean="0"/>
          </a:p>
          <a:p>
            <a:r>
              <a:rPr lang="ja-JP" altLang="ja-JP" dirty="0" smtClean="0"/>
              <a:t>　また、子どもの虹情報研修センターのホームページに「要保護児童のためのアセスメントトレーニング」</a:t>
            </a:r>
            <a:r>
              <a:rPr lang="ja-JP" altLang="en-US" dirty="0" smtClean="0"/>
              <a:t>および</a:t>
            </a:r>
            <a:r>
              <a:rPr lang="ja-JP" altLang="ja-JP" dirty="0" smtClean="0"/>
              <a:t>ミニ講座「包括的アセスメント」が掲載されているので参考に</a:t>
            </a:r>
            <a:r>
              <a:rPr lang="ja-JP" altLang="en-US" dirty="0"/>
              <a:t>し</a:t>
            </a:r>
            <a:r>
              <a:rPr lang="ja-JP" altLang="en-US" dirty="0" smtClean="0"/>
              <a:t>てください。</a:t>
            </a:r>
            <a:endParaRPr lang="en-US" altLang="ja-JP" dirty="0" smtClean="0"/>
          </a:p>
          <a:p>
            <a:endParaRPr lang="en-US" altLang="ja-JP" dirty="0"/>
          </a:p>
          <a:p>
            <a:r>
              <a:rPr lang="ja-JP" altLang="en-US" dirty="0"/>
              <a:t>（１）包括的アセスメントの展開</a:t>
            </a:r>
          </a:p>
          <a:p>
            <a:r>
              <a:rPr lang="ja-JP" altLang="en-US" dirty="0" smtClean="0"/>
              <a:t>　個別的</a:t>
            </a:r>
            <a:r>
              <a:rPr lang="ja-JP" altLang="en-US" dirty="0"/>
              <a:t>養育において、アセスメントはその基盤となるものです。生活施設である乳児院では、認知機能や問題行動など、一部の特性や症状をアセスメントすることではなく、全体的、包括的なアセスメントが基本と</a:t>
            </a:r>
            <a:r>
              <a:rPr lang="ja-JP" altLang="en-US" dirty="0" smtClean="0"/>
              <a:t>なります。</a:t>
            </a:r>
            <a:endParaRPr lang="en-US" altLang="ja-JP" dirty="0" smtClean="0"/>
          </a:p>
          <a:p>
            <a:r>
              <a:rPr lang="ja-JP" altLang="en-US" dirty="0"/>
              <a:t>　</a:t>
            </a:r>
            <a:r>
              <a:rPr lang="ja-JP" altLang="en-US" dirty="0" smtClean="0"/>
              <a:t>ケース</a:t>
            </a:r>
            <a:r>
              <a:rPr lang="ja-JP" altLang="en-US" dirty="0"/>
              <a:t>に関する様々な情報を把握、整理し、症状や問題行動も含めた子どもと家族の状態の背景にある本質的な問題を理解し、具体的な支援方針を立てて実践につなげていくことです。</a:t>
            </a:r>
          </a:p>
          <a:p>
            <a:r>
              <a:rPr lang="ja-JP" altLang="en-US" dirty="0" smtClean="0"/>
              <a:t>　包括的アセスメントの</a:t>
            </a:r>
            <a:r>
              <a:rPr lang="ja-JP" altLang="en-US" dirty="0"/>
              <a:t>柱</a:t>
            </a:r>
            <a:r>
              <a:rPr lang="ja-JP" altLang="en-US" dirty="0" smtClean="0"/>
              <a:t>は、</a:t>
            </a:r>
            <a:endParaRPr lang="ja-JP" altLang="en-US" dirty="0"/>
          </a:p>
          <a:p>
            <a:r>
              <a:rPr lang="ja-JP" altLang="en-US" dirty="0"/>
              <a:t>①ケースに関する総合的な情報の把握</a:t>
            </a:r>
          </a:p>
          <a:p>
            <a:r>
              <a:rPr lang="ja-JP" altLang="en-US" dirty="0"/>
              <a:t>②情報を基に、ケースを正しく理解すること</a:t>
            </a:r>
          </a:p>
          <a:p>
            <a:r>
              <a:rPr lang="ja-JP" altLang="en-US" dirty="0"/>
              <a:t>③理解にもとづき、そのケースにあった支援方針を設定する</a:t>
            </a:r>
            <a:r>
              <a:rPr lang="ja-JP" altLang="en-US" dirty="0" smtClean="0"/>
              <a:t>こと　です</a:t>
            </a:r>
            <a:r>
              <a:rPr lang="ja-JP" altLang="en-US" dirty="0"/>
              <a:t>。</a:t>
            </a:r>
          </a:p>
          <a:p>
            <a:r>
              <a:rPr lang="ja-JP" altLang="en-US" dirty="0" smtClean="0"/>
              <a:t>　包括的</a:t>
            </a:r>
            <a:r>
              <a:rPr lang="ja-JP" altLang="en-US" dirty="0"/>
              <a:t>アセスメントにもとづき、支援が展開されますが、日々の実践から</a:t>
            </a:r>
            <a:r>
              <a:rPr lang="ja-JP" altLang="en-US" dirty="0" smtClean="0"/>
              <a:t>、子ども</a:t>
            </a:r>
            <a:r>
              <a:rPr lang="ja-JP" altLang="en-US" dirty="0"/>
              <a:t>の変化や見えなかった状態</a:t>
            </a:r>
            <a:r>
              <a:rPr lang="ja-JP" altLang="en-US" dirty="0" smtClean="0"/>
              <a:t>に</a:t>
            </a:r>
            <a:r>
              <a:rPr lang="ja-JP" altLang="en-US" dirty="0"/>
              <a:t>気</a:t>
            </a:r>
            <a:r>
              <a:rPr lang="ja-JP" altLang="en-US" dirty="0" smtClean="0"/>
              <a:t>づき、</a:t>
            </a:r>
            <a:r>
              <a:rPr lang="ja-JP" altLang="en-US" dirty="0"/>
              <a:t>それが新しい情報として加えられます。それによって理解はより深まり、支援方針はより的確な方向に進んでいきます。包括的アセスメントとは、このように日々修正、進化しながら展開します。</a:t>
            </a:r>
          </a:p>
          <a:p>
            <a:endParaRPr lang="en-US" altLang="ja-JP" dirty="0" smtClean="0"/>
          </a:p>
          <a:p>
            <a:r>
              <a:rPr lang="ja-JP" altLang="en-US" dirty="0" smtClean="0"/>
              <a:t>（</a:t>
            </a:r>
            <a:r>
              <a:rPr lang="ja-JP" altLang="en-US" dirty="0"/>
              <a:t>２）必要な情報の把握</a:t>
            </a:r>
          </a:p>
          <a:p>
            <a:r>
              <a:rPr lang="ja-JP" altLang="en-US" dirty="0" smtClean="0"/>
              <a:t>　包括的</a:t>
            </a:r>
            <a:r>
              <a:rPr lang="ja-JP" altLang="en-US" dirty="0"/>
              <a:t>アセスメントに必要となる情報として、以下のものは重視すべきです。</a:t>
            </a:r>
          </a:p>
          <a:p>
            <a:r>
              <a:rPr lang="ja-JP" altLang="en-US" dirty="0"/>
              <a:t>①関わりながらの行動観察：日々の養育に携わりながら、子どもの様子をしっかり</a:t>
            </a:r>
            <a:r>
              <a:rPr lang="ja-JP" altLang="en-US" dirty="0" smtClean="0"/>
              <a:t>と捉える力</a:t>
            </a:r>
            <a:r>
              <a:rPr lang="ja-JP" altLang="en-US" dirty="0"/>
              <a:t>を養いましょう。身体的側面、心理的側面、関係性の側面の</a:t>
            </a:r>
            <a:r>
              <a:rPr lang="en-US" altLang="ja-JP" dirty="0"/>
              <a:t>3</a:t>
            </a:r>
            <a:r>
              <a:rPr lang="ja-JP" altLang="en-US" dirty="0" err="1"/>
              <a:t>つの</a:t>
            </a:r>
            <a:r>
              <a:rPr lang="ja-JP" altLang="en-US" dirty="0"/>
              <a:t>側面</a:t>
            </a:r>
            <a:r>
              <a:rPr lang="ja-JP" altLang="en-US" dirty="0" smtClean="0"/>
              <a:t>から捉えます</a:t>
            </a:r>
            <a:r>
              <a:rPr lang="ja-JP" altLang="en-US" dirty="0"/>
              <a:t>。それぞれの側面で重視する項目は、「乳児院におけるアセスメントガイド」を参考にしましょう。</a:t>
            </a:r>
          </a:p>
          <a:p>
            <a:r>
              <a:rPr lang="ja-JP" altLang="en-US" dirty="0"/>
              <a:t>②子どもを理解する上で、生育歴や家族の状況はとても重要です。なぜなら過去の出来事や養育環境の中心である家族の状況が子どもに大きな影響を与えているからです。生育歴や家族の状況</a:t>
            </a:r>
            <a:r>
              <a:rPr lang="ja-JP" altLang="en-US" dirty="0" smtClean="0"/>
              <a:t>を押さえるため</a:t>
            </a:r>
            <a:r>
              <a:rPr lang="ja-JP" altLang="en-US" dirty="0"/>
              <a:t>の視点については、「乳児院におけるアセスメントガイド」を参考にしましょう。</a:t>
            </a:r>
          </a:p>
          <a:p>
            <a:r>
              <a:rPr lang="ja-JP" altLang="en-US" dirty="0"/>
              <a:t>③家族、特に保護者が、「子どもや家族の現状をどのよう</a:t>
            </a:r>
            <a:r>
              <a:rPr lang="ja-JP" altLang="en-US" dirty="0" smtClean="0"/>
              <a:t>に捉えて</a:t>
            </a:r>
            <a:r>
              <a:rPr lang="ja-JP" altLang="en-US" dirty="0"/>
              <a:t>いる</a:t>
            </a:r>
            <a:r>
              <a:rPr lang="ja-JP" altLang="en-US" dirty="0" smtClean="0"/>
              <a:t>のか」</a:t>
            </a:r>
            <a:r>
              <a:rPr lang="ja-JP" altLang="en-US" dirty="0"/>
              <a:t>、そして「どのように育ってほしいのか、家族がどうなりたいかなどの願い」を把握しておくことは重要です。支援者の認識や願いとずれているところと合致しているところを見定めることは、家族と協力して養育を行っていく上で重要です。</a:t>
            </a:r>
          </a:p>
          <a:p>
            <a:r>
              <a:rPr lang="ja-JP" altLang="en-US" dirty="0"/>
              <a:t>④発達検査も重要です。これについては別途説明します。</a:t>
            </a:r>
          </a:p>
          <a:p>
            <a:r>
              <a:rPr lang="ja-JP" altLang="en-US" dirty="0"/>
              <a:t>⑤疾患や障害など、医学的所見は第</a:t>
            </a:r>
            <a:r>
              <a:rPr lang="en-US" altLang="ja-JP" dirty="0"/>
              <a:t>1</a:t>
            </a:r>
            <a:r>
              <a:rPr lang="ja-JP" altLang="en-US" dirty="0" smtClean="0"/>
              <a:t>に</a:t>
            </a:r>
            <a:r>
              <a:rPr lang="ja-JP" altLang="en-US" dirty="0"/>
              <a:t>押</a:t>
            </a:r>
            <a:r>
              <a:rPr lang="ja-JP" altLang="en-US" dirty="0" smtClean="0"/>
              <a:t>さえておく</a:t>
            </a:r>
            <a:r>
              <a:rPr lang="ja-JP" altLang="en-US" dirty="0"/>
              <a:t>必要があります。看護職と協働して医療機関から情報を得、日々の暮らしにおける注意点を整理しておきましょう。</a:t>
            </a:r>
          </a:p>
          <a:p>
            <a:r>
              <a:rPr lang="ja-JP" altLang="en-US" dirty="0"/>
              <a:t>⑥日々の子どもの様子や、家族との交流の様子などを経過記録として残します。経過が整理されることで、子どもの成長や変化、家族の変化</a:t>
            </a:r>
            <a:r>
              <a:rPr lang="ja-JP" altLang="en-US" dirty="0" smtClean="0"/>
              <a:t>を捉えられます</a:t>
            </a:r>
            <a:r>
              <a:rPr lang="ja-JP" altLang="en-US" dirty="0"/>
              <a:t>。経過記録は乳児院での子どもの成長の軌跡となるものです。また支援の評価等再アセスメントを行う上でも重要です。</a:t>
            </a:r>
          </a:p>
          <a:p>
            <a:endParaRPr lang="ja-JP" altLang="ja-JP" dirty="0"/>
          </a:p>
        </p:txBody>
      </p:sp>
      <p:sp>
        <p:nvSpPr>
          <p:cNvPr id="4" name="スライド番号プレースホルダー 3"/>
          <p:cNvSpPr>
            <a:spLocks noGrp="1"/>
          </p:cNvSpPr>
          <p:nvPr>
            <p:ph type="sldNum" sz="quarter" idx="10"/>
          </p:nvPr>
        </p:nvSpPr>
        <p:spPr/>
        <p:txBody>
          <a:bodyPr/>
          <a:lstStyle/>
          <a:p>
            <a:fld id="{CABAE952-FC7A-452B-B5B7-1FBE8DE792A8}" type="slidenum">
              <a:rPr lang="ja-JP" altLang="en-US" smtClean="0"/>
              <a:pPr/>
              <a:t>24</a:t>
            </a:fld>
            <a:endParaRPr lang="ja-JP" altLang="en-US"/>
          </a:p>
        </p:txBody>
      </p:sp>
      <p:sp>
        <p:nvSpPr>
          <p:cNvPr id="7" name="スライド イメージ プレースホルダー 6"/>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16538228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CABAE952-FC7A-452B-B5B7-1FBE8DE792A8}" type="slidenum">
              <a:rPr lang="ja-JP" altLang="en-US" smtClean="0"/>
              <a:pPr/>
              <a:t>25</a:t>
            </a:fld>
            <a:endParaRPr lang="ja-JP" altLang="en-US"/>
          </a:p>
        </p:txBody>
      </p:sp>
      <p:sp>
        <p:nvSpPr>
          <p:cNvPr id="6" name="スライド イメージ プレースホルダー 5"/>
          <p:cNvSpPr>
            <a:spLocks noGrp="1" noRot="1" noChangeAspect="1"/>
          </p:cNvSpPr>
          <p:nvPr>
            <p:ph type="sldImg"/>
          </p:nvPr>
        </p:nvSpPr>
        <p:spPr>
          <a:xfrm>
            <a:off x="1166813" y="247650"/>
            <a:ext cx="4473575" cy="3354388"/>
          </a:xfrm>
        </p:spPr>
      </p:sp>
      <p:sp>
        <p:nvSpPr>
          <p:cNvPr id="7" name="ノート プレースホルダー 6"/>
          <p:cNvSpPr>
            <a:spLocks noGrp="1"/>
          </p:cNvSpPr>
          <p:nvPr>
            <p:ph type="body" idx="1"/>
          </p:nvPr>
        </p:nvSpPr>
        <p:spPr/>
        <p:txBody>
          <a:bodyPr/>
          <a:lstStyle/>
          <a:p>
            <a:r>
              <a:rPr lang="ja-JP" altLang="en-US" dirty="0"/>
              <a:t>（３）ケースを理解するための</a:t>
            </a:r>
            <a:r>
              <a:rPr lang="en-US" altLang="ja-JP" dirty="0"/>
              <a:t>3</a:t>
            </a:r>
            <a:r>
              <a:rPr lang="ja-JP" altLang="en-US" dirty="0" err="1"/>
              <a:t>つの</a:t>
            </a:r>
            <a:r>
              <a:rPr lang="ja-JP" altLang="en-US" dirty="0"/>
              <a:t>視点</a:t>
            </a:r>
          </a:p>
          <a:p>
            <a:r>
              <a:rPr lang="ja-JP" altLang="en-US" dirty="0"/>
              <a:t>　子どもの症状や問題行動を含めて子どもの今ある状態の理由や背景を考えることは、子どもの理解を深める上で重要です。考える視点は大きく</a:t>
            </a:r>
            <a:r>
              <a:rPr lang="en-US" altLang="ja-JP" dirty="0"/>
              <a:t>3</a:t>
            </a:r>
            <a:r>
              <a:rPr lang="ja-JP" altLang="en-US" dirty="0"/>
              <a:t>つあります</a:t>
            </a:r>
            <a:r>
              <a:rPr lang="ja-JP" altLang="en-US" dirty="0" smtClean="0"/>
              <a:t>。</a:t>
            </a:r>
            <a:endParaRPr lang="en-US" altLang="ja-JP" dirty="0" smtClean="0"/>
          </a:p>
          <a:p>
            <a:r>
              <a:rPr lang="ja-JP" altLang="en-US" dirty="0"/>
              <a:t>　</a:t>
            </a:r>
            <a:r>
              <a:rPr lang="en-US" altLang="ja-JP" dirty="0" smtClean="0"/>
              <a:t>1</a:t>
            </a:r>
            <a:r>
              <a:rPr lang="ja-JP" altLang="en-US" dirty="0" smtClean="0"/>
              <a:t>つ目は</a:t>
            </a:r>
            <a:r>
              <a:rPr lang="ja-JP" altLang="en-US" dirty="0"/>
              <a:t>、原因や背景に、もって生れた、あるいは事故等によって抱えてしまった障害、治癒が困難な疾患などが考えられる場合です</a:t>
            </a:r>
            <a:r>
              <a:rPr lang="ja-JP" altLang="en-US" dirty="0" smtClean="0"/>
              <a:t>。</a:t>
            </a:r>
            <a:endParaRPr lang="en-US" altLang="ja-JP" dirty="0" smtClean="0"/>
          </a:p>
          <a:p>
            <a:r>
              <a:rPr lang="ja-JP" altLang="en-US" dirty="0"/>
              <a:t>　</a:t>
            </a:r>
            <a:r>
              <a:rPr lang="en-US" altLang="ja-JP" dirty="0" smtClean="0"/>
              <a:t>2</a:t>
            </a:r>
            <a:r>
              <a:rPr lang="ja-JP" altLang="en-US" dirty="0" smtClean="0"/>
              <a:t>つ目</a:t>
            </a:r>
            <a:r>
              <a:rPr lang="ja-JP" altLang="en-US" dirty="0"/>
              <a:t>は過去の養育環境が原因で生じている症状や問題行動です。心的トラウマの影響、分離の影響、不適切な</a:t>
            </a:r>
            <a:r>
              <a:rPr lang="ja-JP" altLang="en-US" dirty="0" smtClean="0"/>
              <a:t>養育</a:t>
            </a:r>
            <a:r>
              <a:rPr lang="ja-JP" altLang="en-US" dirty="0"/>
              <a:t>環境</a:t>
            </a:r>
            <a:r>
              <a:rPr lang="ja-JP" altLang="en-US" dirty="0" smtClean="0"/>
              <a:t>で</a:t>
            </a:r>
            <a:r>
              <a:rPr lang="ja-JP" altLang="en-US" dirty="0"/>
              <a:t>学んでしまった行動パターンなどです。環境がもたらしたものであるため、適切な環境とかかわりによって改善が進むと考えます</a:t>
            </a:r>
            <a:r>
              <a:rPr lang="ja-JP" altLang="en-US" dirty="0" smtClean="0"/>
              <a:t>。</a:t>
            </a:r>
            <a:endParaRPr lang="en-US" altLang="ja-JP" dirty="0" smtClean="0"/>
          </a:p>
          <a:p>
            <a:r>
              <a:rPr lang="ja-JP" altLang="en-US" dirty="0"/>
              <a:t>　</a:t>
            </a:r>
            <a:r>
              <a:rPr lang="en-US" altLang="ja-JP" dirty="0" smtClean="0"/>
              <a:t>3</a:t>
            </a:r>
            <a:r>
              <a:rPr lang="ja-JP" altLang="en-US" dirty="0"/>
              <a:t>つ目は、今の環境が子どもの問題や症状を所持させている可能性を検討する視点です</a:t>
            </a:r>
            <a:r>
              <a:rPr lang="ja-JP" altLang="en-US" dirty="0" smtClean="0"/>
              <a:t>。</a:t>
            </a:r>
            <a:endParaRPr lang="en-US" altLang="ja-JP" dirty="0" smtClean="0"/>
          </a:p>
          <a:p>
            <a:r>
              <a:rPr lang="ja-JP" altLang="en-US" dirty="0"/>
              <a:t>　</a:t>
            </a:r>
            <a:r>
              <a:rPr lang="ja-JP" altLang="en-US" dirty="0" smtClean="0"/>
              <a:t>多く</a:t>
            </a:r>
            <a:r>
              <a:rPr lang="ja-JP" altLang="en-US" dirty="0"/>
              <a:t>のケースはこれらが重なり合ってもろもろの症状を形成しています</a:t>
            </a:r>
            <a:r>
              <a:rPr lang="ja-JP" altLang="en-US" dirty="0" smtClean="0"/>
              <a:t>。どれ</a:t>
            </a:r>
            <a:r>
              <a:rPr lang="ja-JP" altLang="en-US" dirty="0"/>
              <a:t>かひとつの視点で考えるのではなく、常に</a:t>
            </a:r>
            <a:r>
              <a:rPr lang="en-US" altLang="ja-JP" dirty="0"/>
              <a:t>3</a:t>
            </a:r>
            <a:r>
              <a:rPr lang="ja-JP" altLang="en-US" dirty="0" err="1"/>
              <a:t>つの</a:t>
            </a:r>
            <a:r>
              <a:rPr lang="ja-JP" altLang="en-US" dirty="0"/>
              <a:t>視点で考える姿勢を身につけましょう。</a:t>
            </a:r>
          </a:p>
          <a:p>
            <a:endParaRPr lang="ja-JP" altLang="en-US" dirty="0"/>
          </a:p>
          <a:p>
            <a:r>
              <a:rPr lang="ja-JP" altLang="en-US" dirty="0"/>
              <a:t>（４）課題と強みを整理する</a:t>
            </a:r>
          </a:p>
          <a:p>
            <a:r>
              <a:rPr lang="ja-JP" altLang="en-US" dirty="0"/>
              <a:t>　子どもの課題と家族の課題を整理したうえで、もうひとつ別の視点でケースを検討しましょう。それはケースがすでに持っているケースの強みを理解することです。これには</a:t>
            </a:r>
            <a:r>
              <a:rPr lang="en-US" altLang="ja-JP" dirty="0"/>
              <a:t>2</a:t>
            </a:r>
            <a:r>
              <a:rPr lang="ja-JP" altLang="en-US" dirty="0"/>
              <a:t>つあります。ひとつは子どもがすでに持っているよき資質や能力、魅力などの生きる上で支えとなる力の理解です。もうひとつは、子どもと家族に対して、すでにある支援の手を把握し、その力を合わせることです。親族の支え、他機関のかかわりなどがすでに良好に機能しているとしたら、それを重要な支援の協力者としてつながりかかわりを継続することです。乳児院の養育において大きな力となり得ます。</a:t>
            </a:r>
          </a:p>
          <a:p>
            <a:endParaRPr lang="ja-JP" altLang="en-US" dirty="0"/>
          </a:p>
          <a:p>
            <a:endParaRPr lang="ja-JP" altLang="en-US" dirty="0"/>
          </a:p>
          <a:p>
            <a:endParaRPr kumimoji="1" lang="ja-JP" altLang="en-US" dirty="0"/>
          </a:p>
        </p:txBody>
      </p:sp>
    </p:spTree>
    <p:extLst>
      <p:ext uri="{BB962C8B-B14F-4D97-AF65-F5344CB8AC3E}">
        <p14:creationId xmlns:p14="http://schemas.microsoft.com/office/powerpoint/2010/main" val="23002781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CABAE952-FC7A-452B-B5B7-1FBE8DE792A8}" type="slidenum">
              <a:rPr lang="ja-JP" altLang="en-US" smtClean="0"/>
              <a:pPr/>
              <a:t>26</a:t>
            </a:fld>
            <a:endParaRPr lang="ja-JP" altLang="en-US"/>
          </a:p>
        </p:txBody>
      </p:sp>
      <p:sp>
        <p:nvSpPr>
          <p:cNvPr id="6" name="スライド イメージ プレースホルダー 5"/>
          <p:cNvSpPr>
            <a:spLocks noGrp="1" noRot="1" noChangeAspect="1"/>
          </p:cNvSpPr>
          <p:nvPr>
            <p:ph type="sldImg"/>
          </p:nvPr>
        </p:nvSpPr>
        <p:spPr>
          <a:xfrm>
            <a:off x="1166813" y="247650"/>
            <a:ext cx="4473575" cy="3354388"/>
          </a:xfrm>
        </p:spPr>
      </p:sp>
      <p:sp>
        <p:nvSpPr>
          <p:cNvPr id="7" name="ノート プレースホルダー 6"/>
          <p:cNvSpPr>
            <a:spLocks noGrp="1"/>
          </p:cNvSpPr>
          <p:nvPr>
            <p:ph type="body" idx="1"/>
          </p:nvPr>
        </p:nvSpPr>
        <p:spPr/>
        <p:txBody>
          <a:bodyPr/>
          <a:lstStyle/>
          <a:p>
            <a:r>
              <a:rPr lang="ja-JP" altLang="en-US" dirty="0"/>
              <a:t>（５）支援方針の設定</a:t>
            </a:r>
          </a:p>
          <a:p>
            <a:r>
              <a:rPr lang="ja-JP" altLang="en-US" dirty="0" smtClean="0"/>
              <a:t>　子ども</a:t>
            </a:r>
            <a:r>
              <a:rPr lang="ja-JP" altLang="en-US" dirty="0"/>
              <a:t>と家族の課題が整理され、ケースの強みが整理されました。いよいよ支援方針の設定です。課題に対してはそれを補ったり、解決する手立てを考えます。強みに対してはそれらをさらに強化していけるような手立てを考えます。</a:t>
            </a:r>
          </a:p>
          <a:p>
            <a:r>
              <a:rPr lang="ja-JP" altLang="en-US" dirty="0" smtClean="0"/>
              <a:t>　長期</a:t>
            </a:r>
            <a:r>
              <a:rPr lang="ja-JP" altLang="en-US" dirty="0"/>
              <a:t>の援助方針は、その方向性を示したもので、例えば養育の手がかけられなかったゆえに愛着形成が十分でない子どもに対しては、「担当職員との愛着形成」「職員との信頼関係の構築」などが長期の支援方針となります。しかし、このままでは抽象的な方針であって、日々何をしていったらよいのかを示していません。そこで短期の支援方針は、より具体的で実効性のある手立てを設定します。信頼関係を構築するために、例えば「毎日～からベビーマッサージを担当が行う」などといったメニューです。これがあることで、職員がしていることの意味が分かり、他の職員の協力も得やすくなるでしょう。</a:t>
            </a:r>
          </a:p>
          <a:p>
            <a:endParaRPr kumimoji="1" lang="ja-JP" altLang="en-US" dirty="0"/>
          </a:p>
        </p:txBody>
      </p:sp>
    </p:spTree>
    <p:extLst>
      <p:ext uri="{BB962C8B-B14F-4D97-AF65-F5344CB8AC3E}">
        <p14:creationId xmlns:p14="http://schemas.microsoft.com/office/powerpoint/2010/main" val="26228415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　</a:t>
            </a:r>
            <a:r>
              <a:rPr lang="ja-JP" altLang="ja-JP" dirty="0" smtClean="0"/>
              <a:t>各発達検査について調べ、実施した経験も踏まえて、その特徴をメリットデメリットも含めて説明すること</a:t>
            </a:r>
            <a:r>
              <a:rPr lang="ja-JP" altLang="en-US" dirty="0" smtClean="0"/>
              <a:t>。</a:t>
            </a:r>
            <a:endParaRPr lang="ja-JP" altLang="ja-JP" dirty="0"/>
          </a:p>
        </p:txBody>
      </p:sp>
      <p:sp>
        <p:nvSpPr>
          <p:cNvPr id="4" name="スライド番号プレースホルダー 3"/>
          <p:cNvSpPr>
            <a:spLocks noGrp="1"/>
          </p:cNvSpPr>
          <p:nvPr>
            <p:ph type="sldNum" sz="quarter" idx="10"/>
          </p:nvPr>
        </p:nvSpPr>
        <p:spPr/>
        <p:txBody>
          <a:bodyPr/>
          <a:lstStyle/>
          <a:p>
            <a:fld id="{CABAE952-FC7A-452B-B5B7-1FBE8DE792A8}" type="slidenum">
              <a:rPr lang="ja-JP" altLang="en-US" smtClean="0"/>
              <a:pPr/>
              <a:t>27</a:t>
            </a:fld>
            <a:endParaRPr lang="ja-JP" altLang="en-US"/>
          </a:p>
        </p:txBody>
      </p:sp>
      <p:sp>
        <p:nvSpPr>
          <p:cNvPr id="7" name="スライド イメージ プレースホルダー 6"/>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31133459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　</a:t>
            </a:r>
            <a:r>
              <a:rPr lang="ja-JP" altLang="ja-JP" dirty="0" smtClean="0"/>
              <a:t>先述した説明を踏まえ、次の点をさらに説明できるよう努めること</a:t>
            </a:r>
            <a:r>
              <a:rPr lang="ja-JP" altLang="en-US" dirty="0" smtClean="0"/>
              <a:t>。</a:t>
            </a:r>
            <a:endParaRPr lang="ja-JP" altLang="ja-JP" dirty="0" smtClean="0"/>
          </a:p>
          <a:p>
            <a:r>
              <a:rPr lang="ja-JP" altLang="ja-JP" dirty="0" smtClean="0"/>
              <a:t>　　・胎児期の母親のストレス状況が子どもに及ぼす影響について</a:t>
            </a:r>
          </a:p>
          <a:p>
            <a:r>
              <a:rPr lang="ja-JP" altLang="ja-JP" dirty="0" smtClean="0"/>
              <a:t>　　・脳科学における新たな知見の紹介</a:t>
            </a:r>
          </a:p>
          <a:p>
            <a:r>
              <a:rPr lang="ja-JP" altLang="ja-JP" dirty="0" smtClean="0"/>
              <a:t>　　・複数の対象に対するアタッチメント形成が重要</a:t>
            </a:r>
          </a:p>
          <a:p>
            <a:r>
              <a:rPr lang="ja-JP" altLang="ja-JP" dirty="0" smtClean="0"/>
              <a:t>　　・乳幼児の解離症状について</a:t>
            </a:r>
          </a:p>
          <a:p>
            <a:r>
              <a:rPr lang="ja-JP" altLang="ja-JP" dirty="0" smtClean="0"/>
              <a:t>　　・愛着障害と発達障害との類似性や識別に関すること</a:t>
            </a:r>
          </a:p>
          <a:p>
            <a:r>
              <a:rPr lang="ja-JP" altLang="ja-JP" dirty="0" smtClean="0"/>
              <a:t>　　・措置変更等がもたらす乳幼児への心理的ストレスについて</a:t>
            </a:r>
          </a:p>
          <a:p>
            <a:r>
              <a:rPr lang="ja-JP" altLang="en-US" dirty="0" smtClean="0"/>
              <a:t>　　</a:t>
            </a:r>
            <a:r>
              <a:rPr lang="ja-JP" altLang="ja-JP" dirty="0" smtClean="0"/>
              <a:t>・その他</a:t>
            </a:r>
          </a:p>
          <a:p>
            <a:endParaRPr lang="ja-JP" altLang="en-US" dirty="0"/>
          </a:p>
        </p:txBody>
      </p:sp>
      <p:sp>
        <p:nvSpPr>
          <p:cNvPr id="4" name="スライド番号プレースホルダー 3"/>
          <p:cNvSpPr>
            <a:spLocks noGrp="1"/>
          </p:cNvSpPr>
          <p:nvPr>
            <p:ph type="sldNum" sz="quarter" idx="10"/>
          </p:nvPr>
        </p:nvSpPr>
        <p:spPr/>
        <p:txBody>
          <a:bodyPr/>
          <a:lstStyle/>
          <a:p>
            <a:fld id="{CABAE952-FC7A-452B-B5B7-1FBE8DE792A8}" type="slidenum">
              <a:rPr lang="ja-JP" altLang="en-US" smtClean="0"/>
              <a:pPr/>
              <a:t>28</a:t>
            </a:fld>
            <a:endParaRPr lang="ja-JP" altLang="en-US"/>
          </a:p>
        </p:txBody>
      </p:sp>
      <p:sp>
        <p:nvSpPr>
          <p:cNvPr id="7" name="スライド イメージ プレースホルダー 6"/>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39751746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CABAE952-FC7A-452B-B5B7-1FBE8DE792A8}" type="slidenum">
              <a:rPr lang="ja-JP" altLang="en-US" smtClean="0"/>
              <a:pPr/>
              <a:t>29</a:t>
            </a:fld>
            <a:endParaRPr lang="ja-JP" altLang="en-US"/>
          </a:p>
        </p:txBody>
      </p:sp>
      <p:sp>
        <p:nvSpPr>
          <p:cNvPr id="6" name="スライド イメージ プレースホルダー 5"/>
          <p:cNvSpPr>
            <a:spLocks noGrp="1" noRot="1" noChangeAspect="1"/>
          </p:cNvSpPr>
          <p:nvPr>
            <p:ph type="sldImg"/>
          </p:nvPr>
        </p:nvSpPr>
        <p:spPr>
          <a:xfrm>
            <a:off x="1166813" y="247650"/>
            <a:ext cx="4473575" cy="3354388"/>
          </a:xfrm>
        </p:spPr>
      </p:sp>
      <p:sp>
        <p:nvSpPr>
          <p:cNvPr id="7" name="ノート プレースホルダー 6"/>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701325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ja-JP" dirty="0" smtClean="0"/>
              <a:t>（１）児童虐待の現状をおさえましょう</a:t>
            </a:r>
          </a:p>
          <a:p>
            <a:r>
              <a:rPr lang="ja-JP" altLang="en-US" dirty="0" smtClean="0"/>
              <a:t>　</a:t>
            </a:r>
            <a:r>
              <a:rPr lang="ja-JP" altLang="ja-JP" dirty="0" smtClean="0"/>
              <a:t>政府統計の総合窓口を調べ、最新の情報を入手して資料を作成し、説明する</a:t>
            </a:r>
            <a:r>
              <a:rPr lang="ja-JP" altLang="en-US" dirty="0" smtClean="0"/>
              <a:t>。</a:t>
            </a:r>
            <a:endParaRPr lang="ja-JP" altLang="ja-JP" dirty="0" smtClean="0"/>
          </a:p>
          <a:p>
            <a:r>
              <a:rPr lang="ja-JP" altLang="ja-JP" dirty="0" smtClean="0"/>
              <a:t>・</a:t>
            </a:r>
            <a:r>
              <a:rPr lang="en-US" altLang="ja-JP" dirty="0" smtClean="0">
                <a:hlinkClick r:id="rId3"/>
              </a:rPr>
              <a:t>http://www.e-stat.go.jp/SG1/estat/GL08020103.do?_toGL08020103_&amp;listID=000001165626&amp;requestSender=dsearch</a:t>
            </a:r>
            <a:endParaRPr lang="ja-JP" altLang="ja-JP" dirty="0" smtClean="0"/>
          </a:p>
          <a:p>
            <a:endParaRPr lang="en-US" altLang="ja-JP" dirty="0" smtClean="0"/>
          </a:p>
          <a:p>
            <a:r>
              <a:rPr lang="ja-JP" altLang="ja-JP" dirty="0" smtClean="0"/>
              <a:t>会議資料から情報を入手する</a:t>
            </a:r>
          </a:p>
          <a:p>
            <a:r>
              <a:rPr lang="ja-JP" altLang="ja-JP" dirty="0" smtClean="0"/>
              <a:t>・</a:t>
            </a:r>
            <a:r>
              <a:rPr lang="en-US" altLang="ja-JP" dirty="0" smtClean="0">
                <a:hlinkClick r:id="rId4"/>
              </a:rPr>
              <a:t>http://www.mhlw.go.jp/stf/shingi/other-koyou.html?tid=129064</a:t>
            </a:r>
            <a:endParaRPr lang="ja-JP" altLang="ja-JP" dirty="0" smtClean="0"/>
          </a:p>
          <a:p>
            <a:r>
              <a:rPr lang="ja-JP" altLang="ja-JP" dirty="0" smtClean="0"/>
              <a:t>・児童相談所と市区町村の児童虐待相談対応件数</a:t>
            </a:r>
          </a:p>
          <a:p>
            <a:r>
              <a:rPr lang="ja-JP" altLang="ja-JP" dirty="0" smtClean="0"/>
              <a:t>　</a:t>
            </a:r>
            <a:r>
              <a:rPr lang="ja-JP" altLang="en-US" dirty="0" smtClean="0"/>
              <a:t>★別紙参照</a:t>
            </a:r>
            <a:endParaRPr lang="ja-JP" altLang="ja-JP" dirty="0" smtClean="0"/>
          </a:p>
          <a:p>
            <a:r>
              <a:rPr lang="ja-JP" altLang="ja-JP" dirty="0" smtClean="0"/>
              <a:t>・虐待による死亡事例</a:t>
            </a:r>
          </a:p>
          <a:p>
            <a:r>
              <a:rPr lang="ja-JP" altLang="ja-JP" dirty="0" smtClean="0"/>
              <a:t>　子ども虐待による死亡事例等の検証結果（第１２次報告）等について（社会保障審議会児童部会児童虐待等要保護事例の検証に関する専門委員会）を読み、ケースの特徴等を説明する。報告書は毎年発刊されます。常に新しい報告に目を通すこと。</a:t>
            </a:r>
          </a:p>
          <a:p>
            <a:r>
              <a:rPr lang="ja-JP" altLang="en-US" dirty="0" smtClean="0"/>
              <a:t>　</a:t>
            </a:r>
            <a:r>
              <a:rPr lang="en-US" altLang="ja-JP" dirty="0" smtClean="0">
                <a:hlinkClick r:id="rId5"/>
              </a:rPr>
              <a:t>http://www.mhlw.go.jp/stf/seisakunitsuite/bunya/0000099920.html</a:t>
            </a:r>
            <a:endParaRPr lang="ja-JP" altLang="ja-JP" dirty="0" smtClean="0"/>
          </a:p>
          <a:p>
            <a:r>
              <a:rPr lang="ja-JP" altLang="ja-JP" dirty="0" smtClean="0"/>
              <a:t>　</a:t>
            </a:r>
            <a:r>
              <a:rPr lang="ja-JP" altLang="en-US" dirty="0" smtClean="0"/>
              <a:t>★別紙参照</a:t>
            </a:r>
            <a:endParaRPr lang="ja-JP" altLang="ja-JP" dirty="0" smtClean="0"/>
          </a:p>
          <a:p>
            <a:r>
              <a:rPr lang="ja-JP" altLang="ja-JP" dirty="0" smtClean="0"/>
              <a:t>・社会的養護児童の</a:t>
            </a:r>
            <a:r>
              <a:rPr lang="ja-JP" altLang="en-US" dirty="0" smtClean="0"/>
              <a:t>中</a:t>
            </a:r>
            <a:r>
              <a:rPr lang="ja-JP" altLang="ja-JP" dirty="0" smtClean="0"/>
              <a:t>での被虐待児の割合</a:t>
            </a:r>
          </a:p>
          <a:p>
            <a:r>
              <a:rPr lang="ja-JP" altLang="ja-JP" dirty="0" smtClean="0"/>
              <a:t>　</a:t>
            </a:r>
            <a:r>
              <a:rPr lang="ja-JP" altLang="en-US" dirty="0" smtClean="0"/>
              <a:t>★別紙参照</a:t>
            </a:r>
            <a:endParaRPr lang="ja-JP" altLang="ja-JP" dirty="0" smtClean="0"/>
          </a:p>
          <a:p>
            <a:r>
              <a:rPr lang="en-US" altLang="ja-JP" dirty="0" smtClean="0"/>
              <a:t> </a:t>
            </a:r>
            <a:endParaRPr lang="ja-JP" altLang="ja-JP" dirty="0" smtClean="0"/>
          </a:p>
          <a:p>
            <a:r>
              <a:rPr lang="ja-JP" altLang="ja-JP" dirty="0" smtClean="0"/>
              <a:t>（２）家族の現状をおさえましょう</a:t>
            </a:r>
          </a:p>
          <a:p>
            <a:r>
              <a:rPr lang="ja-JP" altLang="en-US" dirty="0" smtClean="0"/>
              <a:t>・</a:t>
            </a:r>
            <a:r>
              <a:rPr lang="ja-JP" altLang="ja-JP" dirty="0" smtClean="0"/>
              <a:t>子どもの貧困率など、子育てに影響を与える社会問題について、資料や文献にあたり概要を説明する。</a:t>
            </a:r>
          </a:p>
          <a:p>
            <a:r>
              <a:rPr lang="ja-JP" altLang="ja-JP" dirty="0" smtClean="0"/>
              <a:t>　妊娠と出産に関する状況（妊婦の年齢、中絶数）、子どもの貧困に関する現状、</a:t>
            </a:r>
            <a:r>
              <a:rPr lang="en-US" altLang="ja-JP" dirty="0" smtClean="0"/>
              <a:t>DV</a:t>
            </a:r>
            <a:r>
              <a:rPr lang="ja-JP" altLang="ja-JP" dirty="0" smtClean="0"/>
              <a:t>の現状、離婚率と単親家庭</a:t>
            </a:r>
            <a:r>
              <a:rPr lang="ja-JP" altLang="en-US" dirty="0" smtClean="0"/>
              <a:t>および</a:t>
            </a:r>
            <a:r>
              <a:rPr lang="ja-JP" altLang="ja-JP" dirty="0" smtClean="0"/>
              <a:t>ステップファミリーの現状、居所不明児童や無戸籍児童の実態、産後うつ発症率、自殺の現状、その他</a:t>
            </a:r>
          </a:p>
          <a:p>
            <a:endParaRPr lang="en-US" altLang="ja-JP" dirty="0" smtClean="0"/>
          </a:p>
          <a:p>
            <a:r>
              <a:rPr lang="ja-JP" altLang="en-US" dirty="0" smtClean="0"/>
              <a:t>・</a:t>
            </a:r>
            <a:r>
              <a:rPr lang="ja-JP" altLang="ja-JP" dirty="0" smtClean="0"/>
              <a:t>死亡事例の検証報告で見出されている家族の特徴</a:t>
            </a:r>
          </a:p>
          <a:p>
            <a:r>
              <a:rPr lang="ja-JP" altLang="ja-JP" dirty="0" smtClean="0"/>
              <a:t>　先述の子ども虐待による死亡事例等の検証結果（第１２次報告）をおさえること</a:t>
            </a:r>
          </a:p>
          <a:p>
            <a:r>
              <a:rPr lang="ja-JP" altLang="ja-JP" dirty="0" smtClean="0"/>
              <a:t>　</a:t>
            </a:r>
            <a:r>
              <a:rPr lang="en-US" altLang="ja-JP" dirty="0" smtClean="0">
                <a:hlinkClick r:id="rId5"/>
              </a:rPr>
              <a:t>http://www.mhlw.go.jp/stf/seisakunitsuite/bunya/0000099920.html</a:t>
            </a:r>
            <a:endParaRPr lang="en-US" altLang="ja-JP" dirty="0" smtClean="0"/>
          </a:p>
          <a:p>
            <a:endParaRPr lang="en-US" altLang="ja-JP" dirty="0" smtClean="0"/>
          </a:p>
          <a:p>
            <a:r>
              <a:rPr lang="ja-JP" altLang="en-US" dirty="0" smtClean="0"/>
              <a:t>・</a:t>
            </a:r>
            <a:r>
              <a:rPr lang="ja-JP" altLang="ja-JP" dirty="0" smtClean="0"/>
              <a:t>家族の抱えた虐待のリスク要因</a:t>
            </a:r>
          </a:p>
          <a:p>
            <a:r>
              <a:rPr lang="ja-JP" altLang="ja-JP" dirty="0" smtClean="0"/>
              <a:t>　様々なリスクが指摘されている。リスクがあれば虐待があるとする判断は妥当ではない。リスクが重なることで、虐待発生の可能性が高まるという認識が必要。またリスクに対して何らかの手立てがなされているかなど、リスクの低減につながる補償因子を見出す視点が重要であることも言及すること。</a:t>
            </a:r>
          </a:p>
          <a:p>
            <a:r>
              <a:rPr lang="ja-JP" altLang="ja-JP" dirty="0" smtClean="0"/>
              <a:t>　①家族が抱えたリスクとして</a:t>
            </a:r>
          </a:p>
          <a:p>
            <a:r>
              <a:rPr lang="ja-JP" altLang="ja-JP" dirty="0" smtClean="0"/>
              <a:t>　・経済的困窮</a:t>
            </a:r>
          </a:p>
          <a:p>
            <a:r>
              <a:rPr lang="ja-JP" altLang="ja-JP" dirty="0" smtClean="0"/>
              <a:t>　・家族の孤立、単親家庭の孤立</a:t>
            </a:r>
          </a:p>
          <a:p>
            <a:r>
              <a:rPr lang="ja-JP" altLang="ja-JP" dirty="0" smtClean="0"/>
              <a:t>　・家庭内の不和、</a:t>
            </a:r>
            <a:r>
              <a:rPr lang="en-US" altLang="ja-JP" dirty="0" smtClean="0"/>
              <a:t>DV</a:t>
            </a:r>
            <a:endParaRPr lang="ja-JP" altLang="ja-JP" dirty="0" smtClean="0"/>
          </a:p>
          <a:p>
            <a:r>
              <a:rPr lang="ja-JP" altLang="ja-JP" dirty="0" smtClean="0"/>
              <a:t>　・ステップファミリーにおける新たな親子関係構築に対する理解やサポートのなさ</a:t>
            </a:r>
          </a:p>
          <a:p>
            <a:r>
              <a:rPr lang="ja-JP" altLang="ja-JP" dirty="0" smtClean="0"/>
              <a:t>　・親以外の家族成員の疾病、障害、問題行動など、子育ての負担を高めてしまう家族成員の要因</a:t>
            </a:r>
          </a:p>
          <a:p>
            <a:r>
              <a:rPr lang="ja-JP" altLang="ja-JP" dirty="0" smtClean="0"/>
              <a:t>　・その他</a:t>
            </a:r>
          </a:p>
          <a:p>
            <a:r>
              <a:rPr lang="ja-JP" altLang="ja-JP" dirty="0" smtClean="0"/>
              <a:t>　②親の抱えたリスク</a:t>
            </a:r>
          </a:p>
          <a:p>
            <a:r>
              <a:rPr lang="ja-JP" altLang="ja-JP" dirty="0" smtClean="0"/>
              <a:t>　・親の精神疾患（産後うつ、統合失調症、</a:t>
            </a:r>
            <a:r>
              <a:rPr lang="en-US" altLang="ja-JP" dirty="0" smtClean="0"/>
              <a:t>PTSD</a:t>
            </a:r>
            <a:r>
              <a:rPr lang="ja-JP" altLang="ja-JP" dirty="0" err="1" smtClean="0"/>
              <a:t>、</a:t>
            </a:r>
            <a:r>
              <a:rPr lang="ja-JP" altLang="ja-JP" dirty="0" smtClean="0"/>
              <a:t>発達障害等）、性格的偏り（人格障害）、嗜癖</a:t>
            </a:r>
          </a:p>
          <a:p>
            <a:r>
              <a:rPr lang="ja-JP" altLang="ja-JP" dirty="0" smtClean="0"/>
              <a:t>　・親の精神的な未熟さ、養育に関する知識等のなさ</a:t>
            </a:r>
          </a:p>
          <a:p>
            <a:r>
              <a:rPr lang="ja-JP" altLang="ja-JP" dirty="0" smtClean="0"/>
              <a:t>　・望まない妊娠</a:t>
            </a:r>
          </a:p>
          <a:p>
            <a:r>
              <a:rPr lang="ja-JP" altLang="ja-JP" dirty="0" smtClean="0"/>
              <a:t>　・子育てに対する誤った認識</a:t>
            </a:r>
          </a:p>
          <a:p>
            <a:r>
              <a:rPr lang="ja-JP" altLang="ja-JP" dirty="0" smtClean="0"/>
              <a:t>　・過去の被虐待体験、いじめ体験など</a:t>
            </a:r>
          </a:p>
          <a:p>
            <a:r>
              <a:rPr lang="ja-JP" altLang="ja-JP" dirty="0" smtClean="0"/>
              <a:t>　・親の行政サービス等に対する不信</a:t>
            </a:r>
          </a:p>
          <a:p>
            <a:r>
              <a:rPr lang="ja-JP" altLang="ja-JP" dirty="0" smtClean="0"/>
              <a:t>　・その他</a:t>
            </a:r>
          </a:p>
          <a:p>
            <a:r>
              <a:rPr lang="ja-JP" altLang="ja-JP" dirty="0" smtClean="0"/>
              <a:t>　③地域の抱えたリスク</a:t>
            </a:r>
          </a:p>
          <a:p>
            <a:r>
              <a:rPr lang="ja-JP" altLang="ja-JP" dirty="0" smtClean="0"/>
              <a:t>　・子育てに関心の低い地域　</a:t>
            </a:r>
          </a:p>
          <a:p>
            <a:r>
              <a:rPr lang="ja-JP" altLang="ja-JP" dirty="0" smtClean="0"/>
              <a:t>　・子育てをサポートする資源の少なさ</a:t>
            </a:r>
          </a:p>
          <a:p>
            <a:r>
              <a:rPr lang="ja-JP" altLang="en-US" dirty="0" smtClean="0"/>
              <a:t>　</a:t>
            </a:r>
            <a:r>
              <a:rPr lang="ja-JP" altLang="ja-JP" dirty="0" smtClean="0"/>
              <a:t>・問題のある家族や子どもを排除しようとする</a:t>
            </a:r>
          </a:p>
          <a:p>
            <a:r>
              <a:rPr lang="ja-JP" altLang="en-US" dirty="0" smtClean="0"/>
              <a:t>　</a:t>
            </a:r>
            <a:r>
              <a:rPr lang="ja-JP" altLang="ja-JP" dirty="0" smtClean="0"/>
              <a:t>・その他</a:t>
            </a:r>
            <a:endParaRPr lang="ja-JP" altLang="ja-JP" dirty="0"/>
          </a:p>
        </p:txBody>
      </p:sp>
      <p:sp>
        <p:nvSpPr>
          <p:cNvPr id="4" name="スライド番号プレースホルダー 3"/>
          <p:cNvSpPr>
            <a:spLocks noGrp="1"/>
          </p:cNvSpPr>
          <p:nvPr>
            <p:ph type="sldNum" sz="quarter" idx="10"/>
          </p:nvPr>
        </p:nvSpPr>
        <p:spPr/>
        <p:txBody>
          <a:bodyPr/>
          <a:lstStyle/>
          <a:p>
            <a:fld id="{CABAE952-FC7A-452B-B5B7-1FBE8DE792A8}" type="slidenum">
              <a:rPr lang="ja-JP" altLang="en-US" smtClean="0"/>
              <a:pPr/>
              <a:t>3</a:t>
            </a:fld>
            <a:endParaRPr lang="ja-JP" altLang="en-US"/>
          </a:p>
        </p:txBody>
      </p:sp>
      <p:sp>
        <p:nvSpPr>
          <p:cNvPr id="7" name="スライド イメージ プレースホルダー 6"/>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2823229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a:t>
            </a:r>
            <a:r>
              <a:rPr lang="ja-JP" altLang="ja-JP" dirty="0" smtClean="0"/>
              <a:t>１）</a:t>
            </a:r>
            <a:r>
              <a:rPr lang="ja-JP" altLang="en-US" dirty="0" smtClean="0"/>
              <a:t>乳幼児の生活は、子ども個々の発達に応じて意図的に整えていくことが大切です。</a:t>
            </a:r>
            <a:endParaRPr lang="en-US" altLang="ja-JP" dirty="0" smtClean="0"/>
          </a:p>
          <a:p>
            <a:r>
              <a:rPr lang="ja-JP" altLang="en-US" dirty="0" smtClean="0"/>
              <a:t>〇睡眠</a:t>
            </a:r>
            <a:endParaRPr lang="en-US" altLang="ja-JP" dirty="0" smtClean="0"/>
          </a:p>
          <a:p>
            <a:r>
              <a:rPr lang="ja-JP" altLang="en-US" dirty="0" smtClean="0"/>
              <a:t>・生まれたばかりの赤ちゃんはほとんど一日中眠って過ごします。空腹とおむつの汚れと、少しの不快感と少しの甘えで泣き、生理的欲求が満たされればまたすぐ眠り始めます。はじめは、昼夜の区別のないような生活を過ごし、しだいに昼間の目覚めの時間が長くなり、やがて昼夜の生活が形作られていきます。心地よい眠りが機嫌のよい目覚めをもたらし、生き生きとした心の働きが外界へ向かって活動を始めるようになります。午睡も</a:t>
            </a:r>
            <a:r>
              <a:rPr lang="en-US" altLang="ja-JP" dirty="0" smtClean="0"/>
              <a:t>1</a:t>
            </a:r>
            <a:r>
              <a:rPr lang="ja-JP" altLang="en-US" dirty="0" smtClean="0"/>
              <a:t>歳ころで午前午後の</a:t>
            </a:r>
            <a:r>
              <a:rPr lang="en-US" altLang="ja-JP" dirty="0" smtClean="0"/>
              <a:t>2</a:t>
            </a:r>
            <a:r>
              <a:rPr lang="ja-JP" altLang="en-US" dirty="0" smtClean="0"/>
              <a:t>回寝から、しだいに</a:t>
            </a:r>
            <a:r>
              <a:rPr lang="en-US" altLang="ja-JP" dirty="0" smtClean="0"/>
              <a:t>1</a:t>
            </a:r>
            <a:r>
              <a:rPr lang="ja-JP" altLang="en-US" dirty="0" smtClean="0"/>
              <a:t>回寝にまとまっていきます。しかし、睡眠には個人差があり、寝つきの良い子、ひとしきり泣き騒ぐ子などさまざまです。養育者は快く就眠できるように心を配ります。また、寝室やベッド、寝具などの環境にも配慮が必要です。</a:t>
            </a:r>
            <a:endParaRPr lang="en-US" altLang="ja-JP" dirty="0" smtClean="0"/>
          </a:p>
          <a:p>
            <a:r>
              <a:rPr lang="ja-JP" altLang="en-US" dirty="0" smtClean="0"/>
              <a:t>〇栄養</a:t>
            </a:r>
            <a:endParaRPr lang="en-US" altLang="ja-JP" dirty="0" smtClean="0"/>
          </a:p>
          <a:p>
            <a:r>
              <a:rPr lang="ja-JP" altLang="en-US" dirty="0" smtClean="0"/>
              <a:t>・乳児期の栄養は、もっとも基本的な命の保障のために必要なものであり、順調な発育・発達に大きく影響しますので重要です。授乳から離乳食、そして幼児食への移行まで、個人差に留意しながら支援のポイントを押さえて進めていきます。</a:t>
            </a:r>
            <a:endParaRPr lang="en-US" altLang="ja-JP" dirty="0" smtClean="0"/>
          </a:p>
          <a:p>
            <a:r>
              <a:rPr lang="ja-JP" altLang="en-US" dirty="0" smtClean="0"/>
              <a:t>〇排泄</a:t>
            </a:r>
            <a:endParaRPr lang="en-US" altLang="ja-JP" dirty="0" smtClean="0"/>
          </a:p>
          <a:p>
            <a:r>
              <a:rPr lang="ja-JP" altLang="en-US" dirty="0" smtClean="0"/>
              <a:t>・生まれたばかりの赤ちゃんは、授乳とおむつ交換、沐浴、睡眠がほとんど生活のすべてを占めます。多量に水分（栄養）を摂取し、多量に排泄します。排泄が自律するまでおむつを使用し、養育者が介助し、適切な発達段階で、自律に向けたトイレットトレーニングが行われます。おむつ交換をされることで、乳児は不快な状態から快の気分をもたらせられます。また、養育者にとっては、健康状態の把握のためにも、便の性状、回数、尿の状態などを観察する必要があります。</a:t>
            </a:r>
            <a:endParaRPr lang="en-US" altLang="ja-JP" dirty="0" smtClean="0"/>
          </a:p>
          <a:p>
            <a:r>
              <a:rPr lang="ja-JP" altLang="en-US" dirty="0" smtClean="0"/>
              <a:t>〇沐浴</a:t>
            </a:r>
            <a:endParaRPr lang="en-US" altLang="ja-JP" dirty="0" smtClean="0"/>
          </a:p>
          <a:p>
            <a:r>
              <a:rPr lang="ja-JP" altLang="en-US" dirty="0" smtClean="0"/>
              <a:t>・新陳代謝の旺盛な乳児には、毎日の沐浴は欠かせません。沐浴・入浴は、清潔を保つために、夏場は汗疹予防のためにも、沐浴以外にもシャワーや行水をまめに行うことも効果的です。入浴は、子どもと養育者のスキンシップの場でもあります。一緒に入り、ゆっくりと遊びながらの楽しい入浴は、子どもたちの歓声と笑い声が響いてきます。</a:t>
            </a:r>
            <a:endParaRPr lang="en-US" altLang="ja-JP" dirty="0" smtClean="0"/>
          </a:p>
          <a:p>
            <a:r>
              <a:rPr lang="ja-JP" altLang="en-US" dirty="0" smtClean="0"/>
              <a:t>・歯磨きも、食後の習慣として定着させたいものです。食後の水分摂取だけでもずいぶん効果があります。</a:t>
            </a:r>
            <a:endParaRPr lang="en-US" altLang="ja-JP" dirty="0" smtClean="0"/>
          </a:p>
          <a:p>
            <a:r>
              <a:rPr lang="ja-JP" altLang="en-US" dirty="0" smtClean="0"/>
              <a:t>・衣類は、寒暖の状態に適した枚数と厚さを考慮し、活動を阻害せず、清潔を保ち、肌に刺激のないような綿素材が適切です。さらに上衣は保温性のあるものにします。厚着は好ましくなく、極端な薄着も健康的ではありません。年長児になると、衣類の着脱も行うようになるため、着脱しやすいものを準備します。衣類は個別化し、個人的に収納し、自分で取り出せるように区別しておくと、喜んで好みの衣類を出して着たり、お片づけをしたりするようになります。</a:t>
            </a:r>
            <a:endParaRPr lang="en-US" altLang="ja-JP" dirty="0" smtClean="0"/>
          </a:p>
          <a:p>
            <a:r>
              <a:rPr lang="ja-JP" altLang="en-US" dirty="0" smtClean="0"/>
              <a:t>〇遊び</a:t>
            </a:r>
            <a:endParaRPr lang="en-US" altLang="ja-JP" dirty="0" smtClean="0"/>
          </a:p>
          <a:p>
            <a:r>
              <a:rPr lang="ja-JP" altLang="en-US" dirty="0" smtClean="0"/>
              <a:t>・乳幼児にとっての生活は、生理的欲求の充足と遊びがすべてといえます。なかでも「遊び」は主体的で自由な心の意欲から生じたものであることが望ましいのです。子どもたちは、遊びを通じて、運動能力、知的発達、手指の操作などを高めていきます。また、探索心、好奇心を満たし、生き生きと充実して遊ぶことは、精神の健康の維持にも役立ちます。しかし意欲はあっても、自ら行動して遊び相手の人間（特に養育者）や、遊びの道具を獲得する能力の低い年齢である乳幼児のとっては、遊びを豊かにするために、養育者が対応できる機会を逃さず適切にはたらきかけをすること、環境的刺激</a:t>
            </a:r>
            <a:r>
              <a:rPr lang="en-US" altLang="ja-JP" dirty="0" smtClean="0"/>
              <a:t>(</a:t>
            </a:r>
            <a:r>
              <a:rPr lang="ja-JP" altLang="en-US" dirty="0" smtClean="0"/>
              <a:t>遊具、玩具など）を与えることが遊びの発展に必要であり、意図的に遊びの機会や素材を準備することが大切になります。</a:t>
            </a:r>
            <a:endParaRPr lang="en-US" altLang="ja-JP" dirty="0" smtClean="0"/>
          </a:p>
          <a:p>
            <a:r>
              <a:rPr lang="ja-JP" altLang="en-US" dirty="0" smtClean="0"/>
              <a:t>・社会資源を活用して、外出や外泊、近隣の散歩や買い物などをすることも大きな楽しみで、多大な刺激となります。とくに散歩は、毎日の生活に欠かせないもので、健康増進とともに好奇心や探索心を満たしてくれます。</a:t>
            </a:r>
            <a:endParaRPr lang="en-US" altLang="ja-JP" dirty="0" smtClean="0"/>
          </a:p>
          <a:p>
            <a:endParaRPr lang="en-US" altLang="ja-JP" dirty="0" smtClean="0"/>
          </a:p>
          <a:p>
            <a:r>
              <a:rPr lang="ja-JP" altLang="en-US" dirty="0" smtClean="0"/>
              <a:t>（２）一日の流れ</a:t>
            </a:r>
            <a:endParaRPr lang="en-US" altLang="ja-JP" dirty="0" smtClean="0"/>
          </a:p>
          <a:p>
            <a:r>
              <a:rPr lang="ja-JP" altLang="en-US" dirty="0" smtClean="0"/>
              <a:t>・一日一日の養育支援は日課によって展開されます。</a:t>
            </a:r>
            <a:endParaRPr lang="en-US" altLang="ja-JP" dirty="0" smtClean="0"/>
          </a:p>
          <a:p>
            <a:r>
              <a:rPr lang="ja-JP" altLang="en-US" dirty="0" smtClean="0"/>
              <a:t>・これは時間的な流れではなく、一人ひとりの子どもの「目覚めている」「眠っている」といった明確な生理的状態に応じて食事、排泄、睡眠、清潔、衣類の着脱動作など生活習慣を位置づけていくことであり、一日の流れは子どもにとって連続したものです。</a:t>
            </a:r>
            <a:endParaRPr lang="en-US" altLang="ja-JP" dirty="0" smtClean="0"/>
          </a:p>
          <a:p>
            <a:r>
              <a:rPr lang="ja-JP" altLang="en-US" dirty="0" smtClean="0"/>
              <a:t>・固定的な時間の流れではなく、子どもの心身の状態（例えば、健康児、病児，障害児であること）や入所直後か退所前かによって考慮され、また月齢差や季節によっても一日の流れが違ってくることに留意します。</a:t>
            </a:r>
            <a:endParaRPr lang="en-US" altLang="ja-JP" dirty="0" smtClean="0"/>
          </a:p>
          <a:p>
            <a:r>
              <a:rPr lang="ja-JP" altLang="en-US" dirty="0" smtClean="0"/>
              <a:t>・日課は子どもの発達や要求にそった自律生活をおくるためにも、発達の状態を考慮し、一律の生活を押し付けない柔軟な日課が望ましいのです。</a:t>
            </a:r>
            <a:endParaRPr lang="en-US" altLang="ja-JP" dirty="0" smtClean="0"/>
          </a:p>
          <a:p>
            <a:r>
              <a:rPr lang="ja-JP" altLang="en-US" dirty="0" smtClean="0"/>
              <a:t>・日々の日課は義務的に送るのではなく、子どもたちの生活の流れのなかで、養育する職員がかかわり生活を共にする日課としたいものです。</a:t>
            </a:r>
            <a:endParaRPr lang="ja-JP" altLang="ja-JP" dirty="0"/>
          </a:p>
        </p:txBody>
      </p:sp>
      <p:sp>
        <p:nvSpPr>
          <p:cNvPr id="4" name="スライド番号プレースホルダー 3"/>
          <p:cNvSpPr>
            <a:spLocks noGrp="1"/>
          </p:cNvSpPr>
          <p:nvPr>
            <p:ph type="sldNum" sz="quarter" idx="10"/>
          </p:nvPr>
        </p:nvSpPr>
        <p:spPr/>
        <p:txBody>
          <a:bodyPr/>
          <a:lstStyle/>
          <a:p>
            <a:fld id="{CABAE952-FC7A-452B-B5B7-1FBE8DE792A8}" type="slidenum">
              <a:rPr lang="ja-JP" altLang="en-US" smtClean="0"/>
              <a:pPr/>
              <a:t>4</a:t>
            </a:fld>
            <a:endParaRPr lang="ja-JP" altLang="en-US"/>
          </a:p>
        </p:txBody>
      </p:sp>
      <p:sp>
        <p:nvSpPr>
          <p:cNvPr id="7" name="スライド イメージ プレースホルダー 6"/>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276610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・乳幼児期の発達の特徴を理解しましょう。</a:t>
            </a:r>
            <a:endParaRPr lang="en-US" altLang="ja-JP" dirty="0" smtClean="0"/>
          </a:p>
          <a:p>
            <a:r>
              <a:rPr lang="ja-JP" altLang="en-US" dirty="0" smtClean="0"/>
              <a:t>　その上で、一人一人の運動発達、認知の発達、言語発達、対人関係の発達とアタッチメント、情緒の発達を理解することが必要です。</a:t>
            </a:r>
            <a:endParaRPr lang="en-US" altLang="ja-JP" dirty="0" smtClean="0"/>
          </a:p>
          <a:p>
            <a:r>
              <a:rPr lang="ja-JP" altLang="en-US" dirty="0" smtClean="0"/>
              <a:t>　発達の評価は</a:t>
            </a:r>
            <a:r>
              <a:rPr lang="en-US" altLang="ja-JP" dirty="0" smtClean="0"/>
              <a:t>DQ(</a:t>
            </a:r>
            <a:r>
              <a:rPr lang="ja-JP" altLang="en-US" dirty="0" smtClean="0"/>
              <a:t>発達指数</a:t>
            </a:r>
            <a:r>
              <a:rPr lang="en-US" altLang="ja-JP" dirty="0" smtClean="0"/>
              <a:t>)</a:t>
            </a:r>
            <a:r>
              <a:rPr lang="ja-JP" altLang="en-US" dirty="0" err="1" smtClean="0"/>
              <a:t>、</a:t>
            </a:r>
            <a:r>
              <a:rPr lang="en-US" altLang="ja-JP" dirty="0" smtClean="0"/>
              <a:t>DA(</a:t>
            </a:r>
            <a:r>
              <a:rPr lang="ja-JP" altLang="en-US" dirty="0" smtClean="0"/>
              <a:t>発達年齢）などで表現されます。</a:t>
            </a:r>
            <a:endParaRPr lang="en-US" altLang="ja-JP" dirty="0" smtClean="0"/>
          </a:p>
          <a:p>
            <a:r>
              <a:rPr lang="ja-JP" altLang="en-US" dirty="0" smtClean="0"/>
              <a:t>・・・遠城寺式・乳幼児分析的発達検査</a:t>
            </a:r>
            <a:r>
              <a:rPr lang="en-US" altLang="ja-JP" dirty="0" smtClean="0"/>
              <a:t>(</a:t>
            </a:r>
            <a:r>
              <a:rPr lang="ja-JP" altLang="en-US" dirty="0" smtClean="0"/>
              <a:t>九大小児科改訂版）、新版</a:t>
            </a:r>
            <a:r>
              <a:rPr lang="en-US" altLang="ja-JP" dirty="0" smtClean="0"/>
              <a:t>K</a:t>
            </a:r>
            <a:r>
              <a:rPr lang="ja-JP" altLang="en-US" dirty="0" smtClean="0"/>
              <a:t>式発達検査などがあり、心理職の介入が必要です。</a:t>
            </a:r>
            <a:endParaRPr lang="en-US" altLang="ja-JP" dirty="0" smtClean="0"/>
          </a:p>
          <a:p>
            <a:endParaRPr lang="en-US" altLang="ja-JP" dirty="0" smtClean="0"/>
          </a:p>
          <a:p>
            <a:r>
              <a:rPr lang="ja-JP" altLang="en-US" dirty="0" smtClean="0"/>
              <a:t>・特別なニーズを持つ子どもの発育を理解しましょう。</a:t>
            </a:r>
            <a:endParaRPr lang="en-US" altLang="ja-JP" dirty="0" smtClean="0"/>
          </a:p>
          <a:p>
            <a:endParaRPr lang="en-US" altLang="ja-JP" dirty="0" smtClean="0"/>
          </a:p>
          <a:p>
            <a:r>
              <a:rPr lang="ja-JP" altLang="en-US" dirty="0" smtClean="0"/>
              <a:t>　特別なニーズを持つ子どもとは？（改訂新版乳児院養育指針第</a:t>
            </a:r>
            <a:r>
              <a:rPr lang="en-US" altLang="ja-JP" dirty="0" smtClean="0"/>
              <a:t>3</a:t>
            </a:r>
            <a:r>
              <a:rPr lang="ja-JP" altLang="en-US" dirty="0" smtClean="0"/>
              <a:t>章第</a:t>
            </a:r>
            <a:r>
              <a:rPr lang="en-US" altLang="ja-JP" dirty="0" smtClean="0"/>
              <a:t>5</a:t>
            </a:r>
            <a:r>
              <a:rPr lang="ja-JP" altLang="en-US" dirty="0" smtClean="0"/>
              <a:t>節参照）</a:t>
            </a:r>
            <a:endParaRPr lang="en-US" altLang="ja-JP" dirty="0" smtClean="0"/>
          </a:p>
          <a:p>
            <a:r>
              <a:rPr lang="ja-JP" altLang="en-US" dirty="0" smtClean="0"/>
              <a:t>１．未熟児、低出生体重児の発育発達を理解する。小さいほど組織や器官の発達が未熟なため後遺症として発達遅滞、脳性麻痺、貧血、発育不良などを起こしやすい。</a:t>
            </a:r>
            <a:r>
              <a:rPr lang="en-US" altLang="ja-JP" dirty="0" smtClean="0"/>
              <a:t>2</a:t>
            </a:r>
            <a:r>
              <a:rPr lang="ja-JP" altLang="en-US" dirty="0" smtClean="0"/>
              <a:t>歳ぐらいまで修正月齢で表現する。</a:t>
            </a:r>
            <a:endParaRPr lang="en-US" altLang="ja-JP" dirty="0" smtClean="0"/>
          </a:p>
          <a:p>
            <a:r>
              <a:rPr lang="ja-JP" altLang="en-US" dirty="0" smtClean="0"/>
              <a:t>２．発達障害：疾患概念が変わり、従来の精神遅滞が知的能力障害に、言語障害が構音障害、吃音などを含めコミュニケーション症群に、自閉性障害、アスペルガー障害が自閉スペクトラム障害と表現され、他に注意欠如・多動症、限局性学習症、運動症群などに分類された。個々の障害の対応には専門領域の介入が必要である。</a:t>
            </a:r>
            <a:endParaRPr lang="en-US" altLang="ja-JP" dirty="0" smtClean="0"/>
          </a:p>
          <a:p>
            <a:r>
              <a:rPr lang="ja-JP" altLang="en-US" dirty="0" smtClean="0"/>
              <a:t>３．ダウン症・ダウン症候群：特有顔貌を有し、</a:t>
            </a:r>
            <a:r>
              <a:rPr lang="en-US" altLang="ja-JP" dirty="0" smtClean="0"/>
              <a:t>2</a:t>
            </a:r>
            <a:r>
              <a:rPr lang="en-US" altLang="ja-JP" dirty="0"/>
              <a:t>1</a:t>
            </a:r>
            <a:r>
              <a:rPr lang="ja-JP" altLang="en-US" dirty="0" smtClean="0"/>
              <a:t>トリソミーがあり、原因のはっきりしている精神遅滞では一番多い、心疾患、消化管奇形などの合併症が多く、手術が必要なケースが多い。最近では平均寿命が延長している。</a:t>
            </a:r>
            <a:endParaRPr lang="en-US" altLang="ja-JP" dirty="0" smtClean="0"/>
          </a:p>
          <a:p>
            <a:r>
              <a:rPr lang="ja-JP" altLang="en-US" dirty="0" smtClean="0"/>
              <a:t>４．脳性まひ児の発育：運動能力に遅れが見られる。原因は未熟児、仮死分娩、重症黄疸などであるが施設での早期の療育により発達促進の可能性あり。症状や発達に応じて哺乳方法や食事介助の検討を要する。</a:t>
            </a:r>
            <a:endParaRPr lang="en-US" altLang="ja-JP" dirty="0" smtClean="0"/>
          </a:p>
          <a:p>
            <a:r>
              <a:rPr lang="ja-JP" altLang="en-US" dirty="0" smtClean="0"/>
              <a:t>５．被虐待児・愛情遮断症候群の発育：養育環境に問題あり、栄養摂取，安心できる施設の環境での養育での改善が期待できる。</a:t>
            </a:r>
            <a:endParaRPr lang="en-US" altLang="ja-JP" dirty="0" smtClean="0"/>
          </a:p>
          <a:p>
            <a:endParaRPr lang="en-US" altLang="ja-JP" dirty="0" smtClean="0"/>
          </a:p>
          <a:p>
            <a:r>
              <a:rPr lang="ja-JP" altLang="en-US" dirty="0" smtClean="0"/>
              <a:t>・乳児検診は乳幼児の異常の早期発見を目指しており、異常が考えられる場合は、対処を専門分野のアドバイスを受けながら行う必要があります。心理職、療育センター、整形外科医、小児神経専門医、耳鼻科医などと連携します。</a:t>
            </a:r>
            <a:endParaRPr lang="ja-JP" altLang="en-US" dirty="0"/>
          </a:p>
        </p:txBody>
      </p:sp>
      <p:sp>
        <p:nvSpPr>
          <p:cNvPr id="4" name="スライド番号プレースホルダー 3"/>
          <p:cNvSpPr>
            <a:spLocks noGrp="1"/>
          </p:cNvSpPr>
          <p:nvPr>
            <p:ph type="sldNum" sz="quarter" idx="10"/>
          </p:nvPr>
        </p:nvSpPr>
        <p:spPr/>
        <p:txBody>
          <a:bodyPr/>
          <a:lstStyle/>
          <a:p>
            <a:fld id="{064D05F0-888D-4B5A-8FB1-06EBD77B0CD8}" type="slidenum">
              <a:rPr lang="ja-JP" altLang="en-US" smtClean="0"/>
              <a:pPr/>
              <a:t>5</a:t>
            </a:fld>
            <a:endParaRPr lang="ja-JP" altLang="en-US"/>
          </a:p>
        </p:txBody>
      </p:sp>
      <p:sp>
        <p:nvSpPr>
          <p:cNvPr id="7" name="スライド イメージ プレースホルダー 6"/>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2152401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a:xfrm>
            <a:off x="235249" y="3817541"/>
            <a:ext cx="6336704" cy="5976664"/>
          </a:xfrm>
        </p:spPr>
        <p:txBody>
          <a:bodyPr/>
          <a:lstStyle/>
          <a:p>
            <a:r>
              <a:rPr lang="ja-JP" altLang="ja-JP" dirty="0" smtClean="0"/>
              <a:t>○心的発達の根本原理</a:t>
            </a:r>
          </a:p>
          <a:p>
            <a:r>
              <a:rPr lang="ja-JP" altLang="ja-JP" dirty="0" smtClean="0"/>
              <a:t>　生きていくためには人生の各段階に獲得すべき心的課題があるということと、課題の獲得には順次性（前の課題が獲得されることで次の課題が獲得しやすくなる）があるということ</a:t>
            </a:r>
            <a:r>
              <a:rPr lang="ja-JP" altLang="en-US" dirty="0" smtClean="0"/>
              <a:t>を覚えておいてください。</a:t>
            </a:r>
            <a:endParaRPr lang="ja-JP" altLang="ja-JP" dirty="0" smtClean="0"/>
          </a:p>
          <a:p>
            <a:r>
              <a:rPr lang="ja-JP" altLang="ja-JP" dirty="0" smtClean="0"/>
              <a:t>　基本としてエリクソンの発達理論とボウルビィの愛着形成をおさえること</a:t>
            </a:r>
            <a:r>
              <a:rPr lang="ja-JP" altLang="en-US" dirty="0" smtClean="0"/>
              <a:t>が大切です</a:t>
            </a:r>
            <a:r>
              <a:rPr lang="ja-JP" altLang="ja-JP" dirty="0" smtClean="0"/>
              <a:t>。その他マーラーの分離</a:t>
            </a:r>
            <a:r>
              <a:rPr lang="ja-JP" altLang="en-US" dirty="0" smtClean="0"/>
              <a:t>個体</a:t>
            </a:r>
            <a:r>
              <a:rPr lang="ja-JP" altLang="ja-JP" dirty="0" smtClean="0"/>
              <a:t>化理論やスターンの情動調律の理論なども有益</a:t>
            </a:r>
            <a:r>
              <a:rPr lang="ja-JP" altLang="en-US" dirty="0" smtClean="0"/>
              <a:t>になります</a:t>
            </a:r>
            <a:r>
              <a:rPr lang="ja-JP" altLang="ja-JP" dirty="0" smtClean="0"/>
              <a:t>。講義の流れとして各理論を順に説明する方法と、乳児期と幼児期前期と分けて説明する方法があり</a:t>
            </a:r>
            <a:r>
              <a:rPr lang="ja-JP" altLang="en-US" dirty="0" smtClean="0"/>
              <a:t>ます</a:t>
            </a:r>
            <a:r>
              <a:rPr lang="ja-JP" altLang="ja-JP" dirty="0" smtClean="0"/>
              <a:t>。</a:t>
            </a:r>
          </a:p>
          <a:p>
            <a:endParaRPr lang="en-US" altLang="ja-JP" dirty="0" smtClean="0"/>
          </a:p>
          <a:p>
            <a:r>
              <a:rPr lang="ja-JP" altLang="ja-JP" dirty="0" smtClean="0"/>
              <a:t>（１）エリクソンの心理社会的発達理論</a:t>
            </a:r>
            <a:r>
              <a:rPr lang="ja-JP" altLang="en-US" dirty="0" smtClean="0"/>
              <a:t>　　</a:t>
            </a:r>
            <a:r>
              <a:rPr lang="ja-JP" altLang="en-US" dirty="0"/>
              <a:t>押</a:t>
            </a:r>
            <a:r>
              <a:rPr lang="ja-JP" altLang="en-US" dirty="0" smtClean="0"/>
              <a:t>さえる</a:t>
            </a:r>
            <a:r>
              <a:rPr lang="ja-JP" altLang="ja-JP" dirty="0" smtClean="0"/>
              <a:t>ポイント</a:t>
            </a:r>
          </a:p>
          <a:p>
            <a:r>
              <a:rPr lang="ja-JP" altLang="en-US" dirty="0" smtClean="0"/>
              <a:t>　</a:t>
            </a:r>
            <a:r>
              <a:rPr lang="ja-JP" altLang="ja-JP" dirty="0" smtClean="0"/>
              <a:t>・エリクソンのライフサイクル</a:t>
            </a:r>
          </a:p>
          <a:p>
            <a:r>
              <a:rPr lang="ja-JP" altLang="ja-JP" dirty="0" smtClean="0"/>
              <a:t>　・乳児期の発達課題　</a:t>
            </a:r>
          </a:p>
          <a:p>
            <a:r>
              <a:rPr lang="ja-JP" altLang="en-US" dirty="0" smtClean="0"/>
              <a:t>　　　◇</a:t>
            </a:r>
            <a:r>
              <a:rPr lang="ja-JP" altLang="ja-JP" dirty="0" smtClean="0"/>
              <a:t>基本的信頼感</a:t>
            </a:r>
            <a:r>
              <a:rPr lang="en-US" altLang="ja-JP" dirty="0" smtClean="0"/>
              <a:t>vs.</a:t>
            </a:r>
            <a:r>
              <a:rPr lang="ja-JP" altLang="ja-JP" dirty="0" smtClean="0"/>
              <a:t>不信感</a:t>
            </a:r>
          </a:p>
          <a:p>
            <a:r>
              <a:rPr lang="ja-JP" altLang="en-US" dirty="0" smtClean="0"/>
              <a:t>　　</a:t>
            </a:r>
            <a:r>
              <a:rPr lang="ja-JP" altLang="en-US" dirty="0"/>
              <a:t>　</a:t>
            </a:r>
            <a:r>
              <a:rPr lang="ja-JP" altLang="en-US" dirty="0" smtClean="0"/>
              <a:t>◇</a:t>
            </a:r>
            <a:r>
              <a:rPr lang="ja-JP" altLang="ja-JP" dirty="0" smtClean="0"/>
              <a:t>基本的信頼感とは：世界全体に対する安全感と信頼感、自分への信頼、希望</a:t>
            </a:r>
          </a:p>
          <a:p>
            <a:r>
              <a:rPr lang="ja-JP" altLang="en-US" dirty="0" smtClean="0"/>
              <a:t>　　　◇</a:t>
            </a:r>
            <a:r>
              <a:rPr lang="ja-JP" altLang="ja-JP" dirty="0" smtClean="0"/>
              <a:t>乳児の認知発達</a:t>
            </a:r>
            <a:r>
              <a:rPr lang="ja-JP" altLang="en-US" dirty="0" smtClean="0"/>
              <a:t>　　◇</a:t>
            </a:r>
            <a:r>
              <a:rPr lang="ja-JP" altLang="ja-JP" dirty="0" smtClean="0"/>
              <a:t>基本的信頼感を育む条件：養育者との個別的な相互的やり取り</a:t>
            </a:r>
          </a:p>
          <a:p>
            <a:r>
              <a:rPr lang="ja-JP" altLang="ja-JP" dirty="0" smtClean="0"/>
              <a:t>　・幼児期前期の発達課題</a:t>
            </a:r>
          </a:p>
          <a:p>
            <a:r>
              <a:rPr lang="ja-JP" altLang="ja-JP" dirty="0" smtClean="0"/>
              <a:t>　　　</a:t>
            </a:r>
            <a:r>
              <a:rPr lang="ja-JP" altLang="en-US" dirty="0" smtClean="0"/>
              <a:t>◇</a:t>
            </a:r>
            <a:r>
              <a:rPr lang="ja-JP" altLang="ja-JP" dirty="0" smtClean="0"/>
              <a:t>自律性</a:t>
            </a:r>
            <a:r>
              <a:rPr lang="en-US" altLang="ja-JP" dirty="0" smtClean="0"/>
              <a:t>vs.</a:t>
            </a:r>
            <a:r>
              <a:rPr lang="ja-JP" altLang="ja-JP" dirty="0" smtClean="0"/>
              <a:t>恥、疑惑</a:t>
            </a:r>
            <a:r>
              <a:rPr lang="ja-JP" altLang="en-US" dirty="0" smtClean="0"/>
              <a:t>　</a:t>
            </a:r>
            <a:r>
              <a:rPr lang="ja-JP" altLang="en-US" dirty="0"/>
              <a:t>　</a:t>
            </a:r>
            <a:r>
              <a:rPr lang="ja-JP" altLang="en-US" dirty="0" smtClean="0"/>
              <a:t>◇</a:t>
            </a:r>
            <a:r>
              <a:rPr lang="ja-JP" altLang="ja-JP" dirty="0" smtClean="0"/>
              <a:t>自律性とは</a:t>
            </a:r>
          </a:p>
          <a:p>
            <a:r>
              <a:rPr lang="ja-JP" altLang="ja-JP" dirty="0" smtClean="0"/>
              <a:t>　　　</a:t>
            </a:r>
            <a:r>
              <a:rPr lang="ja-JP" altLang="en-US" dirty="0" smtClean="0"/>
              <a:t>◇</a:t>
            </a:r>
            <a:r>
              <a:rPr lang="ja-JP" altLang="ja-JP" dirty="0" smtClean="0"/>
              <a:t>幼児期前期の子どもの状態：身体的発育、認知言語発達、情緒発達、社会性の発達</a:t>
            </a:r>
          </a:p>
          <a:p>
            <a:r>
              <a:rPr lang="ja-JP" altLang="en-US" dirty="0" smtClean="0"/>
              <a:t>　　　◇</a:t>
            </a:r>
            <a:r>
              <a:rPr lang="ja-JP" altLang="ja-JP" dirty="0" smtClean="0"/>
              <a:t>歩行の達成と万能感（自我の目覚め）</a:t>
            </a:r>
            <a:r>
              <a:rPr lang="ja-JP" altLang="en-US" dirty="0" smtClean="0"/>
              <a:t>　　◇</a:t>
            </a:r>
            <a:r>
              <a:rPr lang="ja-JP" altLang="ja-JP" dirty="0" smtClean="0"/>
              <a:t>知的好奇心と探索行動</a:t>
            </a:r>
          </a:p>
          <a:p>
            <a:r>
              <a:rPr lang="ja-JP" altLang="ja-JP" dirty="0" smtClean="0"/>
              <a:t>　　　</a:t>
            </a:r>
            <a:r>
              <a:rPr lang="ja-JP" altLang="en-US" dirty="0" smtClean="0"/>
              <a:t>◇</a:t>
            </a:r>
            <a:r>
              <a:rPr lang="ja-JP" altLang="ja-JP" dirty="0" smtClean="0"/>
              <a:t>基本的な生活習慣の獲得としつけの条件（子どもの意思の重要さ）</a:t>
            </a:r>
          </a:p>
          <a:p>
            <a:r>
              <a:rPr lang="ja-JP" altLang="ja-JP" dirty="0" smtClean="0"/>
              <a:t>　　　</a:t>
            </a:r>
            <a:r>
              <a:rPr lang="ja-JP" altLang="en-US" dirty="0" smtClean="0"/>
              <a:t>◇</a:t>
            </a:r>
            <a:r>
              <a:rPr lang="ja-JP" altLang="ja-JP" dirty="0" smtClean="0"/>
              <a:t>情緒的混乱と愛着対象にあやされることでの沈静</a:t>
            </a:r>
          </a:p>
          <a:p>
            <a:r>
              <a:rPr lang="ja-JP" altLang="ja-JP" dirty="0" smtClean="0"/>
              <a:t>　　　</a:t>
            </a:r>
            <a:r>
              <a:rPr lang="ja-JP" altLang="en-US" dirty="0" smtClean="0"/>
              <a:t>◇</a:t>
            </a:r>
            <a:r>
              <a:rPr lang="ja-JP" altLang="ja-JP" dirty="0" smtClean="0"/>
              <a:t>自律性を育む条件：</a:t>
            </a:r>
          </a:p>
          <a:p>
            <a:r>
              <a:rPr lang="ja-JP" altLang="en-US" dirty="0" smtClean="0"/>
              <a:t>　　　　　</a:t>
            </a:r>
            <a:r>
              <a:rPr lang="ja-JP" altLang="ja-JP" dirty="0" smtClean="0"/>
              <a:t>基本的な生活スキルの獲得と欲求の制御、かんしゃくの沈静と情緒的混乱の制御、</a:t>
            </a:r>
          </a:p>
          <a:p>
            <a:r>
              <a:rPr lang="ja-JP" altLang="en-US" dirty="0" smtClean="0"/>
              <a:t>　　　　　</a:t>
            </a:r>
            <a:r>
              <a:rPr lang="ja-JP" altLang="ja-JP" dirty="0" smtClean="0"/>
              <a:t>感情の言語化と情緒的混乱の整理</a:t>
            </a:r>
          </a:p>
          <a:p>
            <a:r>
              <a:rPr lang="ja-JP" altLang="en-US" dirty="0" smtClean="0"/>
              <a:t>　　　◇</a:t>
            </a:r>
            <a:r>
              <a:rPr lang="ja-JP" altLang="ja-JP" dirty="0" smtClean="0"/>
              <a:t>基盤となる愛着形成、基本的信頼感</a:t>
            </a:r>
          </a:p>
          <a:p>
            <a:r>
              <a:rPr lang="en-US" altLang="ja-JP" dirty="0" smtClean="0"/>
              <a:t> </a:t>
            </a:r>
            <a:endParaRPr lang="ja-JP" altLang="ja-JP" dirty="0" smtClean="0"/>
          </a:p>
          <a:p>
            <a:r>
              <a:rPr lang="ja-JP" altLang="ja-JP" dirty="0" smtClean="0"/>
              <a:t>（２）ボウルビィの愛着理論</a:t>
            </a:r>
            <a:r>
              <a:rPr lang="ja-JP" altLang="en-US" dirty="0" smtClean="0"/>
              <a:t>　　押さえる</a:t>
            </a:r>
            <a:r>
              <a:rPr lang="ja-JP" altLang="ja-JP" dirty="0" smtClean="0"/>
              <a:t>ポイント</a:t>
            </a:r>
          </a:p>
          <a:p>
            <a:r>
              <a:rPr lang="ja-JP" altLang="ja-JP" dirty="0" smtClean="0"/>
              <a:t>　・愛着行動とは</a:t>
            </a:r>
          </a:p>
          <a:p>
            <a:r>
              <a:rPr lang="ja-JP" altLang="ja-JP" dirty="0" smtClean="0"/>
              <a:t>　・愛着形成の条件</a:t>
            </a:r>
          </a:p>
          <a:p>
            <a:r>
              <a:rPr lang="ja-JP" altLang="ja-JP" dirty="0" smtClean="0"/>
              <a:t>　　　</a:t>
            </a:r>
            <a:r>
              <a:rPr lang="ja-JP" altLang="en-US" dirty="0" smtClean="0"/>
              <a:t>◇</a:t>
            </a:r>
            <a:r>
              <a:rPr lang="ja-JP" altLang="ja-JP" dirty="0" smtClean="0"/>
              <a:t>生理的、情緒的欲求に応答する養育者、情緒的な相互的やり取り</a:t>
            </a:r>
          </a:p>
          <a:p>
            <a:r>
              <a:rPr lang="ja-JP" altLang="ja-JP" dirty="0" smtClean="0"/>
              <a:t>　　　</a:t>
            </a:r>
            <a:r>
              <a:rPr lang="ja-JP" altLang="en-US" dirty="0" smtClean="0"/>
              <a:t>◇</a:t>
            </a:r>
            <a:r>
              <a:rPr lang="ja-JP" altLang="ja-JP" dirty="0" smtClean="0"/>
              <a:t>認知の発達と愛着対象の特定化：人見知り（</a:t>
            </a:r>
            <a:r>
              <a:rPr lang="en-US" altLang="ja-JP" dirty="0" smtClean="0"/>
              <a:t>6,7</a:t>
            </a:r>
            <a:r>
              <a:rPr lang="ja-JP" altLang="en-US" dirty="0" smtClean="0"/>
              <a:t>か</a:t>
            </a:r>
            <a:r>
              <a:rPr lang="ja-JP" altLang="ja-JP" dirty="0" smtClean="0"/>
              <a:t>月から）</a:t>
            </a:r>
          </a:p>
          <a:p>
            <a:r>
              <a:rPr lang="ja-JP" altLang="ja-JP" dirty="0" smtClean="0"/>
              <a:t>　・安全感の輪　</a:t>
            </a:r>
            <a:r>
              <a:rPr lang="ja-JP" altLang="en-US" dirty="0" smtClean="0"/>
              <a:t>　</a:t>
            </a:r>
            <a:endParaRPr lang="ja-JP" altLang="ja-JP" dirty="0" smtClean="0"/>
          </a:p>
          <a:p>
            <a:r>
              <a:rPr lang="ja-JP" altLang="en-US" dirty="0" smtClean="0"/>
              <a:t>　　　◇</a:t>
            </a:r>
            <a:r>
              <a:rPr lang="ja-JP" altLang="ja-JP" dirty="0" smtClean="0"/>
              <a:t>愛着の基地、愛着行動と探索行動</a:t>
            </a:r>
          </a:p>
          <a:p>
            <a:r>
              <a:rPr lang="ja-JP" altLang="ja-JP" dirty="0" smtClean="0"/>
              <a:t>　・愛着対象の条件</a:t>
            </a:r>
          </a:p>
          <a:p>
            <a:r>
              <a:rPr lang="ja-JP" altLang="ja-JP" dirty="0" smtClean="0"/>
              <a:t>　　　</a:t>
            </a:r>
            <a:r>
              <a:rPr lang="ja-JP" altLang="en-US" dirty="0" smtClean="0"/>
              <a:t>◇</a:t>
            </a:r>
            <a:r>
              <a:rPr lang="ja-JP" altLang="ja-JP" dirty="0" smtClean="0"/>
              <a:t>複数の場面に応じた愛着対象が必要</a:t>
            </a:r>
          </a:p>
          <a:p>
            <a:r>
              <a:rPr lang="ja-JP" altLang="ja-JP" dirty="0" smtClean="0"/>
              <a:t>　　　</a:t>
            </a:r>
            <a:r>
              <a:rPr lang="ja-JP" altLang="en-US" dirty="0" smtClean="0"/>
              <a:t>◇</a:t>
            </a:r>
            <a:r>
              <a:rPr lang="ja-JP" altLang="ja-JP" dirty="0" smtClean="0"/>
              <a:t>生理的欲求への応答、情緒的欲求への応答、共感的応答性が重要</a:t>
            </a:r>
          </a:p>
          <a:p>
            <a:r>
              <a:rPr lang="ja-JP" altLang="ja-JP" dirty="0" smtClean="0"/>
              <a:t>　・愛着のタイプ</a:t>
            </a:r>
          </a:p>
          <a:p>
            <a:r>
              <a:rPr lang="ja-JP" altLang="ja-JP" dirty="0" smtClean="0"/>
              <a:t>　・愛着障害について</a:t>
            </a:r>
            <a:endParaRPr lang="ja-JP" altLang="ja-JP" dirty="0"/>
          </a:p>
        </p:txBody>
      </p:sp>
      <p:sp>
        <p:nvSpPr>
          <p:cNvPr id="4" name="スライド番号プレースホルダー 3"/>
          <p:cNvSpPr>
            <a:spLocks noGrp="1"/>
          </p:cNvSpPr>
          <p:nvPr>
            <p:ph type="sldNum" sz="quarter" idx="10"/>
          </p:nvPr>
        </p:nvSpPr>
        <p:spPr/>
        <p:txBody>
          <a:bodyPr/>
          <a:lstStyle/>
          <a:p>
            <a:fld id="{CABAE952-FC7A-452B-B5B7-1FBE8DE792A8}" type="slidenum">
              <a:rPr lang="ja-JP" altLang="en-US" smtClean="0"/>
              <a:pPr/>
              <a:t>6</a:t>
            </a:fld>
            <a:endParaRPr lang="ja-JP" altLang="en-US"/>
          </a:p>
        </p:txBody>
      </p:sp>
      <p:sp>
        <p:nvSpPr>
          <p:cNvPr id="7" name="スライド イメージ プレースホルダー 6"/>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34293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ja-JP" dirty="0" smtClean="0"/>
              <a:t>（１）ライフサイクルについて</a:t>
            </a:r>
          </a:p>
          <a:p>
            <a:r>
              <a:rPr lang="ja-JP" altLang="ja-JP" dirty="0" smtClean="0"/>
              <a:t>　</a:t>
            </a:r>
            <a:r>
              <a:rPr lang="ja-JP" altLang="en-US" dirty="0"/>
              <a:t>押</a:t>
            </a:r>
            <a:r>
              <a:rPr lang="ja-JP" altLang="en-US" dirty="0" smtClean="0"/>
              <a:t>さえる</a:t>
            </a:r>
            <a:r>
              <a:rPr lang="ja-JP" altLang="ja-JP" dirty="0" smtClean="0"/>
              <a:t>ポイント</a:t>
            </a:r>
          </a:p>
          <a:p>
            <a:r>
              <a:rPr lang="ja-JP" altLang="ja-JP" dirty="0" smtClean="0"/>
              <a:t>　・幼児期後期の自主性</a:t>
            </a:r>
            <a:r>
              <a:rPr lang="en-US" altLang="ja-JP" dirty="0" smtClean="0"/>
              <a:t>vs.</a:t>
            </a:r>
            <a:r>
              <a:rPr lang="ja-JP" altLang="ja-JP" dirty="0" smtClean="0"/>
              <a:t>罪悪感</a:t>
            </a:r>
          </a:p>
          <a:p>
            <a:r>
              <a:rPr lang="ja-JP" altLang="ja-JP" dirty="0" smtClean="0"/>
              <a:t>　　　集団参加：二者関係から三者関係へ</a:t>
            </a:r>
          </a:p>
          <a:p>
            <a:r>
              <a:rPr lang="ja-JP" altLang="ja-JP" dirty="0" smtClean="0"/>
              <a:t>　　　想像遊びの楽しさと怖さ：想像と現実の混同（ヒーローは存在するしお化けもいる）</a:t>
            </a:r>
          </a:p>
          <a:p>
            <a:r>
              <a:rPr lang="ja-JP" altLang="ja-JP" dirty="0" smtClean="0"/>
              <a:t>　　　この時期の認知言語発達：幼児の自己中心的思考（因果関係を自分に結びつける傾向）</a:t>
            </a:r>
          </a:p>
          <a:p>
            <a:r>
              <a:rPr lang="ja-JP" altLang="ja-JP" dirty="0" smtClean="0"/>
              <a:t>　　　葛藤と抑圧</a:t>
            </a:r>
          </a:p>
          <a:p>
            <a:r>
              <a:rPr lang="ja-JP" altLang="ja-JP" dirty="0" smtClean="0"/>
              <a:t>　・児童期の勤勉性</a:t>
            </a:r>
            <a:r>
              <a:rPr lang="en-US" altLang="ja-JP" dirty="0" smtClean="0"/>
              <a:t>vs.</a:t>
            </a:r>
            <a:r>
              <a:rPr lang="ja-JP" altLang="ja-JP" dirty="0" smtClean="0"/>
              <a:t>劣等感</a:t>
            </a:r>
          </a:p>
          <a:p>
            <a:r>
              <a:rPr lang="ja-JP" altLang="ja-JP" dirty="0" smtClean="0"/>
              <a:t>　　　想像の世界から現実思考へ：</a:t>
            </a:r>
            <a:r>
              <a:rPr lang="ja-JP" altLang="ja-JP" dirty="0" err="1" smtClean="0"/>
              <a:t>ごっこ</a:t>
            </a:r>
            <a:r>
              <a:rPr lang="ja-JP" altLang="ja-JP" dirty="0" smtClean="0"/>
              <a:t>遊びから読み書きそろばん、スポーツの世界へ徐々に移行</a:t>
            </a:r>
          </a:p>
          <a:p>
            <a:r>
              <a:rPr lang="ja-JP" altLang="ja-JP" dirty="0" smtClean="0"/>
              <a:t>　　　絶対的評価と有能感：できなかったことができた喜び、「自分にもできる」という感覚</a:t>
            </a:r>
          </a:p>
          <a:p>
            <a:r>
              <a:rPr lang="ja-JP" altLang="ja-JP" dirty="0" smtClean="0"/>
              <a:t>　　　居場所としての学校</a:t>
            </a:r>
          </a:p>
          <a:p>
            <a:r>
              <a:rPr lang="ja-JP" altLang="ja-JP" dirty="0" smtClean="0"/>
              <a:t>　　　ギャングエイジ</a:t>
            </a:r>
          </a:p>
          <a:p>
            <a:r>
              <a:rPr lang="en-US" altLang="ja-JP" dirty="0" smtClean="0"/>
              <a:t> </a:t>
            </a:r>
            <a:endParaRPr lang="ja-JP" altLang="ja-JP" dirty="0" smtClean="0"/>
          </a:p>
          <a:p>
            <a:r>
              <a:rPr lang="ja-JP" altLang="ja-JP" dirty="0" smtClean="0"/>
              <a:t>　（２）思春期・青年期の特性</a:t>
            </a:r>
          </a:p>
          <a:p>
            <a:r>
              <a:rPr lang="ja-JP" altLang="ja-JP" dirty="0" smtClean="0"/>
              <a:t>　　</a:t>
            </a:r>
            <a:r>
              <a:rPr lang="ja-JP" altLang="en-US" dirty="0"/>
              <a:t>押さえる</a:t>
            </a:r>
            <a:r>
              <a:rPr lang="ja-JP" altLang="ja-JP" dirty="0" smtClean="0"/>
              <a:t>ポイント　　　　　　　　　　　　　　　　　　　　　　　　</a:t>
            </a:r>
          </a:p>
          <a:p>
            <a:r>
              <a:rPr lang="ja-JP" altLang="ja-JP" dirty="0" smtClean="0"/>
              <a:t>　　　第</a:t>
            </a:r>
            <a:r>
              <a:rPr lang="en-US" altLang="ja-JP" dirty="0" smtClean="0"/>
              <a:t>2</a:t>
            </a:r>
            <a:r>
              <a:rPr lang="ja-JP" altLang="ja-JP" dirty="0" smtClean="0"/>
              <a:t>次性徴と身体の変化</a:t>
            </a:r>
          </a:p>
          <a:p>
            <a:r>
              <a:rPr lang="ja-JP" altLang="ja-JP" dirty="0" smtClean="0"/>
              <a:t>　　　認知機能の変化：客観的論理的思考が可能に　因果と比較</a:t>
            </a:r>
          </a:p>
          <a:p>
            <a:r>
              <a:rPr lang="ja-JP" altLang="ja-JP" dirty="0" smtClean="0"/>
              <a:t>　　　自分史へのとらわれと集団での立場へのとらわれ：自己評価の低下</a:t>
            </a:r>
          </a:p>
          <a:p>
            <a:r>
              <a:rPr lang="ja-JP" altLang="ja-JP" dirty="0" smtClean="0"/>
              <a:t>　　　社会的養護児童のネガティブな自分史、他人と比べた</a:t>
            </a:r>
            <a:r>
              <a:rPr lang="ja-JP" altLang="en-US" dirty="0" smtClean="0"/>
              <a:t>とき</a:t>
            </a:r>
            <a:r>
              <a:rPr lang="ja-JP" altLang="ja-JP" dirty="0" smtClean="0"/>
              <a:t>の劣等感→著しい自己評価の低下</a:t>
            </a:r>
          </a:p>
          <a:p>
            <a:r>
              <a:rPr lang="ja-JP" altLang="ja-JP" dirty="0" smtClean="0"/>
              <a:t>　　　自己評価の低下がもたらす様々な問題</a:t>
            </a:r>
          </a:p>
          <a:p>
            <a:r>
              <a:rPr lang="ja-JP" altLang="ja-JP" dirty="0" smtClean="0"/>
              <a:t>　　　思春期青年期に現われやすい精神的病理</a:t>
            </a:r>
          </a:p>
          <a:p>
            <a:r>
              <a:rPr lang="ja-JP" altLang="ja-JP" dirty="0" smtClean="0"/>
              <a:t>　　　肯定的な自分史つくりに貢献する乳児院の役割</a:t>
            </a:r>
          </a:p>
          <a:p>
            <a:endParaRPr lang="ja-JP" altLang="en-US" dirty="0"/>
          </a:p>
        </p:txBody>
      </p:sp>
      <p:sp>
        <p:nvSpPr>
          <p:cNvPr id="4" name="スライド番号プレースホルダー 3"/>
          <p:cNvSpPr>
            <a:spLocks noGrp="1"/>
          </p:cNvSpPr>
          <p:nvPr>
            <p:ph type="sldNum" sz="quarter" idx="10"/>
          </p:nvPr>
        </p:nvSpPr>
        <p:spPr/>
        <p:txBody>
          <a:bodyPr/>
          <a:lstStyle/>
          <a:p>
            <a:fld id="{CABAE952-FC7A-452B-B5B7-1FBE8DE792A8}" type="slidenum">
              <a:rPr lang="ja-JP" altLang="en-US" smtClean="0"/>
              <a:pPr/>
              <a:t>7</a:t>
            </a:fld>
            <a:endParaRPr lang="ja-JP" altLang="en-US"/>
          </a:p>
        </p:txBody>
      </p:sp>
      <p:sp>
        <p:nvSpPr>
          <p:cNvPr id="7" name="スライド イメージ プレースホルダー 6"/>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721889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a:t>
            </a:r>
            <a:r>
              <a:rPr lang="ja-JP" altLang="ja-JP" dirty="0" smtClean="0"/>
              <a:t>１）身体</a:t>
            </a:r>
            <a:r>
              <a:rPr lang="ja-JP" altLang="en-US" dirty="0" smtClean="0"/>
              <a:t>および</a:t>
            </a:r>
            <a:r>
              <a:rPr lang="ja-JP" altLang="ja-JP" dirty="0" smtClean="0"/>
              <a:t>身体発育への影響</a:t>
            </a:r>
          </a:p>
          <a:p>
            <a:r>
              <a:rPr lang="ja-JP" altLang="en-US" dirty="0"/>
              <a:t>　</a:t>
            </a:r>
            <a:r>
              <a:rPr lang="ja-JP" altLang="ja-JP" dirty="0" smtClean="0"/>
              <a:t>説明のポイントとしては以下を中心に。なお、これらについては原則として医療、脳科学等の専門家が話すべきである。</a:t>
            </a:r>
          </a:p>
          <a:p>
            <a:r>
              <a:rPr lang="ja-JP" altLang="ja-JP" dirty="0" smtClean="0"/>
              <a:t>　　・頭部外傷の後遺症</a:t>
            </a:r>
          </a:p>
          <a:p>
            <a:r>
              <a:rPr lang="ja-JP" altLang="ja-JP" dirty="0" smtClean="0"/>
              <a:t>　　・その他の身体的外傷の後遺症</a:t>
            </a:r>
          </a:p>
          <a:p>
            <a:r>
              <a:rPr lang="ja-JP" altLang="ja-JP" dirty="0" smtClean="0"/>
              <a:t>　　・成長障害：体重、身長の増加停滞（諏訪）</a:t>
            </a:r>
          </a:p>
          <a:p>
            <a:r>
              <a:rPr lang="ja-JP" altLang="ja-JP" dirty="0" smtClean="0"/>
              <a:t>　　・身体機能の障害：体温、心拍、血行等身体的機能への影響</a:t>
            </a:r>
          </a:p>
          <a:p>
            <a:r>
              <a:rPr lang="ja-JP" altLang="ja-JP" dirty="0" smtClean="0"/>
              <a:t>　　・脳の形成学的異常：「癒されない傷」（友田）など</a:t>
            </a:r>
          </a:p>
          <a:p>
            <a:r>
              <a:rPr lang="en-US" altLang="ja-JP" dirty="0" smtClean="0"/>
              <a:t> </a:t>
            </a:r>
            <a:endParaRPr lang="ja-JP" altLang="ja-JP" dirty="0" smtClean="0"/>
          </a:p>
          <a:p>
            <a:r>
              <a:rPr lang="ja-JP" altLang="ja-JP" dirty="0" smtClean="0"/>
              <a:t>（２）心的発達への影響</a:t>
            </a:r>
          </a:p>
          <a:p>
            <a:r>
              <a:rPr lang="ja-JP" altLang="ja-JP" dirty="0" smtClean="0"/>
              <a:t>・エリクソンの基本的信頼感</a:t>
            </a:r>
            <a:r>
              <a:rPr lang="en-US" altLang="ja-JP" dirty="0" smtClean="0"/>
              <a:t>vs.</a:t>
            </a:r>
            <a:r>
              <a:rPr lang="ja-JP" altLang="ja-JP" dirty="0" smtClean="0"/>
              <a:t>不信感を踏まえた検討</a:t>
            </a:r>
          </a:p>
          <a:p>
            <a:r>
              <a:rPr lang="ja-JP" altLang="en-US" dirty="0" smtClean="0"/>
              <a:t>　</a:t>
            </a:r>
            <a:r>
              <a:rPr lang="ja-JP" altLang="ja-JP" dirty="0" smtClean="0"/>
              <a:t>虐待やネグレクト等により、子どもに与えられている一般的な養育環境（生理的、情緒的要求に応答する、相互的な情緒的やり取り、共感的やりとりなど）が欠落した結果、エリクソンの初期の心的発達課題である基本的信頼感の獲得が阻害される。世界や大人、自分に対する不信感を強くし、子どもの発達の基盤となる「安心と安全の感覚」が脅かされる。基本的信頼感の不十分さは、その後の心的発達の積み上げを困難なものとしてしまう。</a:t>
            </a:r>
            <a:endParaRPr lang="en-US" altLang="ja-JP" dirty="0" smtClean="0"/>
          </a:p>
          <a:p>
            <a:r>
              <a:rPr lang="ja-JP" altLang="ja-JP" dirty="0" smtClean="0"/>
              <a:t>・ボウルビィの愛着形成を踏まえた検討</a:t>
            </a:r>
          </a:p>
          <a:p>
            <a:r>
              <a:rPr lang="ja-JP" altLang="ja-JP" dirty="0" smtClean="0"/>
              <a:t>　初期の不適切な養育環境は愛着形成の過程に負の影響をもたらし、安心と安全の感覚の源となる愛着対象を見出せずにこの段階を過ぎることとなる。安全感の輪で示したような、愛着行動と探索行動が阻害され、萎縮した生活が余儀なくされる。</a:t>
            </a:r>
          </a:p>
          <a:p>
            <a:r>
              <a:rPr lang="ja-JP" altLang="ja-JP" dirty="0" smtClean="0"/>
              <a:t>また被虐待体験と愛着のタイプである</a:t>
            </a:r>
            <a:r>
              <a:rPr lang="en-US" altLang="ja-JP" dirty="0" smtClean="0"/>
              <a:t>D</a:t>
            </a:r>
            <a:r>
              <a:rPr lang="ja-JP" altLang="ja-JP" dirty="0" smtClean="0"/>
              <a:t>型との関係が指摘されている。</a:t>
            </a:r>
          </a:p>
          <a:p>
            <a:r>
              <a:rPr lang="ja-JP" altLang="ja-JP" dirty="0" smtClean="0"/>
              <a:t>・両理論を踏まえた検討</a:t>
            </a:r>
          </a:p>
          <a:p>
            <a:r>
              <a:rPr lang="ja-JP" altLang="en-US" dirty="0" smtClean="0"/>
              <a:t>　</a:t>
            </a:r>
            <a:r>
              <a:rPr lang="ja-JP" altLang="ja-JP" dirty="0" smtClean="0"/>
              <a:t>安心・安全が保障されず、不信感が優位の子どもにとって、周りの世界は信頼のおけない恐怖の世界となってしまう。一般の子どもであれば享受出来るようなやり取りや体験であっても、それを受け入れない可能性がある。ある子どもはボーとして過ごすなど解離症状を頻繁に示すかもしれない。ある子どもは過度に神経を尖らせて落ち着きなく動き回っているかもしれない。ある子どもは露骨に拒否をして暴れるかもしれない。その表われは子どもによって様々である。それまでの養育環境と結びつけて子どもを正しくアセスメントし、その子どもにとって侵入的に感じられないよう、自分を脅かすものとみなさないよう、対応のあり方を慎重に吟味する必要がある。</a:t>
            </a:r>
          </a:p>
          <a:p>
            <a:r>
              <a:rPr lang="ja-JP" altLang="en-US" dirty="0" smtClean="0"/>
              <a:t>　</a:t>
            </a:r>
            <a:r>
              <a:rPr lang="ja-JP" altLang="ja-JP" dirty="0" smtClean="0"/>
              <a:t>基本的信頼感の獲得や愛着形成は、人格形成の基盤となる。早期の段階で回復を目指したケアが行える乳児院において、健全な愛着の再形成と基本的信頼感の再獲得に向けた支援は必須である。</a:t>
            </a:r>
          </a:p>
          <a:p>
            <a:r>
              <a:rPr lang="ja-JP" altLang="ja-JP" dirty="0" smtClean="0"/>
              <a:t>・エリクソンの自律性の獲得を踏まえた検討</a:t>
            </a:r>
          </a:p>
          <a:p>
            <a:r>
              <a:rPr lang="ja-JP" altLang="en-US" dirty="0" smtClean="0"/>
              <a:t>　</a:t>
            </a:r>
            <a:r>
              <a:rPr lang="en-US" altLang="ja-JP" dirty="0" smtClean="0"/>
              <a:t>1</a:t>
            </a:r>
            <a:r>
              <a:rPr lang="ja-JP" altLang="ja-JP" dirty="0" smtClean="0"/>
              <a:t>歳を過ぎれば、様々な基本的なしつけが始まるのが一般的である。これらは信頼できる養育者、あるいは愛着の対象がそれを行うことで進む過程である。歩行ができるようになった子どもは、一人前の意識が高まり、</a:t>
            </a:r>
            <a:r>
              <a:rPr lang="en-US" altLang="ja-JP" dirty="0" smtClean="0"/>
              <a:t>2</a:t>
            </a:r>
            <a:r>
              <a:rPr lang="ja-JP" altLang="ja-JP" dirty="0" smtClean="0"/>
              <a:t>歳になる頃には、大好きな大人（信頼できる養育者、愛着の対象）がしていることと同じようにしたいという意志が芽生えている。この意志がしつけを受け入れるためには非常に重要である。またひとつのスキルが身につけば、養育者は笑顔で褒めるもの。この笑顔による賞賛も重要。乳児院に入所する乳幼児はできないことが多い。また不適切な行動もとりがちである。それらを直ぐに改善しようと、関係が構築できていない段階で、一方的にしつけを行ってもその効果は低い。叱り付けるなど強引なしつけは、更なる大人への不信と恐怖を強めることとなり、必要な愛着形成や信頼感の獲得とは逆の方向に進ませてしまう。養育者がこのことを理解していても、日々の養育では非常におきやすいことなので充分に注意が必要である。更なる悪循環への道を進ませてはならない。まずは関係つくりからはじめ、子どもの気持ちを確認しつつ、正しい行動へと導いていく対応が必要である。</a:t>
            </a:r>
          </a:p>
          <a:p>
            <a:r>
              <a:rPr lang="ja-JP" altLang="en-US" dirty="0" smtClean="0"/>
              <a:t>　</a:t>
            </a:r>
            <a:r>
              <a:rPr lang="ja-JP" altLang="ja-JP" dirty="0" smtClean="0"/>
              <a:t>しつけを身につけることは、欲求制御と関係している。直ぐ食べたい気持ちを抑えて、時間になったら席について食べるまで我慢する力を養うことでもある。またこの時期に起きがちなかんしゃく（情緒的混乱）に対しても、あやされるなどして落ち着ける体験を繰り返して、情緒的混乱を鎮める力も養っていく。</a:t>
            </a:r>
          </a:p>
          <a:p>
            <a:r>
              <a:rPr lang="ja-JP" altLang="en-US" dirty="0" smtClean="0"/>
              <a:t>　</a:t>
            </a:r>
            <a:r>
              <a:rPr lang="ja-JP" altLang="ja-JP" dirty="0" smtClean="0"/>
              <a:t>この過程が充分でない子どもたちは、基本的な生活習慣が身についていないばかりか、自分の欲求や衝動を調整することも難しくなってしまう。その結果、集団行動が取れるようになる</a:t>
            </a:r>
            <a:r>
              <a:rPr lang="en-US" altLang="ja-JP" dirty="0" smtClean="0"/>
              <a:t>3.4</a:t>
            </a:r>
            <a:r>
              <a:rPr lang="ja-JP" altLang="ja-JP" dirty="0" smtClean="0"/>
              <a:t>歳を過ぎても、みなと同じような行動がとれず、友人間のトラブルが頻発するなどして、集団参加が困難となってしまう。みなの前で失敗を繰り返し、何度も叱責され、他の子どもから非難され、相手にもしてもらえず、阻害される可能性さえも高くなる。このことを充分に理解して、その後の人生が悪循環に陥らぬよう環境を整え、回復に向けた良循環の支援経過を築き上げる必要がある。</a:t>
            </a:r>
            <a:endParaRPr lang="en-US" altLang="ja-JP" dirty="0"/>
          </a:p>
        </p:txBody>
      </p:sp>
      <p:sp>
        <p:nvSpPr>
          <p:cNvPr id="4" name="スライド番号プレースホルダー 3"/>
          <p:cNvSpPr>
            <a:spLocks noGrp="1"/>
          </p:cNvSpPr>
          <p:nvPr>
            <p:ph type="sldNum" sz="quarter" idx="10"/>
          </p:nvPr>
        </p:nvSpPr>
        <p:spPr/>
        <p:txBody>
          <a:bodyPr/>
          <a:lstStyle/>
          <a:p>
            <a:fld id="{CABAE952-FC7A-452B-B5B7-1FBE8DE792A8}" type="slidenum">
              <a:rPr lang="ja-JP" altLang="en-US" smtClean="0"/>
              <a:pPr/>
              <a:t>8</a:t>
            </a:fld>
            <a:endParaRPr lang="ja-JP" altLang="en-US"/>
          </a:p>
        </p:txBody>
      </p:sp>
      <p:sp>
        <p:nvSpPr>
          <p:cNvPr id="7" name="スライド イメージ プレースホルダー 6"/>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29780030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a:xfrm>
            <a:off x="235249" y="3817541"/>
            <a:ext cx="6336704" cy="5832648"/>
          </a:xfrm>
        </p:spPr>
        <p:txBody>
          <a:bodyPr/>
          <a:lstStyle/>
          <a:p>
            <a:r>
              <a:rPr lang="ja-JP" altLang="en-US" dirty="0" smtClean="0"/>
              <a:t>（３）心的外傷体験の影響（</a:t>
            </a:r>
            <a:r>
              <a:rPr lang="en-US" altLang="ja-JP" dirty="0" smtClean="0"/>
              <a:t>PTSD</a:t>
            </a:r>
            <a:r>
              <a:rPr lang="ja-JP" altLang="en-US" dirty="0" smtClean="0"/>
              <a:t>）（次の点をおさえて説明します）</a:t>
            </a:r>
          </a:p>
          <a:p>
            <a:r>
              <a:rPr lang="ja-JP" altLang="en-US" dirty="0" smtClean="0"/>
              <a:t>・心的トラウマ体験とは強度の恐怖体験をさします。</a:t>
            </a:r>
          </a:p>
          <a:p>
            <a:r>
              <a:rPr lang="ja-JP" altLang="en-US" dirty="0" smtClean="0"/>
              <a:t>・</a:t>
            </a:r>
            <a:r>
              <a:rPr lang="en-US" altLang="ja-JP" dirty="0" smtClean="0"/>
              <a:t>PTSD</a:t>
            </a:r>
            <a:r>
              <a:rPr lang="ja-JP" altLang="en-US" dirty="0" smtClean="0"/>
              <a:t>（心的外傷後ストレス障害）とは何か</a:t>
            </a:r>
          </a:p>
          <a:p>
            <a:r>
              <a:rPr lang="ja-JP" altLang="en-US" dirty="0"/>
              <a:t>　</a:t>
            </a:r>
            <a:r>
              <a:rPr lang="ja-JP" altLang="en-US" dirty="0" smtClean="0"/>
              <a:t>　単発性</a:t>
            </a:r>
            <a:r>
              <a:rPr lang="en-US" altLang="ja-JP" dirty="0" smtClean="0"/>
              <a:t>PTSD</a:t>
            </a:r>
            <a:r>
              <a:rPr lang="ja-JP" altLang="en-US" dirty="0" smtClean="0"/>
              <a:t>と複雑性</a:t>
            </a:r>
            <a:r>
              <a:rPr lang="en-US" altLang="ja-JP" dirty="0" smtClean="0"/>
              <a:t>PTSD</a:t>
            </a:r>
            <a:r>
              <a:rPr lang="ja-JP" altLang="en-US" dirty="0" smtClean="0"/>
              <a:t>（ハーマン）、発達性トラウマ（コーク）</a:t>
            </a:r>
          </a:p>
          <a:p>
            <a:r>
              <a:rPr lang="ja-JP" altLang="en-US" dirty="0" smtClean="0"/>
              <a:t>・</a:t>
            </a:r>
            <a:r>
              <a:rPr lang="en-US" altLang="ja-JP" dirty="0" smtClean="0"/>
              <a:t>PTSD</a:t>
            </a:r>
            <a:r>
              <a:rPr lang="ja-JP" altLang="en-US" dirty="0" smtClean="0"/>
              <a:t>症状について</a:t>
            </a:r>
          </a:p>
          <a:p>
            <a:r>
              <a:rPr lang="ja-JP" altLang="en-US" dirty="0"/>
              <a:t>　</a:t>
            </a:r>
            <a:r>
              <a:rPr lang="ja-JP" altLang="en-US" dirty="0" smtClean="0"/>
              <a:t>　大人の</a:t>
            </a:r>
            <a:r>
              <a:rPr lang="en-US" altLang="ja-JP" dirty="0" smtClean="0"/>
              <a:t>PTSD</a:t>
            </a:r>
            <a:r>
              <a:rPr lang="ja-JP" altLang="en-US" dirty="0" smtClean="0"/>
              <a:t>症状：フラッシュバック、回避行動、麻痺、悪夢、反復行動、過覚醒等</a:t>
            </a:r>
          </a:p>
          <a:p>
            <a:r>
              <a:rPr lang="ja-JP" altLang="en-US" dirty="0" smtClean="0"/>
              <a:t>　　（→各症状については</a:t>
            </a:r>
            <a:r>
              <a:rPr lang="en-US" altLang="ja-JP" dirty="0" smtClean="0"/>
              <a:t>DSM5</a:t>
            </a:r>
            <a:r>
              <a:rPr lang="ja-JP" altLang="en-US" dirty="0" smtClean="0"/>
              <a:t>等を参考に説明するとよいでしょう。）</a:t>
            </a:r>
            <a:endParaRPr lang="en-US" altLang="ja-JP" dirty="0" smtClean="0"/>
          </a:p>
          <a:p>
            <a:r>
              <a:rPr lang="ja-JP" altLang="en-US" dirty="0"/>
              <a:t>　</a:t>
            </a:r>
            <a:r>
              <a:rPr lang="ja-JP" altLang="en-US" dirty="0" smtClean="0"/>
              <a:t>　</a:t>
            </a:r>
            <a:r>
              <a:rPr lang="en-US" altLang="ja-JP" dirty="0" smtClean="0"/>
              <a:t>※DSM5</a:t>
            </a:r>
            <a:r>
              <a:rPr lang="ja-JP" altLang="en-US" dirty="0" smtClean="0"/>
              <a:t>の説明は次のスライドのノートに記載があります</a:t>
            </a:r>
          </a:p>
          <a:p>
            <a:r>
              <a:rPr lang="ja-JP" altLang="en-US" dirty="0" smtClean="0"/>
              <a:t>　　乳幼児の</a:t>
            </a:r>
            <a:r>
              <a:rPr lang="en-US" altLang="ja-JP" dirty="0" smtClean="0"/>
              <a:t>PTSD</a:t>
            </a:r>
            <a:r>
              <a:rPr lang="ja-JP" altLang="en-US" dirty="0" smtClean="0"/>
              <a:t>症状：無表情、感覚の鈍磨、反復行動、回避行動、情緒的パニック、不眠、その他</a:t>
            </a:r>
          </a:p>
          <a:p>
            <a:r>
              <a:rPr lang="ja-JP" altLang="en-US" dirty="0" smtClean="0"/>
              <a:t>　　（→「もしものときに　子どもの心のケアのために」（日本小児科医会）等を参考にすると良いでしょう。）</a:t>
            </a:r>
          </a:p>
          <a:p>
            <a:r>
              <a:rPr lang="ja-JP" altLang="en-US" dirty="0" smtClean="0"/>
              <a:t>・トラウマ体験に対する手当ての有無について</a:t>
            </a:r>
          </a:p>
          <a:p>
            <a:r>
              <a:rPr lang="ja-JP" altLang="en-US" dirty="0" smtClean="0"/>
              <a:t>　　心的トラウマ体験の有無と同時に、その体験を受け止め癒してくれるような手当てがなされたかどうかも重要となります。　　　</a:t>
            </a:r>
            <a:endParaRPr lang="en-US" altLang="ja-JP" dirty="0" smtClean="0"/>
          </a:p>
          <a:p>
            <a:r>
              <a:rPr lang="ja-JP" altLang="en-US" dirty="0"/>
              <a:t>　</a:t>
            </a:r>
            <a:r>
              <a:rPr lang="ja-JP" altLang="en-US" dirty="0" smtClean="0"/>
              <a:t>　一般的にも、幼い子どもであるほど、様々な体験が怖い体験となりえます。しかし健康な養育環境では、例えば、見も知らない場所に旅行に行ったときに、泣き止まない、夜鳴きがひどくなったなどに対して、養育者がそれを受け止め、抱っこしてあやすなど、手立てを講じているものです。虐待ケースの場合、それが乏しく、外傷体験をした後、放置されている可能性がありえます。</a:t>
            </a:r>
          </a:p>
          <a:p>
            <a:r>
              <a:rPr lang="ja-JP" altLang="en-US" dirty="0" smtClean="0"/>
              <a:t>・家庭内でおきた心的トラウマ体験は把握されていない可能性があります</a:t>
            </a:r>
          </a:p>
          <a:p>
            <a:r>
              <a:rPr lang="ja-JP" altLang="en-US" dirty="0" smtClean="0"/>
              <a:t>　　家庭という密室で生じた虐待体験は、秘密にされるなどして把握されない場合が少なくありません</a:t>
            </a:r>
          </a:p>
          <a:p>
            <a:r>
              <a:rPr lang="ja-JP" altLang="en-US" dirty="0" smtClean="0"/>
              <a:t>　　また愛着対象の表情や態度の急変などもトラウマになりえます。</a:t>
            </a:r>
          </a:p>
          <a:p>
            <a:r>
              <a:rPr lang="ja-JP" altLang="en-US" dirty="0" smtClean="0"/>
              <a:t>・フラッシュバックを誘発する刺激や状況について</a:t>
            </a:r>
          </a:p>
          <a:p>
            <a:r>
              <a:rPr lang="ja-JP" altLang="en-US" dirty="0" smtClean="0"/>
              <a:t>　　匂いや声のトーンなどあらゆる刺激がフラッシュバックにつながる可能性があります。ゆえに何が引き金になる刺激や状況なのかを見定めるため日々の行動観察がきわめて重要となります。</a:t>
            </a:r>
          </a:p>
          <a:p>
            <a:r>
              <a:rPr lang="ja-JP" altLang="en-US" dirty="0" smtClean="0"/>
              <a:t>　</a:t>
            </a:r>
          </a:p>
          <a:p>
            <a:r>
              <a:rPr lang="ja-JP" altLang="en-US" dirty="0" smtClean="0"/>
              <a:t>（４）分離体験の影響</a:t>
            </a:r>
          </a:p>
          <a:p>
            <a:r>
              <a:rPr lang="ja-JP" altLang="en-US" dirty="0" smtClean="0"/>
              <a:t>・関係が構築されつつある養育者から離れることは、大きな恐怖体験であり、大きな不安が伴います</a:t>
            </a:r>
          </a:p>
          <a:p>
            <a:r>
              <a:rPr lang="ja-JP" altLang="en-US" dirty="0" smtClean="0"/>
              <a:t>・分離の対象は養育者のみならず、お気に入りの玩具や布団など様々です。それらとの分離も大きなダメージとなります。</a:t>
            </a:r>
          </a:p>
          <a:p>
            <a:r>
              <a:rPr lang="ja-JP" altLang="en-US" dirty="0" smtClean="0"/>
              <a:t>・分離体験や喪失体験は、その後の肯定的な自分史つくりを妨げます。</a:t>
            </a:r>
          </a:p>
          <a:p>
            <a:r>
              <a:rPr lang="ja-JP" altLang="en-US" dirty="0" smtClean="0"/>
              <a:t>・分離や喪失を補償する手立てが必要です。</a:t>
            </a:r>
          </a:p>
          <a:p>
            <a:r>
              <a:rPr lang="ja-JP" altLang="en-US" dirty="0" smtClean="0"/>
              <a:t> </a:t>
            </a:r>
          </a:p>
          <a:p>
            <a:r>
              <a:rPr lang="ja-JP" altLang="en-US" dirty="0" smtClean="0"/>
              <a:t>（５）誤学習</a:t>
            </a:r>
          </a:p>
          <a:p>
            <a:r>
              <a:rPr lang="ja-JP" altLang="en-US" dirty="0" smtClean="0"/>
              <a:t>・それまでの誤った生活習慣が身についてしまうことや不適切な行動が修正されずに残ってしまうことなどがあります。こうした不適切な日夜行動パターンを学んでしまうことを誤学習といいます。</a:t>
            </a:r>
          </a:p>
          <a:p>
            <a:r>
              <a:rPr lang="ja-JP" altLang="en-US" dirty="0" smtClean="0"/>
              <a:t>　　例）寝ながら哺乳瓶を持って飲む　　　噛み付く　　　抱っこされることが苦手　など</a:t>
            </a:r>
            <a:r>
              <a:rPr lang="ja-JP" altLang="ja-JP" dirty="0" smtClean="0"/>
              <a:t>　　</a:t>
            </a:r>
          </a:p>
        </p:txBody>
      </p:sp>
      <p:sp>
        <p:nvSpPr>
          <p:cNvPr id="4" name="スライド番号プレースホルダー 3"/>
          <p:cNvSpPr>
            <a:spLocks noGrp="1"/>
          </p:cNvSpPr>
          <p:nvPr>
            <p:ph type="sldNum" sz="quarter" idx="10"/>
          </p:nvPr>
        </p:nvSpPr>
        <p:spPr/>
        <p:txBody>
          <a:bodyPr/>
          <a:lstStyle/>
          <a:p>
            <a:fld id="{CABAE952-FC7A-452B-B5B7-1FBE8DE792A8}" type="slidenum">
              <a:rPr lang="ja-JP" altLang="en-US" smtClean="0"/>
              <a:pPr/>
              <a:t>9</a:t>
            </a:fld>
            <a:endParaRPr lang="ja-JP" altLang="en-US"/>
          </a:p>
        </p:txBody>
      </p:sp>
      <p:sp>
        <p:nvSpPr>
          <p:cNvPr id="7" name="スライド イメージ プレースホルダー 6"/>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2468887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02792B4-9AF6-4D7F-9800-886FEE40E6F0}"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502513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34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5F370DB-94A0-4D8A-ADDE-748C9CA5784F}"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8881942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84D01A8-D4F5-48C2-AAAC-225EFFA2BB2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310357036"/>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F0FCFA6-AD4C-493D-A504-DCBEE28176E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90885352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ACD4778-41CF-4B61-87CB-0DEA6190E85B}"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76506421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F82C019-0389-4FAD-A500-BDF113A6AE0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63313472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C2F771B-23C0-4DED-BD52-ADD4C47A63A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794357790"/>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7F53CEE-B42D-483B-9D21-2BACFF0896B3}"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987448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607E750-3DB7-4B31-BD92-2AFA1F73436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43087509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0E4D5FE-B3C5-4F8E-ABEE-D3488B36807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5119323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E82031A-70B1-4511-8AD6-154C2CF929B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11170289"/>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B8A842-4951-4F2B-87CF-DB49DC0B27DE}"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93608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EE168F0-B0DF-4C6D-9B59-78B69F96797B}"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68931074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A23DCA6-E858-4BB8-AA90-FA6D3131675D}"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01159938"/>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C516CCA0-537D-48F9-B6A9-6C47E772B453}"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rgbClr val="FF9F5D"/>
          </a:solidFill>
        </p:spPr>
        <p:txBody>
          <a:bodyPr wrap="square" rtlCol="0">
            <a:spAutoFit/>
          </a:bodyPr>
          <a:lstStyle/>
          <a:p>
            <a:r>
              <a:rPr lang="ja-JP" altLang="en-US" sz="1050" dirty="0">
                <a:solidFill>
                  <a:prstClr val="black"/>
                </a:solidFill>
              </a:rPr>
              <a:t>④専門的知識</a:t>
            </a:r>
          </a:p>
        </p:txBody>
      </p:sp>
    </p:spTree>
    <p:extLst>
      <p:ext uri="{BB962C8B-B14F-4D97-AF65-F5344CB8AC3E}">
        <p14:creationId xmlns:p14="http://schemas.microsoft.com/office/powerpoint/2010/main" val="3480524214"/>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A6E8A29-C999-46EA-BB64-5A29990B232C}"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306663265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6963896-E447-4660-9185-1C691AEBB98D}"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697835061"/>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63A3686-A39C-48DB-9460-278DE05BFA54}"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670790351"/>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741A468-0338-4A36-8A5B-C4ED05D30BC4}"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86281274"/>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4DDAB45-4C28-4143-A472-3666CE87DDDE}"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rgbClr val="FF9F5D"/>
          </a:solidFill>
        </p:spPr>
        <p:txBody>
          <a:bodyPr wrap="square" rtlCol="0">
            <a:spAutoFit/>
          </a:bodyPr>
          <a:lstStyle/>
          <a:p>
            <a:r>
              <a:rPr lang="ja-JP" altLang="en-US" sz="1050" dirty="0">
                <a:solidFill>
                  <a:prstClr val="black"/>
                </a:solidFill>
              </a:rPr>
              <a:t>④専門的知識</a:t>
            </a:r>
          </a:p>
        </p:txBody>
      </p:sp>
    </p:spTree>
    <p:extLst>
      <p:ext uri="{BB962C8B-B14F-4D97-AF65-F5344CB8AC3E}">
        <p14:creationId xmlns:p14="http://schemas.microsoft.com/office/powerpoint/2010/main" val="411841833"/>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500EDD1-D14D-42EE-A205-36C64C46FC4A}"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25472383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0554254-F58F-42D3-863E-76EBCC3B9443}"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755049940"/>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E444C75-4C30-4EDE-9C48-0052409D6584}"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449573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A3C2480D-D164-4AEC-AF1A-FE6285A06ABA}"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07074934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6C1007F-382D-460A-AD29-DC1F7357F9BA}"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75886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81419AB-7CE5-4767-B445-0AB8D6122579}"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783041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458F97A-6C92-4A87-A102-4016B2F5ECA6}"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5554795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C8A76C3-7349-4995-823F-543D8F899C0A}"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481030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BF8ADBD-1CC4-4D92-99F1-7FE67049FB4C}"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579349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E9D76C1-BA90-4133-A9FA-BF37A4998DD2}"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1606527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AFE842-0A00-47C1-B323-C8D9A1126140}"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657412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4DDA484-71D8-4E9A-8582-8E6F04F397D8}"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348028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AB611230-A70A-4102-A5C6-8BE879078907}"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ln>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l"/>
            <a:r>
              <a:rPr kumimoji="1" lang="en-US" altLang="ja-JP" sz="1050" dirty="0"/>
              <a:t>【</a:t>
            </a:r>
            <a:r>
              <a:rPr kumimoji="1" lang="ja-JP" altLang="en-US" sz="1050" dirty="0"/>
              <a:t>共通項目</a:t>
            </a:r>
            <a:r>
              <a:rPr kumimoji="1" lang="en-US" altLang="ja-JP" sz="1050" dirty="0"/>
              <a:t>】</a:t>
            </a:r>
            <a:endParaRPr kumimoji="1" lang="ja-JP" altLang="en-US" sz="1050" dirty="0"/>
          </a:p>
        </p:txBody>
      </p:sp>
    </p:spTree>
    <p:extLst>
      <p:ext uri="{BB962C8B-B14F-4D97-AF65-F5344CB8AC3E}">
        <p14:creationId xmlns:p14="http://schemas.microsoft.com/office/powerpoint/2010/main" val="3615900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1FB3271-F574-4C5D-BFFC-B389F69552CC}"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7526740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8FD6D15-8E39-4DF6-8ACB-D982F9866CBE}"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0617422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E516BBC-C223-4553-B3BC-BB2DBC78614D}"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17823239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9705C30E-1ABF-45AB-A4D0-AEC10F02C944}"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1133872" cy="253916"/>
          </a:xfrm>
          <a:prstGeom prst="rect">
            <a:avLst/>
          </a:prstGeom>
          <a:solidFill>
            <a:srgbClr val="FF0000">
              <a:alpha val="70000"/>
            </a:srgbClr>
          </a:solidFill>
        </p:spPr>
        <p:txBody>
          <a:bodyPr wrap="square" rtlCol="0">
            <a:spAutoFit/>
          </a:bodyPr>
          <a:lstStyle/>
          <a:p>
            <a:pPr algn="l"/>
            <a:r>
              <a:rPr lang="ja-JP" altLang="en-US" sz="1050" dirty="0"/>
              <a:t>②資質と倫理</a:t>
            </a:r>
            <a:endParaRPr kumimoji="1" lang="ja-JP" altLang="en-US" sz="1050" dirty="0"/>
          </a:p>
        </p:txBody>
      </p:sp>
    </p:spTree>
    <p:extLst>
      <p:ext uri="{BB962C8B-B14F-4D97-AF65-F5344CB8AC3E}">
        <p14:creationId xmlns:p14="http://schemas.microsoft.com/office/powerpoint/2010/main" val="32048533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A567332-13DC-4C66-9855-C340551F3389}"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5727350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EAE1593-A5F0-48DC-88BF-1E1850CDCFBB}"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2613137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7419EEF-B2E4-45C4-B6C2-14C6FA4D2650}"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9098237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4F502E2-D315-4766-8E4C-930D5691EAD7}"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8752257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85D0F3C-34FD-477A-B5BE-1FB052FDF8BB}"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4762795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9B2DCDC-EB3F-4437-9D0A-75E3DA05F1A7}"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072465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FF6239D-B536-4EEA-8250-8B0FF2DDC20F}"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6826112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6ACC72C-6EE9-4AB3-ADDA-6952F18C7896}"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41736566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5F60B66-936B-48EC-BC1A-5B3F75AEB168}"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9527145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9056678-5B07-4E75-BF97-C4901BF34F6C}"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7579523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8D9C339-89A7-4697-9672-95AA70C93F69}"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4882148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C8D99411-CE9E-4883-9217-A0AF925093D8}"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1475656" cy="253916"/>
          </a:xfrm>
          <a:prstGeom prst="rect">
            <a:avLst/>
          </a:prstGeom>
          <a:solidFill>
            <a:srgbClr val="FF99CC">
              <a:alpha val="70000"/>
            </a:srgbClr>
          </a:solidFill>
        </p:spPr>
        <p:txBody>
          <a:bodyPr wrap="square" rtlCol="0">
            <a:spAutoFit/>
          </a:bodyPr>
          <a:lstStyle/>
          <a:p>
            <a:pPr algn="l"/>
            <a:r>
              <a:rPr kumimoji="1" lang="ja-JP" altLang="en-US" sz="1050" dirty="0"/>
              <a:t>③子どもの権利擁護</a:t>
            </a:r>
          </a:p>
        </p:txBody>
      </p:sp>
    </p:spTree>
    <p:extLst>
      <p:ext uri="{BB962C8B-B14F-4D97-AF65-F5344CB8AC3E}">
        <p14:creationId xmlns:p14="http://schemas.microsoft.com/office/powerpoint/2010/main" val="26428085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089ABD0-C40E-486B-A448-65AA60E9ECD1}"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4550170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6355FED-316E-42EF-9C7E-EC54A3DD17E8}"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96305181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159085-BCF8-46A9-88C0-BB1F73662093}"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84657446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015B914-E9A4-4096-BD24-9165FCFB4575}"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87167317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63FC12B-0B08-413A-90A9-A6FB44F9C9AE}"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4227544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F2166EF-83F3-4D36-9986-6310EA28CEF0}"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85322394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2CF5770-3039-4749-A83F-1757EF81362A}"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2998376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3E8D438-B64D-4E9E-8194-E17FAAE8C0BD}"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21175567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8096D09-75B5-41F2-A2CB-FB2A36EBDA04}"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25392700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010789B-5DC7-4192-BF3F-9E9AD23F4CDB}"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89369124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AB77C48-7A96-435B-8E6A-1B87F6936FC9}"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0498952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8B50BFAC-1BA4-45AA-892B-5BE7F3BDEC30}"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rgbClr val="FF9F5D"/>
          </a:solidFill>
        </p:spPr>
        <p:txBody>
          <a:bodyPr wrap="square" rtlCol="0">
            <a:spAutoFit/>
          </a:bodyPr>
          <a:lstStyle/>
          <a:p>
            <a:r>
              <a:rPr lang="ja-JP" altLang="en-US" sz="1050" dirty="0">
                <a:solidFill>
                  <a:prstClr val="black"/>
                </a:solidFill>
              </a:rPr>
              <a:t>④専門的知識</a:t>
            </a:r>
          </a:p>
        </p:txBody>
      </p:sp>
    </p:spTree>
    <p:extLst>
      <p:ext uri="{BB962C8B-B14F-4D97-AF65-F5344CB8AC3E}">
        <p14:creationId xmlns:p14="http://schemas.microsoft.com/office/powerpoint/2010/main" val="220678368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A4EF015-0F1B-4E8F-B848-708BD775D027}"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163385086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8CF7145-DCEC-49AC-AE0F-BB5A251BE70B}"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324539031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8A52A92-761B-4B1B-8807-645DA8DD7AE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2" name="テキスト ボックス 11"/>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267668974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77EE3E3-9E5D-4AE8-A77E-FBF26F9DC1D0}"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2409680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69CF918-2093-4A3D-B518-8224246D0596}"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84119325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C55BF53-1679-4AFA-92A2-3DAF2C0A781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126299614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A8AA86A-C57A-4741-9A11-8C7689A33C7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12385968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3619C53-5866-454E-83A2-EEEAF24626F0}"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427366943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B1B6AD5-FD0C-46B5-AF31-BF670B346E54}"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235060386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ACACC78-E7AB-42F3-8E6C-FAE44864B4B0}"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417947319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526155B-E2E5-4D3C-B49A-0B61B1F902C4}"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5065480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a:xfrm>
            <a:off x="47979" y="6126163"/>
            <a:ext cx="2880320" cy="337538"/>
          </a:xfrm>
        </p:spPr>
        <p:txBody>
          <a:bodyPr/>
          <a:lstStyle/>
          <a:p>
            <a:fld id="{C2BDA42F-C739-410A-9250-96235A8A18B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a:xfrm>
            <a:off x="3124200" y="6173787"/>
            <a:ext cx="2895600" cy="365125"/>
          </a:xfrm>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53200" y="612953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black"/>
                </a:solidFill>
              </a:rPr>
              <a:t>⑤専門的な養育技術</a:t>
            </a:r>
          </a:p>
        </p:txBody>
      </p:sp>
    </p:spTree>
    <p:extLst>
      <p:ext uri="{BB962C8B-B14F-4D97-AF65-F5344CB8AC3E}">
        <p14:creationId xmlns:p14="http://schemas.microsoft.com/office/powerpoint/2010/main" val="3444249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6F17804-644C-4995-87B7-5C66C10C6A48}"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black"/>
                </a:solidFill>
              </a:rPr>
              <a:t>⑤専門的な養育技術</a:t>
            </a:r>
          </a:p>
        </p:txBody>
      </p:sp>
    </p:spTree>
    <p:extLst>
      <p:ext uri="{BB962C8B-B14F-4D97-AF65-F5344CB8AC3E}">
        <p14:creationId xmlns:p14="http://schemas.microsoft.com/office/powerpoint/2010/main" val="281971790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日付プレースホルダー 4"/>
          <p:cNvSpPr>
            <a:spLocks noGrp="1"/>
          </p:cNvSpPr>
          <p:nvPr>
            <p:ph type="dt" sz="half" idx="10"/>
          </p:nvPr>
        </p:nvSpPr>
        <p:spPr/>
        <p:txBody>
          <a:bodyPr/>
          <a:lstStyle/>
          <a:p>
            <a:fld id="{D86A2FA1-2632-47B6-8BA7-7D2B93D3A1E1}"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black"/>
                </a:solidFill>
              </a:rPr>
              <a:t>⑤専門的な養育技術</a:t>
            </a:r>
          </a:p>
        </p:txBody>
      </p:sp>
    </p:spTree>
    <p:extLst>
      <p:ext uri="{BB962C8B-B14F-4D97-AF65-F5344CB8AC3E}">
        <p14:creationId xmlns:p14="http://schemas.microsoft.com/office/powerpoint/2010/main" val="417688669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844C4ED-BCA4-44B2-9CE0-C77BB57DA88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490782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D342093-AA32-4A39-9C41-98648FA776BE}"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106418628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D1D9574-CDE8-40F3-8588-BB217582C61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37893322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14AEA9F-F34F-4776-A95A-DC06BCBCAC59}"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73875348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CB262A1-68D4-4592-B052-A22A05E11DC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425203405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58B974E-8226-485A-9AEF-9035498F3FC2}"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33636390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E2AC77-7FC6-48D8-A4B3-B4F1E55DE411}"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399875472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7C11B01-2E01-4FE5-8DDF-D03327F987AA}"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90648894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3A260DA-B66A-41B1-9096-BDB62FE5497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4015197"/>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日付プレースホルダー 3"/>
          <p:cNvSpPr>
            <a:spLocks noGrp="1"/>
          </p:cNvSpPr>
          <p:nvPr>
            <p:ph type="dt" sz="half" idx="10"/>
          </p:nvPr>
        </p:nvSpPr>
        <p:spPr/>
        <p:txBody>
          <a:bodyPr/>
          <a:lstStyle/>
          <a:p>
            <a:fld id="{C3B98AC0-A413-4A0A-ADF0-FED3F01506B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p:nvSpPr>
        <p:spPr>
          <a:xfrm>
            <a:off x="0" y="0"/>
            <a:ext cx="2267744" cy="253916"/>
          </a:xfrm>
          <a:prstGeom prst="rect">
            <a:avLst/>
          </a:prstGeom>
          <a:solidFill>
            <a:srgbClr val="FFCC00"/>
          </a:solidFill>
        </p:spPr>
        <p:txBody>
          <a:bodyPr wrap="square" rtlCol="0">
            <a:spAutoFit/>
          </a:bodyPr>
          <a:lstStyle/>
          <a:p>
            <a:r>
              <a:rPr lang="ja-JP" altLang="en-US" sz="1050" dirty="0" smtClean="0">
                <a:solidFill>
                  <a:prstClr val="black"/>
                </a:solidFill>
              </a:rPr>
              <a:t>⑥チームアプローチと小規模ケア</a:t>
            </a:r>
            <a:endParaRPr lang="ja-JP" altLang="en-US" sz="1050" dirty="0">
              <a:solidFill>
                <a:prstClr val="black"/>
              </a:solidFill>
            </a:endParaRPr>
          </a:p>
        </p:txBody>
      </p:sp>
    </p:spTree>
    <p:extLst>
      <p:ext uri="{BB962C8B-B14F-4D97-AF65-F5344CB8AC3E}">
        <p14:creationId xmlns:p14="http://schemas.microsoft.com/office/powerpoint/2010/main" val="862548685"/>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23DED5E-0D4E-4ABE-AD8C-AC6E9E1D13A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49207548"/>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032F305-D874-4DCC-BDE7-501ED32755B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77979937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559E444-9EEF-44E3-A964-53763DD6276C}"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43653308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B5465A6-8945-455F-ABAD-0489B396CAA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テキスト ボックス 10"/>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13290275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20AFD69-686B-4503-86A1-EA4847275DEE}"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38538944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7E1E4C-1E57-4A37-9062-DE6C165248F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テキスト ボックス 5"/>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340568175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4CC242B-1880-4BC4-AF6C-8FF1D690482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68172851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7D7BCBD-C45A-48C5-B8D3-7E84273EAFC4}"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77889550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4A02E4-6459-494C-820C-F2CCCC29F1B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49360971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DA56187-7713-45EE-A134-4F6C295D7AE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349140100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434E338-84CA-4CBB-B178-02711195EE33}"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42744116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8339A423-57E0-4F16-8B09-866BD5FA93F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373809368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39FAAEE-805E-4B01-8512-88136402EC1B}"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523050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DAC6F1F-A4F1-40B2-AC9B-3626B63BCDB7}"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146810169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8496B52-D80F-4EA7-B200-47B88531B7F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64983660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AD0841E-1787-4716-B782-AFC36BFF90FA}"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テキスト ボックス 10"/>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38440165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30E6AF1-6F2D-4B66-A3F3-354D413033CC}"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46988315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D4A6254-3727-4771-842B-8F9D6C3230FB}"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テキスト ボックス 5"/>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13683509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4596451-A29A-4B84-B681-55A3FE4CAC0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194142213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480156A-953A-485D-9562-E33BC9B636B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416309940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E74C914-5426-4AAC-8983-A5BA9B967E8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03787927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00D0979-1A7F-40ED-8360-365B55E75EAC}"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107041325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8B119C-5EB8-433D-8E2A-55E4DA2F7B19}"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9601223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BE066439-574A-4FA3-BFA6-D816B319C34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42448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9BE64E9-E610-49A8-87FB-F164C894A950}"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423959352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33D9CAC-DB40-418D-87D8-1E78E658B27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5047819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E24FF16-8D3B-4A48-A3AB-38EE0B0BF13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0239574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3B28386-57C6-42D1-AF9A-4007F0DF9EED}"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22602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C48ED3A-DF87-4D95-9B79-8D0617312AE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5698201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B5E374B-6C0B-4920-984A-547A1F5055BE}"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8617880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72B67FC-6377-426C-9639-BB7B7BD5C685}"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5763635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FC17129-DD08-4700-A94C-1C3AD8D4E5D2}"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7478594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FA7F26B-085D-4A62-9EE1-3808C31D66CA}"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7980581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3694B0-6C89-458A-A3A4-AF6D37C9AED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5735201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5C94E0B-4BAB-43BB-BF2A-DCC69DB20D7A}"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401072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6.xml"/><Relationship Id="rId13" Type="http://schemas.openxmlformats.org/officeDocument/2006/relationships/image" Target="../media/image1.gif"/><Relationship Id="rId3" Type="http://schemas.openxmlformats.org/officeDocument/2006/relationships/slideLayout" Target="../slideLayouts/slideLayout101.xml"/><Relationship Id="rId7" Type="http://schemas.openxmlformats.org/officeDocument/2006/relationships/slideLayout" Target="../slideLayouts/slideLayout105.xml"/><Relationship Id="rId12" Type="http://schemas.openxmlformats.org/officeDocument/2006/relationships/theme" Target="../theme/theme10.xml"/><Relationship Id="rId2" Type="http://schemas.openxmlformats.org/officeDocument/2006/relationships/slideLayout" Target="../slideLayouts/slideLayout100.xml"/><Relationship Id="rId1" Type="http://schemas.openxmlformats.org/officeDocument/2006/relationships/slideLayout" Target="../slideLayouts/slideLayout99.xml"/><Relationship Id="rId6" Type="http://schemas.openxmlformats.org/officeDocument/2006/relationships/slideLayout" Target="../slideLayouts/slideLayout104.xml"/><Relationship Id="rId11" Type="http://schemas.openxmlformats.org/officeDocument/2006/relationships/slideLayout" Target="../slideLayouts/slideLayout109.xml"/><Relationship Id="rId5" Type="http://schemas.openxmlformats.org/officeDocument/2006/relationships/slideLayout" Target="../slideLayouts/slideLayout103.xml"/><Relationship Id="rId10" Type="http://schemas.openxmlformats.org/officeDocument/2006/relationships/slideLayout" Target="../slideLayouts/slideLayout108.xml"/><Relationship Id="rId4" Type="http://schemas.openxmlformats.org/officeDocument/2006/relationships/slideLayout" Target="../slideLayouts/slideLayout102.xml"/><Relationship Id="rId9" Type="http://schemas.openxmlformats.org/officeDocument/2006/relationships/slideLayout" Target="../slideLayouts/slideLayout107.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7.xml"/><Relationship Id="rId13" Type="http://schemas.openxmlformats.org/officeDocument/2006/relationships/image" Target="../media/image1.gif"/><Relationship Id="rId3" Type="http://schemas.openxmlformats.org/officeDocument/2006/relationships/slideLayout" Target="../slideLayouts/slideLayout112.xml"/><Relationship Id="rId7" Type="http://schemas.openxmlformats.org/officeDocument/2006/relationships/slideLayout" Target="../slideLayouts/slideLayout116.xml"/><Relationship Id="rId12" Type="http://schemas.openxmlformats.org/officeDocument/2006/relationships/theme" Target="../theme/theme11.xml"/><Relationship Id="rId2" Type="http://schemas.openxmlformats.org/officeDocument/2006/relationships/slideLayout" Target="../slideLayouts/slideLayout111.xml"/><Relationship Id="rId1" Type="http://schemas.openxmlformats.org/officeDocument/2006/relationships/slideLayout" Target="../slideLayouts/slideLayout110.xml"/><Relationship Id="rId6" Type="http://schemas.openxmlformats.org/officeDocument/2006/relationships/slideLayout" Target="../slideLayouts/slideLayout115.xml"/><Relationship Id="rId11" Type="http://schemas.openxmlformats.org/officeDocument/2006/relationships/slideLayout" Target="../slideLayouts/slideLayout120.xml"/><Relationship Id="rId5" Type="http://schemas.openxmlformats.org/officeDocument/2006/relationships/slideLayout" Target="../slideLayouts/slideLayout114.xml"/><Relationship Id="rId10" Type="http://schemas.openxmlformats.org/officeDocument/2006/relationships/slideLayout" Target="../slideLayouts/slideLayout119.xml"/><Relationship Id="rId4" Type="http://schemas.openxmlformats.org/officeDocument/2006/relationships/slideLayout" Target="../slideLayouts/slideLayout113.xml"/><Relationship Id="rId9" Type="http://schemas.openxmlformats.org/officeDocument/2006/relationships/slideLayout" Target="../slideLayouts/slideLayout11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1.gif"/><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1.gif"/><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image" Target="../media/image1.gif"/><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image" Target="../media/image1.gif"/><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theme" Target="../theme/theme5.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image" Target="../media/image1.gif"/><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theme" Target="../theme/theme6.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image" Target="../media/image1.gif"/><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theme" Target="../theme/theme7.xml"/><Relationship Id="rId2" Type="http://schemas.openxmlformats.org/officeDocument/2006/relationships/slideLayout" Target="../slideLayouts/slideLayout67.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4.xml"/><Relationship Id="rId13" Type="http://schemas.openxmlformats.org/officeDocument/2006/relationships/image" Target="../media/image1.gif"/><Relationship Id="rId3" Type="http://schemas.openxmlformats.org/officeDocument/2006/relationships/slideLayout" Target="../slideLayouts/slideLayout79.xml"/><Relationship Id="rId7" Type="http://schemas.openxmlformats.org/officeDocument/2006/relationships/slideLayout" Target="../slideLayouts/slideLayout83.xml"/><Relationship Id="rId12" Type="http://schemas.openxmlformats.org/officeDocument/2006/relationships/theme" Target="../theme/theme8.xml"/><Relationship Id="rId2" Type="http://schemas.openxmlformats.org/officeDocument/2006/relationships/slideLayout" Target="../slideLayouts/slideLayout78.xml"/><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slideLayout" Target="../slideLayouts/slideLayout87.xml"/><Relationship Id="rId5" Type="http://schemas.openxmlformats.org/officeDocument/2006/relationships/slideLayout" Target="../slideLayouts/slideLayout81.xml"/><Relationship Id="rId10" Type="http://schemas.openxmlformats.org/officeDocument/2006/relationships/slideLayout" Target="../slideLayouts/slideLayout86.xml"/><Relationship Id="rId4" Type="http://schemas.openxmlformats.org/officeDocument/2006/relationships/slideLayout" Target="../slideLayouts/slideLayout80.xml"/><Relationship Id="rId9" Type="http://schemas.openxmlformats.org/officeDocument/2006/relationships/slideLayout" Target="../slideLayouts/slideLayout85.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5.xml"/><Relationship Id="rId13" Type="http://schemas.openxmlformats.org/officeDocument/2006/relationships/image" Target="../media/image1.gif"/><Relationship Id="rId3" Type="http://schemas.openxmlformats.org/officeDocument/2006/relationships/slideLayout" Target="../slideLayouts/slideLayout90.xml"/><Relationship Id="rId7" Type="http://schemas.openxmlformats.org/officeDocument/2006/relationships/slideLayout" Target="../slideLayouts/slideLayout94.xml"/><Relationship Id="rId12" Type="http://schemas.openxmlformats.org/officeDocument/2006/relationships/theme" Target="../theme/theme9.xml"/><Relationship Id="rId2" Type="http://schemas.openxmlformats.org/officeDocument/2006/relationships/slideLayout" Target="../slideLayouts/slideLayout89.xml"/><Relationship Id="rId1" Type="http://schemas.openxmlformats.org/officeDocument/2006/relationships/slideLayout" Target="../slideLayouts/slideLayout88.xml"/><Relationship Id="rId6" Type="http://schemas.openxmlformats.org/officeDocument/2006/relationships/slideLayout" Target="../slideLayouts/slideLayout93.xml"/><Relationship Id="rId11" Type="http://schemas.openxmlformats.org/officeDocument/2006/relationships/slideLayout" Target="../slideLayouts/slideLayout98.xml"/><Relationship Id="rId5" Type="http://schemas.openxmlformats.org/officeDocument/2006/relationships/slideLayout" Target="../slideLayouts/slideLayout92.xml"/><Relationship Id="rId10" Type="http://schemas.openxmlformats.org/officeDocument/2006/relationships/slideLayout" Target="../slideLayouts/slideLayout97.xml"/><Relationship Id="rId4" Type="http://schemas.openxmlformats.org/officeDocument/2006/relationships/slideLayout" Target="../slideLayouts/slideLayout91.xml"/><Relationship Id="rId9" Type="http://schemas.openxmlformats.org/officeDocument/2006/relationships/slideLayout" Target="../slideLayouts/slideLayout9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36AAEE36-B3C6-4547-BFD5-7DE19A2054C8}"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ln/>
        </p:spPr>
        <p:style>
          <a:lnRef idx="2">
            <a:schemeClr val="accent4"/>
          </a:lnRef>
          <a:fillRef idx="1">
            <a:schemeClr val="lt1"/>
          </a:fillRef>
          <a:effectRef idx="0">
            <a:schemeClr val="accent4"/>
          </a:effectRef>
          <a:fontRef idx="minor">
            <a:schemeClr val="dk1"/>
          </a:fontRef>
        </p:style>
        <p:txBody>
          <a:bodyPr wrap="square" rtlCol="0">
            <a:spAutoFit/>
          </a:bodyPr>
          <a:lstStyle/>
          <a:p>
            <a:r>
              <a:rPr kumimoji="1" lang="ja-JP" altLang="en-US" sz="1050" dirty="0">
                <a:solidFill>
                  <a:schemeClr val="tx1"/>
                </a:solidFill>
              </a:rPr>
              <a:t>初任職員にむけた研修小冊子　～乳児院の養育を担うスタートをきるために～　　　　　　　　　　　　　　　　　　　　　　　　　　　　　　　　　　　　　全国乳児福祉協議会</a:t>
            </a:r>
          </a:p>
        </p:txBody>
      </p:sp>
      <p:sp>
        <p:nvSpPr>
          <p:cNvPr id="10" name="テキスト ボックス 9"/>
          <p:cNvSpPr txBox="1"/>
          <p:nvPr userDrawn="1"/>
        </p:nvSpPr>
        <p:spPr>
          <a:xfrm>
            <a:off x="0" y="0"/>
            <a:ext cx="2267744" cy="253916"/>
          </a:xfrm>
          <a:prstGeom prst="rect">
            <a:avLst/>
          </a:prstGeom>
          <a:ln>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l"/>
            <a:r>
              <a:rPr kumimoji="1" lang="en-US" altLang="ja-JP" sz="1050" dirty="0"/>
              <a:t>【</a:t>
            </a:r>
            <a:r>
              <a:rPr kumimoji="1" lang="ja-JP" altLang="en-US" sz="1050" dirty="0"/>
              <a:t>共通項目</a:t>
            </a:r>
            <a:r>
              <a:rPr kumimoji="1" lang="en-US" altLang="ja-JP" sz="1050" dirty="0"/>
              <a:t>】</a:t>
            </a:r>
            <a:endParaRPr kumimoji="1" lang="ja-JP" altLang="en-US" sz="1050" dirty="0"/>
          </a:p>
        </p:txBody>
      </p:sp>
    </p:spTree>
    <p:extLst>
      <p:ext uri="{BB962C8B-B14F-4D97-AF65-F5344CB8AC3E}">
        <p14:creationId xmlns:p14="http://schemas.microsoft.com/office/powerpoint/2010/main" val="131515940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2F24546C-8D4A-41B1-97F6-B1BC7C1C9ED4}"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0070C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
        <p:nvSpPr>
          <p:cNvPr id="10" name="テキスト ボックス 9"/>
          <p:cNvSpPr txBox="1"/>
          <p:nvPr userDrawn="1"/>
        </p:nvSpPr>
        <p:spPr>
          <a:xfrm>
            <a:off x="0" y="0"/>
            <a:ext cx="2267744" cy="253916"/>
          </a:xfrm>
          <a:prstGeom prst="rect">
            <a:avLst/>
          </a:prstGeom>
          <a:solidFill>
            <a:srgbClr val="0070C0"/>
          </a:solidFill>
        </p:spPr>
        <p:txBody>
          <a:bodyPr wrap="square" rtlCol="0">
            <a:spAutoFit/>
          </a:bodyPr>
          <a:lstStyle/>
          <a:p>
            <a:r>
              <a:rPr lang="ja-JP" altLang="en-US" sz="1050" dirty="0">
                <a:solidFill>
                  <a:prstClr val="black"/>
                </a:solidFill>
              </a:rPr>
              <a:t>⑨里親支援</a:t>
            </a:r>
          </a:p>
        </p:txBody>
      </p:sp>
    </p:spTree>
    <p:extLst>
      <p:ext uri="{BB962C8B-B14F-4D97-AF65-F5344CB8AC3E}">
        <p14:creationId xmlns:p14="http://schemas.microsoft.com/office/powerpoint/2010/main" val="3757212484"/>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AC697DF4-70B1-4D3D-9916-F7A6ED830043}"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chemeClr val="accent6">
              <a:lumMod val="75000"/>
            </a:schemeClr>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3095187159"/>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7E011FE2-BDD4-498C-9394-EA41791E8584}"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noFill/>
        </p:spPr>
        <p:txBody>
          <a:bodyPr wrap="square" rtlCol="0">
            <a:spAutoFit/>
          </a:bodyPr>
          <a:lstStyle/>
          <a:p>
            <a:r>
              <a:rPr kumimoji="1" lang="ja-JP" altLang="en-US" sz="1050" dirty="0">
                <a:solidFill>
                  <a:schemeClr val="bg1"/>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2664617186"/>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432CDC5D-67CE-4C37-86CE-F579B92B3959}"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FF0000">
              <a:alpha val="70000"/>
            </a:srgbClr>
          </a:solidFill>
        </p:spPr>
        <p:txBody>
          <a:bodyPr wrap="square" rtlCol="0">
            <a:spAutoFit/>
          </a:bodyPr>
          <a:lstStyle/>
          <a:p>
            <a:r>
              <a:rPr kumimoji="1" lang="ja-JP" altLang="en-US" sz="1050" dirty="0">
                <a:solidFill>
                  <a:schemeClr val="bg1"/>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2516337467"/>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A80EB6B8-9871-41EE-AF09-8222C0B99EF8}"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FF99CC"/>
          </a:solidFill>
        </p:spPr>
        <p:txBody>
          <a:bodyPr wrap="square" rtlCol="0">
            <a:spAutoFit/>
          </a:bodyPr>
          <a:lstStyle/>
          <a:p>
            <a:r>
              <a:rPr kumimoji="1" lang="ja-JP" altLang="en-US" sz="1050" dirty="0">
                <a:solidFill>
                  <a:schemeClr val="bg1"/>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1756176780"/>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004D3FD3-5015-4805-A73F-9859841922E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chemeClr val="accent6">
              <a:lumMod val="75000"/>
            </a:schemeClr>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1942150101"/>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955DF300-B639-46F9-8C80-5DEEB7ADCF6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3601870060"/>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8211B736-49E2-4BC1-9131-C48175EA65F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pic>
        <p:nvPicPr>
          <p:cNvPr id="7" name="図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p:nvSpPr>
        <p:spPr>
          <a:xfrm>
            <a:off x="0" y="6646858"/>
            <a:ext cx="9108504" cy="253916"/>
          </a:xfrm>
          <a:prstGeom prst="rect">
            <a:avLst/>
          </a:prstGeom>
          <a:solidFill>
            <a:srgbClr val="FFCC0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442230011"/>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9684D84E-D765-4E70-8387-C36625DE6A8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00B05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212218270"/>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047B1195-5E6A-4BB4-BA2E-9DC2D54CF02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00B0F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
        <p:nvSpPr>
          <p:cNvPr id="10" name="テキスト ボックス 9"/>
          <p:cNvSpPr txBox="1"/>
          <p:nvPr userDrawn="1"/>
        </p:nvSpPr>
        <p:spPr>
          <a:xfrm>
            <a:off x="0" y="0"/>
            <a:ext cx="2267744" cy="253916"/>
          </a:xfrm>
          <a:prstGeom prst="rect">
            <a:avLst/>
          </a:prstGeom>
          <a:solidFill>
            <a:srgbClr val="00B0F0"/>
          </a:solidFill>
        </p:spPr>
        <p:txBody>
          <a:bodyPr wrap="square" rtlCol="0">
            <a:spAutoFit/>
          </a:bodyPr>
          <a:lstStyle/>
          <a:p>
            <a:r>
              <a:rPr lang="ja-JP" altLang="en-US" sz="1050" dirty="0">
                <a:solidFill>
                  <a:prstClr val="black"/>
                </a:solidFill>
              </a:rPr>
              <a:t>⑧他機関連携</a:t>
            </a:r>
          </a:p>
        </p:txBody>
      </p:sp>
    </p:spTree>
    <p:extLst>
      <p:ext uri="{BB962C8B-B14F-4D97-AF65-F5344CB8AC3E}">
        <p14:creationId xmlns:p14="http://schemas.microsoft.com/office/powerpoint/2010/main" val="2344236636"/>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1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dirty="0"/>
              <a:t>④専門的知識</a:t>
            </a:r>
            <a:endParaRPr kumimoji="1" lang="ja-JP" altLang="en-US" dirty="0"/>
          </a:p>
        </p:txBody>
      </p:sp>
      <p:sp>
        <p:nvSpPr>
          <p:cNvPr id="3" name="サブタイトル 2"/>
          <p:cNvSpPr>
            <a:spLocks noGrp="1"/>
          </p:cNvSpPr>
          <p:nvPr>
            <p:ph type="subTitle" idx="1"/>
          </p:nvPr>
        </p:nvSpPr>
        <p:spPr>
          <a:xfrm>
            <a:off x="1187624" y="3886200"/>
            <a:ext cx="6984776" cy="1752600"/>
          </a:xfrm>
        </p:spPr>
        <p:txBody>
          <a:bodyPr/>
          <a:lstStyle/>
          <a:p>
            <a:r>
              <a:rPr lang="ja-JP" altLang="en-US" dirty="0"/>
              <a:t>全国乳児福祉協議会</a:t>
            </a:r>
            <a:endParaRPr lang="en-US" altLang="ja-JP" dirty="0"/>
          </a:p>
          <a:p>
            <a:r>
              <a:rPr lang="ja-JP" altLang="en-US" dirty="0"/>
              <a:t>研修体系具体化にむけた検討委員会</a:t>
            </a:r>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1</a:t>
            </a:fld>
            <a:endParaRPr lang="ja-JP" altLang="en-US">
              <a:solidFill>
                <a:prstClr val="black">
                  <a:tint val="75000"/>
                </a:prstClr>
              </a:solidFill>
            </a:endParaRPr>
          </a:p>
        </p:txBody>
      </p:sp>
    </p:spTree>
    <p:extLst>
      <p:ext uri="{BB962C8B-B14F-4D97-AF65-F5344CB8AC3E}">
        <p14:creationId xmlns:p14="http://schemas.microsoft.com/office/powerpoint/2010/main" val="4205663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90662"/>
            <a:ext cx="8229600" cy="634082"/>
          </a:xfrm>
        </p:spPr>
        <p:txBody>
          <a:bodyPr>
            <a:noAutofit/>
          </a:bodyPr>
          <a:lstStyle/>
          <a:p>
            <a:pPr algn="l"/>
            <a:r>
              <a:rPr lang="ja-JP" altLang="en-US" sz="3200" dirty="0"/>
              <a:t>□発達障害、愛着障害などの子どもの</a:t>
            </a:r>
            <a:r>
              <a:rPr lang="en-US" altLang="ja-JP" sz="3200" dirty="0"/>
              <a:t/>
            </a:r>
            <a:br>
              <a:rPr lang="en-US" altLang="ja-JP" sz="3200" dirty="0"/>
            </a:br>
            <a:r>
              <a:rPr lang="ja-JP" altLang="en-US" sz="3200" dirty="0"/>
              <a:t>　精神障害について学びましょう</a:t>
            </a:r>
            <a:endParaRPr kumimoji="1" lang="ja-JP" altLang="en-US" sz="3200" dirty="0"/>
          </a:p>
        </p:txBody>
      </p:sp>
      <p:sp>
        <p:nvSpPr>
          <p:cNvPr id="3" name="コンテンツ プレースホルダー 2"/>
          <p:cNvSpPr>
            <a:spLocks noGrp="1"/>
          </p:cNvSpPr>
          <p:nvPr>
            <p:ph idx="1"/>
          </p:nvPr>
        </p:nvSpPr>
        <p:spPr>
          <a:xfrm>
            <a:off x="457200" y="1451917"/>
            <a:ext cx="8229600" cy="5217443"/>
          </a:xfrm>
        </p:spPr>
        <p:txBody>
          <a:bodyPr>
            <a:noAutofit/>
          </a:bodyPr>
          <a:lstStyle/>
          <a:p>
            <a:pPr marL="0" indent="0">
              <a:buNone/>
            </a:pPr>
            <a:r>
              <a:rPr kumimoji="1" lang="ja-JP" altLang="en-US" sz="2800" dirty="0"/>
              <a:t>（１）精神医学診断について</a:t>
            </a:r>
            <a:endParaRPr kumimoji="1" lang="en-US" altLang="ja-JP" sz="2800" dirty="0"/>
          </a:p>
          <a:p>
            <a:pPr marL="0" indent="0">
              <a:buNone/>
            </a:pPr>
            <a:r>
              <a:rPr lang="ja-JP" altLang="en-US" sz="2600" dirty="0"/>
              <a:t>　</a:t>
            </a:r>
            <a:r>
              <a:rPr lang="ja-JP" altLang="en-US" sz="2400" dirty="0"/>
              <a:t>・症状群としての</a:t>
            </a:r>
            <a:r>
              <a:rPr lang="en-US" altLang="ja-JP" sz="2400" dirty="0"/>
              <a:t>ICD</a:t>
            </a:r>
            <a:r>
              <a:rPr lang="ja-JP" altLang="en-US" sz="2400" dirty="0"/>
              <a:t>および</a:t>
            </a:r>
            <a:r>
              <a:rPr kumimoji="1" lang="en-US" altLang="ja-JP" sz="2400" dirty="0"/>
              <a:t>DSM</a:t>
            </a:r>
            <a:r>
              <a:rPr kumimoji="1" lang="ja-JP" altLang="en-US" sz="2400" dirty="0"/>
              <a:t>について</a:t>
            </a:r>
            <a:endParaRPr kumimoji="1" lang="en-US" altLang="ja-JP" sz="2400" dirty="0"/>
          </a:p>
          <a:p>
            <a:pPr marL="0" indent="0">
              <a:buNone/>
            </a:pPr>
            <a:endParaRPr kumimoji="1" lang="en-US" altLang="ja-JP" sz="900" dirty="0"/>
          </a:p>
          <a:p>
            <a:pPr marL="0" indent="0">
              <a:buNone/>
            </a:pPr>
            <a:r>
              <a:rPr lang="ja-JP" altLang="en-US" sz="2800" dirty="0"/>
              <a:t>（２）</a:t>
            </a:r>
            <a:r>
              <a:rPr kumimoji="1" lang="ja-JP" altLang="en-US" sz="2800" dirty="0"/>
              <a:t>神経発達障害群（発達障害）</a:t>
            </a:r>
            <a:endParaRPr kumimoji="1" lang="en-US" altLang="ja-JP" sz="2800" dirty="0"/>
          </a:p>
          <a:p>
            <a:pPr marL="0" indent="0">
              <a:buNone/>
            </a:pPr>
            <a:r>
              <a:rPr lang="ja-JP" altLang="en-US" sz="2400" dirty="0"/>
              <a:t>　・自閉症スペクトラム障害</a:t>
            </a:r>
            <a:endParaRPr lang="en-US" altLang="ja-JP" sz="2400" dirty="0"/>
          </a:p>
          <a:p>
            <a:pPr marL="0" indent="0">
              <a:buNone/>
            </a:pPr>
            <a:r>
              <a:rPr lang="ja-JP" altLang="en-US" sz="2400" dirty="0"/>
              <a:t>　・注意欠如･多動性障害</a:t>
            </a:r>
            <a:endParaRPr lang="en-US" altLang="ja-JP" sz="2400" dirty="0"/>
          </a:p>
          <a:p>
            <a:pPr marL="0" indent="0">
              <a:buNone/>
            </a:pPr>
            <a:endParaRPr lang="en-US" altLang="ja-JP" sz="800" dirty="0"/>
          </a:p>
          <a:p>
            <a:pPr marL="0" indent="0">
              <a:buNone/>
            </a:pPr>
            <a:r>
              <a:rPr lang="ja-JP" altLang="en-US" sz="2800" dirty="0"/>
              <a:t>（３）心的外傷およびストレス因関連障害群</a:t>
            </a:r>
            <a:endParaRPr lang="en-US" altLang="ja-JP" sz="2800" dirty="0"/>
          </a:p>
          <a:p>
            <a:pPr marL="0" indent="0">
              <a:buNone/>
            </a:pPr>
            <a:r>
              <a:rPr lang="ja-JP" altLang="en-US" sz="2400" dirty="0"/>
              <a:t>　・反応性愛着障害</a:t>
            </a:r>
            <a:endParaRPr lang="en-US" altLang="ja-JP" sz="2400" dirty="0"/>
          </a:p>
          <a:p>
            <a:pPr marL="0" indent="0">
              <a:buNone/>
            </a:pPr>
            <a:r>
              <a:rPr lang="ja-JP" altLang="en-US" sz="2400" dirty="0"/>
              <a:t>　・心的外傷後ストレス障害</a:t>
            </a:r>
            <a:endParaRPr lang="en-US" altLang="ja-JP" sz="2400" dirty="0"/>
          </a:p>
          <a:p>
            <a:pPr marL="0" indent="0">
              <a:buNone/>
            </a:pPr>
            <a:r>
              <a:rPr lang="ja-JP" altLang="en-US" sz="2400" dirty="0"/>
              <a:t>　・急性ストレス障害</a:t>
            </a:r>
            <a:endParaRPr lang="en-US" altLang="ja-JP" sz="2400" dirty="0"/>
          </a:p>
          <a:p>
            <a:pPr marL="0" indent="0">
              <a:buNone/>
            </a:pPr>
            <a:endParaRPr lang="en-US" altLang="ja-JP" sz="2600" dirty="0"/>
          </a:p>
          <a:p>
            <a:pPr marL="0" indent="0">
              <a:buNone/>
            </a:pPr>
            <a:r>
              <a:rPr kumimoji="1" lang="ja-JP" altLang="en-US" dirty="0"/>
              <a:t>　</a:t>
            </a: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10</a:t>
            </a:fld>
            <a:endParaRPr lang="ja-JP" altLang="en-US">
              <a:solidFill>
                <a:prstClr val="black">
                  <a:tint val="75000"/>
                </a:prstClr>
              </a:solidFill>
            </a:endParaRPr>
          </a:p>
        </p:txBody>
      </p:sp>
    </p:spTree>
    <p:extLst>
      <p:ext uri="{BB962C8B-B14F-4D97-AF65-F5344CB8AC3E}">
        <p14:creationId xmlns:p14="http://schemas.microsoft.com/office/powerpoint/2010/main" val="867760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80928"/>
            <a:ext cx="8229600" cy="1143000"/>
          </a:xfrm>
        </p:spPr>
        <p:txBody>
          <a:bodyPr>
            <a:normAutofit fontScale="90000"/>
          </a:bodyPr>
          <a:lstStyle/>
          <a:p>
            <a:r>
              <a:rPr lang="ja-JP" altLang="en-US" dirty="0"/>
              <a:t>家庭支援専門相談員など</a:t>
            </a:r>
            <a:r>
              <a:rPr lang="en-US" altLang="ja-JP" dirty="0"/>
              <a:t/>
            </a:r>
            <a:br>
              <a:rPr lang="en-US" altLang="ja-JP" dirty="0"/>
            </a:br>
            <a:r>
              <a:rPr lang="ja-JP" altLang="en-US" dirty="0"/>
              <a:t>家族支援に関わる職員対象</a:t>
            </a:r>
            <a:endParaRPr kumimoji="1" lang="ja-JP" altLang="en-US" dirty="0"/>
          </a:p>
        </p:txBody>
      </p:sp>
      <p:sp>
        <p:nvSpPr>
          <p:cNvPr id="3" name="スライド番号プレースホルダー 2"/>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11</a:t>
            </a:fld>
            <a:endParaRPr lang="ja-JP" altLang="en-US">
              <a:solidFill>
                <a:prstClr val="black">
                  <a:tint val="75000"/>
                </a:prstClr>
              </a:solidFill>
            </a:endParaRPr>
          </a:p>
        </p:txBody>
      </p:sp>
    </p:spTree>
    <p:extLst>
      <p:ext uri="{BB962C8B-B14F-4D97-AF65-F5344CB8AC3E}">
        <p14:creationId xmlns:p14="http://schemas.microsoft.com/office/powerpoint/2010/main" val="4190098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8520" y="188640"/>
            <a:ext cx="8638235" cy="562074"/>
          </a:xfrm>
        </p:spPr>
        <p:txBody>
          <a:bodyPr>
            <a:noAutofit/>
          </a:bodyPr>
          <a:lstStyle/>
          <a:p>
            <a:pPr algn="l"/>
            <a:r>
              <a:rPr lang="ja-JP" altLang="en-US" sz="3200" dirty="0"/>
              <a:t>□</a:t>
            </a:r>
            <a:r>
              <a:rPr kumimoji="1" lang="ja-JP" altLang="en-US" sz="3200" dirty="0"/>
              <a:t>ソーシャルワークの基本について学びましょう</a:t>
            </a:r>
          </a:p>
        </p:txBody>
      </p:sp>
      <p:sp>
        <p:nvSpPr>
          <p:cNvPr id="3" name="コンテンツ プレースホルダー 2"/>
          <p:cNvSpPr>
            <a:spLocks noGrp="1"/>
          </p:cNvSpPr>
          <p:nvPr>
            <p:ph idx="1"/>
          </p:nvPr>
        </p:nvSpPr>
        <p:spPr>
          <a:xfrm>
            <a:off x="287539" y="798864"/>
            <a:ext cx="8686800" cy="5870496"/>
          </a:xfrm>
        </p:spPr>
        <p:txBody>
          <a:bodyPr>
            <a:noAutofit/>
          </a:bodyPr>
          <a:lstStyle/>
          <a:p>
            <a:pPr marL="0" indent="0">
              <a:buNone/>
            </a:pPr>
            <a:r>
              <a:rPr kumimoji="1" lang="ja-JP" altLang="en-US" sz="2800" dirty="0"/>
              <a:t>（１）ソーシャルワークとは</a:t>
            </a:r>
            <a:endParaRPr kumimoji="1" lang="en-US" altLang="ja-JP" sz="2800" dirty="0"/>
          </a:p>
          <a:p>
            <a:pPr marL="0" indent="0">
              <a:buNone/>
            </a:pPr>
            <a:r>
              <a:rPr lang="ja-JP" altLang="en-US" sz="800" dirty="0"/>
              <a:t>　</a:t>
            </a:r>
            <a:endParaRPr lang="en-US" altLang="ja-JP" sz="800" dirty="0"/>
          </a:p>
          <a:p>
            <a:pPr marL="0" indent="0">
              <a:buNone/>
            </a:pPr>
            <a:r>
              <a:rPr lang="ja-JP" altLang="en-US" sz="2800" dirty="0"/>
              <a:t>（２）乳児院でのファミリーソーシャルワークの主な役割</a:t>
            </a:r>
            <a:endParaRPr lang="en-US" altLang="ja-JP" sz="2800" dirty="0"/>
          </a:p>
          <a:p>
            <a:pPr marL="0" indent="0">
              <a:buNone/>
            </a:pPr>
            <a:r>
              <a:rPr lang="ja-JP" altLang="en-US" sz="2400" dirty="0">
                <a:latin typeface="+mn-ea"/>
              </a:rPr>
              <a:t>　・ケース全体のマネジメントに貢献する</a:t>
            </a:r>
            <a:endParaRPr lang="en-US" altLang="ja-JP" sz="2400" dirty="0">
              <a:latin typeface="+mn-ea"/>
            </a:endParaRPr>
          </a:p>
          <a:p>
            <a:pPr marL="0" indent="0">
              <a:buNone/>
            </a:pPr>
            <a:r>
              <a:rPr lang="ja-JP" altLang="en-US" sz="2400" dirty="0">
                <a:latin typeface="+mn-ea"/>
              </a:rPr>
              <a:t>　・関係機関との協働による支援の展開を推進する</a:t>
            </a:r>
            <a:endParaRPr lang="en-US" altLang="ja-JP" sz="2400" dirty="0">
              <a:latin typeface="+mn-ea"/>
            </a:endParaRPr>
          </a:p>
          <a:p>
            <a:pPr marL="0" indent="0">
              <a:buNone/>
            </a:pPr>
            <a:r>
              <a:rPr lang="ja-JP" altLang="en-US" sz="2400" dirty="0">
                <a:latin typeface="+mn-ea"/>
              </a:rPr>
              <a:t>　・家族再統合に向けた家族支援の中心的役割を担う</a:t>
            </a:r>
            <a:endParaRPr lang="en-US" altLang="ja-JP" sz="2400" dirty="0">
              <a:latin typeface="+mn-ea"/>
            </a:endParaRPr>
          </a:p>
          <a:p>
            <a:pPr marL="0" indent="0">
              <a:buNone/>
            </a:pPr>
            <a:endParaRPr lang="en-US" altLang="ja-JP" sz="800" dirty="0">
              <a:latin typeface="+mn-ea"/>
            </a:endParaRPr>
          </a:p>
          <a:p>
            <a:pPr marL="0" indent="0">
              <a:buNone/>
            </a:pPr>
            <a:r>
              <a:rPr lang="ja-JP" altLang="en-US" sz="2800" dirty="0"/>
              <a:t>（３）ソーシャルワークの基本的な展開</a:t>
            </a:r>
            <a:endParaRPr lang="en-US" altLang="ja-JP" sz="2800" dirty="0"/>
          </a:p>
        </p:txBody>
      </p:sp>
      <p:grpSp>
        <p:nvGrpSpPr>
          <p:cNvPr id="5" name="グループ化 4"/>
          <p:cNvGrpSpPr/>
          <p:nvPr/>
        </p:nvGrpSpPr>
        <p:grpSpPr>
          <a:xfrm>
            <a:off x="719027" y="4149080"/>
            <a:ext cx="7726634" cy="2242083"/>
            <a:chOff x="399725" y="4234273"/>
            <a:chExt cx="8082313" cy="1111040"/>
          </a:xfrm>
        </p:grpSpPr>
        <p:sp>
          <p:nvSpPr>
            <p:cNvPr id="6" name="正方形/長方形 5"/>
            <p:cNvSpPr/>
            <p:nvPr/>
          </p:nvSpPr>
          <p:spPr>
            <a:xfrm>
              <a:off x="399725" y="4234273"/>
              <a:ext cx="986709" cy="7677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prstClr val="black"/>
                  </a:solidFill>
                </a:rPr>
                <a:t>アセスメント</a:t>
              </a:r>
            </a:p>
          </p:txBody>
        </p:sp>
        <p:grpSp>
          <p:nvGrpSpPr>
            <p:cNvPr id="7" name="グループ化 6"/>
            <p:cNvGrpSpPr/>
            <p:nvPr/>
          </p:nvGrpSpPr>
          <p:grpSpPr>
            <a:xfrm>
              <a:off x="674746" y="4234273"/>
              <a:ext cx="7807292" cy="1111040"/>
              <a:chOff x="773452" y="4185270"/>
              <a:chExt cx="7807292" cy="1111040"/>
            </a:xfrm>
          </p:grpSpPr>
          <p:sp>
            <p:nvSpPr>
              <p:cNvPr id="8" name="正方形/長方形 7"/>
              <p:cNvSpPr/>
              <p:nvPr/>
            </p:nvSpPr>
            <p:spPr>
              <a:xfrm>
                <a:off x="2136795" y="4185270"/>
                <a:ext cx="1056537" cy="75796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prstClr val="black"/>
                    </a:solidFill>
                  </a:rPr>
                  <a:t>支援方針設定</a:t>
                </a:r>
              </a:p>
            </p:txBody>
          </p:sp>
          <p:sp>
            <p:nvSpPr>
              <p:cNvPr id="9" name="正方形/長方形 8"/>
              <p:cNvSpPr/>
              <p:nvPr/>
            </p:nvSpPr>
            <p:spPr>
              <a:xfrm>
                <a:off x="5563888" y="4185270"/>
                <a:ext cx="1216818" cy="75796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prstClr val="black"/>
                    </a:solidFill>
                  </a:rPr>
                  <a:t>モニタリング</a:t>
                </a:r>
              </a:p>
            </p:txBody>
          </p:sp>
          <p:sp>
            <p:nvSpPr>
              <p:cNvPr id="10" name="正方形/長方形 9"/>
              <p:cNvSpPr/>
              <p:nvPr/>
            </p:nvSpPr>
            <p:spPr>
              <a:xfrm>
                <a:off x="7424543" y="4185270"/>
                <a:ext cx="1156201" cy="75796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prstClr val="black"/>
                    </a:solidFill>
                  </a:rPr>
                  <a:t>再アセスメント</a:t>
                </a:r>
              </a:p>
            </p:txBody>
          </p:sp>
          <p:sp>
            <p:nvSpPr>
              <p:cNvPr id="11" name="正方形/長方形 10"/>
              <p:cNvSpPr/>
              <p:nvPr/>
            </p:nvSpPr>
            <p:spPr>
              <a:xfrm>
                <a:off x="3830829" y="4185270"/>
                <a:ext cx="1101902" cy="75796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prstClr val="black"/>
                    </a:solidFill>
                  </a:rPr>
                  <a:t>実施</a:t>
                </a:r>
              </a:p>
            </p:txBody>
          </p:sp>
          <p:sp>
            <p:nvSpPr>
              <p:cNvPr id="12" name="右矢印 11"/>
              <p:cNvSpPr/>
              <p:nvPr/>
            </p:nvSpPr>
            <p:spPr>
              <a:xfrm>
                <a:off x="1491170" y="4458658"/>
                <a:ext cx="578210" cy="20392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 name="右矢印 12"/>
              <p:cNvSpPr/>
              <p:nvPr/>
            </p:nvSpPr>
            <p:spPr>
              <a:xfrm>
                <a:off x="4920051" y="4469382"/>
                <a:ext cx="578210" cy="20568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右矢印 13"/>
              <p:cNvSpPr/>
              <p:nvPr/>
            </p:nvSpPr>
            <p:spPr>
              <a:xfrm>
                <a:off x="3199976" y="4469382"/>
                <a:ext cx="578210" cy="20568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右矢印 14"/>
              <p:cNvSpPr/>
              <p:nvPr/>
            </p:nvSpPr>
            <p:spPr>
              <a:xfrm>
                <a:off x="6786735" y="4465084"/>
                <a:ext cx="578210" cy="191074"/>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6" name="正方形/長方形 15"/>
              <p:cNvSpPr/>
              <p:nvPr/>
            </p:nvSpPr>
            <p:spPr>
              <a:xfrm>
                <a:off x="875045" y="5206366"/>
                <a:ext cx="7247538" cy="8994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7" name="正方形/長方形 16"/>
              <p:cNvSpPr/>
              <p:nvPr/>
            </p:nvSpPr>
            <p:spPr>
              <a:xfrm rot="5400000">
                <a:off x="7848504" y="5000939"/>
                <a:ext cx="335996" cy="21216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上矢印 17"/>
              <p:cNvSpPr/>
              <p:nvPr/>
            </p:nvSpPr>
            <p:spPr>
              <a:xfrm>
                <a:off x="773452" y="4943646"/>
                <a:ext cx="402884" cy="331371"/>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gr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12</a:t>
            </a:fld>
            <a:endParaRPr lang="ja-JP" altLang="en-US">
              <a:solidFill>
                <a:prstClr val="black">
                  <a:tint val="75000"/>
                </a:prstClr>
              </a:solidFill>
            </a:endParaRPr>
          </a:p>
        </p:txBody>
      </p:sp>
    </p:spTree>
    <p:extLst>
      <p:ext uri="{BB962C8B-B14F-4D97-AF65-F5344CB8AC3E}">
        <p14:creationId xmlns:p14="http://schemas.microsoft.com/office/powerpoint/2010/main" val="4692523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0599" y="418729"/>
            <a:ext cx="7709162" cy="584775"/>
          </a:xfrm>
          <a:prstGeom prst="rect">
            <a:avLst/>
          </a:prstGeom>
          <a:noFill/>
          <a:ln>
            <a:noFill/>
          </a:ln>
        </p:spPr>
        <p:txBody>
          <a:bodyPr wrap="none" rtlCol="0">
            <a:spAutoFit/>
          </a:bodyPr>
          <a:lstStyle/>
          <a:p>
            <a:r>
              <a:rPr lang="ja-JP" altLang="en-US" sz="3200" dirty="0">
                <a:solidFill>
                  <a:prstClr val="black"/>
                </a:solidFill>
              </a:rPr>
              <a:t>□家族に関する理論や知見を学びましょう</a:t>
            </a:r>
          </a:p>
        </p:txBody>
      </p:sp>
      <p:sp>
        <p:nvSpPr>
          <p:cNvPr id="2" name="テキスト ボックス 1"/>
          <p:cNvSpPr txBox="1"/>
          <p:nvPr/>
        </p:nvSpPr>
        <p:spPr>
          <a:xfrm>
            <a:off x="337001" y="2538482"/>
            <a:ext cx="3839513" cy="523220"/>
          </a:xfrm>
          <a:prstGeom prst="rect">
            <a:avLst/>
          </a:prstGeom>
          <a:solidFill>
            <a:schemeClr val="accent6">
              <a:lumMod val="20000"/>
              <a:lumOff val="80000"/>
            </a:schemeClr>
          </a:solidFill>
          <a:ln>
            <a:solidFill>
              <a:schemeClr val="accent1"/>
            </a:solidFill>
          </a:ln>
        </p:spPr>
        <p:txBody>
          <a:bodyPr wrap="none" rtlCol="0">
            <a:spAutoFit/>
          </a:bodyPr>
          <a:lstStyle/>
          <a:p>
            <a:r>
              <a:rPr lang="ja-JP" altLang="en-US" sz="2800" dirty="0">
                <a:solidFill>
                  <a:prstClr val="black"/>
                </a:solidFill>
              </a:rPr>
              <a:t>家族システムアプローチ</a:t>
            </a:r>
          </a:p>
        </p:txBody>
      </p:sp>
      <p:sp>
        <p:nvSpPr>
          <p:cNvPr id="5" name="テキスト ボックス 4"/>
          <p:cNvSpPr txBox="1"/>
          <p:nvPr/>
        </p:nvSpPr>
        <p:spPr>
          <a:xfrm>
            <a:off x="323393" y="4725144"/>
            <a:ext cx="3241593" cy="523220"/>
          </a:xfrm>
          <a:prstGeom prst="rect">
            <a:avLst/>
          </a:prstGeom>
          <a:solidFill>
            <a:schemeClr val="accent6">
              <a:lumMod val="20000"/>
              <a:lumOff val="80000"/>
            </a:schemeClr>
          </a:solidFill>
          <a:ln>
            <a:solidFill>
              <a:schemeClr val="accent1"/>
            </a:solidFill>
          </a:ln>
        </p:spPr>
        <p:txBody>
          <a:bodyPr wrap="none" rtlCol="0">
            <a:spAutoFit/>
          </a:bodyPr>
          <a:lstStyle/>
          <a:p>
            <a:r>
              <a:rPr lang="ja-JP" altLang="en-US" sz="2800" dirty="0">
                <a:solidFill>
                  <a:prstClr val="black"/>
                </a:solidFill>
              </a:rPr>
              <a:t>解決志向アプローチ</a:t>
            </a:r>
          </a:p>
        </p:txBody>
      </p:sp>
      <p:sp>
        <p:nvSpPr>
          <p:cNvPr id="3" name="テキスト ボックス 2"/>
          <p:cNvSpPr txBox="1"/>
          <p:nvPr/>
        </p:nvSpPr>
        <p:spPr>
          <a:xfrm>
            <a:off x="194971" y="1124744"/>
            <a:ext cx="8691803" cy="1200329"/>
          </a:xfrm>
          <a:prstGeom prst="rect">
            <a:avLst/>
          </a:prstGeom>
          <a:noFill/>
        </p:spPr>
        <p:txBody>
          <a:bodyPr wrap="none" rtlCol="0">
            <a:spAutoFit/>
          </a:bodyPr>
          <a:lstStyle/>
          <a:p>
            <a:r>
              <a:rPr lang="ja-JP" altLang="en-US" dirty="0">
                <a:solidFill>
                  <a:prstClr val="black"/>
                </a:solidFill>
              </a:rPr>
              <a:t>　</a:t>
            </a:r>
            <a:r>
              <a:rPr lang="ja-JP" altLang="en-US" sz="2400" dirty="0">
                <a:solidFill>
                  <a:prstClr val="black"/>
                </a:solidFill>
              </a:rPr>
              <a:t>家族に対する実践的支援モデルや支援アプローチは数多く提唱</a:t>
            </a:r>
            <a:endParaRPr lang="en-US" altLang="ja-JP" sz="2400" dirty="0">
              <a:solidFill>
                <a:prstClr val="black"/>
              </a:solidFill>
            </a:endParaRPr>
          </a:p>
          <a:p>
            <a:r>
              <a:rPr lang="ja-JP" altLang="en-US" sz="2400" dirty="0">
                <a:solidFill>
                  <a:prstClr val="black"/>
                </a:solidFill>
              </a:rPr>
              <a:t>されているが、乳児院での家族支援で活用できそうなものに、次の</a:t>
            </a:r>
            <a:endParaRPr lang="en-US" altLang="ja-JP" sz="2400" dirty="0">
              <a:solidFill>
                <a:prstClr val="black"/>
              </a:solidFill>
            </a:endParaRPr>
          </a:p>
          <a:p>
            <a:r>
              <a:rPr lang="ja-JP" altLang="en-US" sz="2400" dirty="0" err="1">
                <a:solidFill>
                  <a:prstClr val="black"/>
                </a:solidFill>
              </a:rPr>
              <a:t>ような</a:t>
            </a:r>
            <a:r>
              <a:rPr lang="ja-JP" altLang="en-US" sz="2400" dirty="0">
                <a:solidFill>
                  <a:prstClr val="black"/>
                </a:solidFill>
              </a:rPr>
              <a:t>モデルやアプローチがある</a:t>
            </a:r>
            <a:r>
              <a:rPr lang="ja-JP" altLang="en-US" sz="2000" dirty="0">
                <a:solidFill>
                  <a:prstClr val="black"/>
                </a:solidFill>
              </a:rPr>
              <a:t>。</a:t>
            </a:r>
          </a:p>
        </p:txBody>
      </p:sp>
      <p:sp>
        <p:nvSpPr>
          <p:cNvPr id="8" name="テキスト ボックス 7"/>
          <p:cNvSpPr txBox="1"/>
          <p:nvPr/>
        </p:nvSpPr>
        <p:spPr>
          <a:xfrm>
            <a:off x="323392" y="3140968"/>
            <a:ext cx="8641096" cy="1200329"/>
          </a:xfrm>
          <a:prstGeom prst="rect">
            <a:avLst/>
          </a:prstGeom>
          <a:noFill/>
        </p:spPr>
        <p:txBody>
          <a:bodyPr wrap="square" rtlCol="0">
            <a:spAutoFit/>
          </a:bodyPr>
          <a:lstStyle/>
          <a:p>
            <a:r>
              <a:rPr lang="ja-JP" altLang="en-US" sz="2400" dirty="0">
                <a:solidFill>
                  <a:prstClr val="black"/>
                </a:solidFill>
              </a:rPr>
              <a:t>家族システムアプローチでは、家族を一つのシステムとして考える。</a:t>
            </a:r>
            <a:endParaRPr lang="en-US" altLang="ja-JP" sz="2400" dirty="0">
              <a:solidFill>
                <a:prstClr val="black"/>
              </a:solidFill>
            </a:endParaRPr>
          </a:p>
          <a:p>
            <a:r>
              <a:rPr lang="ja-JP" altLang="en-US" sz="2400" dirty="0">
                <a:solidFill>
                  <a:prstClr val="black"/>
                </a:solidFill>
              </a:rPr>
              <a:t>家族の誰かに生じた問題を解決するために、家族システム</a:t>
            </a:r>
            <a:endParaRPr lang="en-US" altLang="ja-JP" sz="2400" dirty="0">
              <a:solidFill>
                <a:prstClr val="black"/>
              </a:solidFill>
            </a:endParaRPr>
          </a:p>
          <a:p>
            <a:r>
              <a:rPr lang="ja-JP" altLang="en-US" sz="2400" dirty="0">
                <a:solidFill>
                  <a:prstClr val="black"/>
                </a:solidFill>
              </a:rPr>
              <a:t>全体に働きかけて解決を図る。</a:t>
            </a:r>
          </a:p>
        </p:txBody>
      </p:sp>
      <p:sp>
        <p:nvSpPr>
          <p:cNvPr id="9" name="テキスト ボックス 8"/>
          <p:cNvSpPr txBox="1"/>
          <p:nvPr/>
        </p:nvSpPr>
        <p:spPr>
          <a:xfrm>
            <a:off x="261274" y="5301208"/>
            <a:ext cx="8559198" cy="1200329"/>
          </a:xfrm>
          <a:prstGeom prst="rect">
            <a:avLst/>
          </a:prstGeom>
          <a:noFill/>
        </p:spPr>
        <p:txBody>
          <a:bodyPr wrap="square" rtlCol="0">
            <a:spAutoFit/>
          </a:bodyPr>
          <a:lstStyle/>
          <a:p>
            <a:r>
              <a:rPr lang="ja-JP" altLang="en-US" sz="2400" dirty="0">
                <a:solidFill>
                  <a:prstClr val="black"/>
                </a:solidFill>
              </a:rPr>
              <a:t>問題の要因などに焦点を当てるのではなく、問題を解決してどのようになりたいのかという当事者の「望ましいイメージや可能性」などに焦点を当て、有効に活用していく。</a:t>
            </a:r>
            <a:endParaRPr lang="en-US" altLang="ja-JP" sz="2400" dirty="0">
              <a:solidFill>
                <a:prstClr val="black"/>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13</a:t>
            </a:fld>
            <a:endParaRPr lang="ja-JP" altLang="en-US">
              <a:solidFill>
                <a:prstClr val="black">
                  <a:tint val="75000"/>
                </a:prstClr>
              </a:solidFill>
            </a:endParaRPr>
          </a:p>
        </p:txBody>
      </p:sp>
    </p:spTree>
    <p:extLst>
      <p:ext uri="{BB962C8B-B14F-4D97-AF65-F5344CB8AC3E}">
        <p14:creationId xmlns:p14="http://schemas.microsoft.com/office/powerpoint/2010/main" val="18541573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95536" y="1124537"/>
            <a:ext cx="3938899" cy="523220"/>
          </a:xfrm>
          <a:prstGeom prst="rect">
            <a:avLst/>
          </a:prstGeom>
          <a:solidFill>
            <a:schemeClr val="accent6">
              <a:lumMod val="20000"/>
              <a:lumOff val="80000"/>
            </a:schemeClr>
          </a:solidFill>
          <a:ln>
            <a:solidFill>
              <a:schemeClr val="accent1"/>
            </a:solidFill>
          </a:ln>
        </p:spPr>
        <p:txBody>
          <a:bodyPr wrap="none" rtlCol="0">
            <a:spAutoFit/>
          </a:bodyPr>
          <a:lstStyle/>
          <a:p>
            <a:r>
              <a:rPr lang="ja-JP" altLang="en-US" sz="2800" dirty="0">
                <a:solidFill>
                  <a:prstClr val="black"/>
                </a:solidFill>
              </a:rPr>
              <a:t>エコロジカル　アプローチ</a:t>
            </a:r>
          </a:p>
        </p:txBody>
      </p:sp>
      <p:sp>
        <p:nvSpPr>
          <p:cNvPr id="3" name="テキスト ボックス 2"/>
          <p:cNvSpPr txBox="1"/>
          <p:nvPr/>
        </p:nvSpPr>
        <p:spPr>
          <a:xfrm>
            <a:off x="467544" y="1809690"/>
            <a:ext cx="7890302" cy="830997"/>
          </a:xfrm>
          <a:prstGeom prst="rect">
            <a:avLst/>
          </a:prstGeom>
          <a:noFill/>
        </p:spPr>
        <p:txBody>
          <a:bodyPr wrap="none" rtlCol="0">
            <a:spAutoFit/>
          </a:bodyPr>
          <a:lstStyle/>
          <a:p>
            <a:r>
              <a:rPr lang="ja-JP" altLang="en-US" sz="2400" dirty="0">
                <a:solidFill>
                  <a:prstClr val="black"/>
                </a:solidFill>
              </a:rPr>
              <a:t>当事者を、近隣・地域といった「生態系」の一員と</a:t>
            </a:r>
            <a:r>
              <a:rPr lang="ja-JP" altLang="en-US" sz="2400" dirty="0" smtClean="0">
                <a:solidFill>
                  <a:prstClr val="black"/>
                </a:solidFill>
              </a:rPr>
              <a:t>して捉え、</a:t>
            </a:r>
            <a:endParaRPr lang="en-US" altLang="ja-JP" sz="2400" dirty="0">
              <a:solidFill>
                <a:prstClr val="black"/>
              </a:solidFill>
            </a:endParaRPr>
          </a:p>
          <a:p>
            <a:r>
              <a:rPr lang="ja-JP" altLang="en-US" sz="2400" dirty="0">
                <a:solidFill>
                  <a:prstClr val="black"/>
                </a:solidFill>
              </a:rPr>
              <a:t>個人と環境の相互作用を活用して支援していく。</a:t>
            </a:r>
            <a:endParaRPr lang="en-US" altLang="ja-JP" sz="2400" dirty="0">
              <a:solidFill>
                <a:prstClr val="black"/>
              </a:solidFill>
            </a:endParaRPr>
          </a:p>
        </p:txBody>
      </p:sp>
      <p:sp>
        <p:nvSpPr>
          <p:cNvPr id="4" name="テキスト ボックス 3"/>
          <p:cNvSpPr txBox="1"/>
          <p:nvPr/>
        </p:nvSpPr>
        <p:spPr>
          <a:xfrm>
            <a:off x="363893" y="3356683"/>
            <a:ext cx="3044423" cy="523220"/>
          </a:xfrm>
          <a:prstGeom prst="rect">
            <a:avLst/>
          </a:prstGeom>
          <a:solidFill>
            <a:schemeClr val="accent6">
              <a:lumMod val="20000"/>
              <a:lumOff val="80000"/>
            </a:schemeClr>
          </a:solidFill>
          <a:ln>
            <a:solidFill>
              <a:schemeClr val="accent1"/>
            </a:solidFill>
          </a:ln>
        </p:spPr>
        <p:txBody>
          <a:bodyPr wrap="none" rtlCol="0">
            <a:spAutoFit/>
          </a:bodyPr>
          <a:lstStyle/>
          <a:p>
            <a:r>
              <a:rPr lang="ja-JP" altLang="en-US" sz="2800" dirty="0">
                <a:solidFill>
                  <a:prstClr val="black"/>
                </a:solidFill>
              </a:rPr>
              <a:t>ストレングスモデル</a:t>
            </a:r>
          </a:p>
        </p:txBody>
      </p:sp>
      <p:sp>
        <p:nvSpPr>
          <p:cNvPr id="5" name="テキスト ボックス 4"/>
          <p:cNvSpPr txBox="1"/>
          <p:nvPr/>
        </p:nvSpPr>
        <p:spPr>
          <a:xfrm>
            <a:off x="363893" y="3933056"/>
            <a:ext cx="8712968" cy="1569660"/>
          </a:xfrm>
          <a:prstGeom prst="rect">
            <a:avLst/>
          </a:prstGeom>
          <a:noFill/>
        </p:spPr>
        <p:txBody>
          <a:bodyPr wrap="square" rtlCol="0">
            <a:spAutoFit/>
          </a:bodyPr>
          <a:lstStyle/>
          <a:p>
            <a:r>
              <a:rPr lang="ja-JP" altLang="en-US" sz="2400" dirty="0">
                <a:solidFill>
                  <a:prstClr val="black"/>
                </a:solidFill>
              </a:rPr>
              <a:t>当事者の問題や弱点に着目するだけでなく、その能力や強さにも</a:t>
            </a:r>
            <a:endParaRPr lang="en-US" altLang="ja-JP" sz="2400" dirty="0">
              <a:solidFill>
                <a:prstClr val="black"/>
              </a:solidFill>
            </a:endParaRPr>
          </a:p>
          <a:p>
            <a:r>
              <a:rPr lang="ja-JP" altLang="en-US" sz="2400" dirty="0">
                <a:solidFill>
                  <a:prstClr val="black"/>
                </a:solidFill>
              </a:rPr>
              <a:t>焦点を当てて活用していく。</a:t>
            </a:r>
            <a:endParaRPr lang="en-US" altLang="ja-JP" sz="2400" dirty="0">
              <a:solidFill>
                <a:prstClr val="black"/>
              </a:solidFill>
            </a:endParaRPr>
          </a:p>
          <a:p>
            <a:r>
              <a:rPr lang="ja-JP" altLang="en-US" sz="2400" dirty="0">
                <a:solidFill>
                  <a:prstClr val="black"/>
                </a:solidFill>
              </a:rPr>
              <a:t>「潜在的能力」「目標」「経験」「社会資源」などがストレングス（強さ）</a:t>
            </a:r>
            <a:endParaRPr lang="en-US" altLang="ja-JP" sz="2400" dirty="0">
              <a:solidFill>
                <a:prstClr val="black"/>
              </a:solidFill>
            </a:endParaRPr>
          </a:p>
          <a:p>
            <a:r>
              <a:rPr lang="ja-JP" altLang="en-US" sz="2400" dirty="0">
                <a:solidFill>
                  <a:prstClr val="black"/>
                </a:solidFill>
              </a:rPr>
              <a:t>として挙げられている。</a:t>
            </a:r>
            <a:endParaRPr lang="en-US" altLang="ja-JP" sz="2400" dirty="0">
              <a:solidFill>
                <a:prstClr val="black"/>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14</a:t>
            </a:fld>
            <a:endParaRPr lang="ja-JP" altLang="en-US">
              <a:solidFill>
                <a:prstClr val="black">
                  <a:tint val="75000"/>
                </a:prstClr>
              </a:solidFill>
            </a:endParaRPr>
          </a:p>
        </p:txBody>
      </p:sp>
    </p:spTree>
    <p:extLst>
      <p:ext uri="{BB962C8B-B14F-4D97-AF65-F5344CB8AC3E}">
        <p14:creationId xmlns:p14="http://schemas.microsoft.com/office/powerpoint/2010/main" val="41992021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780928"/>
            <a:ext cx="8229600" cy="1143000"/>
          </a:xfrm>
        </p:spPr>
        <p:txBody>
          <a:bodyPr/>
          <a:lstStyle/>
          <a:p>
            <a:r>
              <a:rPr kumimoji="1" lang="ja-JP" altLang="en-US" dirty="0"/>
              <a:t>看護職</a:t>
            </a:r>
          </a:p>
        </p:txBody>
      </p:sp>
      <p:sp>
        <p:nvSpPr>
          <p:cNvPr id="3" name="スライド番号プレースホルダー 2"/>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15</a:t>
            </a:fld>
            <a:endParaRPr lang="ja-JP" altLang="en-US">
              <a:solidFill>
                <a:prstClr val="black">
                  <a:tint val="75000"/>
                </a:prstClr>
              </a:solidFill>
            </a:endParaRPr>
          </a:p>
        </p:txBody>
      </p:sp>
    </p:spTree>
    <p:extLst>
      <p:ext uri="{BB962C8B-B14F-4D97-AF65-F5344CB8AC3E}">
        <p14:creationId xmlns:p14="http://schemas.microsoft.com/office/powerpoint/2010/main" val="35067647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p:cNvSpPr>
            <a:spLocks noGrp="1"/>
          </p:cNvSpPr>
          <p:nvPr>
            <p:ph idx="1"/>
          </p:nvPr>
        </p:nvSpPr>
        <p:spPr>
          <a:xfrm>
            <a:off x="179512" y="1673424"/>
            <a:ext cx="8579296" cy="5184576"/>
          </a:xfrm>
        </p:spPr>
        <p:txBody>
          <a:bodyPr>
            <a:normAutofit/>
          </a:bodyPr>
          <a:lstStyle/>
          <a:p>
            <a:pPr marL="457200" lvl="1" indent="0">
              <a:buNone/>
            </a:pPr>
            <a:r>
              <a:rPr lang="ja-JP" altLang="en-US" dirty="0"/>
              <a:t>①低出生体重児、先天異常疾患、何等らかの障害を持った児の病態や管理などを理解し他の職員に対応などの指示ができるよう努める。</a:t>
            </a:r>
            <a:endParaRPr lang="en-US" altLang="ja-JP" dirty="0"/>
          </a:p>
          <a:p>
            <a:pPr marL="457200" lvl="1" indent="0" algn="r">
              <a:buNone/>
            </a:pPr>
            <a:r>
              <a:rPr lang="ja-JP" altLang="en-US" sz="1900" dirty="0"/>
              <a:t>　（改訂新版乳児院養育指針第３章第５節参照）</a:t>
            </a:r>
            <a:endParaRPr lang="en-US" altLang="ja-JP" sz="1900" dirty="0"/>
          </a:p>
          <a:p>
            <a:pPr marL="457200" lvl="1" indent="0">
              <a:buNone/>
            </a:pPr>
            <a:endParaRPr lang="en-US" altLang="ja-JP" dirty="0"/>
          </a:p>
          <a:p>
            <a:pPr marL="457200" lvl="1" indent="0">
              <a:buNone/>
            </a:pPr>
            <a:r>
              <a:rPr lang="ja-JP" altLang="en-US" dirty="0"/>
              <a:t>②疾患を持った児の入所時に嘱託医や小児科医と連携し適当な処置について指示を仰ぎ実施する。</a:t>
            </a:r>
            <a:endParaRPr lang="en-US" altLang="ja-JP" dirty="0"/>
          </a:p>
          <a:p>
            <a:pPr marL="457200" lvl="1" indent="0">
              <a:buNone/>
            </a:pPr>
            <a:endParaRPr lang="en-US" altLang="ja-JP" dirty="0"/>
          </a:p>
          <a:p>
            <a:pPr marL="457200" lvl="1" indent="0">
              <a:buNone/>
            </a:pPr>
            <a:r>
              <a:rPr lang="ja-JP" altLang="en-US" dirty="0"/>
              <a:t>③入所者への与薬について、薬品名や薬効を理解し誤投薬が無いようにする。</a:t>
            </a:r>
            <a:endParaRPr lang="en-US" altLang="ja-JP" dirty="0"/>
          </a:p>
          <a:p>
            <a:pPr marL="457200" lvl="1" indent="0" algn="r">
              <a:buNone/>
            </a:pPr>
            <a:r>
              <a:rPr lang="ja-JP" altLang="en-US" sz="1800" dirty="0"/>
              <a:t>（改訂新版乳児院養育指針第８章第３節参照）</a:t>
            </a:r>
            <a:endParaRPr kumimoji="1" lang="ja-JP" altLang="en-US" sz="2800" dirty="0"/>
          </a:p>
        </p:txBody>
      </p:sp>
      <p:sp>
        <p:nvSpPr>
          <p:cNvPr id="2" name="タイトル 1"/>
          <p:cNvSpPr>
            <a:spLocks noGrp="1"/>
          </p:cNvSpPr>
          <p:nvPr>
            <p:ph type="title"/>
          </p:nvPr>
        </p:nvSpPr>
        <p:spPr>
          <a:xfrm>
            <a:off x="457200" y="908720"/>
            <a:ext cx="8229600" cy="721920"/>
          </a:xfrm>
        </p:spPr>
        <p:txBody>
          <a:bodyPr>
            <a:normAutofit fontScale="90000"/>
          </a:bodyPr>
          <a:lstStyle/>
          <a:p>
            <a:pPr algn="l"/>
            <a:r>
              <a:rPr lang="ja-JP" altLang="en-US" dirty="0"/>
              <a:t>□病虚弱児に関する知識と対応に</a:t>
            </a:r>
            <a:r>
              <a:rPr lang="en-US" altLang="ja-JP" dirty="0"/>
              <a:t/>
            </a:r>
            <a:br>
              <a:rPr lang="en-US" altLang="ja-JP" dirty="0"/>
            </a:br>
            <a:r>
              <a:rPr lang="ja-JP" altLang="en-US" dirty="0"/>
              <a:t>　ついて学びましょう</a:t>
            </a:r>
            <a:r>
              <a:rPr lang="en-US" altLang="ja-JP" dirty="0"/>
              <a:t/>
            </a:r>
            <a:br>
              <a:rPr lang="en-US" altLang="ja-JP" dirty="0"/>
            </a:br>
            <a:endParaRPr kumimoji="1" lang="ja-JP" altLang="en-US" dirty="0"/>
          </a:p>
        </p:txBody>
      </p:sp>
      <p:sp>
        <p:nvSpPr>
          <p:cNvPr id="3" name="スライド番号プレースホルダー 2"/>
          <p:cNvSpPr>
            <a:spLocks noGrp="1"/>
          </p:cNvSpPr>
          <p:nvPr>
            <p:ph type="sldNum" sz="quarter" idx="12"/>
          </p:nvPr>
        </p:nvSpPr>
        <p:spPr>
          <a:xfrm>
            <a:off x="6830888" y="6356350"/>
            <a:ext cx="2133600" cy="365125"/>
          </a:xfrm>
        </p:spPr>
        <p:txBody>
          <a:bodyPr/>
          <a:lstStyle/>
          <a:p>
            <a:fld id="{52885D5F-1D73-4CD8-8BE9-6FDEEE1081D8}" type="slidenum">
              <a:rPr lang="ja-JP" altLang="en-US" smtClean="0">
                <a:solidFill>
                  <a:prstClr val="black">
                    <a:tint val="75000"/>
                  </a:prstClr>
                </a:solidFill>
              </a:rPr>
              <a:pPr/>
              <a:t>16</a:t>
            </a:fld>
            <a:endParaRPr lang="ja-JP" altLang="en-US" dirty="0">
              <a:solidFill>
                <a:prstClr val="black">
                  <a:tint val="75000"/>
                </a:prstClr>
              </a:solidFill>
            </a:endParaRPr>
          </a:p>
        </p:txBody>
      </p:sp>
    </p:spTree>
    <p:extLst>
      <p:ext uri="{BB962C8B-B14F-4D97-AF65-F5344CB8AC3E}">
        <p14:creationId xmlns:p14="http://schemas.microsoft.com/office/powerpoint/2010/main" val="145797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1628800"/>
            <a:ext cx="8229600" cy="4525963"/>
          </a:xfrm>
        </p:spPr>
        <p:txBody>
          <a:bodyPr>
            <a:normAutofit/>
          </a:bodyPr>
          <a:lstStyle/>
          <a:p>
            <a:pPr marL="0" lvl="0" indent="0">
              <a:buNone/>
            </a:pPr>
            <a:endParaRPr lang="en-US" altLang="ja-JP" dirty="0"/>
          </a:p>
          <a:p>
            <a:pPr marL="0" lvl="0" indent="0">
              <a:buNone/>
            </a:pPr>
            <a:r>
              <a:rPr lang="ja-JP" altLang="en-US" dirty="0"/>
              <a:t>①感染症の特徴を理解する。</a:t>
            </a:r>
            <a:endParaRPr lang="en-US" altLang="ja-JP" dirty="0"/>
          </a:p>
          <a:p>
            <a:pPr marL="0" lvl="0" indent="0">
              <a:buNone/>
            </a:pPr>
            <a:r>
              <a:rPr lang="ja-JP" altLang="en-US" sz="1800" dirty="0"/>
              <a:t>　　　　　　　　　　　　　　　　　　　　　　　（改訂新版乳児院養育指針第８章第５節参照）</a:t>
            </a:r>
            <a:endParaRPr lang="en-US" altLang="ja-JP" sz="1800" dirty="0"/>
          </a:p>
          <a:p>
            <a:pPr marL="0" lvl="0" indent="0">
              <a:buNone/>
            </a:pPr>
            <a:endParaRPr lang="en-US" altLang="ja-JP" sz="1800" dirty="0"/>
          </a:p>
          <a:p>
            <a:pPr marL="0" lvl="0" indent="0">
              <a:buNone/>
            </a:pPr>
            <a:r>
              <a:rPr lang="ja-JP" altLang="en-US" dirty="0"/>
              <a:t>②感染症における消毒方法を理解し実践する。</a:t>
            </a:r>
            <a:endParaRPr lang="en-US" altLang="ja-JP" dirty="0"/>
          </a:p>
          <a:p>
            <a:pPr marL="0" lvl="0" indent="0">
              <a:buNone/>
            </a:pPr>
            <a:endParaRPr lang="en-US" altLang="ja-JP" dirty="0"/>
          </a:p>
          <a:p>
            <a:pPr marL="0" lvl="0" indent="0">
              <a:buNone/>
            </a:pPr>
            <a:r>
              <a:rPr lang="ja-JP" altLang="en-US" dirty="0"/>
              <a:t>③予防接種を理解し、スケジュールを計画し　　　　　</a:t>
            </a:r>
            <a:endParaRPr lang="en-US" altLang="ja-JP" dirty="0"/>
          </a:p>
          <a:p>
            <a:pPr marL="0" indent="0">
              <a:buNone/>
            </a:pPr>
            <a:r>
              <a:rPr lang="ja-JP" altLang="en-US" dirty="0"/>
              <a:t>　　実行する。　　　　</a:t>
            </a:r>
            <a:r>
              <a:rPr lang="ja-JP" altLang="en-US" sz="1700" dirty="0"/>
              <a:t>（改訂新版乳児院養育指針第７章第４節参照）</a:t>
            </a:r>
            <a:endParaRPr lang="en-US" altLang="ja-JP" dirty="0"/>
          </a:p>
          <a:p>
            <a:pPr marL="0" lvl="0" indent="0">
              <a:buNone/>
            </a:pPr>
            <a:endParaRPr kumimoji="1" lang="ja-JP" altLang="en-US" dirty="0"/>
          </a:p>
        </p:txBody>
      </p:sp>
      <p:sp>
        <p:nvSpPr>
          <p:cNvPr id="4" name="タイトル 3"/>
          <p:cNvSpPr>
            <a:spLocks noGrp="1"/>
          </p:cNvSpPr>
          <p:nvPr>
            <p:ph type="title"/>
          </p:nvPr>
        </p:nvSpPr>
        <p:spPr>
          <a:xfrm>
            <a:off x="179512" y="548680"/>
            <a:ext cx="8229600" cy="1143000"/>
          </a:xfrm>
        </p:spPr>
        <p:txBody>
          <a:bodyPr>
            <a:normAutofit/>
          </a:bodyPr>
          <a:lstStyle/>
          <a:p>
            <a:pPr lvl="0"/>
            <a:r>
              <a:rPr lang="ja-JP" altLang="en-US" sz="4000" dirty="0"/>
              <a:t>□感染症の予防について学びましょう</a:t>
            </a:r>
            <a:endParaRPr kumimoji="1" lang="ja-JP" altLang="en-US" sz="4000" dirty="0"/>
          </a:p>
        </p:txBody>
      </p:sp>
      <p:sp>
        <p:nvSpPr>
          <p:cNvPr id="2" name="スライド番号プレースホルダー 1"/>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17</a:t>
            </a:fld>
            <a:endParaRPr lang="ja-JP" altLang="en-US">
              <a:solidFill>
                <a:prstClr val="black">
                  <a:tint val="75000"/>
                </a:prstClr>
              </a:solidFill>
            </a:endParaRPr>
          </a:p>
        </p:txBody>
      </p:sp>
    </p:spTree>
    <p:extLst>
      <p:ext uri="{BB962C8B-B14F-4D97-AF65-F5344CB8AC3E}">
        <p14:creationId xmlns:p14="http://schemas.microsoft.com/office/powerpoint/2010/main" val="9105993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08920"/>
            <a:ext cx="8229600" cy="1143000"/>
          </a:xfrm>
        </p:spPr>
        <p:txBody>
          <a:bodyPr>
            <a:normAutofit fontScale="90000"/>
          </a:bodyPr>
          <a:lstStyle/>
          <a:p>
            <a:r>
              <a:rPr kumimoji="1" lang="ja-JP" altLang="en-US" dirty="0"/>
              <a:t>栄養士</a:t>
            </a:r>
            <a:r>
              <a:rPr kumimoji="1" lang="en-US" altLang="ja-JP" dirty="0"/>
              <a:t/>
            </a:r>
            <a:br>
              <a:rPr kumimoji="1" lang="en-US" altLang="ja-JP" dirty="0"/>
            </a:br>
            <a:r>
              <a:rPr lang="ja-JP" altLang="en-US" dirty="0"/>
              <a:t>管理栄養士</a:t>
            </a:r>
            <a:endParaRPr kumimoji="1" lang="ja-JP" altLang="en-US" dirty="0"/>
          </a:p>
        </p:txBody>
      </p:sp>
      <p:sp>
        <p:nvSpPr>
          <p:cNvPr id="3" name="スライド番号プレースホルダー 2"/>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18</a:t>
            </a:fld>
            <a:endParaRPr lang="ja-JP" altLang="en-US">
              <a:solidFill>
                <a:prstClr val="black">
                  <a:tint val="75000"/>
                </a:prstClr>
              </a:solidFill>
            </a:endParaRPr>
          </a:p>
        </p:txBody>
      </p:sp>
    </p:spTree>
    <p:extLst>
      <p:ext uri="{BB962C8B-B14F-4D97-AF65-F5344CB8AC3E}">
        <p14:creationId xmlns:p14="http://schemas.microsoft.com/office/powerpoint/2010/main" val="26454271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1628800"/>
            <a:ext cx="8229600" cy="4525963"/>
          </a:xfrm>
        </p:spPr>
        <p:txBody>
          <a:bodyPr>
            <a:normAutofit/>
          </a:bodyPr>
          <a:lstStyle/>
          <a:p>
            <a:pPr marL="0" indent="0" algn="r">
              <a:buNone/>
            </a:pPr>
            <a:r>
              <a:rPr lang="ja-JP" altLang="en-US" sz="1600" dirty="0"/>
              <a:t>（改定新版乳児院養育指針第５章第６節参照）</a:t>
            </a:r>
            <a:endParaRPr lang="en-US" altLang="ja-JP" sz="1600" dirty="0"/>
          </a:p>
          <a:p>
            <a:pPr marL="0" lvl="0" indent="0" algn="r">
              <a:buNone/>
            </a:pPr>
            <a:endParaRPr lang="en-US" altLang="ja-JP" sz="1600" dirty="0"/>
          </a:p>
          <a:p>
            <a:pPr marL="0" lvl="0" indent="0">
              <a:buNone/>
            </a:pPr>
            <a:r>
              <a:rPr lang="ja-JP" altLang="en-US" dirty="0"/>
              <a:t>１．乳幼児期の栄養について理解する</a:t>
            </a:r>
            <a:endParaRPr lang="en-US" altLang="ja-JP" dirty="0"/>
          </a:p>
          <a:p>
            <a:pPr marL="0" lvl="0" indent="0">
              <a:buNone/>
            </a:pPr>
            <a:r>
              <a:rPr lang="ja-JP" altLang="en-US" sz="2000" dirty="0"/>
              <a:t>　　　　・授乳　　　　　　　・離乳食　　　　　　　　・食事</a:t>
            </a:r>
            <a:endParaRPr lang="en-US" altLang="ja-JP" sz="2000" dirty="0"/>
          </a:p>
          <a:p>
            <a:pPr marL="0" lvl="0" indent="0">
              <a:buNone/>
            </a:pPr>
            <a:endParaRPr lang="en-US" altLang="ja-JP" sz="2000" dirty="0"/>
          </a:p>
          <a:p>
            <a:pPr marL="0" lvl="0" indent="0">
              <a:buNone/>
            </a:pPr>
            <a:r>
              <a:rPr lang="ja-JP" altLang="en-US" dirty="0"/>
              <a:t>２．「食べる力を育む」食育について理解する　</a:t>
            </a:r>
            <a:endParaRPr lang="en-US" altLang="ja-JP" dirty="0"/>
          </a:p>
          <a:p>
            <a:pPr marL="0" lvl="0" indent="0">
              <a:buNone/>
            </a:pPr>
            <a:r>
              <a:rPr kumimoji="1" lang="ja-JP" altLang="en-US" sz="2000" dirty="0"/>
              <a:t>　　・授乳期・離乳期は、安心と安らぎの中で食べる意欲の基礎</a:t>
            </a:r>
            <a:r>
              <a:rPr lang="ja-JP" altLang="en-US" sz="2000" dirty="0"/>
              <a:t>づくり</a:t>
            </a:r>
            <a:endParaRPr lang="en-US" altLang="ja-JP" sz="2000" dirty="0"/>
          </a:p>
          <a:p>
            <a:pPr marL="0" lvl="0" indent="0">
              <a:buNone/>
            </a:pPr>
            <a:r>
              <a:rPr kumimoji="1" lang="ja-JP" altLang="en-US" sz="2000" dirty="0"/>
              <a:t>　　・幼児期は、食べる意欲を大切に食への体験を広げる</a:t>
            </a:r>
          </a:p>
        </p:txBody>
      </p:sp>
      <p:sp>
        <p:nvSpPr>
          <p:cNvPr id="4" name="タイトル 3"/>
          <p:cNvSpPr>
            <a:spLocks noGrp="1"/>
          </p:cNvSpPr>
          <p:nvPr>
            <p:ph type="title"/>
          </p:nvPr>
        </p:nvSpPr>
        <p:spPr>
          <a:xfrm>
            <a:off x="179512" y="548680"/>
            <a:ext cx="8229600" cy="1143000"/>
          </a:xfrm>
        </p:spPr>
        <p:txBody>
          <a:bodyPr>
            <a:normAutofit fontScale="90000"/>
          </a:bodyPr>
          <a:lstStyle/>
          <a:p>
            <a:pPr lvl="0"/>
            <a:r>
              <a:rPr lang="ja-JP" altLang="en-US" sz="4000" dirty="0"/>
              <a:t>□乳幼児期の食育について学びしょう</a:t>
            </a:r>
            <a:endParaRPr kumimoji="1" lang="ja-JP" altLang="en-US" sz="4000" dirty="0"/>
          </a:p>
        </p:txBody>
      </p:sp>
      <p:sp>
        <p:nvSpPr>
          <p:cNvPr id="2" name="スライド番号プレースホルダー 1"/>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19</a:t>
            </a:fld>
            <a:endParaRPr lang="ja-JP" altLang="en-US">
              <a:solidFill>
                <a:prstClr val="black">
                  <a:tint val="75000"/>
                </a:prstClr>
              </a:solidFill>
            </a:endParaRPr>
          </a:p>
        </p:txBody>
      </p:sp>
    </p:spTree>
    <p:extLst>
      <p:ext uri="{BB962C8B-B14F-4D97-AF65-F5344CB8AC3E}">
        <p14:creationId xmlns:p14="http://schemas.microsoft.com/office/powerpoint/2010/main" val="3022580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548680"/>
            <a:ext cx="8784976" cy="648072"/>
          </a:xfrm>
        </p:spPr>
        <p:txBody>
          <a:bodyPr>
            <a:noAutofit/>
          </a:bodyPr>
          <a:lstStyle/>
          <a:p>
            <a:pPr algn="l"/>
            <a:r>
              <a:rPr lang="ja-JP" altLang="en-US" sz="3000" dirty="0"/>
              <a:t>□児童福祉法、児童虐待防止法等、児童福祉や</a:t>
            </a:r>
            <a:r>
              <a:rPr lang="en-US" altLang="ja-JP" sz="3000" dirty="0"/>
              <a:t/>
            </a:r>
            <a:br>
              <a:rPr lang="en-US" altLang="ja-JP" sz="3000" dirty="0"/>
            </a:br>
            <a:r>
              <a:rPr lang="ja-JP" altLang="en-US" sz="3000" dirty="0"/>
              <a:t>社会的養護に関連する法制度について理解しましょう</a:t>
            </a:r>
          </a:p>
        </p:txBody>
      </p:sp>
      <p:sp>
        <p:nvSpPr>
          <p:cNvPr id="3" name="コンテンツ プレースホルダー 2"/>
          <p:cNvSpPr>
            <a:spLocks noGrp="1"/>
          </p:cNvSpPr>
          <p:nvPr>
            <p:ph idx="1"/>
          </p:nvPr>
        </p:nvSpPr>
        <p:spPr>
          <a:xfrm>
            <a:off x="467544" y="1340768"/>
            <a:ext cx="8496944" cy="5155719"/>
          </a:xfrm>
        </p:spPr>
        <p:txBody>
          <a:bodyPr>
            <a:normAutofit fontScale="70000" lnSpcReduction="20000"/>
          </a:bodyPr>
          <a:lstStyle/>
          <a:p>
            <a:pPr marL="0" indent="0">
              <a:buNone/>
            </a:pPr>
            <a:r>
              <a:rPr lang="ja-JP" altLang="en-US" sz="4000" dirty="0"/>
              <a:t>（１）基盤となる法律を知っておきましょう</a:t>
            </a:r>
            <a:endParaRPr lang="en-US" altLang="ja-JP" sz="4000" dirty="0"/>
          </a:p>
          <a:p>
            <a:pPr marL="0" indent="0">
              <a:lnSpc>
                <a:spcPct val="120000"/>
              </a:lnSpc>
              <a:buNone/>
            </a:pPr>
            <a:r>
              <a:rPr kumimoji="1" lang="ja-JP" altLang="en-US" dirty="0"/>
              <a:t>・児童福祉法：理念と乳児院の法的規定</a:t>
            </a:r>
            <a:endParaRPr kumimoji="1" lang="en-US" altLang="ja-JP" dirty="0"/>
          </a:p>
          <a:p>
            <a:pPr marL="0" indent="0">
              <a:lnSpc>
                <a:spcPct val="120000"/>
              </a:lnSpc>
              <a:buNone/>
            </a:pPr>
            <a:r>
              <a:rPr lang="ja-JP" altLang="en-US" dirty="0"/>
              <a:t>・</a:t>
            </a:r>
            <a:r>
              <a:rPr kumimoji="1" lang="ja-JP" altLang="en-US" dirty="0"/>
              <a:t>児童虐待防止法</a:t>
            </a:r>
            <a:r>
              <a:rPr lang="ja-JP" altLang="en-US" dirty="0"/>
              <a:t>：児童虐待の法的定義</a:t>
            </a:r>
            <a:endParaRPr lang="en-US" altLang="ja-JP" dirty="0"/>
          </a:p>
          <a:p>
            <a:pPr marL="0" indent="0">
              <a:lnSpc>
                <a:spcPct val="120000"/>
              </a:lnSpc>
              <a:buNone/>
            </a:pPr>
            <a:r>
              <a:rPr kumimoji="1" lang="ja-JP" altLang="en-US" dirty="0"/>
              <a:t>・子どもの権利条約：</a:t>
            </a:r>
            <a:r>
              <a:rPr lang="ja-JP" altLang="en-US" dirty="0"/>
              <a:t>国連での採択（</a:t>
            </a:r>
            <a:r>
              <a:rPr lang="en-US" altLang="ja-JP" dirty="0"/>
              <a:t>1989</a:t>
            </a:r>
            <a:r>
              <a:rPr lang="ja-JP" altLang="en-US" dirty="0"/>
              <a:t>年）と</a:t>
            </a:r>
            <a:r>
              <a:rPr kumimoji="1" lang="ja-JP" altLang="en-US" dirty="0"/>
              <a:t>批准（</a:t>
            </a:r>
            <a:r>
              <a:rPr kumimoji="1" lang="en-US" altLang="ja-JP" dirty="0"/>
              <a:t>1994</a:t>
            </a:r>
            <a:r>
              <a:rPr kumimoji="1" lang="ja-JP" altLang="en-US" dirty="0"/>
              <a:t>年）</a:t>
            </a:r>
            <a:endParaRPr kumimoji="1" lang="en-US" altLang="ja-JP" dirty="0"/>
          </a:p>
          <a:p>
            <a:pPr marL="0" indent="0">
              <a:lnSpc>
                <a:spcPct val="120000"/>
              </a:lnSpc>
              <a:buNone/>
            </a:pPr>
            <a:r>
              <a:rPr lang="ja-JP" altLang="en-US" dirty="0"/>
              <a:t>・国連の「児童の代替的養護に関する指針」</a:t>
            </a:r>
            <a:endParaRPr lang="en-US" altLang="ja-JP" dirty="0"/>
          </a:p>
          <a:p>
            <a:pPr marL="0" indent="0">
              <a:buNone/>
            </a:pPr>
            <a:endParaRPr lang="en-US" altLang="ja-JP" dirty="0"/>
          </a:p>
          <a:p>
            <a:pPr marL="0" indent="0">
              <a:buNone/>
            </a:pPr>
            <a:endParaRPr lang="en-US" altLang="ja-JP" sz="675" dirty="0"/>
          </a:p>
          <a:p>
            <a:pPr marL="0" indent="0">
              <a:buNone/>
            </a:pPr>
            <a:r>
              <a:rPr lang="ja-JP" altLang="en-US" sz="4000" dirty="0"/>
              <a:t>（２）日本の児童福祉の仕組みを知っておきましょう</a:t>
            </a:r>
            <a:endParaRPr lang="en-US" altLang="ja-JP" sz="4000" dirty="0"/>
          </a:p>
          <a:p>
            <a:pPr marL="0" indent="0">
              <a:lnSpc>
                <a:spcPct val="120000"/>
              </a:lnSpc>
              <a:buNone/>
            </a:pPr>
            <a:r>
              <a:rPr lang="ja-JP" altLang="en-US" sz="3400" dirty="0"/>
              <a:t>・</a:t>
            </a:r>
            <a:r>
              <a:rPr lang="ja-JP" altLang="en-US" sz="3100" dirty="0"/>
              <a:t>児童虐待対応のシステム</a:t>
            </a:r>
            <a:endParaRPr lang="en-US" altLang="ja-JP" sz="3100" dirty="0"/>
          </a:p>
          <a:p>
            <a:pPr marL="0" indent="0">
              <a:lnSpc>
                <a:spcPct val="120000"/>
              </a:lnSpc>
              <a:buNone/>
            </a:pPr>
            <a:r>
              <a:rPr lang="ja-JP" altLang="en-US" sz="3100" dirty="0"/>
              <a:t>　　児童相談所の役割：調査と介入、一時保護、入所委託措置等</a:t>
            </a:r>
            <a:endParaRPr lang="en-US" altLang="ja-JP" sz="3100" dirty="0"/>
          </a:p>
          <a:p>
            <a:pPr marL="0" indent="0">
              <a:lnSpc>
                <a:spcPct val="120000"/>
              </a:lnSpc>
              <a:buNone/>
            </a:pPr>
            <a:r>
              <a:rPr lang="ja-JP" altLang="en-US" sz="3100" dirty="0"/>
              <a:t>　　市区町村の役割：要保護児童対策地域協議会について　</a:t>
            </a:r>
            <a:endParaRPr lang="en-US" altLang="ja-JP" sz="3100" dirty="0"/>
          </a:p>
          <a:p>
            <a:pPr marL="0" indent="0">
              <a:lnSpc>
                <a:spcPct val="120000"/>
              </a:lnSpc>
              <a:buNone/>
            </a:pPr>
            <a:r>
              <a:rPr kumimoji="1" lang="ja-JP" altLang="en-US" sz="3100" dirty="0"/>
              <a:t>・社会的養護の現状と課題</a:t>
            </a:r>
            <a:endParaRPr kumimoji="1" lang="en-US" altLang="ja-JP" sz="3100" dirty="0"/>
          </a:p>
          <a:p>
            <a:pPr marL="0" indent="0">
              <a:lnSpc>
                <a:spcPct val="120000"/>
              </a:lnSpc>
              <a:buNone/>
            </a:pPr>
            <a:r>
              <a:rPr lang="ja-JP" altLang="en-US" sz="3100" dirty="0"/>
              <a:t>　　施設養護、ファミリーグループホーム、里親養育、養子縁組</a:t>
            </a:r>
            <a:endParaRPr kumimoji="1" lang="en-US" altLang="ja-JP" sz="3100" dirty="0"/>
          </a:p>
          <a:p>
            <a:pPr marL="0" indent="0">
              <a:buNone/>
            </a:pPr>
            <a:endParaRPr kumimoji="1" lang="en-US" altLang="ja-JP" sz="3400" dirty="0"/>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2</a:t>
            </a:fld>
            <a:endParaRPr lang="ja-JP" altLang="en-US">
              <a:solidFill>
                <a:prstClr val="black">
                  <a:tint val="75000"/>
                </a:prstClr>
              </a:solidFill>
            </a:endParaRPr>
          </a:p>
        </p:txBody>
      </p:sp>
    </p:spTree>
    <p:extLst>
      <p:ext uri="{BB962C8B-B14F-4D97-AF65-F5344CB8AC3E}">
        <p14:creationId xmlns:p14="http://schemas.microsoft.com/office/powerpoint/2010/main" val="42271065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1772816"/>
            <a:ext cx="8229600" cy="4525963"/>
          </a:xfrm>
        </p:spPr>
        <p:txBody>
          <a:bodyPr>
            <a:normAutofit/>
          </a:bodyPr>
          <a:lstStyle/>
          <a:p>
            <a:pPr marL="0" lvl="0" indent="0">
              <a:buNone/>
            </a:pPr>
            <a:endParaRPr lang="en-US" altLang="ja-JP" dirty="0"/>
          </a:p>
          <a:p>
            <a:pPr marL="0" lvl="0" indent="0">
              <a:buNone/>
            </a:pPr>
            <a:r>
              <a:rPr lang="ja-JP" altLang="en-US" dirty="0"/>
              <a:t>　</a:t>
            </a:r>
            <a:endParaRPr lang="en-US" altLang="ja-JP" dirty="0"/>
          </a:p>
          <a:p>
            <a:pPr marL="0" lvl="0" indent="0">
              <a:buNone/>
            </a:pPr>
            <a:r>
              <a:rPr lang="ja-JP" altLang="en-US" dirty="0"/>
              <a:t>　①栄養所要量と季節感のある献立</a:t>
            </a:r>
            <a:endParaRPr lang="en-US" altLang="ja-JP" dirty="0"/>
          </a:p>
          <a:p>
            <a:pPr marL="0" lvl="0" indent="0">
              <a:buNone/>
            </a:pPr>
            <a:r>
              <a:rPr kumimoji="1" lang="ja-JP" altLang="en-US" dirty="0"/>
              <a:t>　②病児食やアレルギー除去食への対応</a:t>
            </a:r>
            <a:endParaRPr kumimoji="1" lang="en-US" altLang="ja-JP" dirty="0"/>
          </a:p>
          <a:p>
            <a:pPr marL="0" lvl="0" indent="0">
              <a:buNone/>
            </a:pPr>
            <a:r>
              <a:rPr lang="ja-JP" altLang="en-US" dirty="0"/>
              <a:t>　③授乳から幼児食へ個別の栄養管理</a:t>
            </a:r>
            <a:endParaRPr lang="en-US" altLang="ja-JP" dirty="0"/>
          </a:p>
          <a:p>
            <a:pPr marL="0" lvl="0" indent="0">
              <a:buNone/>
            </a:pPr>
            <a:r>
              <a:rPr kumimoji="1" lang="ja-JP" altLang="en-US" dirty="0"/>
              <a:t>　④さまざまな食育への取り組み</a:t>
            </a:r>
            <a:endParaRPr kumimoji="1" lang="en-US" altLang="ja-JP" dirty="0"/>
          </a:p>
          <a:p>
            <a:pPr marL="0" lvl="0" indent="0">
              <a:buNone/>
            </a:pPr>
            <a:r>
              <a:rPr lang="ja-JP" altLang="en-US" dirty="0"/>
              <a:t>　⑤養育者や保護者への栄養指導</a:t>
            </a:r>
            <a:endParaRPr lang="en-US" altLang="ja-JP" dirty="0"/>
          </a:p>
          <a:p>
            <a:pPr marL="0" lvl="0" indent="0">
              <a:buNone/>
            </a:pPr>
            <a:endParaRPr kumimoji="1" lang="ja-JP" altLang="en-US" dirty="0"/>
          </a:p>
        </p:txBody>
      </p:sp>
      <p:sp>
        <p:nvSpPr>
          <p:cNvPr id="4" name="タイトル 3"/>
          <p:cNvSpPr>
            <a:spLocks noGrp="1"/>
          </p:cNvSpPr>
          <p:nvPr>
            <p:ph type="title"/>
          </p:nvPr>
        </p:nvSpPr>
        <p:spPr>
          <a:xfrm>
            <a:off x="179512" y="908720"/>
            <a:ext cx="8229600" cy="1143000"/>
          </a:xfrm>
        </p:spPr>
        <p:txBody>
          <a:bodyPr>
            <a:normAutofit fontScale="90000"/>
          </a:bodyPr>
          <a:lstStyle/>
          <a:p>
            <a:pPr lvl="0" algn="l"/>
            <a:r>
              <a:rPr lang="ja-JP" altLang="en-US" sz="4000" dirty="0"/>
              <a:t>□家庭的養育を進める上で、栄養士は栄養管理や栄養指導を行い、専門性を発揮することが求められます</a:t>
            </a:r>
            <a:endParaRPr kumimoji="1" lang="ja-JP" altLang="en-US" sz="4000" dirty="0"/>
          </a:p>
        </p:txBody>
      </p:sp>
      <p:sp>
        <p:nvSpPr>
          <p:cNvPr id="2" name="スライド番号プレースホルダー 1"/>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20</a:t>
            </a:fld>
            <a:endParaRPr lang="ja-JP" altLang="en-US">
              <a:solidFill>
                <a:prstClr val="black">
                  <a:tint val="75000"/>
                </a:prstClr>
              </a:solidFill>
            </a:endParaRPr>
          </a:p>
        </p:txBody>
      </p:sp>
    </p:spTree>
    <p:extLst>
      <p:ext uri="{BB962C8B-B14F-4D97-AF65-F5344CB8AC3E}">
        <p14:creationId xmlns:p14="http://schemas.microsoft.com/office/powerpoint/2010/main" val="41524588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08920"/>
            <a:ext cx="8229600" cy="1143000"/>
          </a:xfrm>
        </p:spPr>
        <p:txBody>
          <a:bodyPr/>
          <a:lstStyle/>
          <a:p>
            <a:r>
              <a:rPr kumimoji="1" lang="ja-JP" altLang="en-US" dirty="0"/>
              <a:t>心理職対象</a:t>
            </a:r>
          </a:p>
        </p:txBody>
      </p:sp>
      <p:sp>
        <p:nvSpPr>
          <p:cNvPr id="3" name="スライド番号プレースホルダー 2"/>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21</a:t>
            </a:fld>
            <a:endParaRPr lang="ja-JP" altLang="en-US">
              <a:solidFill>
                <a:prstClr val="black">
                  <a:tint val="75000"/>
                </a:prstClr>
              </a:solidFill>
            </a:endParaRPr>
          </a:p>
        </p:txBody>
      </p:sp>
    </p:spTree>
    <p:extLst>
      <p:ext uri="{BB962C8B-B14F-4D97-AF65-F5344CB8AC3E}">
        <p14:creationId xmlns:p14="http://schemas.microsoft.com/office/powerpoint/2010/main" val="31239930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692696"/>
            <a:ext cx="8229600" cy="1143000"/>
          </a:xfrm>
        </p:spPr>
        <p:txBody>
          <a:bodyPr>
            <a:noAutofit/>
          </a:bodyPr>
          <a:lstStyle/>
          <a:p>
            <a:pPr algn="l"/>
            <a:r>
              <a:rPr lang="ja-JP" altLang="en-US" sz="3200" dirty="0"/>
              <a:t>□</a:t>
            </a:r>
            <a:r>
              <a:rPr kumimoji="1" lang="ja-JP" altLang="en-US" sz="3200" dirty="0"/>
              <a:t>乳幼児の身体的発達について学びましょう</a:t>
            </a:r>
          </a:p>
        </p:txBody>
      </p:sp>
      <p:sp>
        <p:nvSpPr>
          <p:cNvPr id="3" name="コンテンツ プレースホルダー 2"/>
          <p:cNvSpPr>
            <a:spLocks noGrp="1"/>
          </p:cNvSpPr>
          <p:nvPr>
            <p:ph idx="1"/>
          </p:nvPr>
        </p:nvSpPr>
        <p:spPr/>
        <p:txBody>
          <a:bodyPr>
            <a:normAutofit/>
          </a:bodyPr>
          <a:lstStyle/>
          <a:p>
            <a:endParaRPr kumimoji="1" lang="en-US" altLang="ja-JP" dirty="0"/>
          </a:p>
          <a:p>
            <a:r>
              <a:rPr kumimoji="1" lang="ja-JP" altLang="en-US" sz="2800" dirty="0"/>
              <a:t>正常な乳幼児の発育、発達について理解する。</a:t>
            </a:r>
            <a:endParaRPr kumimoji="1" lang="en-US" altLang="ja-JP" sz="2800" dirty="0"/>
          </a:p>
          <a:p>
            <a:endParaRPr kumimoji="1" lang="en-US" altLang="ja-JP" sz="2800" dirty="0"/>
          </a:p>
          <a:p>
            <a:r>
              <a:rPr lang="ja-JP" altLang="en-US" sz="2800" dirty="0"/>
              <a:t>特別なニーズを持つ子どもの発育を理解する。　　　　　（改訂新版乳児院養育指針第３章第５節参照）</a:t>
            </a:r>
            <a:endParaRPr lang="en-US" altLang="ja-JP" sz="2800" dirty="0"/>
          </a:p>
          <a:p>
            <a:endParaRPr kumimoji="1" lang="en-US" altLang="ja-JP" sz="2800" dirty="0"/>
          </a:p>
          <a:p>
            <a:r>
              <a:rPr lang="ja-JP" altLang="en-US" sz="2800" dirty="0"/>
              <a:t>乳児検診を確実に受診すること、異常が疑われるときは早めに対処することの徹底について理解する。</a:t>
            </a:r>
            <a:endParaRPr lang="en-US" altLang="ja-JP" sz="2800" dirty="0"/>
          </a:p>
          <a:p>
            <a:pPr marL="0" indent="0">
              <a:buNone/>
            </a:pPr>
            <a:endParaRPr kumimoji="1" lang="en-US" altLang="ja-JP" sz="2800" dirty="0"/>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22</a:t>
            </a:fld>
            <a:endParaRPr lang="ja-JP" altLang="en-US">
              <a:solidFill>
                <a:prstClr val="black">
                  <a:tint val="75000"/>
                </a:prstClr>
              </a:solidFill>
            </a:endParaRPr>
          </a:p>
        </p:txBody>
      </p:sp>
    </p:spTree>
    <p:extLst>
      <p:ext uri="{BB962C8B-B14F-4D97-AF65-F5344CB8AC3E}">
        <p14:creationId xmlns:p14="http://schemas.microsoft.com/office/powerpoint/2010/main" val="19757920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p:cNvSpPr>
            <a:spLocks noGrp="1"/>
          </p:cNvSpPr>
          <p:nvPr>
            <p:ph idx="1"/>
          </p:nvPr>
        </p:nvSpPr>
        <p:spPr>
          <a:xfrm>
            <a:off x="457200" y="2204864"/>
            <a:ext cx="8229600" cy="4043416"/>
          </a:xfrm>
        </p:spPr>
        <p:txBody>
          <a:bodyPr>
            <a:normAutofit/>
          </a:bodyPr>
          <a:lstStyle/>
          <a:p>
            <a:pPr marL="457200" lvl="1" indent="0">
              <a:buNone/>
            </a:pPr>
            <a:r>
              <a:rPr lang="ja-JP" altLang="en-US" dirty="0"/>
              <a:t>①低出生体重児、先天異常疾患、何等らかの障害を持った児の病態や管理などを理解し、心理面のサポートを行うなどの協力をする　</a:t>
            </a:r>
            <a:endParaRPr lang="en-US" altLang="ja-JP" dirty="0"/>
          </a:p>
          <a:p>
            <a:pPr marL="457200" lvl="1" indent="0">
              <a:buNone/>
            </a:pPr>
            <a:r>
              <a:rPr lang="ja-JP" altLang="en-US" sz="1900" dirty="0"/>
              <a:t>　　　　　　　　　　　　　　　　（改訂新版乳児院養育指針第３章第５節参照）</a:t>
            </a:r>
            <a:endParaRPr lang="en-US" altLang="ja-JP" sz="1900" dirty="0"/>
          </a:p>
          <a:p>
            <a:pPr marL="457200" lvl="1" indent="0">
              <a:buNone/>
            </a:pPr>
            <a:r>
              <a:rPr lang="ja-JP" altLang="en-US" dirty="0"/>
              <a:t>②疾患を持った児への処置について理解し、協力する</a:t>
            </a:r>
          </a:p>
          <a:p>
            <a:pPr marL="0" indent="0">
              <a:buNone/>
            </a:pPr>
            <a:r>
              <a:rPr kumimoji="1" lang="ja-JP" altLang="en-US" sz="2800" dirty="0"/>
              <a:t>　　③入所者への与薬について、薬品名や薬効を</a:t>
            </a:r>
            <a:endParaRPr kumimoji="1" lang="en-US" altLang="ja-JP" sz="2800" dirty="0"/>
          </a:p>
          <a:p>
            <a:pPr marL="0" indent="0">
              <a:buNone/>
            </a:pPr>
            <a:r>
              <a:rPr lang="ja-JP" altLang="en-US" sz="2800" dirty="0"/>
              <a:t>　　理解する　　　　　　</a:t>
            </a:r>
            <a:r>
              <a:rPr lang="ja-JP" altLang="en-US" sz="1800" dirty="0"/>
              <a:t>（改訂新版乳児院養育指針第８章第３節参照）</a:t>
            </a:r>
            <a:endParaRPr lang="en-US" altLang="ja-JP" sz="1800" dirty="0"/>
          </a:p>
          <a:p>
            <a:pPr marL="0" indent="0">
              <a:buNone/>
            </a:pPr>
            <a:endParaRPr kumimoji="1" lang="ja-JP" altLang="en-US" sz="2800" dirty="0"/>
          </a:p>
        </p:txBody>
      </p:sp>
      <p:sp>
        <p:nvSpPr>
          <p:cNvPr id="2" name="タイトル 1"/>
          <p:cNvSpPr>
            <a:spLocks noGrp="1"/>
          </p:cNvSpPr>
          <p:nvPr>
            <p:ph type="title"/>
          </p:nvPr>
        </p:nvSpPr>
        <p:spPr>
          <a:xfrm>
            <a:off x="467544" y="548680"/>
            <a:ext cx="8219256" cy="1081960"/>
          </a:xfrm>
        </p:spPr>
        <p:txBody>
          <a:bodyPr>
            <a:noAutofit/>
          </a:bodyPr>
          <a:lstStyle/>
          <a:p>
            <a:pPr algn="l"/>
            <a:r>
              <a:rPr lang="ja-JP" altLang="en-US" sz="3600" dirty="0"/>
              <a:t>□病虚弱児の養育について学び、</a:t>
            </a:r>
            <a:r>
              <a:rPr lang="en-US" altLang="ja-JP" sz="3600" dirty="0"/>
              <a:t/>
            </a:r>
            <a:br>
              <a:rPr lang="en-US" altLang="ja-JP" sz="3600" dirty="0"/>
            </a:br>
            <a:r>
              <a:rPr lang="ja-JP" altLang="en-US" sz="3600" dirty="0"/>
              <a:t>　心理面からの支援を検討します</a:t>
            </a:r>
            <a:endParaRPr kumimoji="1" lang="ja-JP" altLang="en-US" sz="3600" dirty="0"/>
          </a:p>
        </p:txBody>
      </p:sp>
      <p:sp>
        <p:nvSpPr>
          <p:cNvPr id="3" name="スライド番号プレースホルダー 2"/>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23</a:t>
            </a:fld>
            <a:endParaRPr lang="ja-JP" altLang="en-US">
              <a:solidFill>
                <a:prstClr val="black">
                  <a:tint val="75000"/>
                </a:prstClr>
              </a:solidFill>
            </a:endParaRPr>
          </a:p>
        </p:txBody>
      </p:sp>
    </p:spTree>
    <p:extLst>
      <p:ext uri="{BB962C8B-B14F-4D97-AF65-F5344CB8AC3E}">
        <p14:creationId xmlns:p14="http://schemas.microsoft.com/office/powerpoint/2010/main" val="17961104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188640"/>
            <a:ext cx="7776864" cy="1152128"/>
          </a:xfrm>
        </p:spPr>
        <p:txBody>
          <a:bodyPr>
            <a:normAutofit/>
          </a:bodyPr>
          <a:lstStyle/>
          <a:p>
            <a:pPr marL="441325" indent="-441325" algn="l"/>
            <a:r>
              <a:rPr lang="ja-JP" altLang="en-US" sz="3200" dirty="0"/>
              <a:t>□アセスメントの基本を学び、心理職としての役割を果たします</a:t>
            </a:r>
            <a:endParaRPr kumimoji="1" lang="ja-JP" altLang="en-US" sz="3200" dirty="0"/>
          </a:p>
        </p:txBody>
      </p:sp>
      <p:sp>
        <p:nvSpPr>
          <p:cNvPr id="3" name="コンテンツ プレースホルダー 2"/>
          <p:cNvSpPr>
            <a:spLocks noGrp="1"/>
          </p:cNvSpPr>
          <p:nvPr>
            <p:ph idx="1"/>
          </p:nvPr>
        </p:nvSpPr>
        <p:spPr>
          <a:xfrm>
            <a:off x="457200" y="1340768"/>
            <a:ext cx="8229600" cy="5040560"/>
          </a:xfrm>
        </p:spPr>
        <p:txBody>
          <a:bodyPr>
            <a:noAutofit/>
          </a:bodyPr>
          <a:lstStyle/>
          <a:p>
            <a:pPr marL="0" indent="0">
              <a:buNone/>
            </a:pPr>
            <a:r>
              <a:rPr kumimoji="1" lang="ja-JP" altLang="en-US" sz="2800" dirty="0"/>
              <a:t>（１）包括的アセスメントの基本的な展開</a:t>
            </a:r>
            <a:endParaRPr kumimoji="1" lang="en-US" altLang="ja-JP" sz="2800" dirty="0"/>
          </a:p>
          <a:p>
            <a:pPr marL="0" indent="0">
              <a:buNone/>
            </a:pPr>
            <a:endParaRPr kumimoji="1" lang="en-US" altLang="ja-JP" sz="2800" dirty="0"/>
          </a:p>
          <a:p>
            <a:pPr marL="0" indent="0">
              <a:buNone/>
            </a:pPr>
            <a:r>
              <a:rPr lang="ja-JP" altLang="en-US" sz="2800" dirty="0"/>
              <a:t>　</a:t>
            </a:r>
            <a:endParaRPr kumimoji="1" lang="en-US" altLang="ja-JP" dirty="0"/>
          </a:p>
          <a:p>
            <a:pPr marL="0" indent="0">
              <a:buNone/>
            </a:pPr>
            <a:endParaRPr kumimoji="1" lang="en-US" altLang="ja-JP" sz="900" dirty="0"/>
          </a:p>
          <a:p>
            <a:pPr marL="0" indent="0">
              <a:buNone/>
            </a:pPr>
            <a:endParaRPr kumimoji="1" lang="en-US" altLang="ja-JP" sz="2800" dirty="0"/>
          </a:p>
          <a:p>
            <a:pPr marL="0" indent="0">
              <a:buNone/>
            </a:pPr>
            <a:r>
              <a:rPr kumimoji="1" lang="ja-JP" altLang="en-US" sz="2800" dirty="0"/>
              <a:t>（２）必要な情報（所見も含む）の把握</a:t>
            </a:r>
            <a:endParaRPr lang="en-US" altLang="ja-JP" sz="2800" dirty="0"/>
          </a:p>
          <a:p>
            <a:pPr marL="0" indent="0">
              <a:buNone/>
            </a:pPr>
            <a:r>
              <a:rPr lang="ja-JP" altLang="en-US" sz="2000" dirty="0"/>
              <a:t>　①　日々の行動観察による状態像（身体、心理（認知、言語、情緒等）、関係性（親子、職員との関係、子ども同士の関係など））の把握</a:t>
            </a:r>
            <a:r>
              <a:rPr kumimoji="1" lang="ja-JP" altLang="en-US" sz="2000" dirty="0"/>
              <a:t>　</a:t>
            </a:r>
            <a:endParaRPr kumimoji="1" lang="en-US" altLang="ja-JP" sz="2000" dirty="0"/>
          </a:p>
          <a:p>
            <a:pPr marL="0" indent="0">
              <a:buNone/>
            </a:pPr>
            <a:r>
              <a:rPr kumimoji="1" lang="ja-JP" altLang="en-US" sz="2000" dirty="0"/>
              <a:t>　②　生育歴、家族状況など家族や関係者からの聞き取り　</a:t>
            </a:r>
            <a:endParaRPr kumimoji="1" lang="en-US" altLang="ja-JP" sz="2000" dirty="0"/>
          </a:p>
          <a:p>
            <a:pPr marL="0" indent="0">
              <a:buNone/>
            </a:pPr>
            <a:r>
              <a:rPr lang="ja-JP" altLang="en-US" sz="2000" dirty="0"/>
              <a:t>　③　家族の現状認識や願いの把握</a:t>
            </a:r>
            <a:r>
              <a:rPr kumimoji="1" lang="ja-JP" altLang="en-US" sz="2000" dirty="0"/>
              <a:t>　</a:t>
            </a:r>
            <a:endParaRPr lang="en-US" altLang="ja-JP" sz="2000" dirty="0"/>
          </a:p>
          <a:p>
            <a:pPr marL="0" indent="0">
              <a:buNone/>
            </a:pPr>
            <a:r>
              <a:rPr kumimoji="1" lang="ja-JP" altLang="en-US" sz="2000" dirty="0"/>
              <a:t>　</a:t>
            </a:r>
            <a:r>
              <a:rPr lang="ja-JP" altLang="en-US" sz="2000" dirty="0"/>
              <a:t>④</a:t>
            </a:r>
            <a:r>
              <a:rPr kumimoji="1" lang="ja-JP" altLang="en-US" sz="2000" dirty="0"/>
              <a:t>　発達検査　　⑤　医学的所見　　⑥</a:t>
            </a:r>
            <a:r>
              <a:rPr lang="ja-JP" altLang="en-US" sz="2000" dirty="0"/>
              <a:t>　経過記録　　⑦　その他</a:t>
            </a:r>
            <a:endParaRPr lang="en-US" altLang="ja-JP" sz="2000" dirty="0"/>
          </a:p>
          <a:p>
            <a:pPr marL="0" indent="0">
              <a:buNone/>
            </a:pPr>
            <a:endParaRPr kumimoji="1" lang="en-US" altLang="ja-JP" sz="800" dirty="0"/>
          </a:p>
          <a:p>
            <a:pPr marL="0" indent="0">
              <a:buNone/>
            </a:pPr>
            <a:r>
              <a:rPr lang="ja-JP" altLang="en-US" dirty="0"/>
              <a:t>　</a:t>
            </a:r>
            <a:endParaRPr kumimoji="1" lang="ja-JP" altLang="en-US" dirty="0"/>
          </a:p>
        </p:txBody>
      </p:sp>
      <p:grpSp>
        <p:nvGrpSpPr>
          <p:cNvPr id="4" name="グループ化 3"/>
          <p:cNvGrpSpPr/>
          <p:nvPr/>
        </p:nvGrpSpPr>
        <p:grpSpPr>
          <a:xfrm>
            <a:off x="560621" y="1884948"/>
            <a:ext cx="8126179" cy="1039996"/>
            <a:chOff x="399725" y="4201190"/>
            <a:chExt cx="8500251" cy="1124759"/>
          </a:xfrm>
        </p:grpSpPr>
        <p:sp>
          <p:nvSpPr>
            <p:cNvPr id="5" name="正方形/長方形 4"/>
            <p:cNvSpPr/>
            <p:nvPr/>
          </p:nvSpPr>
          <p:spPr>
            <a:xfrm>
              <a:off x="399725" y="4234273"/>
              <a:ext cx="1749466" cy="767744"/>
            </a:xfrm>
            <a:prstGeom prst="rect">
              <a:avLst/>
            </a:prstGeom>
            <a:solidFill>
              <a:srgbClr val="FFB3B3">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prstClr val="black"/>
                  </a:solidFill>
                </a:rPr>
                <a:t>総合的な</a:t>
              </a:r>
              <a:endParaRPr lang="en-US" altLang="ja-JP" sz="2000" b="1" dirty="0">
                <a:solidFill>
                  <a:prstClr val="black"/>
                </a:solidFill>
              </a:endParaRPr>
            </a:p>
            <a:p>
              <a:pPr algn="ctr"/>
              <a:r>
                <a:rPr lang="ja-JP" altLang="en-US" sz="2000" b="1" dirty="0">
                  <a:solidFill>
                    <a:prstClr val="black"/>
                  </a:solidFill>
                </a:rPr>
                <a:t>情報の把握</a:t>
              </a:r>
            </a:p>
          </p:txBody>
        </p:sp>
        <p:grpSp>
          <p:nvGrpSpPr>
            <p:cNvPr id="6" name="グループ化 5"/>
            <p:cNvGrpSpPr/>
            <p:nvPr/>
          </p:nvGrpSpPr>
          <p:grpSpPr>
            <a:xfrm>
              <a:off x="703219" y="4201190"/>
              <a:ext cx="8196757" cy="1124759"/>
              <a:chOff x="801925" y="4152187"/>
              <a:chExt cx="8196757" cy="1124759"/>
            </a:xfrm>
          </p:grpSpPr>
          <p:sp>
            <p:nvSpPr>
              <p:cNvPr id="7" name="正方形/長方形 6"/>
              <p:cNvSpPr/>
              <p:nvPr/>
            </p:nvSpPr>
            <p:spPr>
              <a:xfrm>
                <a:off x="2661670" y="4152187"/>
                <a:ext cx="1763290" cy="767744"/>
              </a:xfrm>
              <a:prstGeom prst="rect">
                <a:avLst/>
              </a:prstGeom>
              <a:solidFill>
                <a:srgbClr val="81C9FF">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prstClr val="black"/>
                    </a:solidFill>
                  </a:rPr>
                  <a:t>ケースの理解</a:t>
                </a:r>
              </a:p>
            </p:txBody>
          </p:sp>
          <p:sp>
            <p:nvSpPr>
              <p:cNvPr id="9" name="正方形/長方形 8"/>
              <p:cNvSpPr/>
              <p:nvPr/>
            </p:nvSpPr>
            <p:spPr>
              <a:xfrm>
                <a:off x="7218774" y="4175209"/>
                <a:ext cx="1779908" cy="696402"/>
              </a:xfrm>
              <a:prstGeom prst="rect">
                <a:avLst/>
              </a:prstGeom>
              <a:solidFill>
                <a:srgbClr val="00B050">
                  <a:alpha val="41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prstClr val="black"/>
                    </a:solidFill>
                  </a:rPr>
                  <a:t>支援の実施</a:t>
                </a:r>
              </a:p>
            </p:txBody>
          </p:sp>
          <p:sp>
            <p:nvSpPr>
              <p:cNvPr id="10" name="正方形/長方形 9"/>
              <p:cNvSpPr/>
              <p:nvPr/>
            </p:nvSpPr>
            <p:spPr>
              <a:xfrm>
                <a:off x="4891184" y="4176018"/>
                <a:ext cx="1763291" cy="720080"/>
              </a:xfrm>
              <a:prstGeom prst="rect">
                <a:avLst/>
              </a:prstGeom>
              <a:solidFill>
                <a:srgbClr val="92D050">
                  <a:alpha val="58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prstClr val="black"/>
                    </a:solidFill>
                  </a:rPr>
                  <a:t>方針の設定</a:t>
                </a:r>
              </a:p>
            </p:txBody>
          </p:sp>
          <p:sp>
            <p:nvSpPr>
              <p:cNvPr id="11" name="右矢印 10"/>
              <p:cNvSpPr/>
              <p:nvPr/>
            </p:nvSpPr>
            <p:spPr>
              <a:xfrm>
                <a:off x="2247898" y="4481642"/>
                <a:ext cx="449608" cy="25712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右矢印 11"/>
              <p:cNvSpPr/>
              <p:nvPr/>
            </p:nvSpPr>
            <p:spPr>
              <a:xfrm>
                <a:off x="4415970" y="4433216"/>
                <a:ext cx="458599" cy="21493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正方形/長方形 14"/>
              <p:cNvSpPr/>
              <p:nvPr/>
            </p:nvSpPr>
            <p:spPr>
              <a:xfrm>
                <a:off x="918371" y="5204240"/>
                <a:ext cx="7204212" cy="7270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6" name="正方形/長方形 15"/>
              <p:cNvSpPr/>
              <p:nvPr/>
            </p:nvSpPr>
            <p:spPr>
              <a:xfrm rot="5400000">
                <a:off x="7891279" y="4984434"/>
                <a:ext cx="335996" cy="12661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7" name="上矢印 16"/>
              <p:cNvSpPr/>
              <p:nvPr/>
            </p:nvSpPr>
            <p:spPr>
              <a:xfrm>
                <a:off x="801925" y="4929786"/>
                <a:ext cx="232890" cy="331371"/>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grpSp>
      <p:sp>
        <p:nvSpPr>
          <p:cNvPr id="18" name="右矢印 17"/>
          <p:cNvSpPr/>
          <p:nvPr/>
        </p:nvSpPr>
        <p:spPr>
          <a:xfrm>
            <a:off x="6461639" y="2135836"/>
            <a:ext cx="507692" cy="17832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 name="スライド番号プレースホルダー 7"/>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24</a:t>
            </a:fld>
            <a:endParaRPr lang="ja-JP" altLang="en-US">
              <a:solidFill>
                <a:prstClr val="black">
                  <a:tint val="75000"/>
                </a:prstClr>
              </a:solidFill>
            </a:endParaRPr>
          </a:p>
        </p:txBody>
      </p:sp>
    </p:spTree>
    <p:extLst>
      <p:ext uri="{BB962C8B-B14F-4D97-AF65-F5344CB8AC3E}">
        <p14:creationId xmlns:p14="http://schemas.microsoft.com/office/powerpoint/2010/main" val="6101366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394680"/>
            <a:ext cx="8784976" cy="6274680"/>
          </a:xfrm>
        </p:spPr>
        <p:txBody>
          <a:bodyPr/>
          <a:lstStyle/>
          <a:p>
            <a:pPr marL="0" indent="0">
              <a:buNone/>
            </a:pPr>
            <a:r>
              <a:rPr kumimoji="1" lang="ja-JP" altLang="en-US" sz="2800" dirty="0"/>
              <a:t>（３）ケースを理解するための３つの視点</a:t>
            </a:r>
            <a:endParaRPr lang="en-US" altLang="ja-JP" sz="2800" dirty="0"/>
          </a:p>
          <a:p>
            <a:pPr marL="0" indent="0">
              <a:buNone/>
            </a:pPr>
            <a:endParaRPr kumimoji="1" lang="en-US" altLang="ja-JP" dirty="0"/>
          </a:p>
          <a:p>
            <a:pPr marL="0" indent="0">
              <a:buNone/>
            </a:pPr>
            <a:endParaRPr lang="en-US" altLang="ja-JP" dirty="0"/>
          </a:p>
          <a:p>
            <a:pPr marL="0" indent="0">
              <a:buNone/>
            </a:pPr>
            <a:endParaRPr lang="en-US" altLang="ja-JP" dirty="0"/>
          </a:p>
          <a:p>
            <a:pPr marL="0" indent="0">
              <a:buNone/>
            </a:pPr>
            <a:endParaRPr lang="en-US" altLang="ja-JP" sz="800" dirty="0"/>
          </a:p>
          <a:p>
            <a:pPr marL="0" indent="0">
              <a:buNone/>
            </a:pPr>
            <a:endParaRPr kumimoji="1" lang="en-US" altLang="ja-JP" sz="800" dirty="0"/>
          </a:p>
          <a:p>
            <a:pPr marL="0" indent="0">
              <a:buNone/>
            </a:pPr>
            <a:r>
              <a:rPr kumimoji="1" lang="ja-JP" altLang="en-US" sz="2800" dirty="0"/>
              <a:t>（４）課題と強みを整理する視点</a:t>
            </a:r>
            <a:endParaRPr lang="en-US" altLang="ja-JP" sz="2800" dirty="0"/>
          </a:p>
          <a:p>
            <a:pPr marL="0" indent="0">
              <a:buNone/>
            </a:pPr>
            <a:r>
              <a:rPr kumimoji="1" lang="ja-JP" altLang="en-US" sz="2400" dirty="0"/>
              <a:t>ケースの抱えた課題（①、②）とケースの強み（③</a:t>
            </a:r>
            <a:r>
              <a:rPr lang="ja-JP" altLang="en-US" sz="2400" dirty="0"/>
              <a:t>、④</a:t>
            </a:r>
            <a:r>
              <a:rPr kumimoji="1" lang="ja-JP" altLang="en-US" sz="2400" dirty="0"/>
              <a:t>）</a:t>
            </a:r>
          </a:p>
        </p:txBody>
      </p:sp>
      <p:grpSp>
        <p:nvGrpSpPr>
          <p:cNvPr id="8" name="グループ化 7"/>
          <p:cNvGrpSpPr/>
          <p:nvPr/>
        </p:nvGrpSpPr>
        <p:grpSpPr>
          <a:xfrm>
            <a:off x="1310123" y="980728"/>
            <a:ext cx="6136501" cy="1875154"/>
            <a:chOff x="2182128" y="1377652"/>
            <a:chExt cx="4580436" cy="1673614"/>
          </a:xfrm>
        </p:grpSpPr>
        <p:sp>
          <p:nvSpPr>
            <p:cNvPr id="5" name="円/楕円 4"/>
            <p:cNvSpPr/>
            <p:nvPr/>
          </p:nvSpPr>
          <p:spPr>
            <a:xfrm>
              <a:off x="3134974" y="1936022"/>
              <a:ext cx="2666072" cy="1115244"/>
            </a:xfrm>
            <a:prstGeom prst="ellipse">
              <a:avLst/>
            </a:prstGeom>
            <a:solidFill>
              <a:schemeClr val="accent1">
                <a:alpha val="30000"/>
              </a:schemeClr>
            </a:solidFill>
            <a:ln>
              <a:solidFill>
                <a:schemeClr val="accent1">
                  <a:shade val="50000"/>
                  <a:alpha val="46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2000" dirty="0">
                <a:solidFill>
                  <a:prstClr val="black"/>
                </a:solidFill>
              </a:endParaRPr>
            </a:p>
            <a:p>
              <a:pPr algn="ctr">
                <a:defRPr/>
              </a:pPr>
              <a:r>
                <a:rPr lang="ja-JP" altLang="en-US" sz="2000" dirty="0">
                  <a:solidFill>
                    <a:prstClr val="black"/>
                  </a:solidFill>
                </a:rPr>
                <a:t>③現在の</a:t>
              </a:r>
              <a:endParaRPr lang="en-US" altLang="ja-JP" sz="2000" dirty="0">
                <a:solidFill>
                  <a:prstClr val="black"/>
                </a:solidFill>
              </a:endParaRPr>
            </a:p>
            <a:p>
              <a:pPr algn="ctr">
                <a:defRPr/>
              </a:pPr>
              <a:r>
                <a:rPr lang="ja-JP" altLang="en-US" sz="2000" dirty="0">
                  <a:solidFill>
                    <a:prstClr val="black"/>
                  </a:solidFill>
                </a:rPr>
                <a:t>環境的要因</a:t>
              </a:r>
              <a:endParaRPr lang="en-US" altLang="ja-JP" sz="2000" dirty="0">
                <a:solidFill>
                  <a:prstClr val="black"/>
                </a:solidFill>
              </a:endParaRPr>
            </a:p>
          </p:txBody>
        </p:sp>
        <p:sp>
          <p:nvSpPr>
            <p:cNvPr id="6" name="円/楕円 5"/>
            <p:cNvSpPr/>
            <p:nvPr/>
          </p:nvSpPr>
          <p:spPr>
            <a:xfrm>
              <a:off x="4098268" y="1377653"/>
              <a:ext cx="2664296" cy="1080770"/>
            </a:xfrm>
            <a:prstGeom prst="ellipse">
              <a:avLst/>
            </a:prstGeom>
            <a:solidFill>
              <a:schemeClr val="accent1">
                <a:alpha val="30000"/>
              </a:schemeClr>
            </a:solidFill>
            <a:ln>
              <a:solidFill>
                <a:schemeClr val="accent1">
                  <a:shade val="50000"/>
                  <a:alpha val="47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prstClr val="black"/>
                  </a:solidFill>
                  <a:effectLst>
                    <a:outerShdw blurRad="38100" dist="38100" dir="2700000" algn="tl">
                      <a:srgbClr val="000000">
                        <a:alpha val="43137"/>
                      </a:srgbClr>
                    </a:outerShdw>
                  </a:effectLst>
                </a:rPr>
                <a:t>②過去</a:t>
              </a:r>
              <a:r>
                <a:rPr lang="ja-JP" altLang="en-US" sz="2000" dirty="0">
                  <a:solidFill>
                    <a:prstClr val="black"/>
                  </a:solidFill>
                </a:rPr>
                <a:t>の</a:t>
              </a:r>
              <a:endParaRPr lang="en-US" altLang="ja-JP" sz="2000" dirty="0">
                <a:solidFill>
                  <a:prstClr val="black"/>
                </a:solidFill>
              </a:endParaRPr>
            </a:p>
            <a:p>
              <a:pPr algn="ctr">
                <a:defRPr/>
              </a:pPr>
              <a:r>
                <a:rPr lang="ja-JP" altLang="en-US" sz="2000" dirty="0">
                  <a:solidFill>
                    <a:prstClr val="black"/>
                  </a:solidFill>
                </a:rPr>
                <a:t>環境的要因</a:t>
              </a:r>
            </a:p>
          </p:txBody>
        </p:sp>
        <p:sp>
          <p:nvSpPr>
            <p:cNvPr id="7" name="円/楕円 6"/>
            <p:cNvSpPr/>
            <p:nvPr/>
          </p:nvSpPr>
          <p:spPr>
            <a:xfrm>
              <a:off x="2182128" y="1377652"/>
              <a:ext cx="2652464" cy="1080770"/>
            </a:xfrm>
            <a:prstGeom prst="ellipse">
              <a:avLst/>
            </a:prstGeom>
            <a:solidFill>
              <a:schemeClr val="accent1">
                <a:alpha val="30000"/>
              </a:schemeClr>
            </a:solidFill>
            <a:ln>
              <a:solidFill>
                <a:schemeClr val="accent1">
                  <a:shade val="50000"/>
                  <a:alpha val="4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prstClr val="black"/>
                  </a:solidFill>
                </a:rPr>
                <a:t>①長期的な</a:t>
              </a:r>
              <a:endParaRPr lang="en-US" altLang="ja-JP" sz="2000" dirty="0">
                <a:solidFill>
                  <a:prstClr val="black"/>
                </a:solidFill>
              </a:endParaRPr>
            </a:p>
            <a:p>
              <a:pPr algn="ctr">
                <a:defRPr/>
              </a:pPr>
              <a:r>
                <a:rPr lang="ja-JP" altLang="en-US" sz="2000" dirty="0">
                  <a:solidFill>
                    <a:prstClr val="black"/>
                  </a:solidFill>
                </a:rPr>
                <a:t>障害や素因</a:t>
              </a:r>
            </a:p>
          </p:txBody>
        </p:sp>
      </p:grpSp>
      <p:grpSp>
        <p:nvGrpSpPr>
          <p:cNvPr id="31" name="グループ化 30"/>
          <p:cNvGrpSpPr/>
          <p:nvPr/>
        </p:nvGrpSpPr>
        <p:grpSpPr>
          <a:xfrm>
            <a:off x="1272679" y="3929344"/>
            <a:ext cx="6336704" cy="2523992"/>
            <a:chOff x="828485" y="1353516"/>
            <a:chExt cx="8250102" cy="5366455"/>
          </a:xfrm>
        </p:grpSpPr>
        <p:grpSp>
          <p:nvGrpSpPr>
            <p:cNvPr id="9" name="グループ化 8"/>
            <p:cNvGrpSpPr/>
            <p:nvPr/>
          </p:nvGrpSpPr>
          <p:grpSpPr>
            <a:xfrm>
              <a:off x="828485" y="1353516"/>
              <a:ext cx="8070653" cy="2199531"/>
              <a:chOff x="1733550" y="1323007"/>
              <a:chExt cx="9410700" cy="2229626"/>
            </a:xfrm>
          </p:grpSpPr>
          <p:sp>
            <p:nvSpPr>
              <p:cNvPr id="10" name="角丸四角形 9"/>
              <p:cNvSpPr/>
              <p:nvPr/>
            </p:nvSpPr>
            <p:spPr>
              <a:xfrm>
                <a:off x="1733550" y="1323007"/>
                <a:ext cx="9410700" cy="2229626"/>
              </a:xfrm>
              <a:prstGeom prst="roundRect">
                <a:avLst/>
              </a:prstGeom>
              <a:solidFill>
                <a:srgbClr val="FFE1E1"/>
              </a:solidFill>
              <a:ln w="12700" cap="flat" cmpd="sng" algn="ctr">
                <a:solidFill>
                  <a:srgbClr val="FF0000"/>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defTabSz="685800">
                  <a:defRPr/>
                </a:pPr>
                <a:endParaRPr kumimoji="0" lang="ja-JP" altLang="en-US" sz="1350" kern="0">
                  <a:solidFill>
                    <a:sysClr val="windowText" lastClr="000000"/>
                  </a:solidFill>
                </a:endParaRPr>
              </a:p>
            </p:txBody>
          </p:sp>
          <p:sp>
            <p:nvSpPr>
              <p:cNvPr id="11" name="正方形/長方形 10"/>
              <p:cNvSpPr/>
              <p:nvPr/>
            </p:nvSpPr>
            <p:spPr>
              <a:xfrm>
                <a:off x="3728952" y="1433459"/>
                <a:ext cx="4973716" cy="546100"/>
              </a:xfrm>
              <a:prstGeom prst="rect">
                <a:avLst/>
              </a:prstGeom>
              <a:noFill/>
              <a:ln w="12700" cap="flat" cmpd="sng" algn="ctr">
                <a:no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defTabSz="685800">
                  <a:defRPr/>
                </a:pPr>
                <a:r>
                  <a:rPr kumimoji="0" lang="ja-JP" altLang="en-US" sz="2000" b="1"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ケースの課題</a:t>
                </a:r>
                <a:endParaRPr kumimoji="0" lang="ja-JP" altLang="en-US" sz="2000" kern="100" dirty="0">
                  <a:solidFill>
                    <a:sysClr val="windowText" lastClr="000000"/>
                  </a:solidFill>
                  <a:latin typeface="Century" panose="02040604050505020304" pitchFamily="18" charset="0"/>
                  <a:ea typeface="ＭＳ 明朝" panose="02020609040205080304" pitchFamily="17" charset="-128"/>
                  <a:cs typeface="Times New Roman" panose="02020603050405020304" pitchFamily="18" charset="0"/>
                </a:endParaRPr>
              </a:p>
              <a:p>
                <a:pPr algn="just" defTabSz="685800">
                  <a:defRPr/>
                </a:pPr>
                <a:r>
                  <a:rPr kumimoji="0" lang="en-US" sz="788" kern="100" dirty="0">
                    <a:solidFill>
                      <a:sysClr val="windowText" lastClr="000000"/>
                    </a:solidFill>
                    <a:latin typeface="Century" panose="02040604050505020304" pitchFamily="18" charset="0"/>
                    <a:ea typeface="ＭＳ 明朝" panose="02020609040205080304" pitchFamily="17" charset="-128"/>
                    <a:cs typeface="Times New Roman" panose="02020603050405020304" pitchFamily="18" charset="0"/>
                  </a:rPr>
                  <a:t> </a:t>
                </a:r>
                <a:endParaRPr kumimoji="0" lang="ja-JP" altLang="en-US" sz="788" kern="100" dirty="0">
                  <a:solidFill>
                    <a:sysClr val="windowText" lastClr="000000"/>
                  </a:solidFill>
                  <a:latin typeface="Century" panose="02040604050505020304" pitchFamily="18" charset="0"/>
                  <a:ea typeface="ＭＳ 明朝" panose="02020609040205080304" pitchFamily="17" charset="-128"/>
                  <a:cs typeface="Times New Roman" panose="02020603050405020304" pitchFamily="18" charset="0"/>
                </a:endParaRPr>
              </a:p>
            </p:txBody>
          </p:sp>
        </p:grpSp>
        <p:grpSp>
          <p:nvGrpSpPr>
            <p:cNvPr id="12" name="グループ化 11"/>
            <p:cNvGrpSpPr/>
            <p:nvPr/>
          </p:nvGrpSpPr>
          <p:grpSpPr>
            <a:xfrm>
              <a:off x="1385066" y="1820748"/>
              <a:ext cx="4265409" cy="1651142"/>
              <a:chOff x="1852824" y="1900610"/>
              <a:chExt cx="5152627" cy="1216986"/>
            </a:xfrm>
          </p:grpSpPr>
          <p:sp>
            <p:nvSpPr>
              <p:cNvPr id="13" name="円/楕円 12"/>
              <p:cNvSpPr/>
              <p:nvPr/>
            </p:nvSpPr>
            <p:spPr>
              <a:xfrm>
                <a:off x="1852824" y="1962617"/>
                <a:ext cx="5152627" cy="1154979"/>
              </a:xfrm>
              <a:prstGeom prst="ellipse">
                <a:avLst/>
              </a:prstGeom>
              <a:solidFill>
                <a:srgbClr val="F08B10">
                  <a:alpha val="20000"/>
                </a:srgbClr>
              </a:solidFill>
              <a:ln w="19050" cap="flat" cmpd="sng" algn="ctr">
                <a:solidFill>
                  <a:srgbClr val="F08B10"/>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defTabSz="685800">
                  <a:defRPr/>
                </a:pPr>
                <a:endParaRPr kumimoji="0" lang="ja-JP" altLang="en-US" sz="1350" kern="0">
                  <a:solidFill>
                    <a:sysClr val="windowText" lastClr="000000"/>
                  </a:solidFill>
                </a:endParaRPr>
              </a:p>
            </p:txBody>
          </p:sp>
          <p:sp>
            <p:nvSpPr>
              <p:cNvPr id="14" name="正方形/長方形 13"/>
              <p:cNvSpPr/>
              <p:nvPr/>
            </p:nvSpPr>
            <p:spPr>
              <a:xfrm>
                <a:off x="2131051" y="1900610"/>
                <a:ext cx="3924109" cy="1056151"/>
              </a:xfrm>
              <a:prstGeom prst="rect">
                <a:avLst/>
              </a:prstGeom>
              <a:noFill/>
              <a:ln w="12700" cap="flat" cmpd="sng" algn="ctr">
                <a:no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defTabSz="685800">
                  <a:defRPr/>
                </a:pPr>
                <a:r>
                  <a:rPr kumimoji="0" lang="ja-JP" altLang="en-US" sz="2000" b="1"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① 子どもの課題</a:t>
                </a:r>
                <a:r>
                  <a:rPr kumimoji="0" lang="en-US" sz="2000" kern="100" dirty="0">
                    <a:solidFill>
                      <a:sysClr val="windowText" lastClr="000000"/>
                    </a:solidFill>
                    <a:latin typeface="Century" panose="02040604050505020304" pitchFamily="18" charset="0"/>
                    <a:ea typeface="ＭＳ 明朝" panose="02020609040205080304" pitchFamily="17" charset="-128"/>
                    <a:cs typeface="Times New Roman" panose="02020603050405020304" pitchFamily="18" charset="0"/>
                  </a:rPr>
                  <a:t> </a:t>
                </a:r>
                <a:endParaRPr kumimoji="0" lang="ja-JP" altLang="en-US" sz="2000" kern="100" dirty="0">
                  <a:solidFill>
                    <a:sysClr val="windowText" lastClr="000000"/>
                  </a:solidFill>
                  <a:latin typeface="Century" panose="02040604050505020304" pitchFamily="18" charset="0"/>
                  <a:ea typeface="ＭＳ 明朝" panose="02020609040205080304" pitchFamily="17" charset="-128"/>
                  <a:cs typeface="Times New Roman" panose="02020603050405020304" pitchFamily="18" charset="0"/>
                </a:endParaRPr>
              </a:p>
            </p:txBody>
          </p:sp>
        </p:grpSp>
        <p:grpSp>
          <p:nvGrpSpPr>
            <p:cNvPr id="15" name="グループ化 14"/>
            <p:cNvGrpSpPr/>
            <p:nvPr/>
          </p:nvGrpSpPr>
          <p:grpSpPr>
            <a:xfrm>
              <a:off x="4405491" y="1944478"/>
              <a:ext cx="4216041" cy="1545684"/>
              <a:chOff x="5693439" y="1968544"/>
              <a:chExt cx="5092990" cy="1127081"/>
            </a:xfrm>
          </p:grpSpPr>
          <p:sp>
            <p:nvSpPr>
              <p:cNvPr id="16" name="円/楕円 15"/>
              <p:cNvSpPr/>
              <p:nvPr/>
            </p:nvSpPr>
            <p:spPr>
              <a:xfrm>
                <a:off x="5693439" y="1968544"/>
                <a:ext cx="5092990" cy="1127081"/>
              </a:xfrm>
              <a:prstGeom prst="ellipse">
                <a:avLst/>
              </a:prstGeom>
              <a:solidFill>
                <a:srgbClr val="FF0000">
                  <a:alpha val="16000"/>
                </a:srgbClr>
              </a:solidFill>
              <a:ln w="19050" cap="flat" cmpd="sng" algn="ctr">
                <a:solidFill>
                  <a:srgbClr val="FF0000"/>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defTabSz="685800">
                  <a:defRPr/>
                </a:pPr>
                <a:endParaRPr kumimoji="0" lang="ja-JP" altLang="en-US" sz="1350" kern="0">
                  <a:solidFill>
                    <a:sysClr val="windowText" lastClr="000000"/>
                  </a:solidFill>
                </a:endParaRPr>
              </a:p>
            </p:txBody>
          </p:sp>
          <p:sp>
            <p:nvSpPr>
              <p:cNvPr id="17" name="正方形/長方形 16"/>
              <p:cNvSpPr/>
              <p:nvPr/>
            </p:nvSpPr>
            <p:spPr>
              <a:xfrm>
                <a:off x="6611847" y="2180821"/>
                <a:ext cx="3924109" cy="660400"/>
              </a:xfrm>
              <a:prstGeom prst="rect">
                <a:avLst/>
              </a:prstGeom>
              <a:noFill/>
              <a:ln w="12700" cap="flat" cmpd="sng" algn="ctr">
                <a:no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defTabSz="685800">
                  <a:defRPr/>
                </a:pPr>
                <a:r>
                  <a:rPr kumimoji="0" lang="ja-JP" altLang="en-US" sz="2000" b="1"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② 家族の課題</a:t>
                </a:r>
                <a:endParaRPr kumimoji="0" lang="ja-JP" altLang="en-US" sz="2000" kern="100" dirty="0">
                  <a:solidFill>
                    <a:sysClr val="windowText" lastClr="000000"/>
                  </a:solidFill>
                  <a:latin typeface="Century" panose="02040604050505020304" pitchFamily="18" charset="0"/>
                  <a:ea typeface="ＭＳ 明朝" panose="02020609040205080304" pitchFamily="17" charset="-128"/>
                  <a:cs typeface="Times New Roman" panose="02020603050405020304" pitchFamily="18" charset="0"/>
                </a:endParaRPr>
              </a:p>
              <a:p>
                <a:pPr algn="ctr" defTabSz="685800">
                  <a:lnSpc>
                    <a:spcPts val="1050"/>
                  </a:lnSpc>
                  <a:defRPr/>
                </a:pPr>
                <a:r>
                  <a:rPr kumimoji="0" lang="ja-JP" altLang="en-US" sz="1050" b="1"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　</a:t>
                </a:r>
                <a:endParaRPr kumimoji="0" lang="ja-JP" altLang="en-US" sz="788" kern="100" dirty="0">
                  <a:solidFill>
                    <a:sysClr val="windowText" lastClr="000000"/>
                  </a:solidFill>
                  <a:latin typeface="Century" panose="02040604050505020304" pitchFamily="18" charset="0"/>
                  <a:ea typeface="ＭＳ 明朝" panose="02020609040205080304" pitchFamily="17" charset="-128"/>
                  <a:cs typeface="Times New Roman" panose="02020603050405020304" pitchFamily="18" charset="0"/>
                </a:endParaRPr>
              </a:p>
            </p:txBody>
          </p:sp>
        </p:grpSp>
        <p:grpSp>
          <p:nvGrpSpPr>
            <p:cNvPr id="19" name="グループ化 18"/>
            <p:cNvGrpSpPr/>
            <p:nvPr/>
          </p:nvGrpSpPr>
          <p:grpSpPr>
            <a:xfrm>
              <a:off x="877235" y="4270625"/>
              <a:ext cx="8201352" cy="2431882"/>
              <a:chOff x="12699" y="593623"/>
              <a:chExt cx="5080000" cy="1930400"/>
            </a:xfrm>
          </p:grpSpPr>
          <p:sp>
            <p:nvSpPr>
              <p:cNvPr id="22" name="角丸四角形 21"/>
              <p:cNvSpPr/>
              <p:nvPr/>
            </p:nvSpPr>
            <p:spPr>
              <a:xfrm>
                <a:off x="12699" y="593623"/>
                <a:ext cx="5080000" cy="1930400"/>
              </a:xfrm>
              <a:prstGeom prst="roundRect">
                <a:avLst/>
              </a:prstGeom>
              <a:solidFill>
                <a:srgbClr val="4472C4">
                  <a:lumMod val="20000"/>
                  <a:lumOff val="80000"/>
                </a:srgbClr>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defTabSz="685800">
                  <a:defRPr/>
                </a:pPr>
                <a:endParaRPr kumimoji="0" lang="ja-JP" altLang="en-US" sz="1350" kern="0">
                  <a:solidFill>
                    <a:sysClr val="window" lastClr="FFFFFF"/>
                  </a:solidFill>
                  <a:latin typeface="Century" panose="020F0502020204030204"/>
                  <a:ea typeface="ＭＳ 明朝" panose="02020609040205080304" pitchFamily="17" charset="-128"/>
                </a:endParaRPr>
              </a:p>
            </p:txBody>
          </p:sp>
          <p:sp>
            <p:nvSpPr>
              <p:cNvPr id="23" name="正方形/長方形 22"/>
              <p:cNvSpPr/>
              <p:nvPr/>
            </p:nvSpPr>
            <p:spPr>
              <a:xfrm>
                <a:off x="1231424" y="643677"/>
                <a:ext cx="2760773" cy="1536609"/>
              </a:xfrm>
              <a:prstGeom prst="rect">
                <a:avLst/>
              </a:prstGeom>
              <a:solidFill>
                <a:srgbClr val="4472C4">
                  <a:lumMod val="20000"/>
                  <a:lumOff val="80000"/>
                </a:srgbClr>
              </a:solidFill>
              <a:ln w="12700" cap="flat" cmpd="sng" algn="ctr">
                <a:solidFill>
                  <a:srgbClr val="4472C4">
                    <a:lumMod val="20000"/>
                    <a:lumOff val="8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defTabSz="685800">
                  <a:defRPr/>
                </a:pPr>
                <a:endParaRPr kumimoji="0" lang="ja-JP" altLang="en-US" sz="1350" kern="0">
                  <a:solidFill>
                    <a:sysClr val="window" lastClr="FFFFFF"/>
                  </a:solidFill>
                  <a:latin typeface="Century" panose="020F0502020204030204"/>
                  <a:ea typeface="ＭＳ 明朝" panose="02020609040205080304" pitchFamily="17" charset="-128"/>
                </a:endParaRPr>
              </a:p>
            </p:txBody>
          </p:sp>
        </p:grpSp>
        <p:sp>
          <p:nvSpPr>
            <p:cNvPr id="26" name="正方形/長方形 25"/>
            <p:cNvSpPr/>
            <p:nvPr/>
          </p:nvSpPr>
          <p:spPr>
            <a:xfrm>
              <a:off x="1717921" y="5334992"/>
              <a:ext cx="3190721" cy="847236"/>
            </a:xfrm>
            <a:prstGeom prst="rect">
              <a:avLst/>
            </a:prstGeom>
            <a:noFill/>
            <a:ln w="12700" cap="flat" cmpd="sng" algn="ctr">
              <a:no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defTabSz="685800">
                <a:defRPr/>
              </a:pPr>
              <a:r>
                <a:rPr kumimoji="0" lang="ja-JP" altLang="en-US" sz="2000" b="1"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③ 当事者の力</a:t>
              </a:r>
              <a:endParaRPr kumimoji="0" lang="ja-JP" altLang="en-US" sz="2000" kern="100" dirty="0">
                <a:solidFill>
                  <a:sysClr val="windowText" lastClr="000000"/>
                </a:solidFill>
                <a:latin typeface="Century" panose="02040604050505020304" pitchFamily="18" charset="0"/>
                <a:ea typeface="ＭＳ 明朝" panose="02020609040205080304" pitchFamily="17" charset="-128"/>
                <a:cs typeface="Times New Roman" panose="02020603050405020304" pitchFamily="18" charset="0"/>
              </a:endParaRPr>
            </a:p>
          </p:txBody>
        </p:sp>
        <p:sp>
          <p:nvSpPr>
            <p:cNvPr id="29" name="正方形/長方形 28"/>
            <p:cNvSpPr/>
            <p:nvPr/>
          </p:nvSpPr>
          <p:spPr>
            <a:xfrm>
              <a:off x="5177458" y="5179827"/>
              <a:ext cx="3721681" cy="1540144"/>
            </a:xfrm>
            <a:prstGeom prst="rect">
              <a:avLst/>
            </a:prstGeom>
            <a:noFill/>
            <a:ln w="12700" cap="flat" cmpd="sng" algn="ctr">
              <a:no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defTabSz="685800">
                <a:defRPr/>
              </a:pPr>
              <a:r>
                <a:rPr kumimoji="0" lang="ja-JP" altLang="en-US" sz="2000" b="1"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④ 既にある</a:t>
              </a:r>
              <a:endParaRPr kumimoji="0" lang="en-US" altLang="ja-JP" sz="2000" b="1"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endParaRPr>
            </a:p>
            <a:p>
              <a:pPr algn="ctr" defTabSz="685800">
                <a:defRPr/>
              </a:pPr>
              <a:r>
                <a:rPr kumimoji="0" lang="ja-JP" altLang="en-US" sz="2000" b="1"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様々な支援</a:t>
              </a:r>
              <a:endParaRPr kumimoji="0" lang="ja-JP" altLang="en-US" sz="2000" kern="100" dirty="0">
                <a:solidFill>
                  <a:sysClr val="windowText" lastClr="000000"/>
                </a:solidFill>
                <a:latin typeface="Century" panose="02040604050505020304" pitchFamily="18" charset="0"/>
                <a:ea typeface="ＭＳ 明朝" panose="02020609040205080304" pitchFamily="17" charset="-128"/>
                <a:cs typeface="Times New Roman" panose="02020603050405020304" pitchFamily="18" charset="0"/>
              </a:endParaRPr>
            </a:p>
            <a:p>
              <a:pPr algn="ctr" defTabSz="685800">
                <a:lnSpc>
                  <a:spcPts val="1050"/>
                </a:lnSpc>
                <a:defRPr/>
              </a:pPr>
              <a:endParaRPr kumimoji="0" lang="ja-JP" altLang="en-US" sz="788" kern="100" dirty="0">
                <a:solidFill>
                  <a:sysClr val="windowText" lastClr="000000"/>
                </a:solidFill>
                <a:latin typeface="Century" panose="02040604050505020304" pitchFamily="18" charset="0"/>
                <a:ea typeface="ＭＳ 明朝" panose="02020609040205080304" pitchFamily="17" charset="-128"/>
                <a:cs typeface="Times New Roman" panose="02020603050405020304" pitchFamily="18" charset="0"/>
              </a:endParaRPr>
            </a:p>
          </p:txBody>
        </p:sp>
      </p:grpSp>
      <p:sp>
        <p:nvSpPr>
          <p:cNvPr id="32" name="上矢印 31"/>
          <p:cNvSpPr/>
          <p:nvPr/>
        </p:nvSpPr>
        <p:spPr>
          <a:xfrm>
            <a:off x="1728105" y="5002315"/>
            <a:ext cx="5288021" cy="467696"/>
          </a:xfrm>
          <a:prstGeom prst="upArrow">
            <a:avLst>
              <a:gd name="adj1" fmla="val 64627"/>
              <a:gd name="adj2" fmla="val 50000"/>
            </a:avLst>
          </a:prstGeom>
          <a:solidFill>
            <a:srgbClr val="4472C4">
              <a:lumMod val="20000"/>
              <a:lumOff val="80000"/>
            </a:srgbClr>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defTabSz="685800">
              <a:defRPr/>
            </a:pPr>
            <a:endParaRPr kumimoji="0" lang="ja-JP" altLang="en-US" sz="1350" kern="0">
              <a:solidFill>
                <a:sysClr val="window" lastClr="FFFFFF"/>
              </a:solidFill>
              <a:latin typeface="Century" panose="020F0502020204030204"/>
              <a:ea typeface="ＭＳ 明朝" panose="02020609040205080304" pitchFamily="17" charset="-128"/>
            </a:endParaRPr>
          </a:p>
        </p:txBody>
      </p:sp>
      <p:sp>
        <p:nvSpPr>
          <p:cNvPr id="33" name="正方形/長方形 32"/>
          <p:cNvSpPr/>
          <p:nvPr/>
        </p:nvSpPr>
        <p:spPr>
          <a:xfrm>
            <a:off x="2484669" y="5356343"/>
            <a:ext cx="3774892" cy="279148"/>
          </a:xfrm>
          <a:prstGeom prst="rect">
            <a:avLst/>
          </a:prstGeom>
          <a:solidFill>
            <a:schemeClr val="accent1">
              <a:lumMod val="20000"/>
              <a:lumOff val="80000"/>
            </a:schemeClr>
          </a:solidFill>
          <a:ln w="12700" cap="flat" cmpd="sng" algn="ctr">
            <a:no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ja-JP" altLang="en-US" sz="2000" b="1"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ケースの強み</a:t>
            </a:r>
            <a:endParaRPr lang="ja-JP" altLang="en-US" sz="2000"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788"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rPr>
              <a:t> </a:t>
            </a:r>
            <a:endParaRPr lang="ja-JP" altLang="en-US" sz="788"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p:txBody>
      </p:sp>
      <p:sp>
        <p:nvSpPr>
          <p:cNvPr id="34" name="円/楕円 33"/>
          <p:cNvSpPr/>
          <p:nvPr/>
        </p:nvSpPr>
        <p:spPr>
          <a:xfrm>
            <a:off x="1662232" y="5585815"/>
            <a:ext cx="3352043" cy="786120"/>
          </a:xfrm>
          <a:prstGeom prst="ellipse">
            <a:avLst/>
          </a:prstGeom>
          <a:solidFill>
            <a:srgbClr val="0070C0">
              <a:alpha val="24000"/>
            </a:srgbClr>
          </a:solidFill>
          <a:ln w="19050" cap="flat" cmpd="sng" algn="ctr">
            <a:solidFill>
              <a:srgbClr val="0070C0"/>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defTabSz="685800">
              <a:defRPr/>
            </a:pPr>
            <a:endParaRPr kumimoji="0" lang="ja-JP" altLang="en-US" sz="1350" kern="0">
              <a:solidFill>
                <a:sysClr val="windowText" lastClr="000000"/>
              </a:solidFill>
            </a:endParaRPr>
          </a:p>
        </p:txBody>
      </p:sp>
      <p:sp>
        <p:nvSpPr>
          <p:cNvPr id="35" name="円/楕円 34"/>
          <p:cNvSpPr/>
          <p:nvPr/>
        </p:nvSpPr>
        <p:spPr>
          <a:xfrm>
            <a:off x="4020091" y="5606918"/>
            <a:ext cx="3426533" cy="726546"/>
          </a:xfrm>
          <a:prstGeom prst="ellipse">
            <a:avLst/>
          </a:prstGeom>
          <a:solidFill>
            <a:srgbClr val="00B050">
              <a:alpha val="28000"/>
            </a:srgbClr>
          </a:solidFill>
          <a:ln w="19050" cap="flat" cmpd="sng" algn="ctr">
            <a:solidFill>
              <a:srgbClr val="00B050"/>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defTabSz="685800">
              <a:defRPr/>
            </a:pPr>
            <a:endParaRPr kumimoji="0" lang="ja-JP" altLang="en-US" sz="1350" kern="0">
              <a:solidFill>
                <a:sysClr val="windowText" lastClr="000000"/>
              </a:solidFill>
            </a:endParaRPr>
          </a:p>
        </p:txBody>
      </p:sp>
      <p:sp>
        <p:nvSpPr>
          <p:cNvPr id="2" name="スライド番号プレースホルダー 1"/>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25</a:t>
            </a:fld>
            <a:endParaRPr lang="ja-JP" altLang="en-US">
              <a:solidFill>
                <a:prstClr val="black">
                  <a:tint val="75000"/>
                </a:prstClr>
              </a:solidFill>
            </a:endParaRPr>
          </a:p>
        </p:txBody>
      </p:sp>
    </p:spTree>
    <p:extLst>
      <p:ext uri="{BB962C8B-B14F-4D97-AF65-F5344CB8AC3E}">
        <p14:creationId xmlns:p14="http://schemas.microsoft.com/office/powerpoint/2010/main" val="24024836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コンテンツ プレースホルダー 16"/>
          <p:cNvSpPr>
            <a:spLocks noGrp="1"/>
          </p:cNvSpPr>
          <p:nvPr>
            <p:ph idx="1"/>
          </p:nvPr>
        </p:nvSpPr>
        <p:spPr>
          <a:xfrm>
            <a:off x="395536" y="484330"/>
            <a:ext cx="8568952" cy="5896998"/>
          </a:xfrm>
        </p:spPr>
        <p:txBody>
          <a:bodyPr>
            <a:normAutofit/>
          </a:bodyPr>
          <a:lstStyle/>
          <a:p>
            <a:pPr marL="0" indent="0">
              <a:buNone/>
            </a:pPr>
            <a:r>
              <a:rPr kumimoji="1" lang="ja-JP" altLang="en-US" dirty="0"/>
              <a:t>（５）援助方針の設定の視点</a:t>
            </a:r>
            <a:endParaRPr kumimoji="1" lang="en-US" altLang="ja-JP" dirty="0"/>
          </a:p>
          <a:p>
            <a:pPr marL="0" indent="0">
              <a:buNone/>
            </a:pPr>
            <a:r>
              <a:rPr lang="ja-JP" altLang="en-US" sz="2000" dirty="0"/>
              <a:t>　○課題の解決を目指した方針と強みの充実強化を目指した方針設定</a:t>
            </a:r>
            <a:endParaRPr lang="en-US" altLang="ja-JP" sz="2000" dirty="0"/>
          </a:p>
          <a:p>
            <a:pPr marL="0" indent="0">
              <a:buNone/>
            </a:pPr>
            <a:r>
              <a:rPr lang="ja-JP" altLang="en-US" sz="2000" dirty="0"/>
              <a:t>　○長期の方針とそれを達成するための具体的な短期の方針設定</a:t>
            </a:r>
            <a:endParaRPr lang="en-US" altLang="ja-JP" sz="2000" dirty="0"/>
          </a:p>
          <a:p>
            <a:pPr marL="0" indent="0">
              <a:buNone/>
            </a:pPr>
            <a:endParaRPr lang="en-US" altLang="ja-JP" sz="2000" dirty="0"/>
          </a:p>
          <a:p>
            <a:pPr marL="0" indent="0">
              <a:buNone/>
            </a:pPr>
            <a:endParaRPr lang="en-US" altLang="ja-JP" sz="2000" dirty="0"/>
          </a:p>
          <a:p>
            <a:pPr marL="0" indent="0">
              <a:buNone/>
            </a:pPr>
            <a:endParaRPr lang="en-US" altLang="ja-JP" sz="2000" dirty="0"/>
          </a:p>
          <a:p>
            <a:pPr marL="0" indent="0">
              <a:buNone/>
            </a:pPr>
            <a:endParaRPr lang="en-US" altLang="ja-JP" sz="2000" dirty="0"/>
          </a:p>
          <a:p>
            <a:pPr marL="0" indent="0">
              <a:buNone/>
            </a:pPr>
            <a:endParaRPr lang="en-US" altLang="ja-JP" sz="2000" dirty="0"/>
          </a:p>
          <a:p>
            <a:pPr marL="0" indent="0">
              <a:buNone/>
            </a:pPr>
            <a:endParaRPr lang="en-US" altLang="ja-JP" sz="2000" dirty="0"/>
          </a:p>
          <a:p>
            <a:pPr marL="0" indent="0">
              <a:buNone/>
            </a:pPr>
            <a:endParaRPr lang="en-US" altLang="ja-JP" sz="2000" dirty="0"/>
          </a:p>
          <a:p>
            <a:pPr marL="0" indent="0">
              <a:buNone/>
            </a:pPr>
            <a:endParaRPr lang="en-US" altLang="ja-JP" sz="2000" dirty="0"/>
          </a:p>
          <a:p>
            <a:pPr marL="0" indent="0">
              <a:buNone/>
            </a:pPr>
            <a:endParaRPr lang="en-US" altLang="ja-JP" sz="2000" dirty="0"/>
          </a:p>
          <a:p>
            <a:pPr marL="0" indent="0">
              <a:buNone/>
            </a:pPr>
            <a:endParaRPr lang="en-US" altLang="ja-JP" sz="2000" dirty="0"/>
          </a:p>
          <a:p>
            <a:pPr marL="0" indent="0">
              <a:buNone/>
            </a:pPr>
            <a:r>
              <a:rPr lang="ja-JP" altLang="en-US" sz="2000" dirty="0"/>
              <a:t>　○短期の支援方針を実行するため、チーム内で役割分担を明確化すること</a:t>
            </a:r>
            <a:endParaRPr lang="en-US" altLang="ja-JP" sz="2000" dirty="0"/>
          </a:p>
        </p:txBody>
      </p:sp>
      <p:grpSp>
        <p:nvGrpSpPr>
          <p:cNvPr id="19" name="グループ化 18"/>
          <p:cNvGrpSpPr/>
          <p:nvPr/>
        </p:nvGrpSpPr>
        <p:grpSpPr>
          <a:xfrm>
            <a:off x="677618" y="1844824"/>
            <a:ext cx="7405411" cy="2506017"/>
            <a:chOff x="478957" y="1643063"/>
            <a:chExt cx="7652927" cy="4054078"/>
          </a:xfrm>
        </p:grpSpPr>
        <p:sp>
          <p:nvSpPr>
            <p:cNvPr id="5" name="正方形/長方形 4"/>
            <p:cNvSpPr/>
            <p:nvPr/>
          </p:nvSpPr>
          <p:spPr>
            <a:xfrm>
              <a:off x="478957" y="1916832"/>
              <a:ext cx="2143125" cy="1571625"/>
            </a:xfrm>
            <a:prstGeom prst="rect">
              <a:avLst/>
            </a:prstGeom>
            <a:solidFill>
              <a:srgbClr val="FF9999">
                <a:alpha val="69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prstClr val="black"/>
                  </a:solidFill>
                </a:rPr>
                <a:t>子どもと</a:t>
              </a:r>
              <a:endParaRPr lang="en-US" altLang="ja-JP" sz="2000" dirty="0">
                <a:solidFill>
                  <a:prstClr val="black"/>
                </a:solidFill>
              </a:endParaRPr>
            </a:p>
            <a:p>
              <a:pPr algn="ctr"/>
              <a:r>
                <a:rPr lang="ja-JP" altLang="en-US" sz="2000" dirty="0">
                  <a:solidFill>
                    <a:prstClr val="black"/>
                  </a:solidFill>
                </a:rPr>
                <a:t>家族の課題</a:t>
              </a:r>
            </a:p>
          </p:txBody>
        </p:sp>
        <p:sp>
          <p:nvSpPr>
            <p:cNvPr id="6" name="正方形/長方形 5"/>
            <p:cNvSpPr/>
            <p:nvPr/>
          </p:nvSpPr>
          <p:spPr>
            <a:xfrm>
              <a:off x="478957" y="3788495"/>
              <a:ext cx="2143125" cy="1614488"/>
            </a:xfrm>
            <a:prstGeom prst="rect">
              <a:avLst/>
            </a:prstGeom>
            <a:solidFill>
              <a:srgbClr val="0070C0">
                <a:alpha val="35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prstClr val="black"/>
                  </a:solidFill>
                </a:rPr>
                <a:t>ケースの強み</a:t>
              </a:r>
            </a:p>
          </p:txBody>
        </p:sp>
        <p:sp>
          <p:nvSpPr>
            <p:cNvPr id="7" name="正方形/長方形 6"/>
            <p:cNvSpPr/>
            <p:nvPr/>
          </p:nvSpPr>
          <p:spPr>
            <a:xfrm>
              <a:off x="3238248" y="1766335"/>
              <a:ext cx="2137145" cy="1748391"/>
            </a:xfrm>
            <a:prstGeom prst="rect">
              <a:avLst/>
            </a:prstGeom>
            <a:solidFill>
              <a:srgbClr val="96C75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prstClr val="black"/>
                  </a:solidFill>
                </a:rPr>
                <a:t>課題の改善や解決に向けた方針</a:t>
              </a:r>
              <a:endParaRPr lang="en-US" altLang="ja-JP" sz="2000" dirty="0">
                <a:solidFill>
                  <a:prstClr val="black"/>
                </a:solidFill>
              </a:endParaRPr>
            </a:p>
          </p:txBody>
        </p:sp>
        <p:sp>
          <p:nvSpPr>
            <p:cNvPr id="8" name="正方形/長方形 7"/>
            <p:cNvSpPr/>
            <p:nvPr/>
          </p:nvSpPr>
          <p:spPr>
            <a:xfrm>
              <a:off x="5994739" y="1643063"/>
              <a:ext cx="2137145" cy="1882378"/>
            </a:xfrm>
            <a:prstGeom prst="rect">
              <a:avLst/>
            </a:prstGeom>
            <a:solidFill>
              <a:srgbClr val="96C75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prstClr val="black"/>
                  </a:solidFill>
                </a:rPr>
                <a:t>長期的方針を達成するための具体的な手立て</a:t>
              </a:r>
            </a:p>
          </p:txBody>
        </p:sp>
        <p:sp>
          <p:nvSpPr>
            <p:cNvPr id="9" name="正方形/長方形 8"/>
            <p:cNvSpPr/>
            <p:nvPr/>
          </p:nvSpPr>
          <p:spPr>
            <a:xfrm>
              <a:off x="3269512" y="3814762"/>
              <a:ext cx="2137145" cy="1731446"/>
            </a:xfrm>
            <a:prstGeom prst="rect">
              <a:avLst/>
            </a:prstGeom>
            <a:solidFill>
              <a:srgbClr val="96C75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prstClr val="black"/>
                  </a:solidFill>
                </a:rPr>
                <a:t>ケースの強みの充実・強化に向けた方針</a:t>
              </a:r>
            </a:p>
          </p:txBody>
        </p:sp>
        <p:sp>
          <p:nvSpPr>
            <p:cNvPr id="10" name="正方形/長方形 9"/>
            <p:cNvSpPr/>
            <p:nvPr/>
          </p:nvSpPr>
          <p:spPr>
            <a:xfrm>
              <a:off x="5994739" y="3814763"/>
              <a:ext cx="2137145" cy="1882378"/>
            </a:xfrm>
            <a:prstGeom prst="rect">
              <a:avLst/>
            </a:prstGeom>
            <a:solidFill>
              <a:srgbClr val="96C75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prstClr val="black"/>
                  </a:solidFill>
                </a:rPr>
                <a:t>長期的方針を達成するための具体的な手立て</a:t>
              </a:r>
            </a:p>
          </p:txBody>
        </p:sp>
        <p:sp>
          <p:nvSpPr>
            <p:cNvPr id="11" name="右矢印 10"/>
            <p:cNvSpPr/>
            <p:nvPr/>
          </p:nvSpPr>
          <p:spPr>
            <a:xfrm>
              <a:off x="2626242" y="2584251"/>
              <a:ext cx="733806" cy="617478"/>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prstClr val="white"/>
                </a:solidFill>
              </a:endParaRPr>
            </a:p>
          </p:txBody>
        </p:sp>
        <p:sp>
          <p:nvSpPr>
            <p:cNvPr id="12" name="右矢印 11"/>
            <p:cNvSpPr/>
            <p:nvPr/>
          </p:nvSpPr>
          <p:spPr>
            <a:xfrm>
              <a:off x="5375392" y="4374920"/>
              <a:ext cx="733806" cy="617478"/>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prstClr val="white"/>
                </a:solidFill>
              </a:endParaRPr>
            </a:p>
          </p:txBody>
        </p:sp>
        <p:sp>
          <p:nvSpPr>
            <p:cNvPr id="13" name="右矢印 12"/>
            <p:cNvSpPr/>
            <p:nvPr/>
          </p:nvSpPr>
          <p:spPr>
            <a:xfrm>
              <a:off x="2650165" y="4248245"/>
              <a:ext cx="733806" cy="617478"/>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prstClr val="white"/>
                </a:solidFill>
              </a:endParaRPr>
            </a:p>
          </p:txBody>
        </p:sp>
        <p:sp>
          <p:nvSpPr>
            <p:cNvPr id="18" name="右矢印 17"/>
            <p:cNvSpPr/>
            <p:nvPr/>
          </p:nvSpPr>
          <p:spPr>
            <a:xfrm>
              <a:off x="5406657" y="2584251"/>
              <a:ext cx="733806" cy="617478"/>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prstClr val="white"/>
                </a:solidFill>
              </a:endParaRPr>
            </a:p>
          </p:txBody>
        </p:sp>
      </p:grpSp>
      <p:grpSp>
        <p:nvGrpSpPr>
          <p:cNvPr id="25" name="グループ化 24"/>
          <p:cNvGrpSpPr/>
          <p:nvPr/>
        </p:nvGrpSpPr>
        <p:grpSpPr>
          <a:xfrm>
            <a:off x="3326329" y="4404125"/>
            <a:ext cx="4764692" cy="810615"/>
            <a:chOff x="3332545" y="4260204"/>
            <a:chExt cx="4764692" cy="810615"/>
          </a:xfrm>
        </p:grpSpPr>
        <p:sp>
          <p:nvSpPr>
            <p:cNvPr id="22" name="上矢印吹き出し 21"/>
            <p:cNvSpPr/>
            <p:nvPr/>
          </p:nvSpPr>
          <p:spPr>
            <a:xfrm>
              <a:off x="3332545" y="4278583"/>
              <a:ext cx="2194747" cy="792236"/>
            </a:xfrm>
            <a:prstGeom prst="upArrowCallout">
              <a:avLst/>
            </a:prstGeom>
            <a:solidFill>
              <a:srgbClr val="FF9F5D"/>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prstClr val="black"/>
                  </a:solidFill>
                </a:rPr>
                <a:t>長期の援助方針</a:t>
              </a:r>
            </a:p>
          </p:txBody>
        </p:sp>
        <p:sp>
          <p:nvSpPr>
            <p:cNvPr id="23" name="上矢印吹き出し 22"/>
            <p:cNvSpPr/>
            <p:nvPr/>
          </p:nvSpPr>
          <p:spPr>
            <a:xfrm>
              <a:off x="5902490" y="4260204"/>
              <a:ext cx="2194747" cy="792236"/>
            </a:xfrm>
            <a:prstGeom prst="upArrowCallout">
              <a:avLst/>
            </a:prstGeom>
            <a:solidFill>
              <a:srgbClr val="FF9F5D"/>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prstClr val="black"/>
                  </a:solidFill>
                </a:rPr>
                <a:t>短期の援助方針</a:t>
              </a:r>
            </a:p>
          </p:txBody>
        </p:sp>
      </p:grpSp>
      <p:sp>
        <p:nvSpPr>
          <p:cNvPr id="24" name="円/楕円 23"/>
          <p:cNvSpPr/>
          <p:nvPr/>
        </p:nvSpPr>
        <p:spPr>
          <a:xfrm>
            <a:off x="4198053" y="2792953"/>
            <a:ext cx="2952328" cy="566257"/>
          </a:xfrm>
          <a:prstGeom prst="ellipse">
            <a:avLst/>
          </a:prstGeom>
          <a:solidFill>
            <a:schemeClr val="accent6">
              <a:lumMod val="60000"/>
              <a:lumOff val="40000"/>
              <a:alpha val="72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prstClr val="black"/>
                </a:solidFill>
              </a:rPr>
              <a:t>自立支援計画</a:t>
            </a:r>
          </a:p>
        </p:txBody>
      </p:sp>
      <p:sp>
        <p:nvSpPr>
          <p:cNvPr id="2" name="スライド番号プレースホルダー 1"/>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26</a:t>
            </a:fld>
            <a:endParaRPr lang="ja-JP" altLang="en-US">
              <a:solidFill>
                <a:prstClr val="black">
                  <a:tint val="75000"/>
                </a:prstClr>
              </a:solidFill>
            </a:endParaRPr>
          </a:p>
        </p:txBody>
      </p:sp>
    </p:spTree>
    <p:extLst>
      <p:ext uri="{BB962C8B-B14F-4D97-AF65-F5344CB8AC3E}">
        <p14:creationId xmlns:p14="http://schemas.microsoft.com/office/powerpoint/2010/main" val="31599717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88640"/>
            <a:ext cx="8229600" cy="1143000"/>
          </a:xfrm>
        </p:spPr>
        <p:txBody>
          <a:bodyPr>
            <a:noAutofit/>
          </a:bodyPr>
          <a:lstStyle/>
          <a:p>
            <a:pPr algn="l"/>
            <a:r>
              <a:rPr lang="ja-JP" altLang="en-US" sz="3600" dirty="0"/>
              <a:t>□</a:t>
            </a:r>
            <a:r>
              <a:rPr kumimoji="1" lang="ja-JP" altLang="en-US" sz="3600" dirty="0"/>
              <a:t>乳幼児の発達検査について学び、</a:t>
            </a:r>
            <a:r>
              <a:rPr kumimoji="1" lang="en-US" altLang="ja-JP" sz="3600" dirty="0"/>
              <a:t/>
            </a:r>
            <a:br>
              <a:rPr kumimoji="1" lang="en-US" altLang="ja-JP" sz="3600" dirty="0"/>
            </a:br>
            <a:r>
              <a:rPr kumimoji="1" lang="ja-JP" altLang="en-US" sz="3600" dirty="0"/>
              <a:t>　養育に役立てましょう</a:t>
            </a:r>
          </a:p>
        </p:txBody>
      </p:sp>
      <p:sp>
        <p:nvSpPr>
          <p:cNvPr id="3" name="コンテンツ プレースホルダー 2"/>
          <p:cNvSpPr>
            <a:spLocks noGrp="1"/>
          </p:cNvSpPr>
          <p:nvPr>
            <p:ph idx="1"/>
          </p:nvPr>
        </p:nvSpPr>
        <p:spPr>
          <a:xfrm>
            <a:off x="178128" y="1268760"/>
            <a:ext cx="8714352" cy="5256584"/>
          </a:xfrm>
        </p:spPr>
        <p:txBody>
          <a:bodyPr>
            <a:noAutofit/>
          </a:bodyPr>
          <a:lstStyle/>
          <a:p>
            <a:pPr marL="0" indent="0">
              <a:buNone/>
            </a:pPr>
            <a:r>
              <a:rPr kumimoji="1" lang="ja-JP" altLang="en-US" sz="2800" dirty="0"/>
              <a:t>（１）代表的な発達検査</a:t>
            </a:r>
            <a:endParaRPr kumimoji="1" lang="en-US" altLang="ja-JP" sz="2800" dirty="0"/>
          </a:p>
          <a:p>
            <a:pPr marL="0" indent="0">
              <a:buNone/>
            </a:pPr>
            <a:r>
              <a:rPr lang="ja-JP" altLang="en-US" sz="2400" dirty="0"/>
              <a:t>①</a:t>
            </a:r>
            <a:r>
              <a:rPr kumimoji="1" lang="ja-JP" altLang="en-US" sz="2400" dirty="0"/>
              <a:t>新版</a:t>
            </a:r>
            <a:r>
              <a:rPr lang="en-US" altLang="ja-JP" sz="2400" dirty="0"/>
              <a:t>K</a:t>
            </a:r>
            <a:r>
              <a:rPr kumimoji="1" lang="ja-JP" altLang="en-US" sz="2400" dirty="0"/>
              <a:t>式発達検査</a:t>
            </a:r>
            <a:endParaRPr kumimoji="1" lang="en-US" altLang="ja-JP" sz="2400" dirty="0"/>
          </a:p>
          <a:p>
            <a:pPr marL="0" indent="0">
              <a:buNone/>
            </a:pPr>
            <a:r>
              <a:rPr lang="ja-JP" altLang="en-US" sz="2000" dirty="0">
                <a:latin typeface="+mn-ea"/>
              </a:rPr>
              <a:t>・生後</a:t>
            </a:r>
            <a:r>
              <a:rPr lang="en-US" altLang="ja-JP" sz="2000" dirty="0">
                <a:latin typeface="+mn-ea"/>
              </a:rPr>
              <a:t>100</a:t>
            </a:r>
            <a:r>
              <a:rPr lang="ja-JP" altLang="en-US" sz="2000" dirty="0">
                <a:latin typeface="+mn-ea"/>
              </a:rPr>
              <a:t>日後から成人まで対象</a:t>
            </a:r>
            <a:endParaRPr lang="en-US" altLang="ja-JP" sz="2000" dirty="0">
              <a:latin typeface="+mn-ea"/>
            </a:endParaRPr>
          </a:p>
          <a:p>
            <a:pPr marL="0" indent="0">
              <a:buNone/>
            </a:pPr>
            <a:r>
              <a:rPr lang="ja-JP" altLang="en-US" sz="2000" dirty="0" smtClean="0">
                <a:latin typeface="+mn-ea"/>
              </a:rPr>
              <a:t>・「姿勢</a:t>
            </a:r>
            <a:r>
              <a:rPr lang="ja-JP" altLang="en-US" sz="2000" dirty="0">
                <a:latin typeface="+mn-ea"/>
              </a:rPr>
              <a:t>・運動」（</a:t>
            </a:r>
            <a:r>
              <a:rPr lang="en-US" altLang="ja-JP" sz="2000" dirty="0">
                <a:latin typeface="+mn-ea"/>
              </a:rPr>
              <a:t>P-M</a:t>
            </a:r>
            <a:r>
              <a:rPr lang="ja-JP" altLang="en-US" sz="2000" dirty="0">
                <a:latin typeface="+mn-ea"/>
              </a:rPr>
              <a:t>）、「認知・適応」（</a:t>
            </a:r>
            <a:r>
              <a:rPr lang="en-US" altLang="ja-JP" sz="2000" dirty="0">
                <a:latin typeface="+mn-ea"/>
              </a:rPr>
              <a:t>C-A</a:t>
            </a:r>
            <a:r>
              <a:rPr lang="ja-JP" altLang="en-US" sz="2000" dirty="0">
                <a:latin typeface="+mn-ea"/>
              </a:rPr>
              <a:t>）、「言語・社会」（</a:t>
            </a:r>
            <a:r>
              <a:rPr lang="en-US" altLang="ja-JP" sz="2000" dirty="0">
                <a:latin typeface="+mn-ea"/>
              </a:rPr>
              <a:t>L-S</a:t>
            </a:r>
            <a:r>
              <a:rPr lang="ja-JP" altLang="en-US" sz="2000" dirty="0">
                <a:latin typeface="+mn-ea"/>
              </a:rPr>
              <a:t>）の</a:t>
            </a:r>
            <a:r>
              <a:rPr lang="en-US" altLang="ja-JP" sz="2000" dirty="0">
                <a:latin typeface="+mn-ea"/>
              </a:rPr>
              <a:t>3</a:t>
            </a:r>
            <a:r>
              <a:rPr lang="ja-JP" altLang="en-US" sz="2000" dirty="0">
                <a:latin typeface="+mn-ea"/>
              </a:rPr>
              <a:t>領域の評価</a:t>
            </a:r>
            <a:endParaRPr lang="en-US" altLang="ja-JP" sz="800" dirty="0">
              <a:latin typeface="+mn-ea"/>
            </a:endParaRPr>
          </a:p>
          <a:p>
            <a:pPr marL="0" indent="0">
              <a:buNone/>
            </a:pPr>
            <a:r>
              <a:rPr lang="ja-JP" altLang="en-US" sz="2400" dirty="0"/>
              <a:t>②</a:t>
            </a:r>
            <a:r>
              <a:rPr kumimoji="1" lang="ja-JP" altLang="en-US" sz="2400" dirty="0"/>
              <a:t>遠城寺式発達検査</a:t>
            </a:r>
            <a:endParaRPr kumimoji="1" lang="en-US" altLang="ja-JP" sz="2400" dirty="0"/>
          </a:p>
          <a:p>
            <a:pPr marL="0" indent="0">
              <a:buNone/>
            </a:pPr>
            <a:r>
              <a:rPr lang="ja-JP" altLang="en-US" sz="2000" dirty="0"/>
              <a:t>・</a:t>
            </a:r>
            <a:r>
              <a:rPr lang="en-US" altLang="ja-JP" sz="2000" dirty="0"/>
              <a:t>0</a:t>
            </a:r>
            <a:r>
              <a:rPr lang="ja-JP" altLang="en-US" sz="2000" dirty="0"/>
              <a:t>歳</a:t>
            </a:r>
            <a:r>
              <a:rPr lang="en-US" altLang="ja-JP" sz="2000" dirty="0"/>
              <a:t>0</a:t>
            </a:r>
            <a:r>
              <a:rPr lang="ja-JP" altLang="en-US" sz="2000" dirty="0"/>
              <a:t>か月～</a:t>
            </a:r>
            <a:r>
              <a:rPr lang="en-US" altLang="ja-JP" sz="2000" dirty="0"/>
              <a:t>4</a:t>
            </a:r>
            <a:r>
              <a:rPr lang="ja-JP" altLang="en-US" sz="2000" dirty="0"/>
              <a:t>歳</a:t>
            </a:r>
            <a:r>
              <a:rPr lang="en-US" altLang="ja-JP" sz="2000" dirty="0"/>
              <a:t>8</a:t>
            </a:r>
            <a:r>
              <a:rPr lang="ja-JP" altLang="en-US" sz="2000" dirty="0"/>
              <a:t>か月まで対象</a:t>
            </a:r>
            <a:endParaRPr lang="en-US" altLang="ja-JP" sz="2000" dirty="0"/>
          </a:p>
          <a:p>
            <a:pPr marL="0" indent="0">
              <a:buNone/>
            </a:pPr>
            <a:r>
              <a:rPr lang="ja-JP" altLang="en-US" sz="2000" dirty="0"/>
              <a:t>・「運動」「社会性」「理解・言語」の</a:t>
            </a:r>
            <a:r>
              <a:rPr lang="en-US" altLang="ja-JP" sz="2000" dirty="0"/>
              <a:t>3</a:t>
            </a:r>
            <a:r>
              <a:rPr lang="ja-JP" altLang="en-US" sz="2000" dirty="0"/>
              <a:t>領域での評価</a:t>
            </a:r>
            <a:endParaRPr lang="en-US" altLang="ja-JP" sz="2000" dirty="0"/>
          </a:p>
          <a:p>
            <a:pPr marL="0" indent="0">
              <a:buNone/>
            </a:pPr>
            <a:r>
              <a:rPr kumimoji="1" lang="ja-JP" altLang="en-US" sz="2400" dirty="0"/>
              <a:t>③田中ビネー</a:t>
            </a:r>
            <a:endParaRPr kumimoji="1" lang="en-US" altLang="ja-JP" sz="2400" dirty="0"/>
          </a:p>
          <a:p>
            <a:pPr marL="0" indent="0">
              <a:buNone/>
            </a:pPr>
            <a:r>
              <a:rPr lang="ja-JP" altLang="en-US" sz="2000" dirty="0"/>
              <a:t>・</a:t>
            </a:r>
            <a:r>
              <a:rPr lang="en-US" altLang="ja-JP" sz="2000" dirty="0"/>
              <a:t>2</a:t>
            </a:r>
            <a:r>
              <a:rPr lang="ja-JP" altLang="en-US" sz="2000" dirty="0"/>
              <a:t>歳から成人まで</a:t>
            </a:r>
            <a:endParaRPr lang="en-US" altLang="ja-JP" sz="2000" dirty="0"/>
          </a:p>
          <a:p>
            <a:pPr marL="0" indent="0">
              <a:buNone/>
            </a:pPr>
            <a:r>
              <a:rPr lang="ja-JP" altLang="en-US" sz="2000" dirty="0"/>
              <a:t>・「思考」「言語」「記憶」「数量」「知覚」などの評価</a:t>
            </a:r>
            <a:endParaRPr lang="en-US" altLang="ja-JP" sz="2000" dirty="0"/>
          </a:p>
          <a:p>
            <a:pPr marL="0" indent="0">
              <a:buNone/>
            </a:pPr>
            <a:r>
              <a:rPr lang="ja-JP" altLang="en-US" sz="2800" dirty="0"/>
              <a:t>（２）検査結果のフィードバック</a:t>
            </a:r>
            <a:endParaRPr lang="en-US" altLang="ja-JP" sz="2800" dirty="0"/>
          </a:p>
          <a:p>
            <a:pPr marL="0" indent="0">
              <a:buNone/>
            </a:pPr>
            <a:r>
              <a:rPr lang="ja-JP" altLang="en-US" sz="2000" dirty="0"/>
              <a:t>・単にテストの得点等を示すのではなく、養育場面での子どもの様子に照らし合わせて職員や家族に分かりやすくフィードバックできるようにしましょう。</a:t>
            </a:r>
            <a:endParaRPr lang="en-US" altLang="ja-JP" sz="2000" dirty="0"/>
          </a:p>
          <a:p>
            <a:pPr marL="0" indent="0">
              <a:buNone/>
            </a:pPr>
            <a:endParaRPr lang="en-US" altLang="ja-JP" sz="2800" dirty="0"/>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27</a:t>
            </a:fld>
            <a:endParaRPr lang="ja-JP" altLang="en-US">
              <a:solidFill>
                <a:prstClr val="black">
                  <a:tint val="75000"/>
                </a:prstClr>
              </a:solidFill>
            </a:endParaRPr>
          </a:p>
        </p:txBody>
      </p:sp>
    </p:spTree>
    <p:extLst>
      <p:ext uri="{BB962C8B-B14F-4D97-AF65-F5344CB8AC3E}">
        <p14:creationId xmlns:p14="http://schemas.microsoft.com/office/powerpoint/2010/main" val="41327330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620688"/>
            <a:ext cx="8409112" cy="864096"/>
          </a:xfrm>
        </p:spPr>
        <p:txBody>
          <a:bodyPr>
            <a:normAutofit fontScale="90000"/>
          </a:bodyPr>
          <a:lstStyle/>
          <a:p>
            <a:r>
              <a:rPr kumimoji="1" lang="ja-JP" altLang="en-US" sz="3200" dirty="0"/>
              <a:t>□虐待がもたらす心身への影響について学びましょう</a:t>
            </a:r>
          </a:p>
        </p:txBody>
      </p:sp>
      <p:sp>
        <p:nvSpPr>
          <p:cNvPr id="3" name="コンテンツ プレースホルダー 2"/>
          <p:cNvSpPr>
            <a:spLocks noGrp="1"/>
          </p:cNvSpPr>
          <p:nvPr>
            <p:ph idx="1"/>
          </p:nvPr>
        </p:nvSpPr>
        <p:spPr>
          <a:xfrm>
            <a:off x="323528" y="1484784"/>
            <a:ext cx="8507288" cy="4796640"/>
          </a:xfrm>
        </p:spPr>
        <p:txBody>
          <a:bodyPr>
            <a:noAutofit/>
          </a:bodyPr>
          <a:lstStyle/>
          <a:p>
            <a:pPr marL="0" indent="0">
              <a:buNone/>
            </a:pPr>
            <a:r>
              <a:rPr kumimoji="1" lang="ja-JP" altLang="en-US" sz="2800" dirty="0"/>
              <a:t>（１）身体および身体発育</a:t>
            </a:r>
            <a:r>
              <a:rPr lang="ja-JP" altLang="en-US" sz="2800" dirty="0"/>
              <a:t>への</a:t>
            </a:r>
            <a:r>
              <a:rPr kumimoji="1" lang="ja-JP" altLang="en-US" sz="2800" dirty="0"/>
              <a:t>影響</a:t>
            </a:r>
            <a:endParaRPr kumimoji="1" lang="en-US" altLang="ja-JP" sz="2800" dirty="0"/>
          </a:p>
          <a:p>
            <a:pPr marL="0" indent="0">
              <a:buNone/>
            </a:pPr>
            <a:r>
              <a:rPr lang="ja-JP" altLang="en-US" sz="2000" dirty="0"/>
              <a:t>　　妊娠期の母親の状態が胎児の発達にもたらす影響</a:t>
            </a:r>
            <a:endParaRPr lang="en-US" altLang="ja-JP" sz="2000" dirty="0"/>
          </a:p>
          <a:p>
            <a:pPr marL="0" indent="0">
              <a:buNone/>
            </a:pPr>
            <a:r>
              <a:rPr lang="ja-JP" altLang="en-US" sz="2000" dirty="0"/>
              <a:t>　　不適切な養育環境が子どもの身体的発育にもたらす影響</a:t>
            </a:r>
            <a:endParaRPr kumimoji="1" lang="en-US" altLang="ja-JP" sz="2000" dirty="0"/>
          </a:p>
          <a:p>
            <a:pPr marL="0" indent="0">
              <a:buNone/>
            </a:pPr>
            <a:r>
              <a:rPr lang="ja-JP" altLang="en-US" sz="2000" dirty="0"/>
              <a:t>　　不適切な養育環境が脳の機能、脳の発達に及ぼす影響</a:t>
            </a:r>
            <a:endParaRPr kumimoji="1" lang="en-US" altLang="ja-JP" sz="2000" dirty="0"/>
          </a:p>
          <a:p>
            <a:pPr marL="0" indent="0">
              <a:buNone/>
            </a:pPr>
            <a:endParaRPr kumimoji="1" lang="en-US" altLang="ja-JP" sz="800" dirty="0"/>
          </a:p>
          <a:p>
            <a:pPr marL="0" indent="0">
              <a:buNone/>
            </a:pPr>
            <a:endParaRPr kumimoji="1" lang="en-US" altLang="ja-JP" sz="800" dirty="0"/>
          </a:p>
          <a:p>
            <a:pPr marL="0" indent="0">
              <a:buNone/>
            </a:pPr>
            <a:r>
              <a:rPr lang="ja-JP" altLang="en-US" sz="2800" dirty="0"/>
              <a:t>（２）心的発達への影響</a:t>
            </a:r>
            <a:endParaRPr lang="en-US" altLang="ja-JP" sz="2800" dirty="0"/>
          </a:p>
          <a:p>
            <a:pPr marL="0" indent="0">
              <a:buNone/>
            </a:pPr>
            <a:r>
              <a:rPr kumimoji="1" lang="ja-JP" altLang="en-US" sz="2000" dirty="0"/>
              <a:t>　</a:t>
            </a:r>
            <a:r>
              <a:rPr lang="ja-JP" altLang="en-US" sz="2000" dirty="0"/>
              <a:t>・基本的信頼感の獲得不全</a:t>
            </a:r>
            <a:endParaRPr lang="en-US" altLang="ja-JP" sz="2000" dirty="0"/>
          </a:p>
          <a:p>
            <a:pPr marL="0" indent="0">
              <a:buNone/>
            </a:pPr>
            <a:r>
              <a:rPr lang="ja-JP" altLang="en-US" sz="2000" dirty="0"/>
              <a:t>　・愛着形成不全　　</a:t>
            </a:r>
            <a:r>
              <a:rPr lang="en-US" altLang="ja-JP" sz="2000" dirty="0"/>
              <a:t>D</a:t>
            </a:r>
            <a:r>
              <a:rPr lang="ja-JP" altLang="en-US" sz="2000" dirty="0"/>
              <a:t>型（無秩序・無方向型）の愛着と予後</a:t>
            </a:r>
            <a:endParaRPr lang="en-US" altLang="ja-JP" sz="2000" dirty="0"/>
          </a:p>
          <a:p>
            <a:pPr marL="0" indent="0">
              <a:buNone/>
            </a:pPr>
            <a:r>
              <a:rPr kumimoji="1" lang="ja-JP" altLang="en-US" sz="2000" dirty="0"/>
              <a:t>　・自律性の獲得不全と欲求や情動の制御困難</a:t>
            </a:r>
            <a:endParaRPr lang="en-US" altLang="ja-JP" sz="2000" dirty="0"/>
          </a:p>
          <a:p>
            <a:pPr marL="0" indent="0">
              <a:buNone/>
            </a:pPr>
            <a:r>
              <a:rPr lang="ja-JP" altLang="en-US" sz="2000" dirty="0"/>
              <a:t>　・初期発達の阻害が、集団不適応等その後の育ちにもたらす影響</a:t>
            </a:r>
            <a:endParaRPr lang="en-US" altLang="ja-JP" sz="2000" dirty="0"/>
          </a:p>
          <a:p>
            <a:pPr marL="0" indent="0">
              <a:buNone/>
            </a:pPr>
            <a:endParaRPr lang="en-US" altLang="ja-JP" sz="800" dirty="0"/>
          </a:p>
          <a:p>
            <a:pPr marL="0" indent="0">
              <a:buNone/>
            </a:pPr>
            <a:endParaRPr lang="en-US" altLang="ja-JP" sz="2000" dirty="0"/>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28</a:t>
            </a:fld>
            <a:endParaRPr lang="ja-JP" altLang="en-US">
              <a:solidFill>
                <a:prstClr val="black">
                  <a:tint val="75000"/>
                </a:prstClr>
              </a:solidFill>
            </a:endParaRPr>
          </a:p>
        </p:txBody>
      </p:sp>
    </p:spTree>
    <p:extLst>
      <p:ext uri="{BB962C8B-B14F-4D97-AF65-F5344CB8AC3E}">
        <p14:creationId xmlns:p14="http://schemas.microsoft.com/office/powerpoint/2010/main" val="25229841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332656"/>
            <a:ext cx="8686800" cy="6192688"/>
          </a:xfrm>
        </p:spPr>
        <p:txBody>
          <a:bodyPr>
            <a:noAutofit/>
          </a:bodyPr>
          <a:lstStyle/>
          <a:p>
            <a:pPr marL="0" indent="0">
              <a:buNone/>
            </a:pPr>
            <a:r>
              <a:rPr lang="ja-JP" altLang="en-US" sz="2400" dirty="0"/>
              <a:t>（３）心的外傷体験の影響（</a:t>
            </a:r>
            <a:r>
              <a:rPr lang="en-US" altLang="ja-JP" sz="2400" dirty="0"/>
              <a:t>PTSD</a:t>
            </a:r>
            <a:r>
              <a:rPr lang="ja-JP" altLang="en-US" sz="2400" dirty="0"/>
              <a:t>）</a:t>
            </a:r>
            <a:endParaRPr lang="en-US" altLang="ja-JP" sz="2400" dirty="0"/>
          </a:p>
          <a:p>
            <a:pPr marL="0" indent="0">
              <a:buNone/>
            </a:pPr>
            <a:r>
              <a:rPr lang="ja-JP" altLang="en-US" sz="2000" dirty="0"/>
              <a:t>　</a:t>
            </a:r>
            <a:r>
              <a:rPr lang="ja-JP" altLang="en-US" sz="1800" dirty="0"/>
              <a:t>・単発性</a:t>
            </a:r>
            <a:r>
              <a:rPr lang="en-US" altLang="ja-JP" sz="1800" dirty="0"/>
              <a:t>PTSD</a:t>
            </a:r>
            <a:r>
              <a:rPr lang="ja-JP" altLang="en-US" sz="1800" dirty="0"/>
              <a:t>と発達性トラウマについて</a:t>
            </a:r>
            <a:endParaRPr lang="en-US" altLang="ja-JP" sz="1800" dirty="0"/>
          </a:p>
          <a:p>
            <a:pPr marL="0" indent="0">
              <a:buNone/>
            </a:pPr>
            <a:r>
              <a:rPr lang="ja-JP" altLang="en-US" sz="1800" dirty="0"/>
              <a:t>　・</a:t>
            </a:r>
            <a:r>
              <a:rPr lang="en-US" altLang="ja-JP" sz="1800" dirty="0"/>
              <a:t>PTSD</a:t>
            </a:r>
            <a:r>
              <a:rPr lang="ja-JP" altLang="en-US" sz="1800" dirty="0"/>
              <a:t>症状について　　　　</a:t>
            </a:r>
            <a:endParaRPr lang="en-US" altLang="ja-JP" sz="1800" dirty="0"/>
          </a:p>
          <a:p>
            <a:pPr marL="0" indent="0">
              <a:buNone/>
            </a:pPr>
            <a:r>
              <a:rPr lang="ja-JP" altLang="en-US" sz="1800" dirty="0"/>
              <a:t>　・心的外傷体験の有無と状況把握の必要性</a:t>
            </a:r>
            <a:endParaRPr lang="en-US" altLang="ja-JP" sz="1800" dirty="0"/>
          </a:p>
          <a:p>
            <a:pPr marL="0" indent="0">
              <a:buNone/>
            </a:pPr>
            <a:r>
              <a:rPr lang="ja-JP" altLang="en-US" sz="1800" dirty="0"/>
              <a:t>　・心的外傷体験の把握とフラッシュバックを引き起こす刺激や状況について</a:t>
            </a:r>
            <a:endParaRPr lang="en-US" altLang="ja-JP" sz="1800" dirty="0"/>
          </a:p>
          <a:p>
            <a:pPr marL="0" indent="0">
              <a:buNone/>
            </a:pPr>
            <a:endParaRPr lang="en-US" altLang="ja-JP" sz="700" dirty="0"/>
          </a:p>
          <a:p>
            <a:pPr marL="0" indent="0">
              <a:buNone/>
            </a:pPr>
            <a:r>
              <a:rPr lang="ja-JP" altLang="en-US" sz="2400" dirty="0"/>
              <a:t>（４）解離症状について</a:t>
            </a:r>
            <a:endParaRPr lang="en-US" altLang="ja-JP" sz="2400" dirty="0"/>
          </a:p>
          <a:p>
            <a:pPr marL="0" indent="0">
              <a:buNone/>
            </a:pPr>
            <a:r>
              <a:rPr lang="ja-JP" altLang="en-US" sz="2000" dirty="0"/>
              <a:t>　</a:t>
            </a:r>
            <a:r>
              <a:rPr lang="ja-JP" altLang="en-US" sz="1800" dirty="0"/>
              <a:t>子どもの解離症状について</a:t>
            </a:r>
            <a:endParaRPr lang="en-US" altLang="ja-JP" sz="1800" dirty="0"/>
          </a:p>
          <a:p>
            <a:pPr marL="0" indent="0">
              <a:buNone/>
            </a:pPr>
            <a:r>
              <a:rPr lang="ja-JP" altLang="en-US" sz="1800" dirty="0"/>
              <a:t>　解離の多用がもたらす子どもの発達への影響</a:t>
            </a:r>
            <a:endParaRPr lang="en-US" altLang="ja-JP" sz="1800" dirty="0"/>
          </a:p>
          <a:p>
            <a:pPr marL="0" indent="0">
              <a:buNone/>
            </a:pPr>
            <a:endParaRPr lang="en-US" altLang="ja-JP" sz="700" dirty="0"/>
          </a:p>
          <a:p>
            <a:pPr marL="0" indent="0">
              <a:buNone/>
            </a:pPr>
            <a:r>
              <a:rPr lang="ja-JP" altLang="en-US" sz="2400" dirty="0"/>
              <a:t>（５）分離体験の影響</a:t>
            </a:r>
            <a:endParaRPr lang="en-US" altLang="ja-JP" sz="2400" dirty="0"/>
          </a:p>
          <a:p>
            <a:pPr marL="0" indent="0">
              <a:buNone/>
            </a:pPr>
            <a:r>
              <a:rPr lang="en-US" altLang="ja-JP" sz="1800" dirty="0"/>
              <a:t>    </a:t>
            </a:r>
            <a:r>
              <a:rPr lang="ja-JP" altLang="en-US" sz="1800" dirty="0"/>
              <a:t>著しい恐怖体験であり、心的外傷となる可能性が大きい</a:t>
            </a:r>
            <a:endParaRPr lang="en-US" altLang="ja-JP" sz="1800" dirty="0"/>
          </a:p>
          <a:p>
            <a:pPr marL="0" indent="0">
              <a:buNone/>
            </a:pPr>
            <a:r>
              <a:rPr lang="ja-JP" altLang="en-US" sz="1800" dirty="0"/>
              <a:t>　分離体験や喪失体験がその後の育ちにもたらす影響</a:t>
            </a:r>
            <a:endParaRPr lang="en-US" altLang="ja-JP" sz="1800" dirty="0"/>
          </a:p>
          <a:p>
            <a:pPr marL="0" indent="0">
              <a:buNone/>
            </a:pPr>
            <a:r>
              <a:rPr lang="ja-JP" altLang="en-US" sz="1800" dirty="0"/>
              <a:t>　措置変更と分離体験</a:t>
            </a:r>
            <a:endParaRPr lang="en-US" altLang="ja-JP" sz="1800" dirty="0"/>
          </a:p>
          <a:p>
            <a:pPr marL="0" indent="0">
              <a:buNone/>
            </a:pPr>
            <a:r>
              <a:rPr lang="ja-JP" altLang="en-US" sz="700" dirty="0"/>
              <a:t>　</a:t>
            </a:r>
          </a:p>
          <a:p>
            <a:pPr marL="0" indent="0">
              <a:buNone/>
            </a:pPr>
            <a:r>
              <a:rPr lang="ja-JP" altLang="en-US" sz="2400" dirty="0"/>
              <a:t>（６）誤学習</a:t>
            </a:r>
            <a:endParaRPr lang="en-US" altLang="ja-JP" sz="2400" dirty="0"/>
          </a:p>
          <a:p>
            <a:pPr marL="0" indent="0">
              <a:buNone/>
            </a:pPr>
            <a:r>
              <a:rPr lang="ja-JP" altLang="en-US" sz="700" dirty="0"/>
              <a:t>　</a:t>
            </a:r>
            <a:r>
              <a:rPr lang="ja-JP" altLang="en-US" sz="1800" dirty="0"/>
              <a:t>・不適切な生活習慣　　・不適切な対人関係</a:t>
            </a:r>
            <a:r>
              <a:rPr lang="ja-JP" altLang="en-US" sz="1800" dirty="0" smtClean="0"/>
              <a:t>のパターン</a:t>
            </a:r>
            <a:endParaRPr lang="en-US" altLang="ja-JP" sz="1800" dirty="0" smtClean="0"/>
          </a:p>
          <a:p>
            <a:pPr marL="0" indent="0">
              <a:buNone/>
            </a:pPr>
            <a:r>
              <a:rPr lang="ja-JP" altLang="en-US" sz="800" dirty="0"/>
              <a:t>　</a:t>
            </a:r>
            <a:r>
              <a:rPr lang="ja-JP" altLang="en-US" sz="1800" dirty="0" smtClean="0"/>
              <a:t>・</a:t>
            </a:r>
            <a:r>
              <a:rPr lang="ja-JP" altLang="en-US" sz="1800" dirty="0"/>
              <a:t>不適切な性行動モデルの影響　・不適切な支配性・攻撃性モデルの</a:t>
            </a:r>
            <a:r>
              <a:rPr lang="ja-JP" altLang="en-US" sz="1800" dirty="0" smtClean="0"/>
              <a:t>影響</a:t>
            </a:r>
            <a:endParaRPr lang="ja-JP" altLang="en-US" sz="1800" dirty="0"/>
          </a:p>
        </p:txBody>
      </p:sp>
      <p:sp>
        <p:nvSpPr>
          <p:cNvPr id="2" name="スライド番号プレースホルダー 1"/>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29</a:t>
            </a:fld>
            <a:endParaRPr lang="ja-JP" altLang="en-US">
              <a:solidFill>
                <a:prstClr val="black">
                  <a:tint val="75000"/>
                </a:prstClr>
              </a:solidFill>
            </a:endParaRPr>
          </a:p>
        </p:txBody>
      </p:sp>
    </p:spTree>
    <p:extLst>
      <p:ext uri="{BB962C8B-B14F-4D97-AF65-F5344CB8AC3E}">
        <p14:creationId xmlns:p14="http://schemas.microsoft.com/office/powerpoint/2010/main" val="9970807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476672"/>
            <a:ext cx="7886700" cy="792088"/>
          </a:xfrm>
        </p:spPr>
        <p:txBody>
          <a:bodyPr>
            <a:noAutofit/>
          </a:bodyPr>
          <a:lstStyle/>
          <a:p>
            <a:pPr algn="l"/>
            <a:r>
              <a:rPr kumimoji="1" lang="ja-JP" altLang="en-US" sz="3200" dirty="0"/>
              <a:t>□児童虐待の現状と家族の現状について</a:t>
            </a:r>
            <a:r>
              <a:rPr kumimoji="1" lang="en-US" altLang="ja-JP" sz="3200" dirty="0"/>
              <a:t/>
            </a:r>
            <a:br>
              <a:rPr kumimoji="1" lang="en-US" altLang="ja-JP" sz="3200" dirty="0"/>
            </a:br>
            <a:r>
              <a:rPr lang="ja-JP" altLang="en-US" sz="3200" dirty="0"/>
              <a:t>　</a:t>
            </a:r>
            <a:r>
              <a:rPr kumimoji="1" lang="ja-JP" altLang="en-US" sz="3200" dirty="0"/>
              <a:t>学びましょう</a:t>
            </a:r>
          </a:p>
        </p:txBody>
      </p:sp>
      <p:sp>
        <p:nvSpPr>
          <p:cNvPr id="3" name="コンテンツ プレースホルダー 2"/>
          <p:cNvSpPr>
            <a:spLocks noGrp="1"/>
          </p:cNvSpPr>
          <p:nvPr>
            <p:ph idx="1"/>
          </p:nvPr>
        </p:nvSpPr>
        <p:spPr>
          <a:xfrm>
            <a:off x="683568" y="1700808"/>
            <a:ext cx="7886700" cy="4896544"/>
          </a:xfrm>
        </p:spPr>
        <p:txBody>
          <a:bodyPr>
            <a:noAutofit/>
          </a:bodyPr>
          <a:lstStyle/>
          <a:p>
            <a:pPr marL="0" indent="0">
              <a:buNone/>
            </a:pPr>
            <a:r>
              <a:rPr lang="ja-JP" altLang="en-US" sz="2800" dirty="0"/>
              <a:t>（１）児童虐待の現状をおさえましょう</a:t>
            </a:r>
            <a:endParaRPr lang="en-US" altLang="ja-JP" sz="2800" dirty="0"/>
          </a:p>
          <a:p>
            <a:pPr marL="0" indent="0">
              <a:buNone/>
            </a:pPr>
            <a:r>
              <a:rPr kumimoji="1" lang="ja-JP" altLang="en-US" sz="2400" dirty="0"/>
              <a:t>　・児童相談所と市区町村の児童虐待相談対応件数</a:t>
            </a:r>
            <a:endParaRPr kumimoji="1" lang="en-US" altLang="ja-JP" sz="2400" dirty="0"/>
          </a:p>
          <a:p>
            <a:pPr marL="0" indent="0">
              <a:buNone/>
            </a:pPr>
            <a:r>
              <a:rPr lang="ja-JP" altLang="en-US" sz="2400" dirty="0"/>
              <a:t>　・虐待による死亡事例（検証報告書）</a:t>
            </a:r>
            <a:endParaRPr lang="en-US" altLang="ja-JP" sz="2400" dirty="0"/>
          </a:p>
          <a:p>
            <a:pPr marL="0" indent="0">
              <a:buNone/>
            </a:pPr>
            <a:r>
              <a:rPr lang="ja-JP" altLang="en-US" sz="2400" dirty="0"/>
              <a:t>　・社会的養護児童の中での被虐待児の割合</a:t>
            </a:r>
            <a:endParaRPr lang="en-US" altLang="ja-JP" sz="2400" dirty="0"/>
          </a:p>
          <a:p>
            <a:pPr marL="0" indent="0">
              <a:buNone/>
            </a:pPr>
            <a:endParaRPr lang="en-US" altLang="ja-JP" sz="800" dirty="0"/>
          </a:p>
          <a:p>
            <a:pPr marL="0" indent="0">
              <a:buNone/>
            </a:pPr>
            <a:r>
              <a:rPr lang="ja-JP" altLang="en-US" sz="2800" dirty="0"/>
              <a:t>（２）家族の現状をおさえましょう</a:t>
            </a:r>
            <a:endParaRPr lang="en-US" altLang="ja-JP" sz="2800" dirty="0"/>
          </a:p>
          <a:p>
            <a:pPr marL="0" indent="0">
              <a:buNone/>
            </a:pPr>
            <a:r>
              <a:rPr lang="ja-JP" altLang="en-US" sz="2400" dirty="0"/>
              <a:t>　・子どもの貧困率</a:t>
            </a:r>
            <a:endParaRPr lang="en-US" altLang="ja-JP" sz="2400" dirty="0"/>
          </a:p>
          <a:p>
            <a:pPr marL="0" indent="0">
              <a:buNone/>
            </a:pPr>
            <a:r>
              <a:rPr kumimoji="1" lang="ja-JP" altLang="en-US" sz="2400" dirty="0"/>
              <a:t>　・</a:t>
            </a:r>
            <a:r>
              <a:rPr kumimoji="1" lang="en-US" altLang="ja-JP" sz="2400" dirty="0"/>
              <a:t>DV</a:t>
            </a:r>
            <a:r>
              <a:rPr kumimoji="1" lang="ja-JP" altLang="en-US" sz="2400" dirty="0"/>
              <a:t>の現状</a:t>
            </a:r>
            <a:endParaRPr kumimoji="1" lang="en-US" altLang="ja-JP" sz="2400" dirty="0"/>
          </a:p>
          <a:p>
            <a:pPr marL="0" indent="0">
              <a:buNone/>
            </a:pPr>
            <a:r>
              <a:rPr lang="ja-JP" altLang="en-US" sz="2400" dirty="0"/>
              <a:t>　・</a:t>
            </a:r>
            <a:r>
              <a:rPr kumimoji="1" lang="ja-JP" altLang="en-US" sz="2400" dirty="0"/>
              <a:t>離婚率</a:t>
            </a:r>
            <a:endParaRPr kumimoji="1" lang="en-US" altLang="ja-JP" sz="2400" dirty="0"/>
          </a:p>
          <a:p>
            <a:pPr marL="0" indent="0">
              <a:buNone/>
            </a:pPr>
            <a:r>
              <a:rPr lang="ja-JP" altLang="en-US" sz="2400" dirty="0"/>
              <a:t>　・死亡事例の検証報告書に示された家族の特徴</a:t>
            </a:r>
            <a:endParaRPr lang="en-US" altLang="ja-JP" sz="2400" dirty="0"/>
          </a:p>
          <a:p>
            <a:pPr marL="0" indent="0">
              <a:buNone/>
            </a:pPr>
            <a:r>
              <a:rPr kumimoji="1" lang="ja-JP" altLang="en-US" sz="2400" dirty="0"/>
              <a:t>　・家族の抱えた虐待のリスク要因</a:t>
            </a:r>
            <a:endParaRPr kumimoji="1" lang="en-US" altLang="ja-JP" sz="2400" dirty="0"/>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3</a:t>
            </a:fld>
            <a:endParaRPr lang="ja-JP" altLang="en-US">
              <a:solidFill>
                <a:prstClr val="black">
                  <a:tint val="75000"/>
                </a:prstClr>
              </a:solidFill>
            </a:endParaRPr>
          </a:p>
        </p:txBody>
      </p:sp>
    </p:spTree>
    <p:extLst>
      <p:ext uri="{BB962C8B-B14F-4D97-AF65-F5344CB8AC3E}">
        <p14:creationId xmlns:p14="http://schemas.microsoft.com/office/powerpoint/2010/main" val="1396773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764704"/>
            <a:ext cx="8496944" cy="1944216"/>
          </a:xfrm>
        </p:spPr>
        <p:txBody>
          <a:bodyPr>
            <a:noAutofit/>
          </a:bodyPr>
          <a:lstStyle/>
          <a:p>
            <a:pPr algn="l"/>
            <a:r>
              <a:rPr kumimoji="1" lang="ja-JP" altLang="en-US" sz="3200" b="1" dirty="0"/>
              <a:t>□衣食住等、子どもの暮らしを豊かにし健やか</a:t>
            </a:r>
            <a:r>
              <a:rPr kumimoji="1" lang="en-US" altLang="ja-JP" sz="3200" b="1" dirty="0"/>
              <a:t/>
            </a:r>
            <a:br>
              <a:rPr kumimoji="1" lang="en-US" altLang="ja-JP" sz="3200" b="1" dirty="0"/>
            </a:br>
            <a:r>
              <a:rPr lang="ja-JP" altLang="en-US" sz="3200" b="1" dirty="0"/>
              <a:t>　</a:t>
            </a:r>
            <a:r>
              <a:rPr kumimoji="1" lang="ja-JP" altLang="en-US" sz="3200" b="1" dirty="0"/>
              <a:t>な成長を支えます</a:t>
            </a:r>
            <a:r>
              <a:rPr kumimoji="1" lang="ja-JP" altLang="en-US" sz="3200" dirty="0"/>
              <a:t> </a:t>
            </a:r>
            <a:r>
              <a:rPr kumimoji="1" lang="en-US" altLang="ja-JP" sz="3200" dirty="0"/>
              <a:t/>
            </a:r>
            <a:br>
              <a:rPr kumimoji="1" lang="en-US" altLang="ja-JP" sz="3200" dirty="0"/>
            </a:br>
            <a:r>
              <a:rPr kumimoji="1" lang="ja-JP" altLang="en-US" sz="3200" dirty="0"/>
              <a:t>    　　　　　　　　　　　　　　　　</a:t>
            </a:r>
            <a:r>
              <a:rPr lang="ja-JP" altLang="en-US" sz="1600" dirty="0"/>
              <a:t>（乳児院運営ハンドブック第</a:t>
            </a:r>
            <a:r>
              <a:rPr lang="en-US" altLang="ja-JP" sz="1600" dirty="0"/>
              <a:t>Ⅲ</a:t>
            </a:r>
            <a:r>
              <a:rPr lang="ja-JP" altLang="en-US" sz="1600" dirty="0"/>
              <a:t>章２</a:t>
            </a:r>
            <a:r>
              <a:rPr lang="en-US" altLang="ja-JP" sz="1600" dirty="0"/>
              <a:t>-</a:t>
            </a:r>
            <a:r>
              <a:rPr lang="ja-JP" altLang="en-US" sz="1600" dirty="0"/>
              <a:t>１参照）</a:t>
            </a:r>
            <a:r>
              <a:rPr lang="en-US" altLang="ja-JP" sz="1600" dirty="0"/>
              <a:t/>
            </a:r>
            <a:br>
              <a:rPr lang="en-US" altLang="ja-JP" sz="1600" dirty="0"/>
            </a:br>
            <a:r>
              <a:rPr lang="ja-JP" altLang="en-US" sz="1600" dirty="0"/>
              <a:t>　　　　　　　　　　　　　　　　　　　　　　　　　　　　　　　　　　　（改訂新版乳児院養育指針第５章参照）</a:t>
            </a:r>
            <a:endParaRPr kumimoji="1" lang="ja-JP" altLang="en-US" sz="1600" dirty="0"/>
          </a:p>
        </p:txBody>
      </p:sp>
      <p:sp>
        <p:nvSpPr>
          <p:cNvPr id="3" name="コンテンツ プレースホルダー 2"/>
          <p:cNvSpPr>
            <a:spLocks noGrp="1"/>
          </p:cNvSpPr>
          <p:nvPr>
            <p:ph idx="1"/>
          </p:nvPr>
        </p:nvSpPr>
        <p:spPr>
          <a:xfrm>
            <a:off x="431540" y="2708920"/>
            <a:ext cx="8136904" cy="3816424"/>
          </a:xfrm>
        </p:spPr>
        <p:txBody>
          <a:bodyPr>
            <a:noAutofit/>
          </a:bodyPr>
          <a:lstStyle/>
          <a:p>
            <a:pPr marL="0" indent="0">
              <a:buNone/>
            </a:pPr>
            <a:r>
              <a:rPr lang="ja-JP" altLang="en-US" sz="2800" dirty="0"/>
              <a:t>（１）基本的な生活の営みを理解しましょう。</a:t>
            </a:r>
            <a:endParaRPr lang="en-US" altLang="ja-JP" sz="2800" dirty="0"/>
          </a:p>
          <a:p>
            <a:pPr marL="0" indent="0">
              <a:buNone/>
            </a:pPr>
            <a:r>
              <a:rPr lang="ja-JP" altLang="en-US" sz="2000" dirty="0"/>
              <a:t>　　　　・睡眠・・・寝る子は育つ</a:t>
            </a:r>
            <a:endParaRPr lang="en-US" altLang="ja-JP" sz="2000" dirty="0"/>
          </a:p>
          <a:p>
            <a:pPr marL="0" indent="0">
              <a:buNone/>
            </a:pPr>
            <a:r>
              <a:rPr lang="ja-JP" altLang="en-US" sz="2000" dirty="0"/>
              <a:t>　　　　・栄養・・・ゆったりとした授乳と楽しい食事</a:t>
            </a:r>
            <a:endParaRPr lang="en-US" altLang="ja-JP" sz="2000" dirty="0"/>
          </a:p>
          <a:p>
            <a:pPr marL="0" indent="0">
              <a:buNone/>
            </a:pPr>
            <a:r>
              <a:rPr lang="ja-JP" altLang="en-US" sz="2000" dirty="0"/>
              <a:t>　　　　・排泄・・・ゆったりとしたおむつ交換は快の気分</a:t>
            </a:r>
            <a:endParaRPr lang="en-US" altLang="ja-JP" sz="2000" dirty="0"/>
          </a:p>
          <a:p>
            <a:pPr marL="0" indent="0">
              <a:buNone/>
            </a:pPr>
            <a:r>
              <a:rPr lang="ja-JP" altLang="en-US" sz="2000" dirty="0"/>
              <a:t>　　　　・沐浴、入浴、清潔、衣類・・・きれいにするのは楽しいな</a:t>
            </a:r>
            <a:endParaRPr lang="en-US" altLang="ja-JP" sz="2000" dirty="0"/>
          </a:p>
          <a:p>
            <a:pPr marL="0" indent="0">
              <a:buNone/>
            </a:pPr>
            <a:r>
              <a:rPr lang="ja-JP" altLang="en-US" sz="2000" dirty="0"/>
              <a:t>　　　　・遊び・・・思いっきりのびのびと遊ばせたい</a:t>
            </a:r>
            <a:endParaRPr lang="en-US" altLang="ja-JP" sz="2000" dirty="0"/>
          </a:p>
          <a:p>
            <a:pPr marL="0" indent="0">
              <a:buNone/>
            </a:pPr>
            <a:endParaRPr lang="en-US" altLang="ja-JP" sz="800" dirty="0"/>
          </a:p>
          <a:p>
            <a:pPr marL="0" indent="0">
              <a:buNone/>
            </a:pPr>
            <a:r>
              <a:rPr lang="ja-JP" altLang="en-US" sz="2800" dirty="0"/>
              <a:t>（２）一日の流れ（日課）は子どもに応じて柔軟にする</a:t>
            </a:r>
            <a:endParaRPr lang="en-US" altLang="ja-JP" sz="2800" dirty="0"/>
          </a:p>
          <a:p>
            <a:pPr marL="400050" lvl="1" indent="0">
              <a:buNone/>
            </a:pPr>
            <a:r>
              <a:rPr lang="ja-JP" altLang="en-US" sz="1600" dirty="0"/>
              <a:t>　　</a:t>
            </a:r>
            <a:r>
              <a:rPr lang="ja-JP" altLang="en-US" sz="2000" dirty="0"/>
              <a:t>・日課は生理的状態に応じて生活習慣を位置づけていくもの</a:t>
            </a:r>
            <a:endParaRPr lang="en-US" altLang="ja-JP" sz="2000" dirty="0"/>
          </a:p>
          <a:p>
            <a:pPr marL="400050" lvl="1" indent="0">
              <a:buNone/>
            </a:pPr>
            <a:r>
              <a:rPr kumimoji="1" lang="ja-JP" altLang="en-US" sz="2000" dirty="0"/>
              <a:t>　　・発達などの個人差や時期を考慮した柔軟な日課</a:t>
            </a:r>
            <a:endParaRPr kumimoji="1" lang="en-US" altLang="ja-JP" sz="2000" dirty="0"/>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4</a:t>
            </a:fld>
            <a:endParaRPr lang="ja-JP" altLang="en-US">
              <a:solidFill>
                <a:prstClr val="black">
                  <a:tint val="75000"/>
                </a:prstClr>
              </a:solidFill>
            </a:endParaRPr>
          </a:p>
        </p:txBody>
      </p:sp>
    </p:spTree>
    <p:extLst>
      <p:ext uri="{BB962C8B-B14F-4D97-AF65-F5344CB8AC3E}">
        <p14:creationId xmlns:p14="http://schemas.microsoft.com/office/powerpoint/2010/main" val="19822006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332656"/>
            <a:ext cx="8229600" cy="1296144"/>
          </a:xfrm>
        </p:spPr>
        <p:txBody>
          <a:bodyPr>
            <a:noAutofit/>
          </a:bodyPr>
          <a:lstStyle/>
          <a:p>
            <a:pPr algn="l"/>
            <a:r>
              <a:rPr kumimoji="1" lang="ja-JP" altLang="en-US" sz="3200" dirty="0"/>
              <a:t>□乳幼児の身体的健康と身体発育について</a:t>
            </a:r>
            <a:r>
              <a:rPr kumimoji="1" lang="en-US" altLang="ja-JP" sz="3200" dirty="0"/>
              <a:t/>
            </a:r>
            <a:br>
              <a:rPr kumimoji="1" lang="en-US" altLang="ja-JP" sz="3200" dirty="0"/>
            </a:br>
            <a:r>
              <a:rPr kumimoji="1" lang="ja-JP" altLang="en-US" sz="3200" dirty="0"/>
              <a:t>　学び、支えます</a:t>
            </a:r>
          </a:p>
        </p:txBody>
      </p:sp>
      <p:sp>
        <p:nvSpPr>
          <p:cNvPr id="3" name="コンテンツ プレースホルダー 2"/>
          <p:cNvSpPr>
            <a:spLocks noGrp="1"/>
          </p:cNvSpPr>
          <p:nvPr>
            <p:ph idx="1"/>
          </p:nvPr>
        </p:nvSpPr>
        <p:spPr>
          <a:xfrm>
            <a:off x="457200" y="1772816"/>
            <a:ext cx="8229600" cy="4464496"/>
          </a:xfrm>
        </p:spPr>
        <p:txBody>
          <a:bodyPr>
            <a:normAutofit fontScale="92500" lnSpcReduction="20000"/>
          </a:bodyPr>
          <a:lstStyle/>
          <a:p>
            <a:endParaRPr kumimoji="1" lang="en-US" altLang="ja-JP" dirty="0"/>
          </a:p>
          <a:p>
            <a:r>
              <a:rPr kumimoji="1" lang="ja-JP" altLang="en-US" sz="3600" dirty="0"/>
              <a:t>正常な乳幼児の発育、発達について理解する。</a:t>
            </a:r>
            <a:endParaRPr kumimoji="1" lang="en-US" altLang="ja-JP" sz="3600" dirty="0"/>
          </a:p>
          <a:p>
            <a:endParaRPr kumimoji="1" lang="en-US" altLang="ja-JP" sz="3600" dirty="0"/>
          </a:p>
          <a:p>
            <a:r>
              <a:rPr lang="ja-JP" altLang="en-US" sz="3600" dirty="0"/>
              <a:t>特別なニーズを持つ子どもの発育を理解する。　　　　　　　　　</a:t>
            </a:r>
            <a:r>
              <a:rPr lang="ja-JP" altLang="en-US" sz="1900" dirty="0"/>
              <a:t>（改訂新版乳児院養育指針第３章第５節参照）</a:t>
            </a:r>
            <a:endParaRPr lang="en-US" altLang="ja-JP" sz="1900" dirty="0"/>
          </a:p>
          <a:p>
            <a:endParaRPr kumimoji="1" lang="en-US" altLang="ja-JP" sz="3600" dirty="0"/>
          </a:p>
          <a:p>
            <a:r>
              <a:rPr lang="ja-JP" altLang="en-US" sz="3600" dirty="0"/>
              <a:t>乳児検診を確実に受診する。異常が疑われるときは早めに対処する。</a:t>
            </a:r>
            <a:endParaRPr lang="en-US" altLang="ja-JP" sz="3600" dirty="0"/>
          </a:p>
          <a:p>
            <a:pPr marL="0" indent="0">
              <a:buNone/>
            </a:pPr>
            <a:endParaRPr kumimoji="1" lang="en-US" altLang="ja-JP" sz="2800" dirty="0"/>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5</a:t>
            </a:fld>
            <a:endParaRPr lang="ja-JP" altLang="en-US">
              <a:solidFill>
                <a:prstClr val="black">
                  <a:tint val="75000"/>
                </a:prstClr>
              </a:solidFill>
            </a:endParaRPr>
          </a:p>
        </p:txBody>
      </p:sp>
    </p:spTree>
    <p:extLst>
      <p:ext uri="{BB962C8B-B14F-4D97-AF65-F5344CB8AC3E}">
        <p14:creationId xmlns:p14="http://schemas.microsoft.com/office/powerpoint/2010/main" val="14899542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404664"/>
            <a:ext cx="8964488" cy="706090"/>
          </a:xfrm>
        </p:spPr>
        <p:txBody>
          <a:bodyPr>
            <a:noAutofit/>
          </a:bodyPr>
          <a:lstStyle/>
          <a:p>
            <a:pPr algn="l"/>
            <a:r>
              <a:rPr lang="ja-JP" altLang="en-US" sz="3200" dirty="0"/>
              <a:t>□</a:t>
            </a:r>
            <a:r>
              <a:rPr kumimoji="1" lang="ja-JP" altLang="en-US" sz="3200" dirty="0"/>
              <a:t>乳幼児の心的発達の理論を学び、養育に</a:t>
            </a:r>
            <a:r>
              <a:rPr kumimoji="1" lang="en-US" altLang="ja-JP" sz="3200" dirty="0"/>
              <a:t/>
            </a:r>
            <a:br>
              <a:rPr kumimoji="1" lang="en-US" altLang="ja-JP" sz="3200" dirty="0"/>
            </a:br>
            <a:r>
              <a:rPr lang="ja-JP" altLang="en-US" sz="3200" dirty="0"/>
              <a:t>　</a:t>
            </a:r>
            <a:r>
              <a:rPr kumimoji="1" lang="ja-JP" altLang="en-US" sz="3200" dirty="0"/>
              <a:t>活かします</a:t>
            </a:r>
          </a:p>
        </p:txBody>
      </p:sp>
      <p:sp>
        <p:nvSpPr>
          <p:cNvPr id="3" name="コンテンツ プレースホルダー 2"/>
          <p:cNvSpPr>
            <a:spLocks noGrp="1"/>
          </p:cNvSpPr>
          <p:nvPr>
            <p:ph idx="1"/>
          </p:nvPr>
        </p:nvSpPr>
        <p:spPr>
          <a:xfrm>
            <a:off x="85637" y="1412776"/>
            <a:ext cx="8802724" cy="5184576"/>
          </a:xfrm>
        </p:spPr>
        <p:txBody>
          <a:bodyPr>
            <a:noAutofit/>
          </a:bodyPr>
          <a:lstStyle/>
          <a:p>
            <a:pPr marL="0" indent="0">
              <a:spcBef>
                <a:spcPts val="0"/>
              </a:spcBef>
              <a:buNone/>
            </a:pPr>
            <a:r>
              <a:rPr lang="ja-JP" altLang="en-US" sz="2800" dirty="0"/>
              <a:t>（１）</a:t>
            </a:r>
            <a:r>
              <a:rPr kumimoji="1" lang="ja-JP" altLang="en-US" sz="2800" dirty="0"/>
              <a:t>エリクソンの心理社会的発達理論（</a:t>
            </a:r>
            <a:r>
              <a:rPr lang="en-US" altLang="ja-JP" sz="2800" dirty="0" err="1">
                <a:latin typeface="+mj-ea"/>
              </a:rPr>
              <a:t>Erikson</a:t>
            </a:r>
            <a:r>
              <a:rPr kumimoji="1" lang="en-US" altLang="ja-JP" sz="2800" dirty="0" err="1"/>
              <a:t>.H.E</a:t>
            </a:r>
            <a:r>
              <a:rPr kumimoji="1" lang="ja-JP" altLang="en-US" sz="2800" dirty="0"/>
              <a:t>）</a:t>
            </a:r>
            <a:endParaRPr kumimoji="1" lang="en-US" altLang="ja-JP" sz="2800" dirty="0"/>
          </a:p>
          <a:p>
            <a:pPr marL="0" indent="0">
              <a:spcBef>
                <a:spcPts val="0"/>
              </a:spcBef>
              <a:buNone/>
            </a:pPr>
            <a:r>
              <a:rPr lang="ja-JP" altLang="en-US" sz="2400" dirty="0"/>
              <a:t>   </a:t>
            </a:r>
            <a:r>
              <a:rPr lang="ja-JP" altLang="en-US" sz="2400" dirty="0">
                <a:latin typeface="+mn-ea"/>
              </a:rPr>
              <a:t>乳児期の基本的信頼感（</a:t>
            </a:r>
            <a:r>
              <a:rPr lang="en-US" altLang="ja-JP" sz="2400" dirty="0">
                <a:latin typeface="+mn-ea"/>
              </a:rPr>
              <a:t>vs.</a:t>
            </a:r>
            <a:r>
              <a:rPr lang="ja-JP" altLang="en-US" sz="2400" dirty="0">
                <a:latin typeface="+mn-ea"/>
              </a:rPr>
              <a:t>不信感）の獲得</a:t>
            </a:r>
            <a:endParaRPr lang="en-US" altLang="ja-JP" sz="2400" dirty="0">
              <a:latin typeface="+mn-ea"/>
            </a:endParaRPr>
          </a:p>
          <a:p>
            <a:pPr marL="0" indent="0">
              <a:spcBef>
                <a:spcPts val="0"/>
              </a:spcBef>
              <a:buNone/>
            </a:pPr>
            <a:r>
              <a:rPr lang="ja-JP" altLang="en-US" sz="2000" dirty="0">
                <a:latin typeface="+mn-ea"/>
              </a:rPr>
              <a:t>　　　</a:t>
            </a:r>
            <a:r>
              <a:rPr lang="ja-JP" altLang="en-US" sz="2200" dirty="0">
                <a:latin typeface="+mn-ea"/>
              </a:rPr>
              <a:t>世界、人に対する安心と信頼の感覚　自分に対する信頼の感覚</a:t>
            </a:r>
            <a:endParaRPr lang="en-US" altLang="ja-JP" sz="2200" dirty="0">
              <a:latin typeface="+mn-ea"/>
            </a:endParaRPr>
          </a:p>
          <a:p>
            <a:pPr marL="0" indent="0">
              <a:spcBef>
                <a:spcPts val="0"/>
              </a:spcBef>
              <a:buNone/>
            </a:pPr>
            <a:r>
              <a:rPr lang="ja-JP" altLang="en-US" sz="2800" dirty="0">
                <a:latin typeface="+mn-ea"/>
              </a:rPr>
              <a:t>　</a:t>
            </a:r>
            <a:r>
              <a:rPr lang="ja-JP" altLang="en-US" sz="2400" dirty="0">
                <a:latin typeface="+mn-ea"/>
              </a:rPr>
              <a:t>幼児期前期の自律性（</a:t>
            </a:r>
            <a:r>
              <a:rPr lang="en-US" altLang="ja-JP" sz="2400" dirty="0">
                <a:latin typeface="+mn-ea"/>
              </a:rPr>
              <a:t>vs.</a:t>
            </a:r>
            <a:r>
              <a:rPr lang="ja-JP" altLang="en-US" sz="2400" dirty="0">
                <a:latin typeface="+mn-ea"/>
              </a:rPr>
              <a:t>恥）の獲得</a:t>
            </a:r>
            <a:endParaRPr lang="en-US" altLang="ja-JP" sz="2400" dirty="0">
              <a:latin typeface="+mn-ea"/>
            </a:endParaRPr>
          </a:p>
          <a:p>
            <a:pPr marL="0" indent="0">
              <a:spcBef>
                <a:spcPts val="0"/>
              </a:spcBef>
              <a:buNone/>
            </a:pPr>
            <a:r>
              <a:rPr lang="ja-JP" altLang="en-US" sz="2000" dirty="0">
                <a:latin typeface="+mn-ea"/>
              </a:rPr>
              <a:t>　　　</a:t>
            </a:r>
            <a:r>
              <a:rPr lang="ja-JP" altLang="en-US" sz="2200" dirty="0">
                <a:latin typeface="+mn-ea"/>
              </a:rPr>
              <a:t>基本的生活習慣を身につけるためのしつけとセルフコントロール</a:t>
            </a:r>
            <a:endParaRPr lang="en-US" altLang="ja-JP" sz="2200" dirty="0">
              <a:latin typeface="+mn-ea"/>
            </a:endParaRPr>
          </a:p>
          <a:p>
            <a:pPr marL="0" indent="0">
              <a:spcBef>
                <a:spcPts val="0"/>
              </a:spcBef>
              <a:buNone/>
            </a:pPr>
            <a:endParaRPr lang="en-US" altLang="ja-JP" sz="2800" dirty="0"/>
          </a:p>
          <a:p>
            <a:pPr marL="0" indent="0">
              <a:spcBef>
                <a:spcPts val="0"/>
              </a:spcBef>
              <a:buNone/>
            </a:pPr>
            <a:endParaRPr lang="en-US" altLang="ja-JP" sz="800" dirty="0"/>
          </a:p>
          <a:p>
            <a:pPr marL="0" indent="0">
              <a:spcBef>
                <a:spcPts val="0"/>
              </a:spcBef>
              <a:buNone/>
            </a:pPr>
            <a:r>
              <a:rPr lang="ja-JP" altLang="en-US" sz="2800" dirty="0"/>
              <a:t>（２）</a:t>
            </a:r>
            <a:r>
              <a:rPr kumimoji="1" lang="ja-JP" altLang="en-US" sz="2800" dirty="0"/>
              <a:t>ボウルビィの愛着理論</a:t>
            </a:r>
            <a:r>
              <a:rPr lang="ja-JP" altLang="ja-JP" sz="2800" dirty="0">
                <a:latin typeface="+mj-ea"/>
              </a:rPr>
              <a:t>（</a:t>
            </a:r>
            <a:r>
              <a:rPr lang="en-US" altLang="ja-JP" sz="2800" dirty="0" err="1">
                <a:latin typeface="+mj-ea"/>
              </a:rPr>
              <a:t>Bowlby,J</a:t>
            </a:r>
            <a:r>
              <a:rPr kumimoji="1" lang="ja-JP" altLang="en-US" sz="2800" dirty="0"/>
              <a:t>）</a:t>
            </a:r>
            <a:endParaRPr kumimoji="1" lang="en-US" altLang="ja-JP" sz="2800" dirty="0"/>
          </a:p>
          <a:p>
            <a:pPr marL="0" indent="0">
              <a:spcBef>
                <a:spcPts val="0"/>
              </a:spcBef>
              <a:buNone/>
            </a:pPr>
            <a:r>
              <a:rPr lang="ja-JP" altLang="en-US" sz="2800" dirty="0"/>
              <a:t>　</a:t>
            </a:r>
            <a:r>
              <a:rPr lang="ja-JP" altLang="en-US" sz="2400" dirty="0"/>
              <a:t>愛着行動</a:t>
            </a:r>
            <a:endParaRPr lang="en-US" altLang="ja-JP" sz="2400" dirty="0"/>
          </a:p>
          <a:p>
            <a:pPr marL="0" indent="0">
              <a:spcBef>
                <a:spcPts val="0"/>
              </a:spcBef>
              <a:buNone/>
            </a:pPr>
            <a:r>
              <a:rPr lang="ja-JP" altLang="en-US" sz="2000" dirty="0"/>
              <a:t>　　  </a:t>
            </a:r>
            <a:r>
              <a:rPr lang="ja-JP" altLang="en-US" sz="2200" dirty="0"/>
              <a:t>必須となる乳幼児の生理的欲求と情緒的欲求への養育者の応答性</a:t>
            </a:r>
            <a:endParaRPr lang="en-US" altLang="ja-JP" sz="2200" dirty="0"/>
          </a:p>
          <a:p>
            <a:pPr marL="0" indent="0">
              <a:spcBef>
                <a:spcPts val="0"/>
              </a:spcBef>
              <a:buNone/>
            </a:pPr>
            <a:r>
              <a:rPr lang="ja-JP" altLang="en-US" sz="2400" dirty="0"/>
              <a:t>　安全基地としての愛着対象</a:t>
            </a:r>
            <a:endParaRPr lang="en-US" altLang="ja-JP" sz="2400" dirty="0"/>
          </a:p>
          <a:p>
            <a:pPr marL="0" indent="0">
              <a:spcBef>
                <a:spcPts val="0"/>
              </a:spcBef>
              <a:buNone/>
            </a:pPr>
            <a:r>
              <a:rPr lang="ja-JP" altLang="en-US" sz="2000" dirty="0">
                <a:latin typeface="+mn-ea"/>
              </a:rPr>
              <a:t>      </a:t>
            </a:r>
            <a:r>
              <a:rPr lang="ja-JP" altLang="en-US" sz="2200" dirty="0">
                <a:latin typeface="+mn-ea"/>
              </a:rPr>
              <a:t>愛着の対象は一人ではない</a:t>
            </a:r>
            <a:endParaRPr lang="en-US" altLang="ja-JP" sz="2200" dirty="0">
              <a:latin typeface="+mn-ea"/>
            </a:endParaRPr>
          </a:p>
          <a:p>
            <a:pPr marL="0" indent="0">
              <a:spcBef>
                <a:spcPts val="0"/>
              </a:spcBef>
              <a:buNone/>
            </a:pPr>
            <a:r>
              <a:rPr lang="ja-JP" altLang="en-US" sz="2400" dirty="0"/>
              <a:t>　安全感の輪（</a:t>
            </a:r>
            <a:r>
              <a:rPr lang="en-US" altLang="ja-JP" sz="2400" dirty="0"/>
              <a:t>Cooper, Hoffman, Marvin &amp; Powell </a:t>
            </a:r>
            <a:r>
              <a:rPr lang="ja-JP" altLang="en-US" sz="2400" dirty="0"/>
              <a:t>）</a:t>
            </a:r>
            <a:endParaRPr lang="en-US" altLang="ja-JP" sz="2400" dirty="0"/>
          </a:p>
          <a:p>
            <a:pPr marL="0" indent="0">
              <a:spcBef>
                <a:spcPts val="0"/>
              </a:spcBef>
              <a:buNone/>
            </a:pPr>
            <a:r>
              <a:rPr lang="ja-JP" altLang="en-US" sz="2000" dirty="0"/>
              <a:t>　　　</a:t>
            </a:r>
            <a:r>
              <a:rPr lang="ja-JP" altLang="en-US" sz="2200" dirty="0"/>
              <a:t>愛着行動と探索行動　</a:t>
            </a:r>
            <a:endParaRPr kumimoji="1" lang="en-US" altLang="ja-JP" sz="2200" dirty="0"/>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6</a:t>
            </a:fld>
            <a:endParaRPr lang="ja-JP" altLang="en-US">
              <a:solidFill>
                <a:prstClr val="black">
                  <a:tint val="75000"/>
                </a:prstClr>
              </a:solidFill>
            </a:endParaRPr>
          </a:p>
        </p:txBody>
      </p:sp>
    </p:spTree>
    <p:extLst>
      <p:ext uri="{BB962C8B-B14F-4D97-AF65-F5344CB8AC3E}">
        <p14:creationId xmlns:p14="http://schemas.microsoft.com/office/powerpoint/2010/main" val="61440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404664"/>
            <a:ext cx="8568952" cy="1008112"/>
          </a:xfrm>
        </p:spPr>
        <p:txBody>
          <a:bodyPr>
            <a:noAutofit/>
          </a:bodyPr>
          <a:lstStyle/>
          <a:p>
            <a:pPr algn="l"/>
            <a:r>
              <a:rPr lang="ja-JP" altLang="en-US" sz="3000" dirty="0"/>
              <a:t>□</a:t>
            </a:r>
            <a:r>
              <a:rPr kumimoji="1" lang="ja-JP" altLang="en-US" sz="3000" dirty="0"/>
              <a:t>乳幼児以降の子どもの育ちについて学び、</a:t>
            </a:r>
            <a:r>
              <a:rPr kumimoji="1" lang="en-US" altLang="ja-JP" sz="3000" dirty="0"/>
              <a:t/>
            </a:r>
            <a:br>
              <a:rPr kumimoji="1" lang="en-US" altLang="ja-JP" sz="3000" dirty="0"/>
            </a:br>
            <a:r>
              <a:rPr lang="ja-JP" altLang="en-US" sz="3000" dirty="0"/>
              <a:t>　</a:t>
            </a:r>
            <a:r>
              <a:rPr kumimoji="1" lang="ja-JP" altLang="en-US" sz="3000" dirty="0"/>
              <a:t>生涯にわたる人間形成の基礎を担う乳児院の</a:t>
            </a:r>
            <a:r>
              <a:rPr kumimoji="1" lang="en-US" altLang="ja-JP" sz="3000" dirty="0"/>
              <a:t/>
            </a:r>
            <a:br>
              <a:rPr kumimoji="1" lang="en-US" altLang="ja-JP" sz="3000" dirty="0"/>
            </a:br>
            <a:r>
              <a:rPr lang="ja-JP" altLang="en-US" sz="3000" dirty="0"/>
              <a:t>　</a:t>
            </a:r>
            <a:r>
              <a:rPr kumimoji="1" lang="ja-JP" altLang="en-US" sz="3000" dirty="0"/>
              <a:t>役割を理解し、養育します</a:t>
            </a:r>
          </a:p>
        </p:txBody>
      </p:sp>
      <p:sp>
        <p:nvSpPr>
          <p:cNvPr id="3" name="コンテンツ プレースホルダー 2"/>
          <p:cNvSpPr>
            <a:spLocks noGrp="1"/>
          </p:cNvSpPr>
          <p:nvPr>
            <p:ph idx="1"/>
          </p:nvPr>
        </p:nvSpPr>
        <p:spPr>
          <a:xfrm>
            <a:off x="467544" y="1700808"/>
            <a:ext cx="8507288" cy="5073427"/>
          </a:xfrm>
        </p:spPr>
        <p:txBody>
          <a:bodyPr>
            <a:noAutofit/>
          </a:bodyPr>
          <a:lstStyle/>
          <a:p>
            <a:pPr marL="0" indent="0">
              <a:buNone/>
            </a:pPr>
            <a:r>
              <a:rPr kumimoji="1" lang="ja-JP" altLang="en-US" sz="2800" dirty="0"/>
              <a:t>（１）ライフサイクル</a:t>
            </a:r>
            <a:r>
              <a:rPr lang="ja-JP" altLang="en-US" sz="2800" dirty="0"/>
              <a:t>（</a:t>
            </a:r>
            <a:r>
              <a:rPr lang="en-US" altLang="ja-JP" sz="2800" dirty="0" err="1">
                <a:latin typeface="+mj-ea"/>
              </a:rPr>
              <a:t>Erikson</a:t>
            </a:r>
            <a:r>
              <a:rPr lang="en-US" altLang="ja-JP" sz="2800" dirty="0" err="1"/>
              <a:t>.H.E</a:t>
            </a:r>
            <a:r>
              <a:rPr lang="ja-JP" altLang="en-US" sz="2800" dirty="0"/>
              <a:t>）について</a:t>
            </a:r>
            <a:endParaRPr lang="en-US" altLang="ja-JP" sz="2800" dirty="0"/>
          </a:p>
          <a:p>
            <a:pPr marL="0" indent="0">
              <a:buNone/>
            </a:pPr>
            <a:r>
              <a:rPr kumimoji="1" lang="ja-JP" altLang="en-US" dirty="0"/>
              <a:t>　</a:t>
            </a:r>
            <a:r>
              <a:rPr kumimoji="1" lang="ja-JP" altLang="en-US" sz="2400" dirty="0"/>
              <a:t>・幼児期後期の自主性（</a:t>
            </a:r>
            <a:r>
              <a:rPr lang="en-US" altLang="ja-JP" sz="2400" dirty="0"/>
              <a:t>vs. </a:t>
            </a:r>
            <a:r>
              <a:rPr lang="ja-JP" altLang="en-US" sz="2400" dirty="0"/>
              <a:t>罪悪感</a:t>
            </a:r>
            <a:r>
              <a:rPr kumimoji="1" lang="ja-JP" altLang="en-US" sz="2400" dirty="0"/>
              <a:t>）の獲得</a:t>
            </a:r>
            <a:endParaRPr kumimoji="1" lang="en-US" altLang="ja-JP" sz="2400" dirty="0"/>
          </a:p>
          <a:p>
            <a:pPr marL="0" indent="0">
              <a:buNone/>
            </a:pPr>
            <a:r>
              <a:rPr lang="ja-JP" altLang="en-US" sz="2400" dirty="0"/>
              <a:t>　・児童期の勤勉性（</a:t>
            </a:r>
            <a:r>
              <a:rPr lang="en-US" altLang="ja-JP" sz="2400" dirty="0"/>
              <a:t>vs.</a:t>
            </a:r>
            <a:r>
              <a:rPr lang="ja-JP" altLang="en-US" sz="2400" dirty="0"/>
              <a:t>劣等感</a:t>
            </a:r>
            <a:r>
              <a:rPr lang="en-US" altLang="ja-JP" sz="2400" dirty="0"/>
              <a:t> </a:t>
            </a:r>
            <a:r>
              <a:rPr lang="ja-JP" altLang="en-US" sz="2400" dirty="0"/>
              <a:t>）の獲得</a:t>
            </a:r>
            <a:endParaRPr lang="en-US" altLang="ja-JP" sz="2400" dirty="0"/>
          </a:p>
          <a:p>
            <a:pPr marL="0" indent="0">
              <a:buNone/>
            </a:pPr>
            <a:r>
              <a:rPr kumimoji="1" lang="ja-JP" altLang="en-US" sz="2400" dirty="0"/>
              <a:t>　・青年期のアイデンティティの獲得（</a:t>
            </a:r>
            <a:r>
              <a:rPr lang="en-US" altLang="ja-JP" sz="2400" dirty="0"/>
              <a:t> vs. </a:t>
            </a:r>
            <a:r>
              <a:rPr lang="ja-JP" altLang="en-US" sz="2400" dirty="0"/>
              <a:t>拡散</a:t>
            </a:r>
            <a:r>
              <a:rPr kumimoji="1" lang="ja-JP" altLang="en-US" sz="2400" dirty="0"/>
              <a:t>）</a:t>
            </a:r>
            <a:endParaRPr lang="en-US" altLang="ja-JP" sz="2400" dirty="0"/>
          </a:p>
          <a:p>
            <a:pPr marL="0" indent="0">
              <a:buNone/>
            </a:pPr>
            <a:endParaRPr kumimoji="1" lang="en-US" altLang="ja-JP" sz="2400" dirty="0"/>
          </a:p>
          <a:p>
            <a:pPr marL="0" indent="0">
              <a:buNone/>
            </a:pPr>
            <a:r>
              <a:rPr lang="ja-JP" altLang="en-US" sz="2800" dirty="0"/>
              <a:t>（２）思春期･青年期の特性</a:t>
            </a:r>
            <a:endParaRPr lang="en-US" altLang="ja-JP" sz="2800" dirty="0"/>
          </a:p>
          <a:p>
            <a:pPr marL="0" indent="0">
              <a:buNone/>
            </a:pPr>
            <a:r>
              <a:rPr kumimoji="1" lang="ja-JP" altLang="en-US" sz="2400" dirty="0"/>
              <a:t>　・第</a:t>
            </a:r>
            <a:r>
              <a:rPr kumimoji="1" lang="en-US" altLang="ja-JP" sz="2400" dirty="0"/>
              <a:t>2</a:t>
            </a:r>
            <a:r>
              <a:rPr kumimoji="1" lang="ja-JP" altLang="en-US" sz="2400" dirty="0"/>
              <a:t>次性徴と衝動の高まり</a:t>
            </a:r>
            <a:endParaRPr kumimoji="1" lang="en-US" altLang="ja-JP" sz="2400" dirty="0"/>
          </a:p>
          <a:p>
            <a:pPr marL="0" indent="0">
              <a:buNone/>
            </a:pPr>
            <a:r>
              <a:rPr lang="ja-JP" altLang="en-US" sz="2400" dirty="0"/>
              <a:t>　・</a:t>
            </a:r>
            <a:r>
              <a:rPr kumimoji="1" lang="ja-JP" altLang="en-US" sz="2400" dirty="0"/>
              <a:t>論理的客観的思考の高まり</a:t>
            </a:r>
            <a:endParaRPr kumimoji="1" lang="en-US" altLang="ja-JP" sz="2400" dirty="0"/>
          </a:p>
          <a:p>
            <a:pPr marL="0" indent="0">
              <a:buNone/>
            </a:pPr>
            <a:r>
              <a:rPr lang="ja-JP" altLang="en-US" sz="2400" dirty="0"/>
              <a:t>　・自分史へのとらわれ、同年代他児との違いに対するとらわれ</a:t>
            </a:r>
            <a:endParaRPr kumimoji="1" lang="en-US" altLang="ja-JP" sz="2400" dirty="0"/>
          </a:p>
          <a:p>
            <a:pPr marL="0" indent="0">
              <a:buNone/>
            </a:pPr>
            <a:r>
              <a:rPr lang="ja-JP" altLang="en-US" sz="2400" dirty="0"/>
              <a:t>　・社会的養護児童の自己評価の低下と将来展望の難しさ</a:t>
            </a:r>
            <a:endParaRPr kumimoji="1" lang="ja-JP" altLang="en-US" sz="2400" dirty="0"/>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7</a:t>
            </a:fld>
            <a:endParaRPr lang="ja-JP" altLang="en-US">
              <a:solidFill>
                <a:prstClr val="black">
                  <a:tint val="75000"/>
                </a:prstClr>
              </a:solidFill>
            </a:endParaRPr>
          </a:p>
        </p:txBody>
      </p:sp>
    </p:spTree>
    <p:extLst>
      <p:ext uri="{BB962C8B-B14F-4D97-AF65-F5344CB8AC3E}">
        <p14:creationId xmlns:p14="http://schemas.microsoft.com/office/powerpoint/2010/main" val="8200003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512" y="332656"/>
            <a:ext cx="8409112" cy="1143000"/>
          </a:xfrm>
        </p:spPr>
        <p:txBody>
          <a:bodyPr>
            <a:noAutofit/>
          </a:bodyPr>
          <a:lstStyle/>
          <a:p>
            <a:pPr algn="l"/>
            <a:r>
              <a:rPr lang="ja-JP" altLang="en-US" sz="2900" dirty="0"/>
              <a:t>□</a:t>
            </a:r>
            <a:r>
              <a:rPr kumimoji="1" lang="ja-JP" altLang="en-US" sz="2900" dirty="0"/>
              <a:t>虐待等不適切な養育が心身に与える</a:t>
            </a:r>
            <a:r>
              <a:rPr lang="ja-JP" altLang="en-US" sz="2900" dirty="0"/>
              <a:t>影響を学び、</a:t>
            </a:r>
            <a:r>
              <a:rPr lang="en-US" altLang="ja-JP" sz="2900" dirty="0"/>
              <a:t/>
            </a:r>
            <a:br>
              <a:rPr lang="en-US" altLang="ja-JP" sz="2900" dirty="0"/>
            </a:br>
            <a:r>
              <a:rPr lang="ja-JP" altLang="en-US" sz="2900" dirty="0"/>
              <a:t>　専門的なケアが必要な子どもの養育の質の向上を</a:t>
            </a:r>
            <a:r>
              <a:rPr lang="en-US" altLang="ja-JP" sz="2900" dirty="0"/>
              <a:t/>
            </a:r>
            <a:br>
              <a:rPr lang="en-US" altLang="ja-JP" sz="2900" dirty="0"/>
            </a:br>
            <a:r>
              <a:rPr lang="ja-JP" altLang="en-US" sz="2900" dirty="0"/>
              <a:t>　図りましょう</a:t>
            </a:r>
            <a:endParaRPr kumimoji="1" lang="ja-JP" altLang="en-US" sz="2900" dirty="0"/>
          </a:p>
        </p:txBody>
      </p:sp>
      <p:sp>
        <p:nvSpPr>
          <p:cNvPr id="3" name="コンテンツ プレースホルダー 2"/>
          <p:cNvSpPr>
            <a:spLocks noGrp="1"/>
          </p:cNvSpPr>
          <p:nvPr>
            <p:ph idx="1"/>
          </p:nvPr>
        </p:nvSpPr>
        <p:spPr>
          <a:xfrm>
            <a:off x="251520" y="1700808"/>
            <a:ext cx="8507288" cy="4896544"/>
          </a:xfrm>
        </p:spPr>
        <p:txBody>
          <a:bodyPr>
            <a:noAutofit/>
          </a:bodyPr>
          <a:lstStyle/>
          <a:p>
            <a:pPr marL="0" indent="0">
              <a:buNone/>
            </a:pPr>
            <a:r>
              <a:rPr kumimoji="1" lang="ja-JP" altLang="en-US" sz="2800" dirty="0"/>
              <a:t>（１）身体および身体発育</a:t>
            </a:r>
            <a:r>
              <a:rPr lang="ja-JP" altLang="en-US" sz="2800" dirty="0"/>
              <a:t>への</a:t>
            </a:r>
            <a:r>
              <a:rPr kumimoji="1" lang="ja-JP" altLang="en-US" sz="2800" dirty="0"/>
              <a:t>影響</a:t>
            </a:r>
            <a:endParaRPr kumimoji="1" lang="en-US" altLang="ja-JP" sz="2800" dirty="0"/>
          </a:p>
          <a:p>
            <a:pPr marL="0" indent="0">
              <a:buNone/>
            </a:pPr>
            <a:r>
              <a:rPr lang="ja-JP" altLang="en-US" sz="2000" dirty="0"/>
              <a:t>　</a:t>
            </a:r>
            <a:r>
              <a:rPr lang="ja-JP" altLang="en-US" dirty="0"/>
              <a:t>　</a:t>
            </a:r>
            <a:r>
              <a:rPr lang="ja-JP" altLang="en-US" sz="2800" dirty="0"/>
              <a:t>頭部外傷、その他の身体に残る傷や障害、</a:t>
            </a:r>
            <a:r>
              <a:rPr kumimoji="1" lang="ja-JP" altLang="en-US" sz="2800" dirty="0"/>
              <a:t>成長障害、</a:t>
            </a:r>
            <a:endParaRPr kumimoji="1" lang="en-US" altLang="ja-JP" sz="2800" dirty="0"/>
          </a:p>
          <a:p>
            <a:pPr marL="261938" indent="96838">
              <a:buNone/>
            </a:pPr>
            <a:r>
              <a:rPr kumimoji="1" lang="ja-JP" altLang="en-US" sz="2800" dirty="0"/>
              <a:t>身体機能の問題</a:t>
            </a:r>
            <a:endParaRPr kumimoji="1" lang="en-US" altLang="ja-JP" sz="1800" dirty="0"/>
          </a:p>
          <a:p>
            <a:pPr marL="0" indent="0">
              <a:buNone/>
            </a:pPr>
            <a:endParaRPr kumimoji="1" lang="en-US" altLang="ja-JP" sz="800" dirty="0"/>
          </a:p>
          <a:p>
            <a:pPr marL="0" indent="0">
              <a:buNone/>
            </a:pPr>
            <a:r>
              <a:rPr lang="ja-JP" altLang="en-US" sz="2800" dirty="0"/>
              <a:t>（２）心的発達への影響</a:t>
            </a:r>
            <a:endParaRPr lang="en-US" altLang="ja-JP" sz="2800" dirty="0"/>
          </a:p>
          <a:p>
            <a:pPr marL="0" indent="0">
              <a:buNone/>
            </a:pPr>
            <a:r>
              <a:rPr kumimoji="1" lang="ja-JP" altLang="en-US" sz="1600" dirty="0"/>
              <a:t>　</a:t>
            </a:r>
            <a:r>
              <a:rPr lang="ja-JP" altLang="en-US" sz="2400" dirty="0"/>
              <a:t>・基本的信頼感獲得の阻害</a:t>
            </a:r>
            <a:endParaRPr lang="en-US" altLang="ja-JP" sz="2400" dirty="0"/>
          </a:p>
          <a:p>
            <a:pPr marL="7707313" indent="-7707313">
              <a:buNone/>
            </a:pPr>
            <a:r>
              <a:rPr lang="ja-JP" altLang="en-US" sz="2400" dirty="0"/>
              <a:t>　・愛着形成の阻害　　→世界や人に対する不信、安心のできなさ、恐怖</a:t>
            </a:r>
            <a:endParaRPr lang="en-US" altLang="ja-JP" sz="2400" dirty="0"/>
          </a:p>
          <a:p>
            <a:pPr marL="0" indent="0">
              <a:buNone/>
            </a:pPr>
            <a:r>
              <a:rPr kumimoji="1" lang="ja-JP" altLang="en-US" sz="2400" dirty="0"/>
              <a:t>　・自律性の阻害</a:t>
            </a:r>
            <a:r>
              <a:rPr lang="ja-JP" altLang="en-US" sz="2400" dirty="0"/>
              <a:t>　　　 →</a:t>
            </a:r>
            <a:r>
              <a:rPr kumimoji="1" lang="ja-JP" altLang="en-US" sz="2400" dirty="0"/>
              <a:t>欲求や情動の制御困難</a:t>
            </a:r>
            <a:endParaRPr kumimoji="1" lang="en-US" altLang="ja-JP" sz="2400" dirty="0"/>
          </a:p>
          <a:p>
            <a:pPr marL="0" indent="0">
              <a:buNone/>
            </a:pPr>
            <a:r>
              <a:rPr lang="ja-JP" altLang="en-US" sz="2400" dirty="0"/>
              <a:t>　・基本的な生活習慣の拙さ、</a:t>
            </a:r>
            <a:endParaRPr lang="en-US" altLang="ja-JP" sz="2400" dirty="0"/>
          </a:p>
          <a:p>
            <a:pPr marL="0" indent="0">
              <a:buNone/>
            </a:pPr>
            <a:r>
              <a:rPr lang="en-US" altLang="ja-JP" sz="2400" dirty="0"/>
              <a:t>   </a:t>
            </a:r>
            <a:r>
              <a:rPr lang="ja-JP" altLang="en-US" sz="2400" dirty="0"/>
              <a:t>・社会性の発達の阻害</a:t>
            </a:r>
            <a:endParaRPr lang="en-US" altLang="ja-JP" sz="1800" dirty="0"/>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8</a:t>
            </a:fld>
            <a:endParaRPr lang="ja-JP" altLang="en-US">
              <a:solidFill>
                <a:prstClr val="black">
                  <a:tint val="75000"/>
                </a:prstClr>
              </a:solidFill>
            </a:endParaRPr>
          </a:p>
        </p:txBody>
      </p:sp>
    </p:spTree>
    <p:extLst>
      <p:ext uri="{BB962C8B-B14F-4D97-AF65-F5344CB8AC3E}">
        <p14:creationId xmlns:p14="http://schemas.microsoft.com/office/powerpoint/2010/main" val="4245617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332656"/>
            <a:ext cx="8219256" cy="6264696"/>
          </a:xfrm>
        </p:spPr>
        <p:txBody>
          <a:bodyPr>
            <a:normAutofit lnSpcReduction="10000"/>
          </a:bodyPr>
          <a:lstStyle/>
          <a:p>
            <a:pPr marL="0" indent="0">
              <a:buNone/>
            </a:pPr>
            <a:r>
              <a:rPr lang="ja-JP" altLang="en-US" sz="2800" dirty="0"/>
              <a:t>（３）心的外傷体験の影響（</a:t>
            </a:r>
            <a:r>
              <a:rPr lang="en-US" altLang="ja-JP" sz="2800" dirty="0"/>
              <a:t>PTSD</a:t>
            </a:r>
            <a:r>
              <a:rPr lang="ja-JP" altLang="en-US" sz="2800" dirty="0"/>
              <a:t>）</a:t>
            </a:r>
            <a:endParaRPr lang="en-US" altLang="ja-JP" sz="2800" dirty="0"/>
          </a:p>
          <a:p>
            <a:pPr marL="0" indent="0">
              <a:buNone/>
            </a:pPr>
            <a:r>
              <a:rPr lang="ja-JP" altLang="en-US" dirty="0"/>
              <a:t>　</a:t>
            </a:r>
            <a:r>
              <a:rPr lang="ja-JP" altLang="en-US" sz="2800" dirty="0"/>
              <a:t>・</a:t>
            </a:r>
            <a:r>
              <a:rPr lang="en-US" altLang="ja-JP" sz="2800" dirty="0"/>
              <a:t>PTSD</a:t>
            </a:r>
            <a:r>
              <a:rPr lang="ja-JP" altLang="en-US" sz="2800" dirty="0"/>
              <a:t>症状について</a:t>
            </a:r>
            <a:endParaRPr lang="en-US" altLang="ja-JP" sz="2800" dirty="0"/>
          </a:p>
          <a:p>
            <a:pPr marL="0" indent="0">
              <a:buNone/>
            </a:pPr>
            <a:r>
              <a:rPr lang="ja-JP" altLang="en-US" sz="2800" dirty="0"/>
              <a:t>　・心的外傷体験の有無と状況把握の必要性</a:t>
            </a:r>
            <a:endParaRPr lang="en-US" altLang="ja-JP" sz="2800" dirty="0"/>
          </a:p>
          <a:p>
            <a:pPr marL="441325" indent="-441325">
              <a:buNone/>
            </a:pPr>
            <a:r>
              <a:rPr lang="ja-JP" altLang="en-US" sz="2800" dirty="0"/>
              <a:t>　・心的外傷体験の把握とフラッシュバック</a:t>
            </a:r>
            <a:r>
              <a:rPr lang="ja-JP" altLang="en-US" sz="2800" dirty="0" smtClean="0"/>
              <a:t>を</a:t>
            </a:r>
            <a:r>
              <a:rPr lang="ja-JP" altLang="en-US" sz="2800" dirty="0"/>
              <a:t>引</a:t>
            </a:r>
            <a:r>
              <a:rPr lang="ja-JP" altLang="en-US" sz="2800" dirty="0" smtClean="0"/>
              <a:t>き起こす</a:t>
            </a:r>
            <a:r>
              <a:rPr lang="ja-JP" altLang="en-US" sz="2800" dirty="0"/>
              <a:t>刺激や状況について</a:t>
            </a:r>
            <a:endParaRPr lang="en-US" altLang="ja-JP" sz="2800" dirty="0"/>
          </a:p>
          <a:p>
            <a:pPr marL="0" indent="0">
              <a:buNone/>
            </a:pPr>
            <a:r>
              <a:rPr lang="ja-JP" altLang="en-US" sz="2800" dirty="0"/>
              <a:t>　</a:t>
            </a:r>
            <a:r>
              <a:rPr lang="ja-JP" altLang="en-US" sz="2400" dirty="0">
                <a:latin typeface="+mn-ea"/>
              </a:rPr>
              <a:t>子どもの</a:t>
            </a:r>
            <a:r>
              <a:rPr lang="en-US" altLang="ja-JP" sz="2400" dirty="0">
                <a:latin typeface="+mn-ea"/>
              </a:rPr>
              <a:t>PTSD</a:t>
            </a:r>
            <a:r>
              <a:rPr lang="ja-JP" altLang="en-US" sz="2400" dirty="0">
                <a:latin typeface="+mn-ea"/>
              </a:rPr>
              <a:t>症状</a:t>
            </a:r>
            <a:endParaRPr lang="en-US" altLang="ja-JP" sz="2400" dirty="0">
              <a:latin typeface="+mn-ea"/>
            </a:endParaRPr>
          </a:p>
          <a:p>
            <a:pPr marL="0" indent="0">
              <a:buNone/>
            </a:pPr>
            <a:r>
              <a:rPr lang="ja-JP" altLang="en-US" sz="2000" dirty="0"/>
              <a:t>　　</a:t>
            </a:r>
            <a:r>
              <a:rPr lang="ja-JP" altLang="en-US" sz="2200" dirty="0"/>
              <a:t>無表情、感覚の鈍磨、反復行動、回避行動、情緒的パニック、</a:t>
            </a:r>
            <a:endParaRPr lang="en-US" altLang="ja-JP" sz="2200" dirty="0"/>
          </a:p>
          <a:p>
            <a:pPr marL="0" indent="0">
              <a:buNone/>
            </a:pPr>
            <a:r>
              <a:rPr lang="ja-JP" altLang="en-US" sz="2200" dirty="0"/>
              <a:t>　  不眠、その他</a:t>
            </a:r>
            <a:endParaRPr lang="en-US" altLang="ja-JP" sz="2200" dirty="0"/>
          </a:p>
          <a:p>
            <a:pPr marL="0" indent="0">
              <a:buNone/>
            </a:pPr>
            <a:endParaRPr lang="en-US" altLang="ja-JP" sz="800" dirty="0"/>
          </a:p>
          <a:p>
            <a:pPr marL="0" indent="0">
              <a:buNone/>
            </a:pPr>
            <a:r>
              <a:rPr lang="ja-JP" altLang="en-US" sz="2800" dirty="0"/>
              <a:t>（４）分離体験の影響</a:t>
            </a:r>
            <a:endParaRPr lang="en-US" altLang="ja-JP" sz="2800" dirty="0"/>
          </a:p>
          <a:p>
            <a:pPr marL="0" indent="0">
              <a:buNone/>
            </a:pPr>
            <a:r>
              <a:rPr lang="en-US" altLang="ja-JP" sz="2400" dirty="0"/>
              <a:t>    </a:t>
            </a:r>
            <a:r>
              <a:rPr lang="ja-JP" altLang="en-US" sz="2400" dirty="0"/>
              <a:t>著しい恐怖体験であり、心的外傷となる可能性が大きい</a:t>
            </a:r>
            <a:endParaRPr lang="en-US" altLang="ja-JP" sz="2400" dirty="0"/>
          </a:p>
          <a:p>
            <a:pPr marL="0" indent="0">
              <a:buNone/>
            </a:pPr>
            <a:r>
              <a:rPr lang="ja-JP" altLang="en-US" sz="800" dirty="0"/>
              <a:t>　</a:t>
            </a:r>
          </a:p>
          <a:p>
            <a:pPr marL="0" indent="0">
              <a:buNone/>
            </a:pPr>
            <a:r>
              <a:rPr lang="ja-JP" altLang="en-US" sz="2800" dirty="0"/>
              <a:t>（５）誤学習</a:t>
            </a:r>
            <a:endParaRPr lang="en-US" altLang="ja-JP" sz="2800" dirty="0"/>
          </a:p>
          <a:p>
            <a:pPr marL="0" indent="0">
              <a:buNone/>
            </a:pPr>
            <a:r>
              <a:rPr lang="ja-JP" altLang="en-US" sz="2400" dirty="0"/>
              <a:t>　・不適切な生活習慣</a:t>
            </a:r>
            <a:endParaRPr lang="en-US" altLang="ja-JP" sz="2400" dirty="0"/>
          </a:p>
          <a:p>
            <a:pPr marL="0" indent="0">
              <a:buNone/>
            </a:pPr>
            <a:r>
              <a:rPr lang="ja-JP" altLang="en-US" sz="2400" dirty="0"/>
              <a:t>　・不適切な対人関係のﾊﾟﾀｰﾝ</a:t>
            </a:r>
            <a:endParaRPr kumimoji="1" lang="ja-JP" altLang="en-US" dirty="0"/>
          </a:p>
        </p:txBody>
      </p:sp>
      <p:sp>
        <p:nvSpPr>
          <p:cNvPr id="2" name="スライド番号プレースホルダー 1"/>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9</a:t>
            </a:fld>
            <a:endParaRPr lang="ja-JP" altLang="en-US">
              <a:solidFill>
                <a:prstClr val="black">
                  <a:tint val="75000"/>
                </a:prstClr>
              </a:solidFill>
            </a:endParaRPr>
          </a:p>
        </p:txBody>
      </p:sp>
    </p:spTree>
    <p:extLst>
      <p:ext uri="{BB962C8B-B14F-4D97-AF65-F5344CB8AC3E}">
        <p14:creationId xmlns:p14="http://schemas.microsoft.com/office/powerpoint/2010/main" val="21085333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8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9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研修体系具体化点プレ">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7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1369</TotalTime>
  <Words>2849</Words>
  <Application>Microsoft Office PowerPoint</Application>
  <PresentationFormat>画面に合わせる (4:3)</PresentationFormat>
  <Paragraphs>758</Paragraphs>
  <Slides>29</Slides>
  <Notes>29</Notes>
  <HiddenSlides>0</HiddenSlides>
  <MMClips>0</MMClips>
  <ScaleCrop>false</ScaleCrop>
  <HeadingPairs>
    <vt:vector size="6" baseType="variant">
      <vt:variant>
        <vt:lpstr>使用されているフォント</vt:lpstr>
      </vt:variant>
      <vt:variant>
        <vt:i4>6</vt:i4>
      </vt:variant>
      <vt:variant>
        <vt:lpstr>テーマ</vt:lpstr>
      </vt:variant>
      <vt:variant>
        <vt:i4>11</vt:i4>
      </vt:variant>
      <vt:variant>
        <vt:lpstr>スライド タイトル</vt:lpstr>
      </vt:variant>
      <vt:variant>
        <vt:i4>29</vt:i4>
      </vt:variant>
    </vt:vector>
  </HeadingPairs>
  <TitlesOfParts>
    <vt:vector size="46" baseType="lpstr">
      <vt:lpstr>ＭＳ Ｐゴシック</vt:lpstr>
      <vt:lpstr>ＭＳ 明朝</vt:lpstr>
      <vt:lpstr>Arial</vt:lpstr>
      <vt:lpstr>Calibri</vt:lpstr>
      <vt:lpstr>Century</vt:lpstr>
      <vt:lpstr>Times New Roman</vt:lpstr>
      <vt:lpstr>Office ​​テーマ</vt:lpstr>
      <vt:lpstr>1_Office ​​テーマ</vt:lpstr>
      <vt:lpstr>2_Office ​​テーマ</vt:lpstr>
      <vt:lpstr>3_Office ​​テーマ</vt:lpstr>
      <vt:lpstr>4_Office ​​テーマ</vt:lpstr>
      <vt:lpstr>5_Office ​​テーマ</vt:lpstr>
      <vt:lpstr>研修体系具体化点プレ</vt:lpstr>
      <vt:lpstr>6_Office ​​テーマ</vt:lpstr>
      <vt:lpstr>7_Office ​​テーマ</vt:lpstr>
      <vt:lpstr>8_Office ​​テーマ</vt:lpstr>
      <vt:lpstr>9_Office ​​テーマ</vt:lpstr>
      <vt:lpstr>④専門的知識</vt:lpstr>
      <vt:lpstr>□児童福祉法、児童虐待防止法等、児童福祉や 社会的養護に関連する法制度について理解しましょう</vt:lpstr>
      <vt:lpstr>□児童虐待の現状と家族の現状について 　学びましょう</vt:lpstr>
      <vt:lpstr>□衣食住等、子どもの暮らしを豊かにし健やか 　な成長を支えます      　　　　　　　　　　　　　　　　（乳児院運営ハンドブック第Ⅲ章２-１参照） 　　　　　　　　　　　　　　　　　　　　　　　　　　　　　　　　　　　（改訂新版乳児院養育指針第５章参照）</vt:lpstr>
      <vt:lpstr>□乳幼児の身体的健康と身体発育について 　学び、支えます</vt:lpstr>
      <vt:lpstr>□乳幼児の心的発達の理論を学び、養育に 　活かします</vt:lpstr>
      <vt:lpstr>□乳幼児以降の子どもの育ちについて学び、 　生涯にわたる人間形成の基礎を担う乳児院の 　役割を理解し、養育します</vt:lpstr>
      <vt:lpstr>□虐待等不適切な養育が心身に与える影響を学び、 　専門的なケアが必要な子どもの養育の質の向上を 　図りましょう</vt:lpstr>
      <vt:lpstr>PowerPoint プレゼンテーション</vt:lpstr>
      <vt:lpstr>□発達障害、愛着障害などの子どもの 　精神障害について学びましょう</vt:lpstr>
      <vt:lpstr>家庭支援専門相談員など 家族支援に関わる職員対象</vt:lpstr>
      <vt:lpstr>□ソーシャルワークの基本について学びましょう</vt:lpstr>
      <vt:lpstr>PowerPoint プレゼンテーション</vt:lpstr>
      <vt:lpstr>PowerPoint プレゼンテーション</vt:lpstr>
      <vt:lpstr>看護職</vt:lpstr>
      <vt:lpstr>□病虚弱児に関する知識と対応に 　ついて学びましょう </vt:lpstr>
      <vt:lpstr>□感染症の予防について学びましょう</vt:lpstr>
      <vt:lpstr>栄養士 管理栄養士</vt:lpstr>
      <vt:lpstr>□乳幼児期の食育について学びしょう</vt:lpstr>
      <vt:lpstr>□家庭的養育を進める上で、栄養士は栄養管理や栄養指導を行い、専門性を発揮することが求められます</vt:lpstr>
      <vt:lpstr>心理職対象</vt:lpstr>
      <vt:lpstr>□乳幼児の身体的発達について学びましょう</vt:lpstr>
      <vt:lpstr>□病虚弱児の養育について学び、 　心理面からの支援を検討します</vt:lpstr>
      <vt:lpstr>□アセスメントの基本を学び、心理職としての役割を果たします</vt:lpstr>
      <vt:lpstr>PowerPoint プレゼンテーション</vt:lpstr>
      <vt:lpstr>PowerPoint プレゼンテーション</vt:lpstr>
      <vt:lpstr>□乳幼児の発達検査について学び、 　養育に役立てましょう</vt:lpstr>
      <vt:lpstr>□虐待がもたらす心身への影響について学びましょう</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初任職員研修 研修のねらいと内容</dc:title>
  <cp:lastModifiedBy>星野 友樹</cp:lastModifiedBy>
  <cp:revision>62</cp:revision>
  <cp:lastPrinted>2018-10-29T02:07:48Z</cp:lastPrinted>
  <dcterms:created xsi:type="dcterms:W3CDTF">2017-01-26T07:32:01Z</dcterms:created>
  <dcterms:modified xsi:type="dcterms:W3CDTF">2018-11-26T05:56:15Z</dcterms:modified>
  <cp:contentStatus/>
</cp:coreProperties>
</file>