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7.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8.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9.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19" r:id="rId2"/>
    <p:sldMasterId id="2147483731" r:id="rId3"/>
    <p:sldMasterId id="2147483743" r:id="rId4"/>
    <p:sldMasterId id="2147483755" r:id="rId5"/>
    <p:sldMasterId id="2147483767" r:id="rId6"/>
    <p:sldMasterId id="2147483779" r:id="rId7"/>
    <p:sldMasterId id="2147483791" r:id="rId8"/>
    <p:sldMasterId id="2147483803" r:id="rId9"/>
    <p:sldMasterId id="2147483815" r:id="rId10"/>
  </p:sldMasterIdLst>
  <p:notesMasterIdLst>
    <p:notesMasterId r:id="rId29"/>
  </p:notesMasterIdLst>
  <p:handoutMasterIdLst>
    <p:handoutMasterId r:id="rId30"/>
  </p:handoutMasterIdLst>
  <p:sldIdLst>
    <p:sldId id="373" r:id="rId11"/>
    <p:sldId id="374" r:id="rId12"/>
    <p:sldId id="375" r:id="rId13"/>
    <p:sldId id="376" r:id="rId14"/>
    <p:sldId id="378" r:id="rId15"/>
    <p:sldId id="377" r:id="rId16"/>
    <p:sldId id="391" r:id="rId17"/>
    <p:sldId id="379" r:id="rId18"/>
    <p:sldId id="380" r:id="rId19"/>
    <p:sldId id="381" r:id="rId20"/>
    <p:sldId id="382" r:id="rId21"/>
    <p:sldId id="384" r:id="rId22"/>
    <p:sldId id="385" r:id="rId23"/>
    <p:sldId id="383" r:id="rId24"/>
    <p:sldId id="386" r:id="rId25"/>
    <p:sldId id="387" r:id="rId26"/>
    <p:sldId id="388" r:id="rId27"/>
    <p:sldId id="389" r:id="rId2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63489" autoAdjust="0"/>
  </p:normalViewPr>
  <p:slideViewPr>
    <p:cSldViewPr>
      <p:cViewPr varScale="1">
        <p:scale>
          <a:sx n="65" d="100"/>
          <a:sy n="65" d="100"/>
        </p:scale>
        <p:origin x="123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3030"/>
    </p:cViewPr>
  </p:sorterViewPr>
  <p:notesViewPr>
    <p:cSldViewPr>
      <p:cViewPr varScale="1">
        <p:scale>
          <a:sx n="73" d="100"/>
          <a:sy n="73" d="100"/>
        </p:scale>
        <p:origin x="2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4C72F01-AEC2-4D16-8590-87DEA638A407}" type="datetimeFigureOut">
              <a:rPr kumimoji="1" lang="ja-JP" altLang="en-US" smtClean="0"/>
              <a:t>2018/11/26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B0447EC2-1E0A-4A59-AD86-012B0EBB6297}" type="slidenum">
              <a:rPr kumimoji="1" lang="ja-JP" altLang="en-US" smtClean="0"/>
              <a:t>‹#›</a:t>
            </a:fld>
            <a:endParaRPr kumimoji="1" lang="ja-JP" altLang="en-US"/>
          </a:p>
        </p:txBody>
      </p:sp>
    </p:spTree>
    <p:extLst>
      <p:ext uri="{BB962C8B-B14F-4D97-AF65-F5344CB8AC3E}">
        <p14:creationId xmlns:p14="http://schemas.microsoft.com/office/powerpoint/2010/main" val="39007332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166813" y="247130"/>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235249" y="3817541"/>
            <a:ext cx="6336704" cy="5616623"/>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5"/>
          </p:nvPr>
        </p:nvSpPr>
        <p:spPr>
          <a:xfrm>
            <a:off x="3856038" y="9650189"/>
            <a:ext cx="2949575" cy="289149"/>
          </a:xfrm>
          <a:prstGeom prst="rect">
            <a:avLst/>
          </a:prstGeom>
        </p:spPr>
        <p:txBody>
          <a:bodyPr vert="horz" lIns="91440" tIns="45720" rIns="91440" bIns="45720" rtlCol="0" anchor="b"/>
          <a:lstStyle>
            <a:lvl1pPr algn="r">
              <a:defRPr sz="1200"/>
            </a:lvl1pPr>
          </a:lstStyle>
          <a:p>
            <a:fld id="{1D41D0D0-B189-4CD0-8BC2-1D06F6EF1208}" type="slidenum">
              <a:rPr kumimoji="1" lang="ja-JP" altLang="en-US" smtClean="0"/>
              <a:t>‹#›</a:t>
            </a:fld>
            <a:endParaRPr kumimoji="1" lang="ja-JP" altLang="en-US"/>
          </a:p>
        </p:txBody>
      </p:sp>
    </p:spTree>
    <p:extLst>
      <p:ext uri="{BB962C8B-B14F-4D97-AF65-F5344CB8AC3E}">
        <p14:creationId xmlns:p14="http://schemas.microsoft.com/office/powerpoint/2010/main" val="40673267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050" kern="1200">
        <a:solidFill>
          <a:schemeClr val="tx1"/>
        </a:solidFill>
        <a:latin typeface="+mn-ea"/>
        <a:ea typeface="+mn-ea"/>
        <a:cs typeface="+mn-cs"/>
      </a:defRPr>
    </a:lvl1pPr>
    <a:lvl2pPr marL="457200" algn="l" defTabSz="914400" rtl="0" eaLnBrk="1" latinLnBrk="0" hangingPunct="1">
      <a:defRPr kumimoji="1" sz="1050" kern="1200">
        <a:solidFill>
          <a:schemeClr val="tx1"/>
        </a:solidFill>
        <a:latin typeface="+mn-ea"/>
        <a:ea typeface="+mn-ea"/>
        <a:cs typeface="+mn-cs"/>
      </a:defRPr>
    </a:lvl2pPr>
    <a:lvl3pPr marL="914400" algn="l" defTabSz="914400" rtl="0" eaLnBrk="1" latinLnBrk="0" hangingPunct="1">
      <a:defRPr kumimoji="1" sz="1050" kern="1200">
        <a:solidFill>
          <a:schemeClr val="tx1"/>
        </a:solidFill>
        <a:latin typeface="+mn-ea"/>
        <a:ea typeface="+mn-ea"/>
        <a:cs typeface="+mn-cs"/>
      </a:defRPr>
    </a:lvl3pPr>
    <a:lvl4pPr marL="1371600" algn="l" defTabSz="914400" rtl="0" eaLnBrk="1" latinLnBrk="0" hangingPunct="1">
      <a:defRPr kumimoji="1" sz="1050" kern="1200">
        <a:solidFill>
          <a:schemeClr val="tx1"/>
        </a:solidFill>
        <a:latin typeface="+mn-ea"/>
        <a:ea typeface="+mn-ea"/>
        <a:cs typeface="+mn-cs"/>
      </a:defRPr>
    </a:lvl4pPr>
    <a:lvl5pPr marL="1828800" algn="l" defTabSz="914400" rtl="0" eaLnBrk="1" latinLnBrk="0" hangingPunct="1">
      <a:defRPr kumimoji="1" sz="105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引用・参考文献</a:t>
            </a:r>
            <a:endParaRPr lang="en-US" altLang="ja-JP" dirty="0"/>
          </a:p>
          <a:p>
            <a:endParaRPr lang="en-US" altLang="ja-JP" dirty="0"/>
          </a:p>
          <a:p>
            <a:r>
              <a:rPr lang="ja-JP" altLang="en-US" dirty="0"/>
              <a:t>＊関東ブロック職員育成研修会　資料</a:t>
            </a:r>
            <a:endParaRPr lang="en-US" altLang="ja-JP" dirty="0"/>
          </a:p>
          <a:p>
            <a:endParaRPr lang="en-US" altLang="ja-JP" dirty="0"/>
          </a:p>
          <a:p>
            <a:r>
              <a:rPr lang="ja-JP" altLang="en-US" dirty="0"/>
              <a:t>＊平成</a:t>
            </a:r>
            <a:r>
              <a:rPr lang="en-US" altLang="ja-JP" dirty="0"/>
              <a:t>25</a:t>
            </a:r>
            <a:r>
              <a:rPr lang="ja-JP" altLang="en-US" dirty="0"/>
              <a:t>年</a:t>
            </a:r>
            <a:r>
              <a:rPr lang="en-US" altLang="ja-JP" dirty="0"/>
              <a:t>3</a:t>
            </a:r>
            <a:r>
              <a:rPr lang="ja-JP" altLang="en-US" dirty="0"/>
              <a:t>月　</a:t>
            </a:r>
            <a:r>
              <a:rPr lang="en-US" altLang="ja-JP" dirty="0"/>
              <a:t>(</a:t>
            </a:r>
            <a:r>
              <a:rPr lang="ja-JP" altLang="en-US" dirty="0"/>
              <a:t>編</a:t>
            </a:r>
            <a:r>
              <a:rPr lang="en-US" altLang="ja-JP" dirty="0"/>
              <a:t>)</a:t>
            </a:r>
            <a:r>
              <a:rPr lang="ja-JP" altLang="en-US" dirty="0"/>
              <a:t>全国乳児福祉協議会　アセスメントツール作業委員会　　乳児院に</a:t>
            </a:r>
            <a:r>
              <a:rPr lang="ja-JP" altLang="en-US" dirty="0" smtClean="0"/>
              <a:t>おける</a:t>
            </a:r>
            <a:r>
              <a:rPr lang="ja-JP" altLang="en-US" dirty="0"/>
              <a:t>アセスメントガイド－社会的養護における人生初期のアセスメント－子どもの</a:t>
            </a:r>
            <a:r>
              <a:rPr lang="ja-JP" altLang="en-US" dirty="0" smtClean="0"/>
              <a:t>養育の</a:t>
            </a:r>
            <a:r>
              <a:rPr lang="ja-JP" altLang="en-US" dirty="0"/>
              <a:t>質を高めるために　　社会福祉法人　全国社会福祉協議会　全国乳児福祉協議会　</a:t>
            </a:r>
            <a:endParaRPr lang="en-US" altLang="ja-JP" dirty="0"/>
          </a:p>
          <a:p>
            <a:endParaRPr lang="en-US" altLang="ja-JP" dirty="0"/>
          </a:p>
          <a:p>
            <a:r>
              <a:rPr lang="ja-JP" altLang="en-US" dirty="0"/>
              <a:t>＊平成</a:t>
            </a:r>
            <a:r>
              <a:rPr lang="en-US" altLang="ja-JP" dirty="0"/>
              <a:t>26</a:t>
            </a:r>
            <a:r>
              <a:rPr lang="ja-JP" altLang="en-US" dirty="0"/>
              <a:t>年</a:t>
            </a:r>
            <a:r>
              <a:rPr lang="en-US" altLang="ja-JP" dirty="0"/>
              <a:t>6</a:t>
            </a:r>
            <a:r>
              <a:rPr lang="ja-JP" altLang="en-US" dirty="0"/>
              <a:t>月　</a:t>
            </a:r>
            <a:r>
              <a:rPr lang="en-US" altLang="ja-JP" dirty="0"/>
              <a:t>(</a:t>
            </a:r>
            <a:r>
              <a:rPr lang="ja-JP" altLang="en-US" dirty="0"/>
              <a:t>編</a:t>
            </a:r>
            <a:r>
              <a:rPr lang="en-US" altLang="ja-JP" dirty="0"/>
              <a:t>)</a:t>
            </a:r>
            <a:r>
              <a:rPr lang="ja-JP" altLang="en-US" dirty="0"/>
              <a:t>全国乳児福祉協議会　乳児院の心理職ガイドライン作業委員会　　</a:t>
            </a:r>
            <a:r>
              <a:rPr lang="ja-JP" altLang="en-US" dirty="0" smtClean="0"/>
              <a:t>乳児院</a:t>
            </a:r>
            <a:r>
              <a:rPr lang="ja-JP" altLang="en-US" dirty="0"/>
              <a:t>における心理職のガイドライン　　社会福祉法人　全国社会福祉協議会　</a:t>
            </a:r>
            <a:r>
              <a:rPr lang="ja-JP" altLang="en-US" dirty="0" smtClean="0"/>
              <a:t>全国乳児</a:t>
            </a:r>
            <a:r>
              <a:rPr lang="ja-JP" altLang="en-US" dirty="0"/>
              <a:t>福祉協議会　</a:t>
            </a:r>
            <a:endParaRPr lang="en-US" altLang="ja-JP" dirty="0"/>
          </a:p>
          <a:p>
            <a:endParaRPr lang="en-US" altLang="ja-JP" dirty="0"/>
          </a:p>
          <a:p>
            <a:r>
              <a:rPr lang="ja-JP" altLang="en-US" dirty="0"/>
              <a:t>＊平成</a:t>
            </a:r>
            <a:r>
              <a:rPr lang="en-US" altLang="ja-JP" dirty="0"/>
              <a:t>27</a:t>
            </a:r>
            <a:r>
              <a:rPr lang="ja-JP" altLang="en-US" dirty="0"/>
              <a:t>年</a:t>
            </a:r>
            <a:r>
              <a:rPr lang="en-US" altLang="ja-JP" dirty="0"/>
              <a:t>2</a:t>
            </a:r>
            <a:r>
              <a:rPr lang="ja-JP" altLang="en-US" dirty="0"/>
              <a:t>月　</a:t>
            </a:r>
            <a:r>
              <a:rPr lang="en-US" altLang="ja-JP" dirty="0"/>
              <a:t>(</a:t>
            </a:r>
            <a:r>
              <a:rPr lang="ja-JP" altLang="en-US" dirty="0"/>
              <a:t>編</a:t>
            </a:r>
            <a:r>
              <a:rPr lang="en-US" altLang="ja-JP" dirty="0"/>
              <a:t>)</a:t>
            </a:r>
            <a:r>
              <a:rPr lang="ja-JP" altLang="en-US" dirty="0"/>
              <a:t>全国乳児福祉協議会　広報・研修委員会　　改訂新版　　乳児院</a:t>
            </a:r>
            <a:r>
              <a:rPr lang="ja-JP" altLang="en-US" dirty="0" smtClean="0"/>
              <a:t>養育指針</a:t>
            </a:r>
            <a:r>
              <a:rPr lang="ja-JP" altLang="en-US" dirty="0"/>
              <a:t>　　社会福祉法人　全国社会福祉協議会　全国乳児福祉協議会　</a:t>
            </a:r>
            <a:endParaRPr lang="en-US" altLang="ja-JP" dirty="0"/>
          </a:p>
          <a:p>
            <a:endParaRPr lang="en-US" altLang="ja-JP" dirty="0"/>
          </a:p>
          <a:p>
            <a:r>
              <a:rPr lang="ja-JP" altLang="en-US" dirty="0"/>
              <a:t>＊平成</a:t>
            </a:r>
            <a:r>
              <a:rPr lang="en-US" altLang="ja-JP" dirty="0"/>
              <a:t>27</a:t>
            </a:r>
            <a:r>
              <a:rPr lang="ja-JP" altLang="en-US" dirty="0"/>
              <a:t>年</a:t>
            </a:r>
            <a:r>
              <a:rPr lang="en-US" altLang="ja-JP" dirty="0"/>
              <a:t>3</a:t>
            </a:r>
            <a:r>
              <a:rPr lang="ja-JP" altLang="en-US" dirty="0"/>
              <a:t>月　</a:t>
            </a:r>
            <a:r>
              <a:rPr lang="en-US" altLang="ja-JP" dirty="0"/>
              <a:t>(</a:t>
            </a:r>
            <a:r>
              <a:rPr lang="ja-JP" altLang="en-US" dirty="0"/>
              <a:t>編</a:t>
            </a:r>
            <a:r>
              <a:rPr lang="en-US" altLang="ja-JP" dirty="0"/>
              <a:t>)</a:t>
            </a:r>
            <a:r>
              <a:rPr lang="ja-JP" altLang="en-US" dirty="0"/>
              <a:t>全国乳児福祉協議会　　乳児院の小規模化の際の人材育成検討</a:t>
            </a:r>
            <a:r>
              <a:rPr lang="ja-JP" altLang="en-US" dirty="0" smtClean="0"/>
              <a:t>委員会</a:t>
            </a:r>
            <a:r>
              <a:rPr lang="ja-JP" altLang="en-US" dirty="0"/>
              <a:t>　　「改訂　乳児院の研修体系－小規模化にも対応するための人材育成の指針－」　</a:t>
            </a:r>
            <a:r>
              <a:rPr lang="ja-JP" altLang="en-US" dirty="0" smtClean="0"/>
              <a:t>社会</a:t>
            </a:r>
            <a:r>
              <a:rPr lang="ja-JP" altLang="en-US" dirty="0"/>
              <a:t>福祉法人　全国社会福祉協議会　全国乳児福祉協議会</a:t>
            </a:r>
            <a:endParaRPr lang="en-US" altLang="ja-JP" dirty="0"/>
          </a:p>
          <a:p>
            <a:endParaRPr lang="en-US" altLang="ja-JP" dirty="0"/>
          </a:p>
          <a:p>
            <a:r>
              <a:rPr lang="ja-JP" altLang="en-US" dirty="0"/>
              <a:t>＊平成</a:t>
            </a:r>
            <a:r>
              <a:rPr lang="en-US" altLang="ja-JP" dirty="0"/>
              <a:t>28</a:t>
            </a:r>
            <a:r>
              <a:rPr lang="ja-JP" altLang="en-US" dirty="0"/>
              <a:t>年</a:t>
            </a:r>
            <a:r>
              <a:rPr lang="en-US" altLang="ja-JP" dirty="0"/>
              <a:t>3</a:t>
            </a:r>
            <a:r>
              <a:rPr lang="ja-JP" altLang="en-US" dirty="0"/>
              <a:t>月　</a:t>
            </a:r>
            <a:r>
              <a:rPr lang="en-US" altLang="ja-JP" dirty="0"/>
              <a:t>(</a:t>
            </a:r>
            <a:r>
              <a:rPr lang="ja-JP" altLang="en-US" dirty="0"/>
              <a:t>編</a:t>
            </a:r>
            <a:r>
              <a:rPr lang="en-US" altLang="ja-JP" dirty="0"/>
              <a:t>)</a:t>
            </a:r>
            <a:r>
              <a:rPr lang="ja-JP" altLang="en-US" dirty="0"/>
              <a:t>全国乳児福祉協議会　乳児院の研修体系具体化にむけた作業</a:t>
            </a:r>
            <a:r>
              <a:rPr lang="ja-JP" altLang="en-US" dirty="0" smtClean="0"/>
              <a:t>委員会</a:t>
            </a:r>
            <a:r>
              <a:rPr lang="ja-JP" altLang="en-US" dirty="0"/>
              <a:t>　　</a:t>
            </a:r>
            <a:r>
              <a:rPr lang="en-US" altLang="ja-JP" dirty="0"/>
              <a:t>『</a:t>
            </a:r>
            <a:r>
              <a:rPr lang="ja-JP" altLang="en-US" dirty="0"/>
              <a:t>初任職員にむけた研修小冊子　～乳児院の養育を担うスタートをきるため</a:t>
            </a:r>
            <a:r>
              <a:rPr lang="ja-JP" altLang="en-US" dirty="0" smtClean="0"/>
              <a:t>に～</a:t>
            </a:r>
            <a:r>
              <a:rPr lang="en-US" altLang="ja-JP" dirty="0"/>
              <a:t>』</a:t>
            </a:r>
            <a:r>
              <a:rPr lang="ja-JP" altLang="en-US" dirty="0"/>
              <a:t>　　社会福祉法人　全国社会福祉協議会　全国乳児福祉協議会　</a:t>
            </a:r>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1</a:t>
            </a:fld>
            <a:endParaRPr lang="ja-JP" altLang="en-US" noProof="0"/>
          </a:p>
        </p:txBody>
      </p:sp>
      <p:sp>
        <p:nvSpPr>
          <p:cNvPr id="6" name="スライド イメージ プレースホルダー 5">
            <a:extLst>
              <a:ext uri="{FF2B5EF4-FFF2-40B4-BE49-F238E27FC236}">
                <a16:creationId xmlns:a16="http://schemas.microsoft.com/office/drawing/2014/main" xmlns="" id="{58BBC599-8BAB-4F81-8C8A-07AF24FB0584}"/>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973391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養育</a:t>
            </a:r>
            <a:r>
              <a:rPr lang="ja-JP" altLang="en-US" dirty="0"/>
              <a:t>の質を保ち、上げていくために欠かせないことがあります。</a:t>
            </a:r>
            <a:endParaRPr lang="en-US" altLang="ja-JP" dirty="0"/>
          </a:p>
          <a:p>
            <a:r>
              <a:rPr lang="ja-JP" altLang="en-US" dirty="0" smtClean="0"/>
              <a:t>　子ども</a:t>
            </a:r>
            <a:r>
              <a:rPr lang="ja-JP" altLang="en-US" dirty="0"/>
              <a:t>を安心して養育するためには、まず自分が安心して取り組める環境や状態にあることが必要です（乳児院における心理職の</a:t>
            </a:r>
            <a:r>
              <a:rPr lang="ja-JP" altLang="en-US" dirty="0" smtClean="0"/>
              <a:t>ガイドライン</a:t>
            </a:r>
            <a:r>
              <a:rPr lang="en-US" altLang="ja-JP" dirty="0" smtClean="0"/>
              <a:t>P.9</a:t>
            </a:r>
            <a:r>
              <a:rPr lang="ja-JP" altLang="en-US" dirty="0"/>
              <a:t>）。自分は大丈夫と思っていても、いろんな体験をする中で、疲れたり、気持ちが切り替えられなくなったりすることもあります。自分自身が安定していないと、養育の質は守れません。そのためにも、職場での支え合いはなくてはならないものです。職員同士が支え合うことで、日々の実践が成り立っているのです（改訂　乳児院の研修</a:t>
            </a:r>
            <a:r>
              <a:rPr lang="ja-JP" altLang="en-US" dirty="0" smtClean="0"/>
              <a:t>体系</a:t>
            </a:r>
            <a:r>
              <a:rPr lang="en-US" altLang="ja-JP" dirty="0" smtClean="0"/>
              <a:t>P.19</a:t>
            </a:r>
            <a:r>
              <a:rPr lang="ja-JP" altLang="en-US" dirty="0"/>
              <a:t>）。</a:t>
            </a:r>
            <a:endParaRPr lang="en-US" altLang="ja-JP" dirty="0"/>
          </a:p>
          <a:p>
            <a:endParaRPr lang="en-US" altLang="ja-JP" dirty="0"/>
          </a:p>
          <a:p>
            <a:r>
              <a:rPr lang="ja-JP" altLang="en-US" dirty="0" smtClean="0"/>
              <a:t>　また</a:t>
            </a:r>
            <a:r>
              <a:rPr lang="ja-JP" altLang="en-US" dirty="0"/>
              <a:t>、養育の質の向上のためには、日々の学びの積み重ねが大事です。日々の中で、相手のちょっとしたかかわりから学んだり、異なる専門職と意見を交わすことで、自分とは違う見方や捉え方を学び、気づきを得ることもできます。学びを得る上での前提になるのは、学ぶ姿勢でもあるので、それを大切にして</a:t>
            </a:r>
            <a:r>
              <a:rPr lang="ja-JP" altLang="en-US" dirty="0" smtClean="0"/>
              <a:t>いきましょう。</a:t>
            </a:r>
            <a:endParaRPr lang="en-US" altLang="ja-JP" dirty="0"/>
          </a:p>
          <a:p>
            <a:endParaRPr lang="en-US" altLang="ja-JP" dirty="0"/>
          </a:p>
          <a:p>
            <a:r>
              <a:rPr lang="ja-JP" altLang="en-US" dirty="0" smtClean="0"/>
              <a:t>　また</a:t>
            </a:r>
            <a:r>
              <a:rPr lang="ja-JP" altLang="en-US" dirty="0"/>
              <a:t>、積極的・主体的に研修に参加しましょう。研修を受けるときも、日々の実践とつなげながら、自分のものにしていく姿勢が大切です。</a:t>
            </a:r>
            <a:endParaRPr lang="en-US" altLang="ja-JP" dirty="0"/>
          </a:p>
          <a:p>
            <a:r>
              <a:rPr lang="ja-JP" altLang="en-US" dirty="0" smtClean="0"/>
              <a:t>　日々</a:t>
            </a:r>
            <a:r>
              <a:rPr lang="ja-JP" altLang="en-US" dirty="0"/>
              <a:t>の養育の中では、自分では気づかないことも多いものです。他者から見たらどうなのか指摘を受けたり、スーパーバイズによって自分自身を振り返ることも大事なことです。</a:t>
            </a:r>
            <a:endParaRPr lang="en-US" altLang="ja-JP" dirty="0"/>
          </a:p>
        </p:txBody>
      </p:sp>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10</a:t>
            </a:fld>
            <a:endParaRPr lang="ja-JP" altLang="en-US" noProof="0" dirty="0"/>
          </a:p>
        </p:txBody>
      </p:sp>
      <p:sp>
        <p:nvSpPr>
          <p:cNvPr id="6" name="スライド イメージ プレースホルダー 5">
            <a:extLst>
              <a:ext uri="{FF2B5EF4-FFF2-40B4-BE49-F238E27FC236}">
                <a16:creationId xmlns:a16="http://schemas.microsoft.com/office/drawing/2014/main" xmlns="" id="{EF64B830-B698-45CD-942C-A04790B2A80A}"/>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2486906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11</a:t>
            </a:fld>
            <a:endParaRPr lang="ja-JP" altLang="en-US" noProof="0" dirty="0"/>
          </a:p>
        </p:txBody>
      </p:sp>
      <p:sp>
        <p:nvSpPr>
          <p:cNvPr id="3" name="スライド イメージ プレースホルダー 2">
            <a:extLst>
              <a:ext uri="{FF2B5EF4-FFF2-40B4-BE49-F238E27FC236}">
                <a16:creationId xmlns:a16="http://schemas.microsoft.com/office/drawing/2014/main" xmlns="" id="{860EF736-40DC-40C5-ACC6-8F6F6A8F7A7B}"/>
              </a:ext>
            </a:extLst>
          </p:cNvPr>
          <p:cNvSpPr>
            <a:spLocks noGrp="1" noRot="1" noChangeAspect="1"/>
          </p:cNvSpPr>
          <p:nvPr>
            <p:ph type="sldImg"/>
          </p:nvPr>
        </p:nvSpPr>
        <p:spPr>
          <a:xfrm>
            <a:off x="1166813" y="247650"/>
            <a:ext cx="4473575" cy="3354388"/>
          </a:xfrm>
        </p:spPr>
      </p:sp>
      <p:sp>
        <p:nvSpPr>
          <p:cNvPr id="5" name="ノート プレースホルダー 4">
            <a:extLst>
              <a:ext uri="{FF2B5EF4-FFF2-40B4-BE49-F238E27FC236}">
                <a16:creationId xmlns:a16="http://schemas.microsoft.com/office/drawing/2014/main" xmlns="" id="{771EDDA6-2F46-4B2F-B941-1E130A83EF3A}"/>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604913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記録</a:t>
            </a:r>
            <a:r>
              <a:rPr lang="ja-JP" altLang="en-US" dirty="0"/>
              <a:t>するときの視点としては、“読み手が分かりやすいように”を頭に置きましょう。</a:t>
            </a:r>
            <a:endParaRPr lang="en-US" altLang="ja-JP" dirty="0"/>
          </a:p>
          <a:p>
            <a:r>
              <a:rPr lang="ja-JP" altLang="en-US" dirty="0" smtClean="0"/>
              <a:t>　その</a:t>
            </a:r>
            <a:r>
              <a:rPr lang="ja-JP" altLang="en-US" dirty="0"/>
              <a:t>一つとして、丁寧な字で書くことは基本です。</a:t>
            </a:r>
            <a:endParaRPr lang="en-US" altLang="ja-JP" dirty="0"/>
          </a:p>
          <a:p>
            <a:r>
              <a:rPr lang="ja-JP" altLang="en-US" dirty="0" smtClean="0"/>
              <a:t>　そして</a:t>
            </a:r>
            <a:r>
              <a:rPr lang="ja-JP" altLang="en-US" dirty="0"/>
              <a:t>、客観的・具体的・より簡潔に記録していくことを意識しましょう。例えば</a:t>
            </a:r>
            <a:r>
              <a:rPr lang="ja-JP" altLang="en-US" dirty="0" smtClean="0"/>
              <a:t>、</a:t>
            </a:r>
            <a:r>
              <a:rPr lang="en-US" altLang="ja-JP" dirty="0" smtClean="0"/>
              <a:t>5W1H</a:t>
            </a:r>
            <a:r>
              <a:rPr lang="ja-JP" altLang="en-US" dirty="0" smtClean="0"/>
              <a:t>で</a:t>
            </a:r>
            <a:r>
              <a:rPr lang="ja-JP" altLang="en-US" dirty="0"/>
              <a:t>言う、「いつ・誰が・どこで・何を・どのようであったか」に</a:t>
            </a:r>
            <a:r>
              <a:rPr lang="ja-JP" altLang="en-US" dirty="0" smtClean="0"/>
              <a:t>触れ（乳児院</a:t>
            </a:r>
            <a:r>
              <a:rPr lang="ja-JP" altLang="en-US" dirty="0"/>
              <a:t>における</a:t>
            </a:r>
            <a:r>
              <a:rPr lang="ja-JP" altLang="en-US" dirty="0" smtClean="0"/>
              <a:t>アセスメントガイド</a:t>
            </a:r>
            <a:r>
              <a:rPr lang="en-US" altLang="ja-JP" dirty="0" smtClean="0"/>
              <a:t>P.10</a:t>
            </a:r>
            <a:r>
              <a:rPr lang="ja-JP" altLang="en-US" dirty="0" smtClean="0"/>
              <a:t>）、</a:t>
            </a:r>
            <a:r>
              <a:rPr lang="ja-JP" altLang="en-US" dirty="0"/>
              <a:t>職員の働きかけと子どもの反応が分かるようにすると、エピソードが相手に伝わりやすくなります。</a:t>
            </a:r>
            <a:endParaRPr lang="en-US" altLang="ja-JP" dirty="0"/>
          </a:p>
          <a:p>
            <a:endParaRPr lang="en-US" altLang="ja-JP" dirty="0"/>
          </a:p>
          <a:p>
            <a:r>
              <a:rPr lang="ja-JP" altLang="en-US" dirty="0" smtClean="0"/>
              <a:t>　記録</a:t>
            </a:r>
            <a:r>
              <a:rPr lang="ja-JP" altLang="en-US" dirty="0"/>
              <a:t>は、自分を含めた施設内の人だけが読むものではありません。必要に応じて関係機関に提示することもあるので、多数の人が読むものであるという認識が必要になります。</a:t>
            </a:r>
            <a:endParaRPr lang="en-US" altLang="ja-JP" dirty="0"/>
          </a:p>
          <a:p>
            <a:endParaRPr lang="en-US" altLang="ja-JP" dirty="0"/>
          </a:p>
          <a:p>
            <a:r>
              <a:rPr lang="ja-JP" altLang="en-US" dirty="0" smtClean="0"/>
              <a:t>　支援者側</a:t>
            </a:r>
            <a:r>
              <a:rPr lang="ja-JP" altLang="en-US" dirty="0"/>
              <a:t>で確認したいことがあるときには、客観的な情報を求められることが多いのですが、主観的に書くことも大切にしてください。子どもが大きくなり、自分がどのように育てられたのか、どんな思いでかかわってもらっていたのか知りたい、と子ども本人から聞かれることがあります。子どもに伝えるときには、職員の思いや、どのように考えて接していたのかなど主観的な語りが大事になります。</a:t>
            </a:r>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12</a:t>
            </a:fld>
            <a:endParaRPr lang="ja-JP" altLang="en-US" noProof="0" dirty="0"/>
          </a:p>
        </p:txBody>
      </p:sp>
      <p:sp>
        <p:nvSpPr>
          <p:cNvPr id="6" name="スライド イメージ プレースホルダー 5">
            <a:extLst>
              <a:ext uri="{FF2B5EF4-FFF2-40B4-BE49-F238E27FC236}">
                <a16:creationId xmlns:a16="http://schemas.microsoft.com/office/drawing/2014/main" xmlns="" id="{EC52C101-CD98-46D0-B738-85C8C5CA5E28}"/>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784034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記録</a:t>
            </a:r>
            <a:r>
              <a:rPr lang="ja-JP" altLang="en-US" dirty="0"/>
              <a:t>する内容は、大まかに</a:t>
            </a:r>
            <a:r>
              <a:rPr lang="en-US" altLang="ja-JP" dirty="0"/>
              <a:t>5</a:t>
            </a:r>
            <a:r>
              <a:rPr lang="ja-JP" altLang="en-US" dirty="0"/>
              <a:t>つの視点があります。</a:t>
            </a:r>
            <a:endParaRPr lang="en-US" altLang="ja-JP" dirty="0"/>
          </a:p>
          <a:p>
            <a:r>
              <a:rPr lang="ja-JP" altLang="en-US" dirty="0" smtClean="0"/>
              <a:t>⇒</a:t>
            </a:r>
            <a:r>
              <a:rPr lang="ja-JP" altLang="en-US" dirty="0"/>
              <a:t>乳児院における</a:t>
            </a:r>
            <a:r>
              <a:rPr lang="ja-JP" altLang="en-US" dirty="0" smtClean="0"/>
              <a:t>アセスメントガイド</a:t>
            </a:r>
            <a:r>
              <a:rPr lang="en-US" altLang="ja-JP" dirty="0" smtClean="0"/>
              <a:t>P.9</a:t>
            </a:r>
            <a:r>
              <a:rPr lang="ja-JP" altLang="en-US" dirty="0"/>
              <a:t>～</a:t>
            </a:r>
            <a:r>
              <a:rPr lang="en-US" altLang="ja-JP" dirty="0"/>
              <a:t>12</a:t>
            </a:r>
          </a:p>
          <a:p>
            <a:endParaRPr lang="en-US" altLang="ja-JP" dirty="0"/>
          </a:p>
          <a:p>
            <a:r>
              <a:rPr lang="ja-JP" altLang="en-US" dirty="0" smtClean="0"/>
              <a:t>　それぞれ</a:t>
            </a:r>
            <a:r>
              <a:rPr lang="ja-JP" altLang="en-US" dirty="0"/>
              <a:t>の項目から、どのような内容を思い浮かべることができますか？</a:t>
            </a:r>
            <a:endParaRPr lang="en-US" altLang="ja-JP" dirty="0"/>
          </a:p>
          <a:p>
            <a:endParaRPr lang="en-US" altLang="ja-JP" dirty="0"/>
          </a:p>
          <a:p>
            <a:r>
              <a:rPr lang="ja-JP" altLang="en-US" dirty="0" smtClean="0"/>
              <a:t>・</a:t>
            </a:r>
            <a:r>
              <a:rPr lang="en-US" altLang="ja-JP" dirty="0" smtClean="0"/>
              <a:t>1</a:t>
            </a:r>
            <a:r>
              <a:rPr lang="ja-JP" altLang="en-US" dirty="0"/>
              <a:t>つ目は、子ども自身について。寝返りやハイハイなど、その子がどのように育ってきたのかの成長発達の様子、子どもの性格や様子が分かるようなエピソード、疾病など子どもの状態に関すること。などなどここは様々です。</a:t>
            </a:r>
            <a:endParaRPr lang="en-US" altLang="ja-JP" dirty="0"/>
          </a:p>
          <a:p>
            <a:endParaRPr lang="en-US" altLang="ja-JP" dirty="0"/>
          </a:p>
          <a:p>
            <a:r>
              <a:rPr lang="ja-JP" altLang="en-US" dirty="0" smtClean="0"/>
              <a:t>・</a:t>
            </a:r>
            <a:r>
              <a:rPr lang="en-US" altLang="ja-JP" dirty="0" smtClean="0"/>
              <a:t>2</a:t>
            </a:r>
            <a:r>
              <a:rPr lang="ja-JP" altLang="en-US" dirty="0"/>
              <a:t>つ目は、関係性について。職員との関係、子ども同士の関係などです。他者とどのようなやりとりをするのか、その子が人とつながっていく上での関係性の取り方の視点はとても大事です。</a:t>
            </a:r>
            <a:endParaRPr lang="en-US" altLang="ja-JP" dirty="0"/>
          </a:p>
          <a:p>
            <a:endParaRPr lang="en-US" altLang="ja-JP" dirty="0"/>
          </a:p>
          <a:p>
            <a:r>
              <a:rPr lang="ja-JP" altLang="en-US" dirty="0" smtClean="0"/>
              <a:t>・</a:t>
            </a:r>
            <a:r>
              <a:rPr lang="en-US" altLang="ja-JP" dirty="0" smtClean="0"/>
              <a:t>3</a:t>
            </a:r>
            <a:r>
              <a:rPr lang="ja-JP" altLang="en-US" dirty="0"/>
              <a:t>つ目は、家族について。交流のときに話される家族の状況や、面会風景、家族のかかわり方や、親子関係など、子どもにとっても、ケースを考えていく上でもとても重要な情報になるので、もれないよう書いていきましょう。</a:t>
            </a:r>
            <a:endParaRPr lang="en-US" altLang="ja-JP" dirty="0"/>
          </a:p>
          <a:p>
            <a:endParaRPr lang="en-US" altLang="ja-JP" dirty="0"/>
          </a:p>
          <a:p>
            <a:r>
              <a:rPr lang="ja-JP" altLang="en-US" dirty="0" smtClean="0"/>
              <a:t>・</a:t>
            </a:r>
            <a:r>
              <a:rPr lang="en-US" altLang="ja-JP" dirty="0" smtClean="0"/>
              <a:t>4</a:t>
            </a:r>
            <a:r>
              <a:rPr lang="ja-JP" altLang="en-US" dirty="0"/>
              <a:t>つ目は、職員の対応について。どのように子どもに応答したのか、アプローチしたのかなどです。どのような意図をもって子どもとの時間を持ったのか養育目標を踏まえて、援助についての実践記録として、次の実践に活かすための重要な情報源になります。こうしたことを踏まえて記録に臨むと、かかわりの最中でも、子どもや全体の動きを冷静に見つめられる姿勢を養うことにもつながります。</a:t>
            </a:r>
            <a:endParaRPr lang="en-US" altLang="ja-JP" dirty="0"/>
          </a:p>
          <a:p>
            <a:endParaRPr lang="en-US" altLang="ja-JP" dirty="0"/>
          </a:p>
          <a:p>
            <a:r>
              <a:rPr lang="ja-JP" altLang="en-US" dirty="0" smtClean="0"/>
              <a:t>・</a:t>
            </a:r>
            <a:r>
              <a:rPr lang="en-US" altLang="ja-JP" dirty="0" smtClean="0"/>
              <a:t>5</a:t>
            </a:r>
            <a:r>
              <a:rPr lang="ja-JP" altLang="en-US" dirty="0"/>
              <a:t>つ目は、その他特記事項です。例えば、関係機関からの情報や、関係機関の動き、などなどケースの動きという視点でも記載していきます。上記には当てはまらないけれども、残していくべき情報は残していきます。</a:t>
            </a:r>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13</a:t>
            </a:fld>
            <a:endParaRPr lang="ja-JP" altLang="en-US" noProof="0" dirty="0"/>
          </a:p>
        </p:txBody>
      </p:sp>
      <p:sp>
        <p:nvSpPr>
          <p:cNvPr id="6" name="スライド イメージ プレースホルダー 5">
            <a:extLst>
              <a:ext uri="{FF2B5EF4-FFF2-40B4-BE49-F238E27FC236}">
                <a16:creationId xmlns:a16="http://schemas.microsoft.com/office/drawing/2014/main" xmlns="" id="{277F65B9-73CB-4214-9979-E8D2CD6DE7C2}"/>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957630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チームアプローチ</a:t>
            </a:r>
            <a:r>
              <a:rPr lang="ja-JP" altLang="en-US" dirty="0"/>
              <a:t>をする上では、情報共有が欠かせません。</a:t>
            </a:r>
            <a:endParaRPr lang="en-US" altLang="ja-JP" dirty="0"/>
          </a:p>
          <a:p>
            <a:r>
              <a:rPr lang="ja-JP" altLang="en-US" dirty="0" smtClean="0"/>
              <a:t>　情報</a:t>
            </a:r>
            <a:r>
              <a:rPr lang="ja-JP" altLang="en-US" dirty="0"/>
              <a:t>共有の必要性は、子どもの様子やケースの動きについて共通認識を持つことで、協力体制を維持していくことにあります。</a:t>
            </a:r>
            <a:r>
              <a:rPr lang="en-US" altLang="ja-JP" dirty="0"/>
              <a:t>2</a:t>
            </a:r>
            <a:r>
              <a:rPr lang="ja-JP" altLang="en-US" dirty="0"/>
              <a:t>点目は、小規模の課題でもありますが、小規模内で情報が留まってしまったり、小規模内で考え込んで、閉鎖的になってしまったりということを防ぐためにも、他のグループにも目を向け、お互いにどんな状況にあるか、どんな変化があったのか知り、グループを超えた協力をしていくためにも、情報共有が必要です。</a:t>
            </a:r>
            <a:endParaRPr lang="en-US" altLang="ja-JP" dirty="0"/>
          </a:p>
          <a:p>
            <a:endParaRPr lang="en-US" altLang="ja-JP" dirty="0"/>
          </a:p>
          <a:p>
            <a:r>
              <a:rPr lang="ja-JP" altLang="en-US" dirty="0" smtClean="0"/>
              <a:t>　情報</a:t>
            </a:r>
            <a:r>
              <a:rPr lang="ja-JP" altLang="en-US" dirty="0"/>
              <a:t>共有を図るタイミングとしては、抜けてしまいがちになるので、定期的に行っていくことと、プラス、子どもの様子やケースに動きや変化があったときにはきちんと行いましょう。</a:t>
            </a:r>
            <a:endParaRPr lang="en-US" altLang="ja-JP" dirty="0"/>
          </a:p>
          <a:p>
            <a:endParaRPr lang="en-US" altLang="ja-JP" dirty="0"/>
          </a:p>
          <a:p>
            <a:r>
              <a:rPr lang="ja-JP" altLang="en-US" dirty="0" smtClean="0"/>
              <a:t>　どの</a:t>
            </a:r>
            <a:r>
              <a:rPr lang="ja-JP" altLang="en-US" dirty="0"/>
              <a:t>ように情報共有を図っていくかは、「ホウレンソウ」です。記録や引き継ぎ、会議などを利用しながら、口頭での連絡、報告をすることで直接共有をします。</a:t>
            </a:r>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14</a:t>
            </a:fld>
            <a:endParaRPr lang="ja-JP" altLang="en-US" noProof="0" dirty="0"/>
          </a:p>
        </p:txBody>
      </p:sp>
      <p:sp>
        <p:nvSpPr>
          <p:cNvPr id="6" name="スライド イメージ プレースホルダー 5">
            <a:extLst>
              <a:ext uri="{FF2B5EF4-FFF2-40B4-BE49-F238E27FC236}">
                <a16:creationId xmlns:a16="http://schemas.microsoft.com/office/drawing/2014/main" xmlns="" id="{B76FA0FE-F816-416D-ADCD-F7C974A7E67F}"/>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387978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チームアプローチ</a:t>
            </a:r>
            <a:r>
              <a:rPr lang="ja-JP" altLang="en-US" dirty="0"/>
              <a:t>は、多職種協働でもありますが、それをする上で意識しておいた方がいいことがあります。</a:t>
            </a:r>
            <a:endParaRPr lang="en-US" altLang="ja-JP" dirty="0"/>
          </a:p>
          <a:p>
            <a:endParaRPr lang="en-US" altLang="ja-JP" dirty="0"/>
          </a:p>
          <a:p>
            <a:r>
              <a:rPr lang="ja-JP" altLang="en-US" dirty="0" smtClean="0"/>
              <a:t>　考え方</a:t>
            </a:r>
            <a:r>
              <a:rPr lang="ja-JP" altLang="en-US" dirty="0"/>
              <a:t>、捉え方など自分の職種以外の専門性を知りましょう。一つに、自分の職種と比較することは、より自分以外の職種の専門性を知ることにもなり、認めていく</a:t>
            </a:r>
            <a:r>
              <a:rPr lang="ja-JP" altLang="en-US" dirty="0" smtClean="0"/>
              <a:t>ことにつながります。</a:t>
            </a:r>
            <a:endParaRPr lang="en-US" altLang="ja-JP" dirty="0"/>
          </a:p>
          <a:p>
            <a:r>
              <a:rPr lang="ja-JP" altLang="en-US" dirty="0" smtClean="0"/>
              <a:t>　認めて</a:t>
            </a:r>
            <a:r>
              <a:rPr lang="ja-JP" altLang="en-US" dirty="0"/>
              <a:t>いく</a:t>
            </a:r>
            <a:r>
              <a:rPr lang="ja-JP" altLang="en-US" dirty="0" smtClean="0"/>
              <a:t>ことで、</a:t>
            </a:r>
            <a:r>
              <a:rPr lang="ja-JP" altLang="en-US" dirty="0"/>
              <a:t>協働、つまりは、力を</a:t>
            </a:r>
            <a:r>
              <a:rPr lang="ja-JP" altLang="en-US" dirty="0" smtClean="0"/>
              <a:t>合わせることができます。</a:t>
            </a:r>
            <a:r>
              <a:rPr lang="ja-JP" altLang="en-US" dirty="0"/>
              <a:t>いろんな人の視点で、“子どもにとって”を多角的に考えていく、という姿勢が大切です。</a:t>
            </a:r>
            <a:endParaRPr lang="en-US" altLang="ja-JP" dirty="0"/>
          </a:p>
          <a:p>
            <a:endParaRPr lang="en-US" altLang="ja-JP" dirty="0"/>
          </a:p>
          <a:p>
            <a:r>
              <a:rPr lang="ja-JP" altLang="en-US" dirty="0" smtClean="0"/>
              <a:t>　そして</a:t>
            </a:r>
            <a:r>
              <a:rPr lang="ja-JP" altLang="en-US" dirty="0"/>
              <a:t>、協働を図るための一つとしてカンファレンスの活用が</a:t>
            </a:r>
            <a:r>
              <a:rPr lang="ja-JP" altLang="en-US" dirty="0" smtClean="0"/>
              <a:t>挙げられます。</a:t>
            </a:r>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15</a:t>
            </a:fld>
            <a:endParaRPr lang="ja-JP" altLang="en-US" noProof="0" dirty="0"/>
          </a:p>
        </p:txBody>
      </p:sp>
      <p:sp>
        <p:nvSpPr>
          <p:cNvPr id="6" name="スライド イメージ プレースホルダー 5">
            <a:extLst>
              <a:ext uri="{FF2B5EF4-FFF2-40B4-BE49-F238E27FC236}">
                <a16:creationId xmlns:a16="http://schemas.microsoft.com/office/drawing/2014/main" xmlns="" id="{B084EFEF-B399-49E1-A03E-F7B4CB63F9E0}"/>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65448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カンファレンス</a:t>
            </a:r>
            <a:r>
              <a:rPr lang="ja-JP" altLang="en-US" dirty="0"/>
              <a:t>とは、子どもに関わる人々が集まり、意見や情報を交換しながら、共通理解を図り、支援を実行に移していくために開かれるものです。</a:t>
            </a:r>
            <a:endParaRPr lang="en-US" altLang="ja-JP" dirty="0"/>
          </a:p>
          <a:p>
            <a:endParaRPr lang="en-US" altLang="ja-JP" dirty="0"/>
          </a:p>
          <a:p>
            <a:r>
              <a:rPr lang="ja-JP" altLang="en-US" dirty="0" smtClean="0"/>
              <a:t>　支援</a:t>
            </a:r>
            <a:r>
              <a:rPr lang="ja-JP" altLang="en-US" dirty="0"/>
              <a:t>を実行するまでの過程で必要なのは、意見を擦り合せながら共に理解を深め、良いところや課題を共有し、今はどんなことを目指すのか目標を立てながら、それに向かって実現可能な支援方法を考えていくことです。</a:t>
            </a:r>
            <a:endParaRPr lang="en-US" altLang="ja-JP" dirty="0"/>
          </a:p>
          <a:p>
            <a:endParaRPr lang="en-US" altLang="ja-JP" dirty="0"/>
          </a:p>
          <a:p>
            <a:r>
              <a:rPr lang="ja-JP" altLang="en-US" dirty="0" smtClean="0"/>
              <a:t>　カンファレンス</a:t>
            </a:r>
            <a:r>
              <a:rPr lang="ja-JP" altLang="en-US" dirty="0"/>
              <a:t>の目的は先ほど述べたところにありますが、カンファレンスのプロセスを通して、チームとしての支援の共有を図ることができます。また、互いに顔を合わせながら、確認し合ったり、擦り合せたりしていく中、協働していく意欲が生まれ、支援の質が上がっていくこともカンファレンスの良さです。主体的に参加することで、参加する人自身の成長にもつながります。</a:t>
            </a:r>
            <a:endParaRPr lang="en-US" altLang="ja-JP" dirty="0"/>
          </a:p>
          <a:p>
            <a:endParaRPr lang="en-US" altLang="ja-JP" dirty="0"/>
          </a:p>
          <a:p>
            <a:r>
              <a:rPr lang="ja-JP" altLang="en-US" dirty="0" smtClean="0"/>
              <a:t>　たびたび</a:t>
            </a:r>
            <a:r>
              <a:rPr lang="ja-JP" altLang="en-US" dirty="0"/>
              <a:t>触れたように小規模の場合には、自分のグループ以外の職員との共有が難しくなるので、意識的に、他グループも含めたカンファレンスの機会をつくることが重要です。チームアプローチにおいてカンファレンスは重要で、院内・外でカンファレンスを活用していきましょう。</a:t>
            </a:r>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16</a:t>
            </a:fld>
            <a:endParaRPr lang="ja-JP" altLang="en-US" noProof="0" dirty="0"/>
          </a:p>
        </p:txBody>
      </p:sp>
      <p:sp>
        <p:nvSpPr>
          <p:cNvPr id="6" name="スライド イメージ プレースホルダー 5">
            <a:extLst>
              <a:ext uri="{FF2B5EF4-FFF2-40B4-BE49-F238E27FC236}">
                <a16:creationId xmlns:a16="http://schemas.microsoft.com/office/drawing/2014/main" xmlns="" id="{7E262D94-BB18-4E7B-AF19-23221034BC85}"/>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734126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17</a:t>
            </a:fld>
            <a:endParaRPr lang="ja-JP" altLang="en-US" noProof="0" dirty="0"/>
          </a:p>
        </p:txBody>
      </p:sp>
      <p:sp>
        <p:nvSpPr>
          <p:cNvPr id="3" name="スライド イメージ プレースホルダー 2">
            <a:extLst>
              <a:ext uri="{FF2B5EF4-FFF2-40B4-BE49-F238E27FC236}">
                <a16:creationId xmlns:a16="http://schemas.microsoft.com/office/drawing/2014/main" xmlns="" id="{1286B950-212A-47DB-9603-A495DD3D6974}"/>
              </a:ext>
            </a:extLst>
          </p:cNvPr>
          <p:cNvSpPr>
            <a:spLocks noGrp="1" noRot="1" noChangeAspect="1"/>
          </p:cNvSpPr>
          <p:nvPr>
            <p:ph type="sldImg"/>
          </p:nvPr>
        </p:nvSpPr>
        <p:spPr>
          <a:xfrm>
            <a:off x="1166813" y="247650"/>
            <a:ext cx="4473575" cy="3354388"/>
          </a:xfrm>
        </p:spPr>
      </p:sp>
      <p:sp>
        <p:nvSpPr>
          <p:cNvPr id="5" name="ノート プレースホルダー 4">
            <a:extLst>
              <a:ext uri="{FF2B5EF4-FFF2-40B4-BE49-F238E27FC236}">
                <a16:creationId xmlns:a16="http://schemas.microsoft.com/office/drawing/2014/main" xmlns="" id="{9BBC89D6-F0D0-4009-86E1-14FF97E9FB0C}"/>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959480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最後</a:t>
            </a:r>
            <a:r>
              <a:rPr lang="ja-JP" altLang="en-US" dirty="0"/>
              <a:t>に、危機管理に</a:t>
            </a:r>
            <a:r>
              <a:rPr lang="ja-JP" altLang="en-US" dirty="0" smtClean="0"/>
              <a:t>ついて。</a:t>
            </a:r>
            <a:endParaRPr lang="en-US" altLang="ja-JP" dirty="0"/>
          </a:p>
          <a:p>
            <a:endParaRPr lang="en-US" altLang="ja-JP" dirty="0"/>
          </a:p>
          <a:p>
            <a:r>
              <a:rPr lang="ja-JP" altLang="en-US" dirty="0" smtClean="0"/>
              <a:t>　基本</a:t>
            </a:r>
            <a:r>
              <a:rPr lang="ja-JP" altLang="en-US" dirty="0"/>
              <a:t>は、最も大切な子どもの命を守る、ということです。</a:t>
            </a:r>
            <a:endParaRPr lang="en-US" altLang="ja-JP" dirty="0"/>
          </a:p>
          <a:p>
            <a:endParaRPr lang="en-US" altLang="ja-JP" dirty="0"/>
          </a:p>
          <a:p>
            <a:r>
              <a:rPr lang="ja-JP" altLang="en-US" dirty="0" smtClean="0"/>
              <a:t>　子ども</a:t>
            </a:r>
            <a:r>
              <a:rPr lang="ja-JP" altLang="en-US" dirty="0"/>
              <a:t>の命を守るためには、どのようなことをすればいいのか、という話になりますが、危機管理マニュアルというのが、各施設あります。</a:t>
            </a:r>
            <a:endParaRPr lang="en-US" altLang="ja-JP" dirty="0"/>
          </a:p>
          <a:p>
            <a:endParaRPr lang="en-US" altLang="ja-JP" dirty="0"/>
          </a:p>
          <a:p>
            <a:r>
              <a:rPr lang="ja-JP" altLang="en-US" dirty="0" smtClean="0"/>
              <a:t>　マニュアル</a:t>
            </a:r>
            <a:r>
              <a:rPr lang="ja-JP" altLang="en-US" dirty="0"/>
              <a:t>には、事故・けが・病気・自然災害などが起きたとき、どのような対応をすればいいか記載されています。</a:t>
            </a:r>
            <a:endParaRPr lang="en-US" altLang="ja-JP" dirty="0"/>
          </a:p>
          <a:p>
            <a:endParaRPr lang="en-US" altLang="ja-JP" dirty="0"/>
          </a:p>
          <a:p>
            <a:r>
              <a:rPr lang="ja-JP" altLang="en-US" dirty="0" smtClean="0"/>
              <a:t>　</a:t>
            </a:r>
            <a:r>
              <a:rPr lang="en-US" altLang="ja-JP" dirty="0" smtClean="0"/>
              <a:t>1</a:t>
            </a:r>
            <a:r>
              <a:rPr lang="ja-JP" altLang="en-US" dirty="0"/>
              <a:t>つ目と</a:t>
            </a:r>
            <a:r>
              <a:rPr lang="en-US" altLang="ja-JP" dirty="0"/>
              <a:t>2</a:t>
            </a:r>
            <a:r>
              <a:rPr lang="ja-JP" altLang="en-US" dirty="0"/>
              <a:t>つ目は、マニュアルを理解し、実践することについてです。</a:t>
            </a:r>
            <a:endParaRPr lang="en-US" altLang="ja-JP" dirty="0"/>
          </a:p>
          <a:p>
            <a:r>
              <a:rPr lang="ja-JP" altLang="en-US" dirty="0" smtClean="0"/>
              <a:t>　まず</a:t>
            </a:r>
            <a:r>
              <a:rPr lang="ja-JP" altLang="en-US" dirty="0"/>
              <a:t>は、マニュアルをきちんと理解し、分からないことを必ず確認してください。</a:t>
            </a:r>
            <a:endParaRPr lang="en-US" altLang="ja-JP" dirty="0"/>
          </a:p>
          <a:p>
            <a:r>
              <a:rPr lang="ja-JP" altLang="en-US" dirty="0" smtClean="0"/>
              <a:t>　そして</a:t>
            </a:r>
            <a:r>
              <a:rPr lang="ja-JP" altLang="en-US" dirty="0"/>
              <a:t>、それぞれの施設が行っている定期的な訓練の中で、どのように実際に行動していくか覚えて、身につけていきます。</a:t>
            </a:r>
            <a:endParaRPr lang="en-US" altLang="ja-JP" dirty="0"/>
          </a:p>
          <a:p>
            <a:r>
              <a:rPr lang="ja-JP" altLang="en-US" dirty="0" smtClean="0"/>
              <a:t>　</a:t>
            </a:r>
            <a:r>
              <a:rPr lang="en-US" altLang="ja-JP" dirty="0" smtClean="0"/>
              <a:t>3</a:t>
            </a:r>
            <a:r>
              <a:rPr lang="ja-JP" altLang="en-US" dirty="0"/>
              <a:t>つ目と</a:t>
            </a:r>
            <a:r>
              <a:rPr lang="en-US" altLang="ja-JP" dirty="0"/>
              <a:t>4</a:t>
            </a:r>
            <a:r>
              <a:rPr lang="ja-JP" altLang="en-US" dirty="0"/>
              <a:t>つ目は、事故防止のための予防の視点についてです。</a:t>
            </a:r>
            <a:endParaRPr lang="en-US" altLang="ja-JP" dirty="0"/>
          </a:p>
          <a:p>
            <a:r>
              <a:rPr lang="ja-JP" altLang="en-US" dirty="0" smtClean="0"/>
              <a:t>　日々</a:t>
            </a:r>
            <a:r>
              <a:rPr lang="ja-JP" altLang="en-US" dirty="0"/>
              <a:t>の中でどのような事故が起こりやすいか、そのリスクを洗い出し、それを職員全員で把握することが大切です。</a:t>
            </a:r>
            <a:endParaRPr lang="en-US" altLang="ja-JP" dirty="0"/>
          </a:p>
          <a:p>
            <a:r>
              <a:rPr lang="ja-JP" altLang="en-US" dirty="0" smtClean="0"/>
              <a:t>　人</a:t>
            </a:r>
            <a:r>
              <a:rPr lang="ja-JP" altLang="en-US" dirty="0"/>
              <a:t>は過ち、エラーを起こすという前提で、リスクを踏まえて、事故を予測した対策を立てていくということも重要になります。</a:t>
            </a:r>
            <a:endParaRPr lang="en-US" altLang="ja-JP" dirty="0"/>
          </a:p>
          <a:p>
            <a:endParaRPr lang="en-US" altLang="ja-JP" dirty="0"/>
          </a:p>
          <a:p>
            <a:r>
              <a:rPr lang="ja-JP" altLang="en-US" dirty="0" smtClean="0"/>
              <a:t>　緊急</a:t>
            </a:r>
            <a:r>
              <a:rPr lang="ja-JP" altLang="en-US" dirty="0"/>
              <a:t>時というのは気が動転しやすいです。落ち着いて対応するには、日頃から、こういうときどうしたらいいか、と想像しながら、実際にどうしたらいいか実践していくことが大切になってきます。</a:t>
            </a:r>
            <a:endParaRPr lang="en-US" altLang="ja-JP" dirty="0"/>
          </a:p>
        </p:txBody>
      </p:sp>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18</a:t>
            </a:fld>
            <a:endParaRPr lang="ja-JP" altLang="en-US" noProof="0" dirty="0"/>
          </a:p>
        </p:txBody>
      </p:sp>
      <p:sp>
        <p:nvSpPr>
          <p:cNvPr id="6" name="スライド イメージ プレースホルダー 5">
            <a:extLst>
              <a:ext uri="{FF2B5EF4-FFF2-40B4-BE49-F238E27FC236}">
                <a16:creationId xmlns:a16="http://schemas.microsoft.com/office/drawing/2014/main" xmlns="" id="{39B32AAD-1DB5-4404-B940-3B070957B15B}"/>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4067226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私たち</a:t>
            </a:r>
            <a:r>
              <a:rPr lang="ja-JP" altLang="en-US" dirty="0"/>
              <a:t>が乳児院で出迎える子どもの多くは、虐待などの不適切な養育をきっかけに、保護者とは一旦離れて乳児院で生活することになった子どもたちですが、子どもにとっては慣れ親しんだ環境と人からの分離でも</a:t>
            </a:r>
            <a:r>
              <a:rPr lang="ja-JP" altLang="en-US" dirty="0" smtClean="0"/>
              <a:t>あります。</a:t>
            </a:r>
            <a:r>
              <a:rPr lang="ja-JP" altLang="en-US" dirty="0"/>
              <a:t>そうした背景も合わさって、子どもたちは、複雑で多岐にわたるニーズを抱えています。</a:t>
            </a:r>
            <a:endParaRPr lang="en-US" altLang="ja-JP" dirty="0"/>
          </a:p>
          <a:p>
            <a:endParaRPr lang="en-US" altLang="ja-JP" dirty="0"/>
          </a:p>
          <a:p>
            <a:r>
              <a:rPr lang="ja-JP" altLang="en-US" dirty="0" smtClean="0"/>
              <a:t>　乳幼児期</a:t>
            </a:r>
            <a:r>
              <a:rPr lang="ja-JP" altLang="en-US" dirty="0"/>
              <a:t>の子は、自分から言葉で伝えることができないだけで、いろいろなことを感じています。その子のニーズを汲み取り、応え、発達を支えていくためには、人や、もの、ことを含めた包括的な養育環境が重要になってきます。</a:t>
            </a:r>
            <a:endParaRPr lang="en-US" altLang="ja-JP" dirty="0"/>
          </a:p>
          <a:p>
            <a:r>
              <a:rPr lang="ja-JP" altLang="en-US" dirty="0"/>
              <a:t>⇒乳児院養育</a:t>
            </a:r>
            <a:r>
              <a:rPr lang="ja-JP" altLang="en-US" dirty="0" smtClean="0"/>
              <a:t>指針</a:t>
            </a:r>
            <a:r>
              <a:rPr lang="en-US" altLang="ja-JP" dirty="0" smtClean="0"/>
              <a:t>P.23</a:t>
            </a:r>
            <a:endParaRPr lang="en-US" altLang="ja-JP" dirty="0"/>
          </a:p>
          <a:p>
            <a:endParaRPr lang="en-US" altLang="ja-JP" dirty="0"/>
          </a:p>
          <a:p>
            <a:r>
              <a:rPr lang="ja-JP" altLang="en-US" dirty="0" smtClean="0"/>
              <a:t>　それぞれ</a:t>
            </a:r>
            <a:r>
              <a:rPr lang="ja-JP" altLang="en-US" dirty="0"/>
              <a:t>の子どもが持つニーズは様々なので、一人一人の個別性に合わせたより良い養育を目指していくために、集団養育から小規模グループケアの方向性へと</a:t>
            </a:r>
            <a:r>
              <a:rPr lang="ja-JP" altLang="en-US" dirty="0" smtClean="0"/>
              <a:t>移っています（乳児院</a:t>
            </a:r>
            <a:r>
              <a:rPr lang="ja-JP" altLang="en-US" dirty="0"/>
              <a:t>養育</a:t>
            </a:r>
            <a:r>
              <a:rPr lang="ja-JP" altLang="en-US" dirty="0" smtClean="0"/>
              <a:t>指針</a:t>
            </a:r>
            <a:r>
              <a:rPr lang="en-US" altLang="ja-JP" dirty="0" smtClean="0"/>
              <a:t>P.51</a:t>
            </a:r>
            <a:r>
              <a:rPr lang="ja-JP" altLang="en-US" dirty="0" smtClean="0"/>
              <a:t>）。</a:t>
            </a:r>
            <a:endParaRPr lang="en-US" altLang="ja-JP" dirty="0"/>
          </a:p>
        </p:txBody>
      </p:sp>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2</a:t>
            </a:fld>
            <a:endParaRPr lang="ja-JP" altLang="en-US" noProof="0"/>
          </a:p>
        </p:txBody>
      </p:sp>
      <p:sp>
        <p:nvSpPr>
          <p:cNvPr id="6" name="スライド イメージ プレースホルダー 5">
            <a:extLst>
              <a:ext uri="{FF2B5EF4-FFF2-40B4-BE49-F238E27FC236}">
                <a16:creationId xmlns:a16="http://schemas.microsoft.com/office/drawing/2014/main" xmlns="" id="{A48CD72D-02F1-43FF-9A93-C277A5AF1A6E}"/>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862349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小規模</a:t>
            </a:r>
            <a:r>
              <a:rPr lang="ja-JP" altLang="en-US" dirty="0"/>
              <a:t>グループケアとは、子ども</a:t>
            </a:r>
            <a:r>
              <a:rPr lang="en-US" altLang="ja-JP" dirty="0"/>
              <a:t>4</a:t>
            </a:r>
            <a:r>
              <a:rPr lang="ja-JP" altLang="en-US" dirty="0"/>
              <a:t>～</a:t>
            </a:r>
            <a:r>
              <a:rPr lang="en-US" altLang="ja-JP" dirty="0"/>
              <a:t>6</a:t>
            </a:r>
            <a:r>
              <a:rPr lang="ja-JP" altLang="en-US" dirty="0"/>
              <a:t>人構成での家庭的養育を指します。</a:t>
            </a:r>
            <a:endParaRPr lang="en-US" altLang="ja-JP" dirty="0"/>
          </a:p>
          <a:p>
            <a:endParaRPr lang="en-US" altLang="ja-JP" dirty="0"/>
          </a:p>
          <a:p>
            <a:r>
              <a:rPr lang="ja-JP" altLang="en-US" dirty="0" smtClean="0"/>
              <a:t>　乳幼児期</a:t>
            </a:r>
            <a:r>
              <a:rPr lang="ja-JP" altLang="en-US" dirty="0"/>
              <a:t>の場合は特に、子どもに合せた生活リズムを整えることと共に、生理的欲求の解消に手を当てていくことが大事です。そして、その子が脅かされないで落ち着ける環境を整えます。小規模の場合は、より、その子にとっての“安心できる環境”は何かを考え、配慮しやすくなる利点が</a:t>
            </a:r>
            <a:r>
              <a:rPr lang="ja-JP" altLang="en-US" dirty="0" smtClean="0"/>
              <a:t>あります。</a:t>
            </a:r>
            <a:endParaRPr lang="en-US" altLang="ja-JP" dirty="0"/>
          </a:p>
          <a:p>
            <a:endParaRPr lang="en-US" altLang="ja-JP" dirty="0"/>
          </a:p>
          <a:p>
            <a:r>
              <a:rPr lang="ja-JP" altLang="en-US" dirty="0" smtClean="0"/>
              <a:t>　集団</a:t>
            </a:r>
            <a:r>
              <a:rPr lang="ja-JP" altLang="en-US" dirty="0"/>
              <a:t>でも愛着関係を築くことができますが、小規模の場合は、子どもの人数も職員も少なく、特定の人たちとの関係が密になりやすいです。安心できる環境の中で、より安定した愛着関係へとつなげていくことが図りやすくなります。</a:t>
            </a:r>
            <a:endParaRPr lang="en-US" altLang="ja-JP" dirty="0"/>
          </a:p>
          <a:p>
            <a:r>
              <a:rPr lang="ja-JP" altLang="en-US" dirty="0" smtClean="0"/>
              <a:t>　小規模</a:t>
            </a:r>
            <a:r>
              <a:rPr lang="ja-JP" altLang="en-US" dirty="0"/>
              <a:t>は、子どもの人数が少ないので、より、子どもの求めているものが理解しやすくなり、適切に応答しやすくなります。その子が求めていること、求めているものを、より大切にできるところにも小規模の良さがあります。</a:t>
            </a:r>
            <a:endParaRPr lang="en-US" altLang="ja-JP" dirty="0"/>
          </a:p>
          <a:p>
            <a:endParaRPr lang="en-US" altLang="ja-JP" dirty="0"/>
          </a:p>
          <a:p>
            <a:r>
              <a:rPr lang="ja-JP" altLang="en-US" dirty="0" smtClean="0"/>
              <a:t>　気</a:t>
            </a:r>
            <a:r>
              <a:rPr lang="ja-JP" altLang="en-US" dirty="0"/>
              <a:t>をつけなければならないのは、小規模グループケアは、家庭的養育を目指すものでもありますが、単に小規模にすれば家庭的になるわけでも、養育環境改善につながるわけでもありません</a:t>
            </a:r>
            <a:r>
              <a:rPr lang="ja-JP" altLang="en-US" dirty="0" smtClean="0"/>
              <a:t>（乳児院</a:t>
            </a:r>
            <a:r>
              <a:rPr lang="ja-JP" altLang="en-US" dirty="0"/>
              <a:t>における心理職の</a:t>
            </a:r>
            <a:r>
              <a:rPr lang="ja-JP" altLang="en-US" dirty="0" smtClean="0"/>
              <a:t>ガイドライン</a:t>
            </a:r>
            <a:r>
              <a:rPr lang="en-US" altLang="ja-JP" dirty="0" smtClean="0"/>
              <a:t>P.45</a:t>
            </a:r>
            <a:r>
              <a:rPr lang="ja-JP" altLang="en-US" dirty="0"/>
              <a:t>）。</a:t>
            </a:r>
            <a:endParaRPr lang="en-US" altLang="ja-JP" dirty="0"/>
          </a:p>
          <a:p>
            <a:r>
              <a:rPr lang="ja-JP" altLang="en-US" dirty="0" smtClean="0"/>
              <a:t>　小規模</a:t>
            </a:r>
            <a:r>
              <a:rPr lang="ja-JP" altLang="en-US" dirty="0"/>
              <a:t>ケアの中で、何を目指すのか。その部屋や構造などを活かしながら、子どもの視点に立った良さへとつなげていくのは、私たちです。実はそれはとても難しいことで、小規模は特に、養育者としての価値観や、知識や技術が求められます。</a:t>
            </a:r>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3</a:t>
            </a:fld>
            <a:endParaRPr lang="ja-JP" altLang="en-US" noProof="0"/>
          </a:p>
        </p:txBody>
      </p:sp>
      <p:sp>
        <p:nvSpPr>
          <p:cNvPr id="6" name="スライド イメージ プレースホルダー 5">
            <a:extLst>
              <a:ext uri="{FF2B5EF4-FFF2-40B4-BE49-F238E27FC236}">
                <a16:creationId xmlns:a16="http://schemas.microsoft.com/office/drawing/2014/main" xmlns="" id="{51245779-869A-4E37-A802-BD7C4FD98CD2}"/>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520506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先ほど</a:t>
            </a:r>
            <a:r>
              <a:rPr lang="ja-JP" altLang="en-US" dirty="0"/>
              <a:t>も、小規模としての注意点について触れましたが、ここでは、別の視点で見た小規模としての注意点</a:t>
            </a:r>
            <a:r>
              <a:rPr lang="ja-JP" altLang="en-US" dirty="0" smtClean="0"/>
              <a:t>です。</a:t>
            </a:r>
            <a:endParaRPr lang="en-US" altLang="ja-JP" dirty="0"/>
          </a:p>
          <a:p>
            <a:endParaRPr lang="en-US" altLang="ja-JP" dirty="0"/>
          </a:p>
          <a:p>
            <a:r>
              <a:rPr lang="ja-JP" altLang="en-US" dirty="0" smtClean="0"/>
              <a:t>　小規模</a:t>
            </a:r>
            <a:r>
              <a:rPr lang="ja-JP" altLang="en-US" dirty="0"/>
              <a:t>の場合は、少人数ごとに部屋が区切られるため、互いのかかわりが見えにくくなります。そのことにより、注意し合うことも、助け合えることも少なくなったり、ちょっとした時間に、聞いたり相談したりといったこともしにくくなります。また、相手のかかわりを見ることで、学ぶといった機会も集団に比べると少なくなります。</a:t>
            </a:r>
            <a:endParaRPr lang="en-US" altLang="ja-JP" dirty="0"/>
          </a:p>
          <a:p>
            <a:endParaRPr lang="en-US" altLang="ja-JP" dirty="0"/>
          </a:p>
          <a:p>
            <a:r>
              <a:rPr lang="ja-JP" altLang="en-US" dirty="0" smtClean="0"/>
              <a:t>　次</a:t>
            </a:r>
            <a:r>
              <a:rPr lang="ja-JP" altLang="en-US" dirty="0"/>
              <a:t>に、子どもも職員も少人数による限られた人間関係になるので、その小規模内で話し合いをしやすくなる反面、他のグループのメンバーと話をすることが減るので、注意が必要です。うまくいっているときにはいいかもしれませんが、“言いづらさ”を抱えたときに、より悩みをため込みやすくなったり、一生懸命に取り組むほど、そのグループで固定的になり、実は閉鎖的になっていきやすくなるといった面も小規模にはあります。</a:t>
            </a:r>
            <a:endParaRPr lang="en-US" altLang="ja-JP" dirty="0"/>
          </a:p>
          <a:p>
            <a:endParaRPr lang="en-US" altLang="ja-JP" dirty="0"/>
          </a:p>
          <a:p>
            <a:r>
              <a:rPr lang="ja-JP" altLang="en-US" dirty="0" smtClean="0"/>
              <a:t>　その</a:t>
            </a:r>
            <a:r>
              <a:rPr lang="ja-JP" altLang="en-US" dirty="0"/>
              <a:t>ため、小規模は特にチームアプローチが重要になってきます。</a:t>
            </a:r>
            <a:endParaRPr lang="en-US" altLang="ja-JP" dirty="0"/>
          </a:p>
          <a:p>
            <a:r>
              <a:rPr lang="ja-JP" altLang="en-US" dirty="0" smtClean="0"/>
              <a:t>　小規模</a:t>
            </a:r>
            <a:r>
              <a:rPr lang="ja-JP" altLang="en-US" dirty="0"/>
              <a:t>は特に養育者が孤立しやすくなるので、それを支える一つとしてチームアプローチはあります。</a:t>
            </a:r>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4</a:t>
            </a:fld>
            <a:endParaRPr lang="ja-JP" altLang="en-US" noProof="0"/>
          </a:p>
        </p:txBody>
      </p:sp>
      <p:sp>
        <p:nvSpPr>
          <p:cNvPr id="6" name="スライド イメージ プレースホルダー 5">
            <a:extLst>
              <a:ext uri="{FF2B5EF4-FFF2-40B4-BE49-F238E27FC236}">
                <a16:creationId xmlns:a16="http://schemas.microsoft.com/office/drawing/2014/main" xmlns="" id="{06D0CA24-9B49-4B24-8341-4AE2B6F3EF0F}"/>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1848015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チームアプローチ</a:t>
            </a:r>
            <a:r>
              <a:rPr lang="ja-JP" altLang="en-US" dirty="0"/>
              <a:t>とは、子どもにかかわる人々が、その立場を活かしたり、専門性を活かしながら、協働して、子どもの支援を行っていくことです。</a:t>
            </a:r>
            <a:endParaRPr lang="en-US" altLang="ja-JP" dirty="0"/>
          </a:p>
          <a:p>
            <a:endParaRPr lang="en-US" altLang="ja-JP" dirty="0"/>
          </a:p>
          <a:p>
            <a:r>
              <a:rPr lang="ja-JP" altLang="en-US" dirty="0" smtClean="0"/>
              <a:t>　乳児院</a:t>
            </a:r>
            <a:r>
              <a:rPr lang="ja-JP" altLang="en-US" dirty="0"/>
              <a:t>は、様々な立場の人や専門職がかかわっています。</a:t>
            </a:r>
            <a:endParaRPr lang="en-US" altLang="ja-JP" dirty="0"/>
          </a:p>
          <a:p>
            <a:r>
              <a:rPr lang="ja-JP" altLang="en-US" dirty="0" smtClean="0"/>
              <a:t>⇒</a:t>
            </a:r>
            <a:r>
              <a:rPr lang="ja-JP" altLang="en-US" dirty="0"/>
              <a:t>乳児院における心理職の</a:t>
            </a:r>
            <a:r>
              <a:rPr lang="ja-JP" altLang="en-US" dirty="0" smtClean="0"/>
              <a:t>ガイドライン</a:t>
            </a:r>
            <a:r>
              <a:rPr lang="en-US" altLang="ja-JP" dirty="0" smtClean="0"/>
              <a:t>P.5</a:t>
            </a:r>
            <a:endParaRPr lang="en-US" altLang="ja-JP" dirty="0"/>
          </a:p>
          <a:p>
            <a:r>
              <a:rPr lang="ja-JP" altLang="en-US" dirty="0" smtClean="0"/>
              <a:t>⇒乳児院養育指針</a:t>
            </a:r>
            <a:r>
              <a:rPr lang="en-US" altLang="ja-JP" dirty="0" smtClean="0"/>
              <a:t>P.275</a:t>
            </a:r>
            <a:endParaRPr lang="en-US" altLang="ja-JP" dirty="0"/>
          </a:p>
          <a:p>
            <a:endParaRPr lang="en-US" altLang="ja-JP" dirty="0"/>
          </a:p>
          <a:p>
            <a:r>
              <a:rPr lang="ja-JP" altLang="en-US" dirty="0" smtClean="0"/>
              <a:t>　乳児院</a:t>
            </a:r>
            <a:r>
              <a:rPr lang="ja-JP" altLang="en-US" dirty="0"/>
              <a:t>の中で言うなら、保育士や看護師、児童指導員など、直接養育職員と呼ばれる職員と、栄養士や家庭支援専門相談員、里親支援専門相談員、心理職、施設長や事務職、嘱託医など間接養育職員と呼ばれる職員がおり、それぞれの専門性も様々であり、例えば同じ職種であっても、新任職員、中堅職員、上級職員など立場が異なるだけ、視点も様々になってきます。</a:t>
            </a:r>
            <a:endParaRPr lang="en-US" altLang="ja-JP" dirty="0"/>
          </a:p>
          <a:p>
            <a:endParaRPr lang="en-US" altLang="ja-JP" dirty="0"/>
          </a:p>
          <a:p>
            <a:r>
              <a:rPr lang="ja-JP" altLang="en-US" dirty="0" smtClean="0"/>
              <a:t>　施設外</a:t>
            </a:r>
            <a:r>
              <a:rPr lang="ja-JP" altLang="en-US" dirty="0"/>
              <a:t>で言うなら、児童相談所や病院、療育相談センターや保健センターなどの機関も子どもの育ちに関わっています。</a:t>
            </a:r>
            <a:endParaRPr lang="en-US" altLang="ja-JP" dirty="0"/>
          </a:p>
          <a:p>
            <a:endParaRPr lang="en-US" altLang="ja-JP" dirty="0"/>
          </a:p>
          <a:p>
            <a:r>
              <a:rPr lang="ja-JP" altLang="en-US" dirty="0" smtClean="0"/>
              <a:t>　子ども</a:t>
            </a:r>
            <a:r>
              <a:rPr lang="ja-JP" altLang="en-US" dirty="0"/>
              <a:t>のニーズやケースに合わせて施設内・外の人で手を取り合い、それぞれの視点や専門性を活かしながら、子どもの利益を追い求めていくことがチームアプローチです。</a:t>
            </a:r>
            <a:endParaRPr lang="en-US" altLang="ja-JP" dirty="0"/>
          </a:p>
          <a:p>
            <a:endParaRPr lang="en-US" altLang="ja-JP" dirty="0"/>
          </a:p>
          <a:p>
            <a:r>
              <a:rPr lang="ja-JP" altLang="en-US" dirty="0" smtClean="0"/>
              <a:t>　多岐</a:t>
            </a:r>
            <a:r>
              <a:rPr lang="ja-JP" altLang="en-US" dirty="0"/>
              <a:t>にわたる子どものニーズに応えていく側面としてのチームアプローチと（乳児院における心理職の</a:t>
            </a:r>
            <a:r>
              <a:rPr lang="ja-JP" altLang="en-US" dirty="0" smtClean="0"/>
              <a:t>ガイドライン</a:t>
            </a:r>
            <a:r>
              <a:rPr lang="en-US" altLang="ja-JP" dirty="0" smtClean="0"/>
              <a:t>P.5</a:t>
            </a:r>
            <a:r>
              <a:rPr lang="ja-JP" altLang="en-US" dirty="0"/>
              <a:t>）、小規模ケアの課題解消の手段の側面としてのチームアプローチとも言えます。</a:t>
            </a:r>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5</a:t>
            </a:fld>
            <a:endParaRPr lang="ja-JP" altLang="en-US" noProof="0" dirty="0"/>
          </a:p>
        </p:txBody>
      </p:sp>
      <p:sp>
        <p:nvSpPr>
          <p:cNvPr id="6" name="スライド イメージ プレースホルダー 5">
            <a:extLst>
              <a:ext uri="{FF2B5EF4-FFF2-40B4-BE49-F238E27FC236}">
                <a16:creationId xmlns:a16="http://schemas.microsoft.com/office/drawing/2014/main" xmlns="" id="{D5228168-6A18-4A92-B8B6-F37FFD640D3E}"/>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4079644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6</a:t>
            </a:fld>
            <a:endParaRPr lang="ja-JP" altLang="en-US" noProof="0" dirty="0"/>
          </a:p>
        </p:txBody>
      </p:sp>
      <p:sp>
        <p:nvSpPr>
          <p:cNvPr id="3" name="スライド イメージ プレースホルダー 2">
            <a:extLst>
              <a:ext uri="{FF2B5EF4-FFF2-40B4-BE49-F238E27FC236}">
                <a16:creationId xmlns:a16="http://schemas.microsoft.com/office/drawing/2014/main" xmlns="" id="{640CA470-32D5-4AB7-A2B7-DDAB9CBE664B}"/>
              </a:ext>
            </a:extLst>
          </p:cNvPr>
          <p:cNvSpPr>
            <a:spLocks noGrp="1" noRot="1" noChangeAspect="1"/>
          </p:cNvSpPr>
          <p:nvPr>
            <p:ph type="sldImg"/>
          </p:nvPr>
        </p:nvSpPr>
        <p:spPr>
          <a:xfrm>
            <a:off x="1166813" y="247650"/>
            <a:ext cx="4473575" cy="3354388"/>
          </a:xfrm>
        </p:spPr>
      </p:sp>
      <p:sp>
        <p:nvSpPr>
          <p:cNvPr id="5" name="ノート プレースホルダー 4">
            <a:extLst>
              <a:ext uri="{FF2B5EF4-FFF2-40B4-BE49-F238E27FC236}">
                <a16:creationId xmlns:a16="http://schemas.microsoft.com/office/drawing/2014/main" xmlns="" id="{1FB3AB55-0DE0-4EB5-902A-D29837FE1A8B}"/>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564071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7</a:t>
            </a:fld>
            <a:endParaRPr lang="ja-JP" altLang="en-US" noProof="0" dirty="0"/>
          </a:p>
        </p:txBody>
      </p:sp>
      <p:sp>
        <p:nvSpPr>
          <p:cNvPr id="3" name="スライド イメージ プレースホルダー 2">
            <a:extLst>
              <a:ext uri="{FF2B5EF4-FFF2-40B4-BE49-F238E27FC236}">
                <a16:creationId xmlns:a16="http://schemas.microsoft.com/office/drawing/2014/main" xmlns="" id="{0078C761-F331-4149-A389-35D860FADEDF}"/>
              </a:ext>
            </a:extLst>
          </p:cNvPr>
          <p:cNvSpPr>
            <a:spLocks noGrp="1" noRot="1" noChangeAspect="1"/>
          </p:cNvSpPr>
          <p:nvPr>
            <p:ph type="sldImg"/>
          </p:nvPr>
        </p:nvSpPr>
        <p:spPr>
          <a:xfrm>
            <a:off x="1166813" y="247650"/>
            <a:ext cx="4473575" cy="3354388"/>
          </a:xfrm>
        </p:spPr>
      </p:sp>
      <p:sp>
        <p:nvSpPr>
          <p:cNvPr id="5" name="ノート プレースホルダー 4">
            <a:extLst>
              <a:ext uri="{FF2B5EF4-FFF2-40B4-BE49-F238E27FC236}">
                <a16:creationId xmlns:a16="http://schemas.microsoft.com/office/drawing/2014/main" xmlns="" id="{30A2FCE7-A60E-46E1-86A4-ABD898063C5B}"/>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35943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8</a:t>
            </a:fld>
            <a:endParaRPr lang="ja-JP" altLang="en-US" noProof="0" dirty="0"/>
          </a:p>
        </p:txBody>
      </p:sp>
      <p:sp>
        <p:nvSpPr>
          <p:cNvPr id="3" name="スライド イメージ プレースホルダー 2">
            <a:extLst>
              <a:ext uri="{FF2B5EF4-FFF2-40B4-BE49-F238E27FC236}">
                <a16:creationId xmlns:a16="http://schemas.microsoft.com/office/drawing/2014/main" xmlns="" id="{20C28EA5-BEA6-4EAB-8887-0697B261148A}"/>
              </a:ext>
            </a:extLst>
          </p:cNvPr>
          <p:cNvSpPr>
            <a:spLocks noGrp="1" noRot="1" noChangeAspect="1"/>
          </p:cNvSpPr>
          <p:nvPr>
            <p:ph type="sldImg"/>
          </p:nvPr>
        </p:nvSpPr>
        <p:spPr>
          <a:xfrm>
            <a:off x="1166813" y="247650"/>
            <a:ext cx="4473575" cy="3354388"/>
          </a:xfrm>
        </p:spPr>
      </p:sp>
      <p:sp>
        <p:nvSpPr>
          <p:cNvPr id="5" name="ノート プレースホルダー 4">
            <a:extLst>
              <a:ext uri="{FF2B5EF4-FFF2-40B4-BE49-F238E27FC236}">
                <a16:creationId xmlns:a16="http://schemas.microsoft.com/office/drawing/2014/main" xmlns="" id="{FF258AC0-EFE0-4CB2-BD08-5C20753729EC}"/>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475196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smtClean="0"/>
              <a:t>　チームアプローチ</a:t>
            </a:r>
            <a:r>
              <a:rPr lang="ja-JP" altLang="en-US" dirty="0"/>
              <a:t>にあたり、専門職として、チームの一員として、実践していくためには、どんなことを意識したらいいのでしょうか？</a:t>
            </a:r>
            <a:endParaRPr lang="en-US" altLang="ja-JP" dirty="0"/>
          </a:p>
          <a:p>
            <a:endParaRPr lang="en-US" altLang="ja-JP" dirty="0"/>
          </a:p>
          <a:p>
            <a:r>
              <a:rPr lang="ja-JP" altLang="en-US" dirty="0" smtClean="0"/>
              <a:t>　まず</a:t>
            </a:r>
            <a:r>
              <a:rPr lang="ja-JP" altLang="en-US" dirty="0"/>
              <a:t>、「専門職としての役割」について。</a:t>
            </a:r>
            <a:r>
              <a:rPr lang="en-US" altLang="ja-JP" dirty="0"/>
              <a:t> </a:t>
            </a:r>
          </a:p>
          <a:p>
            <a:r>
              <a:rPr lang="ja-JP" altLang="en-US" dirty="0" smtClean="0"/>
              <a:t>　自分</a:t>
            </a:r>
            <a:r>
              <a:rPr lang="ja-JP" altLang="en-US" dirty="0"/>
              <a:t>の職種の専門性と聞いて、どんなことが頭に浮かびますか？どんなことを学んでその資格を得ましたか？自分の職種の専門性を理解するというのは案外難しいことかもしれません。</a:t>
            </a:r>
            <a:endParaRPr lang="en-US" altLang="ja-JP" dirty="0"/>
          </a:p>
          <a:p>
            <a:r>
              <a:rPr lang="ja-JP" altLang="en-US" dirty="0" smtClean="0"/>
              <a:t>　その</a:t>
            </a:r>
            <a:r>
              <a:rPr lang="ja-JP" altLang="en-US" dirty="0"/>
              <a:t>職種に求められている専門性がありますが、専門性を発揮するためには、自分が持っている専門性を自分自身が知ることが必要です。乳児院において、自分の職種の専門性はどういうところにあるのか、仕事を続けていく上で、ぜひ忘れずに考えていってください。専門性を理解し、実践していくことを目指しましょう。</a:t>
            </a:r>
            <a:endParaRPr lang="en-US" altLang="ja-JP" dirty="0"/>
          </a:p>
          <a:p>
            <a:endParaRPr lang="en-US" altLang="ja-JP" dirty="0"/>
          </a:p>
          <a:p>
            <a:r>
              <a:rPr lang="ja-JP" altLang="en-US" dirty="0" smtClean="0"/>
              <a:t>　次</a:t>
            </a:r>
            <a:r>
              <a:rPr lang="ja-JP" altLang="en-US" dirty="0"/>
              <a:t>に、「チームの一員としての役割」について。</a:t>
            </a:r>
            <a:endParaRPr lang="en-US" altLang="ja-JP" dirty="0"/>
          </a:p>
          <a:p>
            <a:r>
              <a:rPr lang="ja-JP" altLang="en-US" dirty="0" smtClean="0"/>
              <a:t>　チームアプローチ</a:t>
            </a:r>
            <a:r>
              <a:rPr lang="ja-JP" altLang="en-US" dirty="0"/>
              <a:t>の中身は、一人の意見優先ではなく、経験年数も関係なく、誰もがチームの一員として、チームで話し合い養育していくことです。その選択が、何より子どもにとって、より良いものであるよう、子どもの立場にたって議論できる関係こそ、よりよきチームワークです。議論していく中で、考えがずれた場合には、「何が一番子どもの利益になるか」というところに立ち戻って考えます。</a:t>
            </a:r>
            <a:endParaRPr lang="en-US" altLang="ja-JP" dirty="0"/>
          </a:p>
          <a:p>
            <a:endParaRPr lang="en-US" altLang="ja-JP" dirty="0"/>
          </a:p>
          <a:p>
            <a:r>
              <a:rPr lang="ja-JP" altLang="en-US" dirty="0" smtClean="0"/>
              <a:t>　時</a:t>
            </a:r>
            <a:r>
              <a:rPr lang="ja-JP" altLang="en-US" dirty="0"/>
              <a:t>に、自分の思うようにいかないこともありますが、思ったことは伝えていき、話し合いながら、子どもにとっての落としどころを探していきましょう。最終的に自分の意見とは違う結論になった場合には、チームとしての結論に沿うことも、チームアプローチの中身です。</a:t>
            </a:r>
            <a:endParaRPr lang="en-US" altLang="ja-JP" dirty="0"/>
          </a:p>
          <a:p>
            <a:endParaRPr lang="en-US" altLang="ja-JP" dirty="0"/>
          </a:p>
          <a:p>
            <a:r>
              <a:rPr lang="ja-JP" altLang="en-US" dirty="0" smtClean="0"/>
              <a:t>　チームアプローチ</a:t>
            </a:r>
            <a:r>
              <a:rPr lang="ja-JP" altLang="en-US" dirty="0"/>
              <a:t>を維持するためには、いわゆる「ホウレンソウ」である、報告・連絡・相談が欠かせません。「ホウレンソウ」は全ての仕事上での基本になりますが、仕事の方向性の確認をすることができ、仕事の流れを円滑にすることと、日々の何気ないやりとりが、活発に意見を出し合える関係性へとつながります。</a:t>
            </a:r>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pPr lvl="0"/>
            <a:fld id="{5DC70DA3-BB47-4FF6-8897-CC9F87A596B0}" type="slidenum">
              <a:rPr lang="ja-JP" altLang="en-US" noProof="0" smtClean="0"/>
              <a:pPr lvl="0"/>
              <a:t>9</a:t>
            </a:fld>
            <a:endParaRPr lang="ja-JP" altLang="en-US" noProof="0" dirty="0"/>
          </a:p>
        </p:txBody>
      </p:sp>
      <p:sp>
        <p:nvSpPr>
          <p:cNvPr id="6" name="スライド イメージ プレースホルダー 5">
            <a:extLst>
              <a:ext uri="{FF2B5EF4-FFF2-40B4-BE49-F238E27FC236}">
                <a16:creationId xmlns:a16="http://schemas.microsoft.com/office/drawing/2014/main" xmlns="" id="{3EA4AE1B-9D2E-4D68-BCEA-41E8C4B0A9DA}"/>
              </a:ext>
            </a:extLst>
          </p:cNvPr>
          <p:cNvSpPr>
            <a:spLocks noGrp="1" noRot="1" noChangeAspect="1"/>
          </p:cNvSpPr>
          <p:nvPr>
            <p:ph type="sldImg"/>
          </p:nvPr>
        </p:nvSpPr>
        <p:spPr>
          <a:xfrm>
            <a:off x="1166813" y="247650"/>
            <a:ext cx="4473575" cy="3354388"/>
          </a:xfrm>
        </p:spPr>
      </p:sp>
    </p:spTree>
    <p:extLst>
      <p:ext uri="{BB962C8B-B14F-4D97-AF65-F5344CB8AC3E}">
        <p14:creationId xmlns:p14="http://schemas.microsoft.com/office/powerpoint/2010/main" val="3149644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02792B4-9AF6-4D7F-9800-886FEE40E6F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50251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34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5F370DB-94A0-4D8A-ADDE-748C9CA5784F}"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88194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4D01A8-D4F5-48C2-AAAC-225EFFA2BB2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035703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F0FCFA6-AD4C-493D-A504-DCBEE28176E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0885352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ACD4778-41CF-4B61-87CB-0DEA6190E85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6506421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82C019-0389-4FAD-A500-BDF113A6AE0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3313472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C2F771B-23C0-4DED-BD52-ADD4C47A63A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9435779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F53CEE-B42D-483B-9D21-2BACFF0896B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987448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07E750-3DB7-4B31-BD92-2AFA1F73436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3087509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E4D5FE-B3C5-4F8E-ABEE-D3488B36807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5119323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82031A-70B1-4511-8AD6-154C2CF929B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1117028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B8A842-4951-4F2B-87CF-DB49DC0B27D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9360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EE168F0-B0DF-4C6D-9B59-78B69F96797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9310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3C2480D-D164-4AEC-AF1A-FE6285A06ABA}"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70749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419AB-7CE5-4767-B445-0AB8D612257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8304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58F97A-6C92-4A87-A102-4016B2F5ECA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55479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C8A76C3-7349-4995-823F-543D8F899C0A}"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481030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F8ADBD-1CC4-4D92-99F1-7FE67049FB4C}"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579349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9D76C1-BA90-4133-A9FA-BF37A4998DD2}"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160652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AFE842-0A00-47C1-B323-C8D9A1126140}"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65741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4DDA484-71D8-4E9A-8582-8E6F04F397D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34802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B611230-A70A-4102-A5C6-8BE879078907}"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361590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1FB3271-F574-4C5D-BFFC-B389F69552C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752674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FD6D15-8E39-4DF6-8ACB-D982F9866CBE}"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061742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516BBC-C223-4553-B3BC-BB2DBC78614D}"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782323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9705C30E-1ABF-45AB-A4D0-AEC10F02C94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133872" cy="253916"/>
          </a:xfrm>
          <a:prstGeom prst="rect">
            <a:avLst/>
          </a:prstGeom>
          <a:solidFill>
            <a:srgbClr val="FF0000">
              <a:alpha val="70000"/>
            </a:srgbClr>
          </a:solidFill>
        </p:spPr>
        <p:txBody>
          <a:bodyPr wrap="square" rtlCol="0">
            <a:spAutoFit/>
          </a:bodyPr>
          <a:lstStyle/>
          <a:p>
            <a:pPr algn="l"/>
            <a:r>
              <a:rPr lang="ja-JP" altLang="en-US" sz="1050" dirty="0"/>
              <a:t>②資質と倫理</a:t>
            </a:r>
            <a:endParaRPr kumimoji="1" lang="ja-JP" altLang="en-US" sz="1050" dirty="0"/>
          </a:p>
        </p:txBody>
      </p:sp>
    </p:spTree>
    <p:extLst>
      <p:ext uri="{BB962C8B-B14F-4D97-AF65-F5344CB8AC3E}">
        <p14:creationId xmlns:p14="http://schemas.microsoft.com/office/powerpoint/2010/main" val="32048533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A567332-13DC-4C66-9855-C340551F338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5727350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EAE1593-A5F0-48DC-88BF-1E1850CDCFBB}"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2613137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419EEF-B2E4-45C4-B6C2-14C6FA4D265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098237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4F502E2-D315-4766-8E4C-930D5691EAD7}"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8752257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85D0F3C-34FD-477A-B5BE-1FB052FDF8BB}"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76279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9B2DCDC-EB3F-4437-9D0A-75E3DA05F1A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07246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FF6239D-B536-4EEA-8250-8B0FF2DDC20F}"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6826112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6ACC72C-6EE9-4AB3-ADDA-6952F18C7896}"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1736566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F60B66-936B-48EC-BC1A-5B3F75AEB16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9527145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056678-5B07-4E75-BF97-C4901BF34F6C}"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7579523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C339-89A7-4697-9672-95AA70C93F69}"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488214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C8D99411-CE9E-4883-9217-A0AF925093D8}"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1475656" cy="253916"/>
          </a:xfrm>
          <a:prstGeom prst="rect">
            <a:avLst/>
          </a:prstGeom>
          <a:solidFill>
            <a:srgbClr val="FF99CC">
              <a:alpha val="70000"/>
            </a:srgbClr>
          </a:solidFill>
        </p:spPr>
        <p:txBody>
          <a:bodyPr wrap="square" rtlCol="0">
            <a:spAutoFit/>
          </a:bodyPr>
          <a:lstStyle/>
          <a:p>
            <a:pPr algn="l"/>
            <a:r>
              <a:rPr kumimoji="1" lang="ja-JP" altLang="en-US" sz="1050" dirty="0"/>
              <a:t>③子どもの権利擁護</a:t>
            </a:r>
          </a:p>
        </p:txBody>
      </p:sp>
    </p:spTree>
    <p:extLst>
      <p:ext uri="{BB962C8B-B14F-4D97-AF65-F5344CB8AC3E}">
        <p14:creationId xmlns:p14="http://schemas.microsoft.com/office/powerpoint/2010/main" val="26428085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089ABD0-C40E-486B-A448-65AA60E9ECD1}"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4550170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6355FED-316E-42EF-9C7E-EC54A3DD17E8}"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9630518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59085-BCF8-46A9-88C0-BB1F73662093}"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8465744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015B914-E9A4-4096-BD24-9165FCFB4575}"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38716731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3FC12B-0B08-413A-90A9-A6FB44F9C9A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422754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2166EF-83F3-4D36-9986-6310EA28CEF0}" type="datetime1">
              <a:rPr kumimoji="1" lang="ja-JP" altLang="en-US" smtClean="0"/>
              <a:t>2018/11/26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8532239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CF5770-3039-4749-A83F-1757EF81362A}"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998376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E8D438-B64D-4E9E-8194-E17FAAE8C0BD}"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12117556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096D09-75B5-41F2-A2CB-FB2A36EBDA04}"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22539270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10789B-5DC7-4192-BF3F-9E9AD23F4CDB}"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pPr algn="l"/>
            <a:r>
              <a:rPr lang="ja-JP" altLang="en-US" sz="1050" dirty="0"/>
              <a:t>①育ち育てること（人材育成の基盤）</a:t>
            </a:r>
            <a:endParaRPr kumimoji="1" lang="ja-JP" altLang="en-US" sz="1050" dirty="0"/>
          </a:p>
        </p:txBody>
      </p:sp>
    </p:spTree>
    <p:extLst>
      <p:ext uri="{BB962C8B-B14F-4D97-AF65-F5344CB8AC3E}">
        <p14:creationId xmlns:p14="http://schemas.microsoft.com/office/powerpoint/2010/main" val="8936912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B77C48-7A96-435B-8E6A-1B87F6936FC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49895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B50BFAC-1BA4-45AA-892B-5BE7F3BDEC30}"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FF9F5D"/>
          </a:solidFill>
        </p:spPr>
        <p:txBody>
          <a:bodyPr wrap="square" rtlCol="0">
            <a:spAutoFit/>
          </a:bodyPr>
          <a:lstStyle/>
          <a:p>
            <a:r>
              <a:rPr lang="ja-JP" altLang="en-US" sz="1050" dirty="0">
                <a:solidFill>
                  <a:prstClr val="black"/>
                </a:solidFill>
              </a:rPr>
              <a:t>④専門的知識</a:t>
            </a:r>
          </a:p>
        </p:txBody>
      </p:sp>
    </p:spTree>
    <p:extLst>
      <p:ext uri="{BB962C8B-B14F-4D97-AF65-F5344CB8AC3E}">
        <p14:creationId xmlns:p14="http://schemas.microsoft.com/office/powerpoint/2010/main" val="22067836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A4EF015-0F1B-4E8F-B848-708BD775D027}"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6338508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8CF7145-DCEC-49AC-AE0F-BB5A251BE70B}"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32453903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8A52A92-761B-4B1B-8807-645DA8DD7AE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2" name="テキスト ボックス 11"/>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6766897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77EE3E3-9E5D-4AE8-A77E-FBF26F9DC1D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40968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69CF918-2093-4A3D-B518-8224246D0596}" type="datetime1">
              <a:rPr kumimoji="1" lang="ja-JP" altLang="en-US" smtClean="0"/>
              <a:t>2018/11/26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38411932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55BF53-1679-4AFA-92A2-3DAF2C0A78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629961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8AA86A-C57A-4741-9A11-8C7689A33C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12385968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3619C53-5866-454E-83A2-EEEAF24626F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テキスト ボックス 9"/>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2736694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1B6AD5-FD0C-46B5-AF31-BF670B346E5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23506038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CACC78-E7AB-42F3-8E6C-FAE44864B4B0}"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FF9F5D"/>
          </a:solidFill>
        </p:spPr>
        <p:txBody>
          <a:bodyPr wrap="square" rtlCol="0">
            <a:spAutoFit/>
          </a:bodyPr>
          <a:lstStyle/>
          <a:p>
            <a:pPr algn="l"/>
            <a:r>
              <a:rPr kumimoji="1" lang="ja-JP" altLang="en-US" sz="1050" dirty="0"/>
              <a:t>④専門的知識</a:t>
            </a:r>
          </a:p>
        </p:txBody>
      </p:sp>
    </p:spTree>
    <p:extLst>
      <p:ext uri="{BB962C8B-B14F-4D97-AF65-F5344CB8AC3E}">
        <p14:creationId xmlns:p14="http://schemas.microsoft.com/office/powerpoint/2010/main" val="41794731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26155B-E2E5-4D3C-B49A-0B61B1F902C4}"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06548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a:xfrm>
            <a:off x="47979" y="6126163"/>
            <a:ext cx="2880320" cy="337538"/>
          </a:xfrm>
        </p:spPr>
        <p:txBody>
          <a:bodyPr/>
          <a:lstStyle/>
          <a:p>
            <a:fld id="{C2BDA42F-C739-410A-9250-96235A8A18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a:xfrm>
            <a:off x="3124200" y="6173787"/>
            <a:ext cx="2895600" cy="365125"/>
          </a:xfrm>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53200" y="612953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344424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6F17804-644C-4995-87B7-5C66C10C6A48}"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281971790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ー 4"/>
          <p:cNvSpPr>
            <a:spLocks noGrp="1"/>
          </p:cNvSpPr>
          <p:nvPr>
            <p:ph type="dt" sz="half" idx="10"/>
          </p:nvPr>
        </p:nvSpPr>
        <p:spPr/>
        <p:txBody>
          <a:bodyPr/>
          <a:lstStyle/>
          <a:p>
            <a:fld id="{D86A2FA1-2632-47B6-8BA7-7D2B93D3A1E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black"/>
                </a:solidFill>
              </a:rPr>
              <a:t>⑤専門的な養育技術</a:t>
            </a:r>
          </a:p>
        </p:txBody>
      </p:sp>
    </p:spTree>
    <p:extLst>
      <p:ext uri="{BB962C8B-B14F-4D97-AF65-F5344CB8AC3E}">
        <p14:creationId xmlns:p14="http://schemas.microsoft.com/office/powerpoint/2010/main" val="41768866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844C4ED-BCA4-44B2-9CE0-C77BB57DA88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078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D342093-AA32-4A39-9C41-98648FA776BE}" type="datetime1">
              <a:rPr kumimoji="1" lang="ja-JP" altLang="en-US" smtClean="0"/>
              <a:t>2018/11/26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0641862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D1D9574-CDE8-40F3-8588-BB217582C61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789332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4AEA9F-F34F-4776-A95A-DC06BCBCAC5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387534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CB262A1-68D4-4592-B052-A22A05E11DC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42520340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8B974E-8226-485A-9AEF-9035498F3FC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33636390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E2AC77-7FC6-48D8-A4B3-B4F1E55DE411}"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9987547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C11B01-2E01-4FE5-8DDF-D03327F987A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9064889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3A260DA-B66A-41B1-9096-BDB62FE5497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401519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p:cNvSpPr>
            <a:spLocks noGrp="1"/>
          </p:cNvSpPr>
          <p:nvPr>
            <p:ph type="dt" sz="half" idx="10"/>
          </p:nvPr>
        </p:nvSpPr>
        <p:spPr/>
        <p:txBody>
          <a:bodyPr/>
          <a:lstStyle/>
          <a:p>
            <a:fld id="{C3B98AC0-A413-4A0A-ADF0-FED3F01506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rgbClr val="FFCC00"/>
          </a:solidFill>
        </p:spPr>
        <p:txBody>
          <a:bodyPr wrap="square" rtlCol="0">
            <a:spAutoFit/>
          </a:bodyPr>
          <a:lstStyle/>
          <a:p>
            <a:r>
              <a:rPr lang="ja-JP" altLang="en-US" sz="1050" dirty="0" smtClean="0">
                <a:solidFill>
                  <a:prstClr val="black"/>
                </a:solidFill>
              </a:rPr>
              <a:t>⑥チームアプローチと小規模ケア</a:t>
            </a:r>
            <a:endParaRPr lang="ja-JP" altLang="en-US" sz="1050" dirty="0">
              <a:solidFill>
                <a:prstClr val="black"/>
              </a:solidFill>
            </a:endParaRPr>
          </a:p>
        </p:txBody>
      </p:sp>
    </p:spTree>
    <p:extLst>
      <p:ext uri="{BB962C8B-B14F-4D97-AF65-F5344CB8AC3E}">
        <p14:creationId xmlns:p14="http://schemas.microsoft.com/office/powerpoint/2010/main" val="862548685"/>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23DED5E-0D4E-4ABE-AD8C-AC6E9E1D13A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4920754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032F305-D874-4DCC-BDE7-501ED32755B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9799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59E444-9EEF-44E3-A964-53763DD6276C}"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365330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5465A6-8945-455F-ABAD-0489B396CAA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1329027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20AFD69-686B-4503-86A1-EA4847275DEE}"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38538944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7E1E4C-1E57-4A37-9062-DE6C165248F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056817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4CC242B-1880-4BC4-AF6C-8FF1D690482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268172851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D7BCBD-C45A-48C5-B8D3-7E84273EAFC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77889550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4A02E4-6459-494C-820C-F2CCCC29F1B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14936097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A56187-7713-45EE-A134-4F6C295D7AE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p:nvSpPr>
        <p:spPr>
          <a:xfrm>
            <a:off x="0" y="0"/>
            <a:ext cx="2267744" cy="253916"/>
          </a:xfrm>
          <a:prstGeom prst="rect">
            <a:avLst/>
          </a:prstGeom>
          <a:solidFill>
            <a:schemeClr val="accent4">
              <a:lumMod val="40000"/>
              <a:lumOff val="60000"/>
            </a:schemeClr>
          </a:solidFill>
        </p:spPr>
        <p:txBody>
          <a:bodyPr wrap="square" rtlCol="0">
            <a:spAutoFit/>
          </a:bodyPr>
          <a:lstStyle/>
          <a:p>
            <a:r>
              <a:rPr lang="ja-JP" altLang="en-US" sz="1050" dirty="0">
                <a:solidFill>
                  <a:prstClr val="black"/>
                </a:solidFill>
              </a:rPr>
              <a:t>①育ち育てること（人材育成の基盤）</a:t>
            </a:r>
          </a:p>
        </p:txBody>
      </p:sp>
    </p:spTree>
    <p:extLst>
      <p:ext uri="{BB962C8B-B14F-4D97-AF65-F5344CB8AC3E}">
        <p14:creationId xmlns:p14="http://schemas.microsoft.com/office/powerpoint/2010/main" val="34914010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34E338-84CA-4CBB-B178-02711195EE33}"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2744116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8339A423-57E0-4F16-8B09-866BD5FA93F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373809368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39FAAEE-805E-4B01-8512-88136402EC1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52305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AC6F1F-A4F1-40B2-AC9B-3626B63BCDB7}" type="datetime1">
              <a:rPr kumimoji="1" lang="ja-JP" altLang="en-US" smtClean="0"/>
              <a:t>2018/11/26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146810169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496B52-D80F-4EA7-B200-47B88531B7F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6498366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AD0841E-1787-4716-B782-AFC36BFF90F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テキスト ボックス 10"/>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38440165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30E6AF1-6F2D-4B66-A3F3-354D413033C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ボックス 6"/>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46988315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4A6254-3727-4771-842B-8F9D6C3230FB}"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テキスト ボックス 5"/>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13683509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4596451-A29A-4B84-B681-55A3FE4CAC0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9414221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80156A-953A-485D-9562-E33BC9B636B5}"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9" name="テキスト ボックス 8"/>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41630994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74C914-5426-4AAC-8983-A5BA9B967E88}"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20378792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00D0979-1A7F-40ED-8360-365B55E75EAC}"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テキスト ボックス 7"/>
          <p:cNvSpPr txBox="1"/>
          <p:nvPr userDrawn="1"/>
        </p:nvSpPr>
        <p:spPr>
          <a:xfrm>
            <a:off x="0" y="0"/>
            <a:ext cx="2267744" cy="253916"/>
          </a:xfrm>
          <a:prstGeom prst="rect">
            <a:avLst/>
          </a:prstGeom>
          <a:solidFill>
            <a:srgbClr val="00B050"/>
          </a:solidFill>
        </p:spPr>
        <p:txBody>
          <a:bodyPr wrap="square" rtlCol="0">
            <a:spAutoFit/>
          </a:bodyPr>
          <a:lstStyle/>
          <a:p>
            <a:r>
              <a:rPr lang="ja-JP" altLang="en-US" sz="1050" dirty="0">
                <a:solidFill>
                  <a:prstClr val="black"/>
                </a:solidFill>
              </a:rPr>
              <a:t>⑦保護者支援</a:t>
            </a:r>
          </a:p>
        </p:txBody>
      </p:sp>
    </p:spTree>
    <p:extLst>
      <p:ext uri="{BB962C8B-B14F-4D97-AF65-F5344CB8AC3E}">
        <p14:creationId xmlns:p14="http://schemas.microsoft.com/office/powerpoint/2010/main" val="10704132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8B119C-5EB8-433D-8E2A-55E4DA2F7B19}"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60122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BE066439-574A-4FA3-BFA6-D816B319C34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24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BE64E9-E610-49A8-87FB-F164C894A950}" type="datetime1">
              <a:rPr kumimoji="1" lang="ja-JP" altLang="en-US" smtClean="0"/>
              <a:t>2018/11/26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2885D5F-1D73-4CD8-8BE9-6FDEEE1081D8}" type="slidenum">
              <a:rPr kumimoji="1" lang="ja-JP" altLang="en-US" smtClean="0"/>
              <a:t>‹#›</a:t>
            </a:fld>
            <a:endParaRPr kumimoji="1" lang="ja-JP" altLang="en-US" dirty="0"/>
          </a:p>
        </p:txBody>
      </p:sp>
    </p:spTree>
    <p:extLst>
      <p:ext uri="{BB962C8B-B14F-4D97-AF65-F5344CB8AC3E}">
        <p14:creationId xmlns:p14="http://schemas.microsoft.com/office/powerpoint/2010/main" val="423959352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3D9CAC-DB40-418D-87D8-1E78E658B27F}"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047819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E24FF16-8D3B-4A48-A3AB-38EE0B0BF13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239574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3B28386-57C6-42D1-AF9A-4007F0DF9EED}"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2602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48ED3A-DF87-4D95-9B79-8D0617312AE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698201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5E374B-6C0B-4920-984A-547A1F5055BE}"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17880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2B67FC-6377-426C-9639-BB7B7BD5C685}"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5763635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FC17129-DD08-4700-A94C-1C3AD8D4E5D2}"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7478594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A7F26B-085D-4A62-9EE1-3808C31D66CA}"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980581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3694B0-6C89-458A-A3A4-AF6D37C9AED6}" type="datetime1">
              <a:rPr lang="ja-JP" altLang="en-US" smtClean="0">
                <a:solidFill>
                  <a:prstClr val="black">
                    <a:tint val="75000"/>
                  </a:prstClr>
                </a:solidFill>
              </a:r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735201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5C94E0B-4BAB-43BB-BF2A-DCC69DB20D7A}"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588224" y="6381328"/>
            <a:ext cx="2133600" cy="365125"/>
          </a:xfrm>
        </p:spPr>
        <p:txBody>
          <a:body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0107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image" Target="../media/image1.gif"/><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theme" Target="../theme/theme10.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gi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1.gif"/><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1.gif"/><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image" Target="../media/image1.gif"/><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1.gif"/><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image" Target="../media/image1.gif"/><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7.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image" Target="../media/image1.gif"/><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theme" Target="../theme/theme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image" Target="../media/image1.gif"/><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9.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36AAEE36-B3C6-4547-BFD5-7DE19A2054C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ja-JP" altLang="en-US" sz="1050" dirty="0">
                <a:solidFill>
                  <a:schemeClr val="tx1"/>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l"/>
            <a:r>
              <a:rPr kumimoji="1" lang="en-US" altLang="ja-JP" sz="1050" dirty="0"/>
              <a:t>【</a:t>
            </a:r>
            <a:r>
              <a:rPr kumimoji="1" lang="ja-JP" altLang="en-US" sz="1050" dirty="0"/>
              <a:t>共通項目</a:t>
            </a:r>
            <a:r>
              <a:rPr kumimoji="1" lang="en-US" altLang="ja-JP" sz="1050" dirty="0"/>
              <a:t>】</a:t>
            </a:r>
            <a:endParaRPr kumimoji="1" lang="ja-JP" altLang="en-US" sz="1050" dirty="0"/>
          </a:p>
        </p:txBody>
      </p:sp>
    </p:spTree>
    <p:extLst>
      <p:ext uri="{BB962C8B-B14F-4D97-AF65-F5344CB8AC3E}">
        <p14:creationId xmlns:p14="http://schemas.microsoft.com/office/powerpoint/2010/main" val="131515940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2F24546C-8D4A-41B1-97F6-B1BC7C1C9ED4}"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70C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70C0"/>
          </a:solidFill>
        </p:spPr>
        <p:txBody>
          <a:bodyPr wrap="square" rtlCol="0">
            <a:spAutoFit/>
          </a:bodyPr>
          <a:lstStyle/>
          <a:p>
            <a:r>
              <a:rPr lang="ja-JP" altLang="en-US" sz="1050" dirty="0">
                <a:solidFill>
                  <a:prstClr val="black"/>
                </a:solidFill>
              </a:rPr>
              <a:t>⑨里親支援</a:t>
            </a:r>
          </a:p>
        </p:txBody>
      </p:sp>
    </p:spTree>
    <p:extLst>
      <p:ext uri="{BB962C8B-B14F-4D97-AF65-F5344CB8AC3E}">
        <p14:creationId xmlns:p14="http://schemas.microsoft.com/office/powerpoint/2010/main" val="3757212484"/>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7E011FE2-BDD4-498C-9394-EA41791E8584}"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no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66461718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432CDC5D-67CE-4C37-86CE-F579B92B3959}"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0000">
              <a:alpha val="70000"/>
            </a:srgbClr>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51633746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A80EB6B8-9871-41EE-AF09-8222C0B99EF8}" type="datetime1">
              <a:rPr kumimoji="1" lang="ja-JP" altLang="en-US" smtClean="0"/>
              <a:t>2018/11/26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kumimoji="1" lang="ja-JP" altLang="en-US" smtClean="0"/>
              <a:t>‹#›</a:t>
            </a:fld>
            <a:endParaRPr kumimoji="1" lang="ja-JP" altLang="en-US" dirty="0"/>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FF99CC"/>
          </a:solidFill>
        </p:spPr>
        <p:txBody>
          <a:bodyPr wrap="square" rtlCol="0">
            <a:spAutoFit/>
          </a:bodyPr>
          <a:lstStyle/>
          <a:p>
            <a:r>
              <a:rPr kumimoji="1" lang="ja-JP" altLang="en-US" sz="1050" dirty="0">
                <a:solidFill>
                  <a:schemeClr val="bg1"/>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75617678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04D3FD3-5015-4805-A73F-9859841922E1}"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75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194215010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55DF300-B639-46F9-8C80-5DEEB7ADCF66}"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chemeClr val="accent6">
              <a:lumMod val="60000"/>
              <a:lumOff val="40000"/>
            </a:schemeClr>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360187006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8211B736-49E2-4BC1-9131-C48175EA65F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1A043-A070-4ECB-A719-69554CE16FE5}"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p:nvSpPr>
        <p:spPr>
          <a:xfrm>
            <a:off x="0" y="6646858"/>
            <a:ext cx="9108504" cy="253916"/>
          </a:xfrm>
          <a:prstGeom prst="rect">
            <a:avLst/>
          </a:prstGeom>
          <a:solidFill>
            <a:srgbClr val="FFCC0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44223001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9684D84E-D765-4E70-8387-C36625DE6A82}"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5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Tree>
    <p:extLst>
      <p:ext uri="{BB962C8B-B14F-4D97-AF65-F5344CB8AC3E}">
        <p14:creationId xmlns:p14="http://schemas.microsoft.com/office/powerpoint/2010/main" val="21221827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正方形/長方形 7"/>
          <p:cNvSpPr/>
          <p:nvPr userDrawn="1"/>
        </p:nvSpPr>
        <p:spPr>
          <a:xfrm rot="16200000">
            <a:off x="4463987" y="2205372"/>
            <a:ext cx="216025" cy="91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07504" y="6309320"/>
            <a:ext cx="2880320" cy="337538"/>
          </a:xfrm>
          <a:prstGeom prst="rect">
            <a:avLst/>
          </a:prstGeom>
        </p:spPr>
        <p:txBody>
          <a:bodyPr vert="horz" lIns="91440" tIns="45720" rIns="91440" bIns="45720" rtlCol="0" anchor="ctr"/>
          <a:lstStyle>
            <a:lvl1pPr algn="l">
              <a:defRPr sz="1200">
                <a:solidFill>
                  <a:schemeClr val="tx1">
                    <a:tint val="75000"/>
                  </a:schemeClr>
                </a:solidFill>
              </a:defRPr>
            </a:lvl1pPr>
          </a:lstStyle>
          <a:p>
            <a:fld id="{047B1195-5E6A-4BB4-BA2E-9DC2D54CF027}" type="datetime1">
              <a:rPr lang="ja-JP" altLang="en-US" smtClean="0">
                <a:solidFill>
                  <a:prstClr val="black">
                    <a:tint val="75000"/>
                  </a:prstClr>
                </a:solidFill>
              </a:rPr>
              <a:t>2018/11/26</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85D5F-1D73-4CD8-8BE9-6FDEEE1081D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図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064896" y="56081"/>
            <a:ext cx="1043608" cy="708623"/>
          </a:xfrm>
          <a:prstGeom prst="rect">
            <a:avLst/>
          </a:prstGeom>
        </p:spPr>
      </p:pic>
      <p:sp>
        <p:nvSpPr>
          <p:cNvPr id="9" name="テキスト ボックス 8"/>
          <p:cNvSpPr txBox="1"/>
          <p:nvPr userDrawn="1"/>
        </p:nvSpPr>
        <p:spPr>
          <a:xfrm>
            <a:off x="0" y="6646858"/>
            <a:ext cx="9108504" cy="253916"/>
          </a:xfrm>
          <a:prstGeom prst="rect">
            <a:avLst/>
          </a:prstGeom>
          <a:solidFill>
            <a:srgbClr val="00B0F0"/>
          </a:solidFill>
        </p:spPr>
        <p:txBody>
          <a:bodyPr wrap="square" rtlCol="0">
            <a:spAutoFit/>
          </a:bodyPr>
          <a:lstStyle/>
          <a:p>
            <a:r>
              <a:rPr lang="ja-JP" altLang="en-US" sz="1050" dirty="0">
                <a:solidFill>
                  <a:prstClr val="white"/>
                </a:solidFill>
              </a:rPr>
              <a:t>初任職員にむけた研修小冊子　～乳児院の養育を担うスタートをきるために～　　　　　　　　　　　　　　　　　　　　　　　　　　　　　　　　　　　　　全国乳児福祉協議会</a:t>
            </a:r>
          </a:p>
        </p:txBody>
      </p:sp>
      <p:sp>
        <p:nvSpPr>
          <p:cNvPr id="10" name="テキスト ボックス 9"/>
          <p:cNvSpPr txBox="1"/>
          <p:nvPr userDrawn="1"/>
        </p:nvSpPr>
        <p:spPr>
          <a:xfrm>
            <a:off x="0" y="0"/>
            <a:ext cx="2267744" cy="253916"/>
          </a:xfrm>
          <a:prstGeom prst="rect">
            <a:avLst/>
          </a:prstGeom>
          <a:solidFill>
            <a:srgbClr val="00B0F0"/>
          </a:solidFill>
        </p:spPr>
        <p:txBody>
          <a:bodyPr wrap="square" rtlCol="0">
            <a:spAutoFit/>
          </a:bodyPr>
          <a:lstStyle/>
          <a:p>
            <a:r>
              <a:rPr lang="ja-JP" altLang="en-US" sz="1050" dirty="0">
                <a:solidFill>
                  <a:prstClr val="black"/>
                </a:solidFill>
              </a:rPr>
              <a:t>⑧他機関連携</a:t>
            </a:r>
          </a:p>
        </p:txBody>
      </p:sp>
    </p:spTree>
    <p:extLst>
      <p:ext uri="{BB962C8B-B14F-4D97-AF65-F5344CB8AC3E}">
        <p14:creationId xmlns:p14="http://schemas.microsoft.com/office/powerpoint/2010/main" val="234423663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122363"/>
            <a:ext cx="9144000" cy="2387600"/>
          </a:xfrm>
        </p:spPr>
        <p:txBody>
          <a:bodyPr>
            <a:normAutofit/>
          </a:bodyPr>
          <a:lstStyle/>
          <a:p>
            <a:r>
              <a:rPr kumimoji="1" lang="ja-JP" altLang="en-US" dirty="0"/>
              <a:t>⑥チームアプローチと小規模ケア</a:t>
            </a:r>
          </a:p>
        </p:txBody>
      </p:sp>
      <p:sp>
        <p:nvSpPr>
          <p:cNvPr id="3" name="サブタイトル 2"/>
          <p:cNvSpPr>
            <a:spLocks noGrp="1"/>
          </p:cNvSpPr>
          <p:nvPr>
            <p:ph type="subTitle" idx="1"/>
          </p:nvPr>
        </p:nvSpPr>
        <p:spPr>
          <a:xfrm>
            <a:off x="1046136" y="4773478"/>
            <a:ext cx="7741403" cy="1026763"/>
          </a:xfrm>
        </p:spPr>
        <p:txBody>
          <a:bodyPr>
            <a:normAutofit fontScale="92500" lnSpcReduction="10000"/>
          </a:bodyPr>
          <a:lstStyle/>
          <a:p>
            <a:r>
              <a:rPr kumimoji="1" lang="ja-JP" altLang="en-US" sz="3200" dirty="0"/>
              <a:t>全国乳児福祉協議会</a:t>
            </a:r>
            <a:endParaRPr kumimoji="1" lang="en-US" altLang="ja-JP" sz="3200" dirty="0"/>
          </a:p>
          <a:p>
            <a:r>
              <a:rPr lang="ja-JP" altLang="en-US" sz="3200" dirty="0"/>
              <a:t>研修体系具体化にむけた委員会</a:t>
            </a:r>
            <a:endParaRPr kumimoji="1" lang="ja-JP" altLang="en-US" sz="3200" dirty="0"/>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1</a:t>
            </a:fld>
            <a:endParaRPr lang="ja-JP" altLang="en-US" dirty="0">
              <a:solidFill>
                <a:prstClr val="black">
                  <a:tint val="75000"/>
                </a:prstClr>
              </a:solidFill>
            </a:endParaRPr>
          </a:p>
        </p:txBody>
      </p:sp>
    </p:spTree>
    <p:extLst>
      <p:ext uri="{BB962C8B-B14F-4D97-AF65-F5344CB8AC3E}">
        <p14:creationId xmlns:p14="http://schemas.microsoft.com/office/powerpoint/2010/main" val="2522557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0026" y="606314"/>
            <a:ext cx="8670504" cy="1293835"/>
          </a:xfrm>
        </p:spPr>
        <p:txBody>
          <a:bodyPr>
            <a:noAutofit/>
          </a:bodyPr>
          <a:lstStyle/>
          <a:p>
            <a:pPr algn="l"/>
            <a:r>
              <a:rPr lang="ja-JP" altLang="en-US" sz="3200" b="1" dirty="0">
                <a:solidFill>
                  <a:srgbClr val="0070C0"/>
                </a:solidFill>
              </a:rPr>
              <a:t>□職員同士で支え合い、さらなる養育の質の向上に取り組みましょう</a:t>
            </a:r>
            <a:endParaRPr lang="en-US" altLang="ja-JP" sz="3200" b="1" dirty="0">
              <a:solidFill>
                <a:srgbClr val="0070C0"/>
              </a:solidFill>
            </a:endParaRPr>
          </a:p>
        </p:txBody>
      </p:sp>
      <p:sp>
        <p:nvSpPr>
          <p:cNvPr id="3" name="コンテンツ プレースホルダー 2"/>
          <p:cNvSpPr>
            <a:spLocks noGrp="1"/>
          </p:cNvSpPr>
          <p:nvPr>
            <p:ph idx="1"/>
          </p:nvPr>
        </p:nvSpPr>
        <p:spPr>
          <a:xfrm>
            <a:off x="210026" y="2261937"/>
            <a:ext cx="8467809" cy="4283242"/>
          </a:xfrm>
        </p:spPr>
        <p:txBody>
          <a:bodyPr>
            <a:normAutofit/>
          </a:bodyPr>
          <a:lstStyle/>
          <a:p>
            <a:pPr marL="0" indent="0">
              <a:buNone/>
            </a:pPr>
            <a:endParaRPr lang="en-US" altLang="ja-JP" dirty="0"/>
          </a:p>
          <a:p>
            <a:pPr marL="0" indent="0">
              <a:buNone/>
            </a:pPr>
            <a:endParaRPr lang="en-US" altLang="ja-JP" dirty="0"/>
          </a:p>
          <a:p>
            <a:pPr marL="0" indent="0" algn="ctr">
              <a:lnSpc>
                <a:spcPts val="3000"/>
              </a:lnSpc>
              <a:buNone/>
            </a:pPr>
            <a:endParaRPr lang="en-US" altLang="ja-JP" dirty="0"/>
          </a:p>
          <a:p>
            <a:pPr marL="0" indent="0" algn="ctr">
              <a:buNone/>
            </a:pPr>
            <a:r>
              <a:rPr lang="ja-JP" altLang="en-US" dirty="0">
                <a:solidFill>
                  <a:schemeClr val="accent1">
                    <a:lumMod val="75000"/>
                  </a:schemeClr>
                </a:solidFill>
              </a:rPr>
              <a:t>職員同士で支え合う</a:t>
            </a:r>
            <a:endParaRPr lang="en-US" altLang="ja-JP" dirty="0">
              <a:solidFill>
                <a:schemeClr val="accent1">
                  <a:lumMod val="75000"/>
                </a:schemeClr>
              </a:solidFill>
            </a:endParaRPr>
          </a:p>
          <a:p>
            <a:pPr marL="0" indent="0" algn="ctr">
              <a:lnSpc>
                <a:spcPts val="2000"/>
              </a:lnSpc>
              <a:buNone/>
            </a:pPr>
            <a:endParaRPr lang="en-US" altLang="ja-JP" sz="2800" dirty="0"/>
          </a:p>
          <a:p>
            <a:pPr marL="0" indent="0" algn="ctr">
              <a:buNone/>
            </a:pPr>
            <a:r>
              <a:rPr lang="ja-JP" altLang="en-US" sz="2800" dirty="0"/>
              <a:t>　　　　　　　　＋学びの積み重ね</a:t>
            </a:r>
            <a:endParaRPr lang="en-US" altLang="ja-JP" sz="2800" dirty="0"/>
          </a:p>
          <a:p>
            <a:pPr marL="0" indent="0" algn="ctr">
              <a:buNone/>
            </a:pPr>
            <a:r>
              <a:rPr lang="ja-JP" altLang="en-US" sz="2800" dirty="0"/>
              <a:t>　　　　　 　          　　　　　＋積極的・主体的な研修参加</a:t>
            </a:r>
            <a:endParaRPr lang="en-US" altLang="ja-JP" sz="2800" dirty="0"/>
          </a:p>
          <a:p>
            <a:pPr marL="0" indent="0" algn="ctr">
              <a:buNone/>
            </a:pPr>
            <a:r>
              <a:rPr lang="ja-JP" altLang="en-US" sz="2800" dirty="0"/>
              <a:t>                   　　　　　＋日々のケアの振り返り　　　　　　　　 　</a:t>
            </a:r>
            <a:endParaRPr lang="en-US" altLang="ja-JP" dirty="0"/>
          </a:p>
          <a:p>
            <a:pPr marL="0" indent="0">
              <a:buNone/>
            </a:pPr>
            <a:endParaRPr lang="en-US" altLang="ja-JP" dirty="0"/>
          </a:p>
          <a:p>
            <a:pPr marL="0" indent="0">
              <a:buNone/>
            </a:pPr>
            <a:endParaRPr lang="en-US" altLang="ja-JP" dirty="0"/>
          </a:p>
        </p:txBody>
      </p:sp>
      <p:sp>
        <p:nvSpPr>
          <p:cNvPr id="5" name="円/楕円 4"/>
          <p:cNvSpPr/>
          <p:nvPr/>
        </p:nvSpPr>
        <p:spPr>
          <a:xfrm>
            <a:off x="1403854" y="2005263"/>
            <a:ext cx="6282844" cy="1209987"/>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養育の質の向上のために</a:t>
            </a:r>
            <a:endParaRPr kumimoji="1" lang="en-US" altLang="ja-JP" sz="3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下矢印 5"/>
          <p:cNvSpPr/>
          <p:nvPr/>
        </p:nvSpPr>
        <p:spPr>
          <a:xfrm>
            <a:off x="4172935" y="3215250"/>
            <a:ext cx="744683" cy="592427"/>
          </a:xfrm>
          <a:prstGeom prst="down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10</a:t>
            </a:fld>
            <a:endParaRPr lang="ja-JP" altLang="en-US" dirty="0">
              <a:solidFill>
                <a:prstClr val="black">
                  <a:tint val="75000"/>
                </a:prstClr>
              </a:solidFill>
            </a:endParaRPr>
          </a:p>
        </p:txBody>
      </p:sp>
    </p:spTree>
    <p:extLst>
      <p:ext uri="{BB962C8B-B14F-4D97-AF65-F5344CB8AC3E}">
        <p14:creationId xmlns:p14="http://schemas.microsoft.com/office/powerpoint/2010/main" val="3729907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9483" y="404664"/>
            <a:ext cx="8205033" cy="897005"/>
          </a:xfrm>
        </p:spPr>
        <p:txBody>
          <a:bodyPr>
            <a:noAutofit/>
          </a:bodyPr>
          <a:lstStyle/>
          <a:p>
            <a:pPr algn="l"/>
            <a:r>
              <a:rPr lang="ja-JP" altLang="en-US" sz="3200" b="1" dirty="0">
                <a:solidFill>
                  <a:srgbClr val="0070C0"/>
                </a:solidFill>
              </a:rPr>
              <a:t>□チームとして機能するために、情報共有は</a:t>
            </a:r>
            <a:r>
              <a:rPr lang="en-US" altLang="ja-JP" sz="3200" b="1" dirty="0">
                <a:solidFill>
                  <a:srgbClr val="0070C0"/>
                </a:solidFill>
              </a:rPr>
              <a:t/>
            </a:r>
            <a:br>
              <a:rPr lang="en-US" altLang="ja-JP" sz="3200" b="1" dirty="0">
                <a:solidFill>
                  <a:srgbClr val="0070C0"/>
                </a:solidFill>
              </a:rPr>
            </a:br>
            <a:r>
              <a:rPr lang="ja-JP" altLang="en-US" sz="3200" b="1" dirty="0">
                <a:solidFill>
                  <a:srgbClr val="0070C0"/>
                </a:solidFill>
              </a:rPr>
              <a:t>　非常に重要です</a:t>
            </a:r>
            <a:endParaRPr lang="en-US" altLang="ja-JP" sz="3200" b="1" dirty="0">
              <a:solidFill>
                <a:srgbClr val="0070C0"/>
              </a:solidFill>
            </a:endParaRPr>
          </a:p>
        </p:txBody>
      </p:sp>
      <p:sp>
        <p:nvSpPr>
          <p:cNvPr id="3" name="コンテンツ プレースホルダー 2"/>
          <p:cNvSpPr>
            <a:spLocks noGrp="1"/>
          </p:cNvSpPr>
          <p:nvPr>
            <p:ph idx="1"/>
          </p:nvPr>
        </p:nvSpPr>
        <p:spPr>
          <a:xfrm>
            <a:off x="211787" y="1563061"/>
            <a:ext cx="8935909" cy="4896544"/>
          </a:xfrm>
        </p:spPr>
        <p:txBody>
          <a:bodyPr>
            <a:noAutofit/>
          </a:bodyPr>
          <a:lstStyle/>
          <a:p>
            <a:pPr marL="0" indent="0">
              <a:buNone/>
            </a:pPr>
            <a:r>
              <a:rPr lang="ja-JP" altLang="en-US" dirty="0">
                <a:solidFill>
                  <a:srgbClr val="C00000"/>
                </a:solidFill>
              </a:rPr>
              <a:t>共有すべき事柄は以下のようなものです</a:t>
            </a:r>
            <a:endParaRPr lang="en-US" altLang="ja-JP" dirty="0">
              <a:solidFill>
                <a:srgbClr val="C00000"/>
              </a:solidFill>
            </a:endParaRPr>
          </a:p>
          <a:p>
            <a:pPr marL="0" indent="0">
              <a:buNone/>
            </a:pPr>
            <a:r>
              <a:rPr lang="ja-JP" altLang="en-US" dirty="0">
                <a:solidFill>
                  <a:srgbClr val="C00000"/>
                </a:solidFill>
              </a:rPr>
              <a:t>　・ケースに関する情報</a:t>
            </a:r>
            <a:endParaRPr lang="en-US" altLang="ja-JP" dirty="0">
              <a:solidFill>
                <a:srgbClr val="C00000"/>
              </a:solidFill>
            </a:endParaRPr>
          </a:p>
          <a:p>
            <a:pPr marL="0" indent="0">
              <a:buNone/>
            </a:pPr>
            <a:r>
              <a:rPr lang="ja-JP" altLang="en-US" dirty="0">
                <a:solidFill>
                  <a:srgbClr val="C00000"/>
                </a:solidFill>
              </a:rPr>
              <a:t>　</a:t>
            </a:r>
            <a:r>
              <a:rPr lang="ja-JP" altLang="en-US" sz="2800" dirty="0">
                <a:solidFill>
                  <a:srgbClr val="C00000"/>
                </a:solidFill>
              </a:rPr>
              <a:t>　子どもの行動観察記録や家族に関する情報</a:t>
            </a:r>
            <a:endParaRPr lang="en-US" altLang="ja-JP" sz="2800" dirty="0">
              <a:solidFill>
                <a:srgbClr val="C00000"/>
              </a:solidFill>
            </a:endParaRPr>
          </a:p>
          <a:p>
            <a:pPr marL="0" indent="0">
              <a:buNone/>
            </a:pPr>
            <a:r>
              <a:rPr lang="ja-JP" altLang="en-US" dirty="0">
                <a:solidFill>
                  <a:srgbClr val="C00000"/>
                </a:solidFill>
              </a:rPr>
              <a:t>　・ケースの抱えた課題</a:t>
            </a:r>
            <a:endParaRPr lang="en-US" altLang="ja-JP" dirty="0">
              <a:solidFill>
                <a:srgbClr val="C00000"/>
              </a:solidFill>
            </a:endParaRPr>
          </a:p>
          <a:p>
            <a:pPr marL="0" indent="0">
              <a:buNone/>
            </a:pPr>
            <a:r>
              <a:rPr lang="ja-JP" altLang="en-US" sz="2800" dirty="0">
                <a:solidFill>
                  <a:srgbClr val="C00000"/>
                </a:solidFill>
              </a:rPr>
              <a:t>　　ケースカンファレンス等の話し合いによって共有</a:t>
            </a:r>
            <a:endParaRPr lang="en-US" altLang="ja-JP" sz="2800" dirty="0">
              <a:solidFill>
                <a:srgbClr val="C00000"/>
              </a:solidFill>
            </a:endParaRPr>
          </a:p>
          <a:p>
            <a:pPr marL="0" indent="0">
              <a:buNone/>
            </a:pPr>
            <a:r>
              <a:rPr lang="ja-JP" altLang="en-US" dirty="0">
                <a:solidFill>
                  <a:srgbClr val="C00000"/>
                </a:solidFill>
              </a:rPr>
              <a:t>　・養育、支援方針と具体的な手立て</a:t>
            </a:r>
            <a:endParaRPr lang="en-US" altLang="ja-JP" dirty="0">
              <a:solidFill>
                <a:srgbClr val="C00000"/>
              </a:solidFill>
            </a:endParaRPr>
          </a:p>
          <a:p>
            <a:pPr marL="0" indent="0">
              <a:buNone/>
            </a:pPr>
            <a:r>
              <a:rPr lang="ja-JP" altLang="en-US" sz="2800" dirty="0"/>
              <a:t>　　</a:t>
            </a:r>
            <a:r>
              <a:rPr lang="ja-JP" altLang="en-US" sz="2800" dirty="0">
                <a:solidFill>
                  <a:srgbClr val="C00000"/>
                </a:solidFill>
              </a:rPr>
              <a:t>ケースカンファレンス等の話し合いによって共有</a:t>
            </a:r>
            <a:endParaRPr lang="en-US" altLang="ja-JP" sz="2800" dirty="0">
              <a:solidFill>
                <a:srgbClr val="C00000"/>
              </a:solidFill>
            </a:endParaRPr>
          </a:p>
          <a:p>
            <a:pPr marL="0" indent="0">
              <a:buNone/>
            </a:pPr>
            <a:r>
              <a:rPr lang="ja-JP" altLang="en-US" sz="2800" dirty="0">
                <a:solidFill>
                  <a:srgbClr val="C00000"/>
                </a:solidFill>
              </a:rPr>
              <a:t>☆</a:t>
            </a:r>
            <a:r>
              <a:rPr lang="ja-JP" altLang="en-US" dirty="0">
                <a:solidFill>
                  <a:srgbClr val="C00000"/>
                </a:solidFill>
              </a:rPr>
              <a:t>共有されていないと皆がバラバラな対応となって</a:t>
            </a:r>
            <a:r>
              <a:rPr lang="ja-JP" altLang="en-US" dirty="0" smtClean="0">
                <a:solidFill>
                  <a:srgbClr val="C00000"/>
                </a:solidFill>
              </a:rPr>
              <a:t>しまいます</a:t>
            </a:r>
            <a:endParaRPr lang="en-US" altLang="ja-JP" dirty="0">
              <a:solidFill>
                <a:srgbClr val="C00000"/>
              </a:solidFill>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11</a:t>
            </a:fld>
            <a:endParaRPr lang="ja-JP" altLang="en-US" dirty="0">
              <a:solidFill>
                <a:prstClr val="black">
                  <a:tint val="75000"/>
                </a:prstClr>
              </a:solidFill>
            </a:endParaRPr>
          </a:p>
        </p:txBody>
      </p:sp>
    </p:spTree>
    <p:extLst>
      <p:ext uri="{BB962C8B-B14F-4D97-AF65-F5344CB8AC3E}">
        <p14:creationId xmlns:p14="http://schemas.microsoft.com/office/powerpoint/2010/main" val="767493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55731"/>
            <a:ext cx="8214103" cy="897005"/>
          </a:xfrm>
        </p:spPr>
        <p:txBody>
          <a:bodyPr>
            <a:normAutofit/>
          </a:bodyPr>
          <a:lstStyle/>
          <a:p>
            <a:r>
              <a:rPr lang="ja-JP" altLang="en-US" sz="3400" dirty="0">
                <a:solidFill>
                  <a:srgbClr val="C00000"/>
                </a:solidFill>
              </a:rPr>
              <a:t>記録の意義と留意点</a:t>
            </a:r>
            <a:endParaRPr lang="en-US" altLang="ja-JP" sz="3400" dirty="0">
              <a:solidFill>
                <a:srgbClr val="C00000"/>
              </a:solidFill>
            </a:endParaRPr>
          </a:p>
        </p:txBody>
      </p:sp>
      <p:sp>
        <p:nvSpPr>
          <p:cNvPr id="3" name="コンテンツ プレースホルダー 2"/>
          <p:cNvSpPr>
            <a:spLocks noGrp="1"/>
          </p:cNvSpPr>
          <p:nvPr>
            <p:ph idx="1"/>
          </p:nvPr>
        </p:nvSpPr>
        <p:spPr>
          <a:xfrm>
            <a:off x="274320" y="821492"/>
            <a:ext cx="8595360" cy="5215015"/>
          </a:xfrm>
        </p:spPr>
        <p:txBody>
          <a:bodyPr>
            <a:noAutofit/>
          </a:bodyPr>
          <a:lstStyle/>
          <a:p>
            <a:pPr marL="0" indent="0">
              <a:buNone/>
            </a:pPr>
            <a:r>
              <a:rPr lang="ja-JP" altLang="en-US" sz="3200" dirty="0"/>
              <a:t>■</a:t>
            </a:r>
            <a:r>
              <a:rPr lang="ja-JP" altLang="en-US" sz="3200" dirty="0">
                <a:solidFill>
                  <a:srgbClr val="C00000"/>
                </a:solidFill>
              </a:rPr>
              <a:t>記録の意義</a:t>
            </a:r>
            <a:endParaRPr lang="en-US" altLang="ja-JP" sz="3200" dirty="0">
              <a:solidFill>
                <a:srgbClr val="C00000"/>
              </a:solidFill>
            </a:endParaRPr>
          </a:p>
          <a:p>
            <a:pPr marL="0" indent="0">
              <a:buNone/>
            </a:pPr>
            <a:r>
              <a:rPr lang="ja-JP" altLang="en-US" sz="2800" dirty="0">
                <a:solidFill>
                  <a:srgbClr val="C00000"/>
                </a:solidFill>
              </a:rPr>
              <a:t>　　ケースの情報の共有のため</a:t>
            </a:r>
            <a:endParaRPr lang="en-US" altLang="ja-JP" sz="2800" dirty="0">
              <a:solidFill>
                <a:srgbClr val="C00000"/>
              </a:solidFill>
            </a:endParaRPr>
          </a:p>
          <a:p>
            <a:pPr marL="0" indent="0">
              <a:buNone/>
            </a:pPr>
            <a:r>
              <a:rPr lang="ja-JP" altLang="en-US" sz="2800" dirty="0">
                <a:solidFill>
                  <a:srgbClr val="C00000"/>
                </a:solidFill>
              </a:rPr>
              <a:t>　　子どもの育ちの軌跡として</a:t>
            </a:r>
            <a:endParaRPr lang="en-US" altLang="ja-JP" sz="2800" dirty="0">
              <a:solidFill>
                <a:srgbClr val="C00000"/>
              </a:solidFill>
            </a:endParaRPr>
          </a:p>
          <a:p>
            <a:pPr marL="0" indent="0">
              <a:buNone/>
            </a:pPr>
            <a:r>
              <a:rPr lang="ja-JP" altLang="en-US" sz="2800" dirty="0">
                <a:solidFill>
                  <a:srgbClr val="C00000"/>
                </a:solidFill>
              </a:rPr>
              <a:t>　　必要な情報開示のため</a:t>
            </a:r>
            <a:endParaRPr lang="en-US" altLang="ja-JP" sz="2800" dirty="0">
              <a:solidFill>
                <a:srgbClr val="C00000"/>
              </a:solidFill>
            </a:endParaRPr>
          </a:p>
          <a:p>
            <a:pPr marL="0" indent="0">
              <a:buNone/>
            </a:pPr>
            <a:r>
              <a:rPr lang="ja-JP" altLang="en-US" sz="3200" dirty="0">
                <a:solidFill>
                  <a:srgbClr val="C00000"/>
                </a:solidFill>
              </a:rPr>
              <a:t>■読み手が分かりやすいように</a:t>
            </a:r>
            <a:endParaRPr lang="en-US" altLang="ja-JP" dirty="0">
              <a:solidFill>
                <a:srgbClr val="C00000"/>
              </a:solidFill>
            </a:endParaRPr>
          </a:p>
          <a:p>
            <a:pPr marL="0" indent="0">
              <a:buNone/>
            </a:pPr>
            <a:r>
              <a:rPr lang="ja-JP" altLang="en-US" sz="2800" dirty="0">
                <a:solidFill>
                  <a:srgbClr val="C00000"/>
                </a:solidFill>
              </a:rPr>
              <a:t>　→丁寧な字で書く</a:t>
            </a:r>
            <a:endParaRPr lang="en-US" altLang="ja-JP" sz="2800" dirty="0">
              <a:solidFill>
                <a:srgbClr val="C00000"/>
              </a:solidFill>
            </a:endParaRPr>
          </a:p>
          <a:p>
            <a:pPr marL="0" indent="0">
              <a:buNone/>
            </a:pPr>
            <a:r>
              <a:rPr lang="ja-JP" altLang="en-US" sz="2800" dirty="0">
                <a:solidFill>
                  <a:srgbClr val="C00000"/>
                </a:solidFill>
              </a:rPr>
              <a:t>　→客観的な情報と主観的な情報を区別し、</a:t>
            </a:r>
            <a:endParaRPr lang="en-US" altLang="ja-JP" sz="2800" dirty="0">
              <a:solidFill>
                <a:srgbClr val="C00000"/>
              </a:solidFill>
            </a:endParaRPr>
          </a:p>
          <a:p>
            <a:pPr marL="0" indent="0">
              <a:buNone/>
            </a:pPr>
            <a:r>
              <a:rPr lang="ja-JP" altLang="en-US" sz="2800" dirty="0">
                <a:solidFill>
                  <a:srgbClr val="C00000"/>
                </a:solidFill>
              </a:rPr>
              <a:t>　　具体的、簡潔、明瞭な記録を目指す</a:t>
            </a:r>
            <a:endParaRPr lang="en-US" altLang="ja-JP" sz="2800" dirty="0">
              <a:solidFill>
                <a:srgbClr val="C00000"/>
              </a:solidFill>
            </a:endParaRPr>
          </a:p>
          <a:p>
            <a:pPr marL="0" indent="0">
              <a:buNone/>
            </a:pPr>
            <a:r>
              <a:rPr lang="ja-JP" altLang="en-US" sz="3200" dirty="0">
                <a:solidFill>
                  <a:srgbClr val="C00000"/>
                </a:solidFill>
              </a:rPr>
              <a:t>　→</a:t>
            </a:r>
            <a:r>
              <a:rPr lang="ja-JP" altLang="en-US" sz="3000" dirty="0">
                <a:solidFill>
                  <a:srgbClr val="C00000"/>
                </a:solidFill>
              </a:rPr>
              <a:t>職員の働きかけと子どもの反応が分かるように</a:t>
            </a:r>
            <a:endParaRPr lang="en-US" altLang="ja-JP" sz="3200" dirty="0">
              <a:solidFill>
                <a:srgbClr val="C00000"/>
              </a:solidFill>
            </a:endParaRPr>
          </a:p>
          <a:p>
            <a:pPr marL="0" indent="0">
              <a:buNone/>
            </a:pPr>
            <a:r>
              <a:rPr lang="ja-JP" altLang="en-US" dirty="0">
                <a:solidFill>
                  <a:srgbClr val="C00000"/>
                </a:solidFill>
              </a:rPr>
              <a:t>■高度な個人情報であることを認識すること</a:t>
            </a:r>
            <a:endParaRPr lang="en-US" altLang="ja-JP" dirty="0">
              <a:solidFill>
                <a:srgbClr val="C00000"/>
              </a:solidFill>
            </a:endParaRPr>
          </a:p>
          <a:p>
            <a:pPr marL="0" indent="0">
              <a:buNone/>
            </a:pPr>
            <a:r>
              <a:rPr lang="ja-JP" altLang="en-US" sz="2800" dirty="0">
                <a:solidFill>
                  <a:srgbClr val="C00000"/>
                </a:solidFill>
              </a:rPr>
              <a:t>　→守秘義務がかかっていること</a:t>
            </a:r>
            <a:endParaRPr lang="en-US" altLang="ja-JP" sz="3200" dirty="0">
              <a:solidFill>
                <a:srgbClr val="C00000"/>
              </a:solidFill>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12</a:t>
            </a:fld>
            <a:endParaRPr lang="ja-JP" altLang="en-US" dirty="0">
              <a:solidFill>
                <a:prstClr val="black">
                  <a:tint val="75000"/>
                </a:prstClr>
              </a:solidFill>
            </a:endParaRPr>
          </a:p>
        </p:txBody>
      </p:sp>
    </p:spTree>
    <p:extLst>
      <p:ext uri="{BB962C8B-B14F-4D97-AF65-F5344CB8AC3E}">
        <p14:creationId xmlns:p14="http://schemas.microsoft.com/office/powerpoint/2010/main" val="3118739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49216"/>
            <a:ext cx="7886700" cy="897005"/>
          </a:xfrm>
        </p:spPr>
        <p:txBody>
          <a:bodyPr>
            <a:normAutofit/>
          </a:bodyPr>
          <a:lstStyle/>
          <a:p>
            <a:r>
              <a:rPr lang="ja-JP" altLang="en-US" sz="4000" dirty="0"/>
              <a:t>記録する内容</a:t>
            </a:r>
            <a:endParaRPr lang="en-US" altLang="ja-JP" sz="4000" dirty="0"/>
          </a:p>
        </p:txBody>
      </p:sp>
      <p:sp>
        <p:nvSpPr>
          <p:cNvPr id="3" name="コンテンツ プレースホルダー 2"/>
          <p:cNvSpPr>
            <a:spLocks noGrp="1"/>
          </p:cNvSpPr>
          <p:nvPr>
            <p:ph idx="1"/>
          </p:nvPr>
        </p:nvSpPr>
        <p:spPr>
          <a:xfrm>
            <a:off x="395536" y="1153613"/>
            <a:ext cx="8208912" cy="4927687"/>
          </a:xfrm>
        </p:spPr>
        <p:txBody>
          <a:bodyPr>
            <a:noAutofit/>
          </a:bodyPr>
          <a:lstStyle/>
          <a:p>
            <a:pPr marL="0" indent="0">
              <a:lnSpc>
                <a:spcPts val="500"/>
              </a:lnSpc>
              <a:buNone/>
            </a:pPr>
            <a:endParaRPr lang="en-US" altLang="ja-JP" sz="3000" dirty="0"/>
          </a:p>
          <a:p>
            <a:pPr marL="0" indent="0">
              <a:buNone/>
            </a:pPr>
            <a:r>
              <a:rPr lang="ja-JP" altLang="en-US" sz="3200" dirty="0"/>
              <a:t>　</a:t>
            </a:r>
            <a:r>
              <a:rPr lang="ja-JP" altLang="en-US" sz="3600" dirty="0"/>
              <a:t>①　子ども自身について</a:t>
            </a:r>
            <a:endParaRPr lang="en-US" altLang="ja-JP" sz="3600" dirty="0"/>
          </a:p>
          <a:p>
            <a:pPr marL="0" indent="0">
              <a:buNone/>
            </a:pPr>
            <a:endParaRPr lang="en-US" altLang="ja-JP" sz="1800" dirty="0"/>
          </a:p>
          <a:p>
            <a:pPr marL="0" indent="0">
              <a:buNone/>
            </a:pPr>
            <a:r>
              <a:rPr lang="ja-JP" altLang="en-US" sz="3600" dirty="0"/>
              <a:t>　②　関係性について</a:t>
            </a:r>
            <a:endParaRPr lang="en-US" altLang="ja-JP" sz="3600" dirty="0"/>
          </a:p>
          <a:p>
            <a:pPr marL="0" indent="0">
              <a:buNone/>
            </a:pPr>
            <a:endParaRPr lang="en-US" altLang="ja-JP" sz="1800" dirty="0"/>
          </a:p>
          <a:p>
            <a:pPr marL="0" indent="0">
              <a:buNone/>
            </a:pPr>
            <a:r>
              <a:rPr lang="ja-JP" altLang="en-US" sz="3600" dirty="0"/>
              <a:t>　③　家族について</a:t>
            </a:r>
            <a:endParaRPr lang="en-US" altLang="ja-JP" sz="3600" dirty="0"/>
          </a:p>
          <a:p>
            <a:pPr marL="0" indent="0">
              <a:buNone/>
            </a:pPr>
            <a:endParaRPr lang="en-US" altLang="ja-JP" sz="1800" dirty="0"/>
          </a:p>
          <a:p>
            <a:pPr marL="0" indent="0">
              <a:buNone/>
            </a:pPr>
            <a:r>
              <a:rPr lang="ja-JP" altLang="en-US" sz="3600" dirty="0"/>
              <a:t>　④　職員の対応</a:t>
            </a:r>
            <a:endParaRPr lang="en-US" altLang="ja-JP" sz="3600" dirty="0"/>
          </a:p>
          <a:p>
            <a:pPr marL="0" indent="0">
              <a:buNone/>
            </a:pPr>
            <a:endParaRPr lang="en-US" altLang="ja-JP" sz="1800" dirty="0"/>
          </a:p>
          <a:p>
            <a:pPr marL="0" indent="0">
              <a:buNone/>
            </a:pPr>
            <a:r>
              <a:rPr lang="ja-JP" altLang="en-US" sz="3600" dirty="0"/>
              <a:t>　⑤　その他特記事項</a:t>
            </a:r>
            <a:endParaRPr lang="en-US" altLang="ja-JP" sz="3600" dirty="0"/>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13</a:t>
            </a:fld>
            <a:endParaRPr lang="ja-JP" altLang="en-US" dirty="0">
              <a:solidFill>
                <a:prstClr val="black">
                  <a:tint val="75000"/>
                </a:prstClr>
              </a:solidFill>
            </a:endParaRPr>
          </a:p>
        </p:txBody>
      </p:sp>
    </p:spTree>
    <p:extLst>
      <p:ext uri="{BB962C8B-B14F-4D97-AF65-F5344CB8AC3E}">
        <p14:creationId xmlns:p14="http://schemas.microsoft.com/office/powerpoint/2010/main" val="4010097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02" y="11460"/>
            <a:ext cx="8893969" cy="897005"/>
          </a:xfrm>
        </p:spPr>
        <p:txBody>
          <a:bodyPr>
            <a:noAutofit/>
          </a:bodyPr>
          <a:lstStyle/>
          <a:p>
            <a:r>
              <a:rPr lang="ja-JP" altLang="en-US" sz="4000" dirty="0">
                <a:solidFill>
                  <a:srgbClr val="C00000"/>
                </a:solidFill>
              </a:rPr>
              <a:t>情報共有の場面</a:t>
            </a:r>
            <a:endParaRPr lang="en-US" altLang="ja-JP" sz="4000" dirty="0">
              <a:solidFill>
                <a:srgbClr val="C00000"/>
              </a:solidFill>
            </a:endParaRPr>
          </a:p>
        </p:txBody>
      </p:sp>
      <p:sp>
        <p:nvSpPr>
          <p:cNvPr id="3" name="コンテンツ プレースホルダー 2"/>
          <p:cNvSpPr>
            <a:spLocks noGrp="1"/>
          </p:cNvSpPr>
          <p:nvPr>
            <p:ph idx="1"/>
          </p:nvPr>
        </p:nvSpPr>
        <p:spPr>
          <a:xfrm>
            <a:off x="112674" y="908465"/>
            <a:ext cx="8807116" cy="4941520"/>
          </a:xfrm>
        </p:spPr>
        <p:txBody>
          <a:bodyPr>
            <a:noAutofit/>
          </a:bodyPr>
          <a:lstStyle/>
          <a:p>
            <a:pPr marL="0" indent="0">
              <a:buNone/>
            </a:pPr>
            <a:r>
              <a:rPr lang="ja-JP" altLang="en-US" sz="3000" dirty="0">
                <a:solidFill>
                  <a:srgbClr val="C00000"/>
                </a:solidFill>
              </a:rPr>
              <a:t>■記録を読む</a:t>
            </a:r>
            <a:endParaRPr lang="en-US" altLang="ja-JP" sz="3000" dirty="0">
              <a:solidFill>
                <a:srgbClr val="C00000"/>
              </a:solidFill>
            </a:endParaRPr>
          </a:p>
          <a:p>
            <a:pPr marL="0" indent="0">
              <a:buNone/>
            </a:pPr>
            <a:r>
              <a:rPr lang="ja-JP" altLang="en-US" sz="2800" dirty="0">
                <a:solidFill>
                  <a:srgbClr val="C00000"/>
                </a:solidFill>
              </a:rPr>
              <a:t>　　児童記録票、施設の様々な記録</a:t>
            </a:r>
            <a:endParaRPr lang="en-US" altLang="ja-JP" sz="2800" dirty="0">
              <a:solidFill>
                <a:srgbClr val="C00000"/>
              </a:solidFill>
            </a:endParaRPr>
          </a:p>
          <a:p>
            <a:pPr marL="0" indent="0">
              <a:buNone/>
            </a:pPr>
            <a:r>
              <a:rPr lang="ja-JP" altLang="en-US" sz="3000" dirty="0">
                <a:solidFill>
                  <a:srgbClr val="C00000"/>
                </a:solidFill>
              </a:rPr>
              <a:t>■引継ぎ、申し送り</a:t>
            </a:r>
            <a:endParaRPr lang="en-US" altLang="ja-JP" sz="3000" dirty="0">
              <a:solidFill>
                <a:srgbClr val="C00000"/>
              </a:solidFill>
            </a:endParaRPr>
          </a:p>
          <a:p>
            <a:pPr marL="0" indent="0">
              <a:buNone/>
            </a:pPr>
            <a:r>
              <a:rPr lang="ja-JP" altLang="en-US" sz="2400" dirty="0">
                <a:solidFill>
                  <a:srgbClr val="C00000"/>
                </a:solidFill>
              </a:rPr>
              <a:t>　</a:t>
            </a:r>
            <a:r>
              <a:rPr lang="ja-JP" altLang="en-US" sz="2600" dirty="0">
                <a:solidFill>
                  <a:srgbClr val="C00000"/>
                </a:solidFill>
              </a:rPr>
              <a:t>子どもの経過を確認し、スクリーニングを行う</a:t>
            </a:r>
            <a:endParaRPr lang="en-US" altLang="ja-JP" sz="2400" dirty="0">
              <a:solidFill>
                <a:srgbClr val="C00000"/>
              </a:solidFill>
            </a:endParaRPr>
          </a:p>
          <a:p>
            <a:pPr marL="0" indent="0">
              <a:buNone/>
            </a:pPr>
            <a:r>
              <a:rPr lang="ja-JP" altLang="en-US" sz="3000" dirty="0">
                <a:solidFill>
                  <a:srgbClr val="C00000"/>
                </a:solidFill>
              </a:rPr>
              <a:t>■ケースカンファレンス</a:t>
            </a:r>
            <a:endParaRPr lang="en-US" altLang="ja-JP" sz="3000" dirty="0">
              <a:solidFill>
                <a:srgbClr val="C00000"/>
              </a:solidFill>
            </a:endParaRPr>
          </a:p>
          <a:p>
            <a:pPr marL="0" indent="0">
              <a:buNone/>
            </a:pPr>
            <a:r>
              <a:rPr lang="ja-JP" altLang="en-US" sz="2800" dirty="0">
                <a:solidFill>
                  <a:srgbClr val="C00000"/>
                </a:solidFill>
              </a:rPr>
              <a:t>　ケースに関する理解と方針の検討と共有</a:t>
            </a:r>
            <a:endParaRPr lang="en-US" altLang="ja-JP" sz="2800" dirty="0">
              <a:solidFill>
                <a:srgbClr val="C00000"/>
              </a:solidFill>
            </a:endParaRPr>
          </a:p>
          <a:p>
            <a:pPr marL="0" indent="0">
              <a:buNone/>
            </a:pPr>
            <a:r>
              <a:rPr lang="ja-JP" altLang="en-US" sz="2800" dirty="0">
                <a:solidFill>
                  <a:srgbClr val="C00000"/>
                </a:solidFill>
              </a:rPr>
              <a:t>　定期的と適宜、全体とユニット単位など様々な形態を駆使する</a:t>
            </a:r>
            <a:endParaRPr lang="en-US" altLang="ja-JP" sz="2800" dirty="0">
              <a:solidFill>
                <a:srgbClr val="C00000"/>
              </a:solidFill>
            </a:endParaRPr>
          </a:p>
          <a:p>
            <a:pPr marL="0" indent="0">
              <a:buNone/>
            </a:pPr>
            <a:r>
              <a:rPr lang="ja-JP" altLang="en-US" sz="3000" dirty="0">
                <a:solidFill>
                  <a:srgbClr val="C00000"/>
                </a:solidFill>
              </a:rPr>
              <a:t>■会議</a:t>
            </a:r>
            <a:endParaRPr lang="en-US" altLang="ja-JP" sz="3000" dirty="0">
              <a:solidFill>
                <a:srgbClr val="C00000"/>
              </a:solidFill>
            </a:endParaRPr>
          </a:p>
          <a:p>
            <a:pPr marL="0" indent="0">
              <a:buNone/>
            </a:pPr>
            <a:r>
              <a:rPr lang="ja-JP" altLang="en-US" sz="2800" dirty="0">
                <a:solidFill>
                  <a:srgbClr val="C00000"/>
                </a:solidFill>
              </a:rPr>
              <a:t>　施設の管理、運営等に関する取り決めの共有</a:t>
            </a:r>
            <a:endParaRPr lang="en-US" altLang="ja-JP" sz="2800" dirty="0">
              <a:solidFill>
                <a:srgbClr val="C00000"/>
              </a:solidFill>
            </a:endParaRPr>
          </a:p>
          <a:p>
            <a:pPr marL="0" indent="0">
              <a:buNone/>
            </a:pPr>
            <a:r>
              <a:rPr lang="ja-JP" altLang="en-US" dirty="0">
                <a:solidFill>
                  <a:srgbClr val="C00000"/>
                </a:solidFill>
              </a:rPr>
              <a:t>■職員同士のインフォーマルな会話</a:t>
            </a:r>
            <a:endParaRPr lang="en-US" altLang="ja-JP" dirty="0">
              <a:solidFill>
                <a:srgbClr val="C00000"/>
              </a:solidFill>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14</a:t>
            </a:fld>
            <a:endParaRPr lang="ja-JP" altLang="en-US" dirty="0">
              <a:solidFill>
                <a:prstClr val="black">
                  <a:tint val="75000"/>
                </a:prstClr>
              </a:solidFill>
            </a:endParaRPr>
          </a:p>
        </p:txBody>
      </p:sp>
    </p:spTree>
    <p:extLst>
      <p:ext uri="{BB962C8B-B14F-4D97-AF65-F5344CB8AC3E}">
        <p14:creationId xmlns:p14="http://schemas.microsoft.com/office/powerpoint/2010/main" val="600925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5457" y="908720"/>
            <a:ext cx="8515351" cy="1106579"/>
          </a:xfrm>
        </p:spPr>
        <p:txBody>
          <a:bodyPr>
            <a:noAutofit/>
          </a:bodyPr>
          <a:lstStyle/>
          <a:p>
            <a:pPr algn="l"/>
            <a:r>
              <a:rPr lang="ja-JP" altLang="en-US" sz="3200" b="1" dirty="0">
                <a:solidFill>
                  <a:srgbClr val="0070C0"/>
                </a:solidFill>
              </a:rPr>
              <a:t>□自分とは異なる専門性を持つ職員の役割や</a:t>
            </a:r>
            <a:r>
              <a:rPr lang="en-US" altLang="ja-JP" sz="3200" b="1" dirty="0">
                <a:solidFill>
                  <a:srgbClr val="0070C0"/>
                </a:solidFill>
              </a:rPr>
              <a:t/>
            </a:r>
            <a:br>
              <a:rPr lang="en-US" altLang="ja-JP" sz="3200" b="1" dirty="0">
                <a:solidFill>
                  <a:srgbClr val="0070C0"/>
                </a:solidFill>
              </a:rPr>
            </a:br>
            <a:r>
              <a:rPr lang="ja-JP" altLang="en-US" sz="3200" b="1" dirty="0">
                <a:solidFill>
                  <a:srgbClr val="0070C0"/>
                </a:solidFill>
              </a:rPr>
              <a:t>　考えを理解し、協働を図りましょう</a:t>
            </a:r>
            <a:endParaRPr lang="en-US" altLang="ja-JP" sz="3200" b="1" dirty="0">
              <a:solidFill>
                <a:srgbClr val="0070C0"/>
              </a:solidFill>
            </a:endParaRPr>
          </a:p>
        </p:txBody>
      </p:sp>
      <p:sp>
        <p:nvSpPr>
          <p:cNvPr id="3" name="コンテンツ プレースホルダー 2"/>
          <p:cNvSpPr>
            <a:spLocks noGrp="1"/>
          </p:cNvSpPr>
          <p:nvPr>
            <p:ph idx="1"/>
          </p:nvPr>
        </p:nvSpPr>
        <p:spPr>
          <a:xfrm>
            <a:off x="455457" y="2564904"/>
            <a:ext cx="8515351" cy="3712232"/>
          </a:xfrm>
        </p:spPr>
        <p:txBody>
          <a:bodyPr>
            <a:normAutofit/>
          </a:bodyPr>
          <a:lstStyle/>
          <a:p>
            <a:pPr marL="0" indent="0">
              <a:buNone/>
            </a:pPr>
            <a:r>
              <a:rPr lang="ja-JP" altLang="en-US" sz="3200" dirty="0"/>
              <a:t>■自分の職種以外の専門性を知る</a:t>
            </a:r>
            <a:endParaRPr lang="en-US" altLang="ja-JP" sz="3200" dirty="0"/>
          </a:p>
          <a:p>
            <a:pPr marL="0" indent="0">
              <a:buNone/>
            </a:pPr>
            <a:endParaRPr lang="en-US" altLang="ja-JP" sz="3200" dirty="0"/>
          </a:p>
          <a:p>
            <a:pPr marL="0" indent="0">
              <a:lnSpc>
                <a:spcPts val="3000"/>
              </a:lnSpc>
              <a:buNone/>
            </a:pPr>
            <a:r>
              <a:rPr lang="ja-JP" altLang="en-US" dirty="0"/>
              <a:t>■いろんな人の視点で、</a:t>
            </a:r>
            <a:endParaRPr lang="en-US" altLang="ja-JP" dirty="0"/>
          </a:p>
          <a:p>
            <a:pPr marL="0" indent="0">
              <a:lnSpc>
                <a:spcPts val="3000"/>
              </a:lnSpc>
              <a:buNone/>
            </a:pPr>
            <a:r>
              <a:rPr lang="ja-JP" altLang="en-US" dirty="0"/>
              <a:t>“子どもにとって</a:t>
            </a:r>
            <a:r>
              <a:rPr lang="ja-JP" altLang="en-US" dirty="0">
                <a:solidFill>
                  <a:srgbClr val="C00000"/>
                </a:solidFill>
              </a:rPr>
              <a:t>の最善の利益”</a:t>
            </a:r>
            <a:r>
              <a:rPr lang="ja-JP" altLang="en-US" dirty="0"/>
              <a:t>を</a:t>
            </a:r>
            <a:endParaRPr lang="en-US" altLang="ja-JP" dirty="0"/>
          </a:p>
          <a:p>
            <a:pPr marL="0" indent="0">
              <a:lnSpc>
                <a:spcPts val="3000"/>
              </a:lnSpc>
              <a:buNone/>
            </a:pPr>
            <a:r>
              <a:rPr lang="ja-JP" altLang="en-US" dirty="0"/>
              <a:t>　多角的に考えていく</a:t>
            </a:r>
            <a:endParaRPr lang="en-US" altLang="ja-JP" dirty="0"/>
          </a:p>
          <a:p>
            <a:pPr marL="0" indent="0">
              <a:lnSpc>
                <a:spcPts val="3000"/>
              </a:lnSpc>
              <a:buNone/>
            </a:pPr>
            <a:endParaRPr lang="en-US" altLang="ja-JP" dirty="0"/>
          </a:p>
          <a:p>
            <a:pPr marL="0" indent="0">
              <a:buNone/>
            </a:pPr>
            <a:r>
              <a:rPr lang="ja-JP" altLang="en-US" dirty="0"/>
              <a:t>■カンファレンスの活用</a:t>
            </a:r>
            <a:endParaRPr lang="en-US" altLang="ja-JP" sz="3200" dirty="0"/>
          </a:p>
          <a:p>
            <a:pPr marL="0" indent="0">
              <a:buNone/>
            </a:pPr>
            <a:endParaRPr lang="en-US" altLang="ja-JP" sz="3200" dirty="0"/>
          </a:p>
          <a:p>
            <a:pPr marL="0" indent="0">
              <a:buNone/>
            </a:pPr>
            <a:endParaRPr lang="en-US" altLang="ja-JP" sz="3200" dirty="0"/>
          </a:p>
          <a:p>
            <a:pPr marL="0" indent="0">
              <a:buNone/>
            </a:pPr>
            <a:endParaRPr lang="en-US" altLang="ja-JP" sz="3200" dirty="0"/>
          </a:p>
          <a:p>
            <a:pPr marL="0" indent="0">
              <a:buNone/>
            </a:pPr>
            <a:endParaRPr lang="en-US" altLang="ja-JP" sz="3200" dirty="0"/>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15</a:t>
            </a:fld>
            <a:endParaRPr lang="ja-JP" altLang="en-US" dirty="0">
              <a:solidFill>
                <a:prstClr val="black">
                  <a:tint val="75000"/>
                </a:prstClr>
              </a:solidFill>
            </a:endParaRPr>
          </a:p>
        </p:txBody>
      </p:sp>
    </p:spTree>
    <p:extLst>
      <p:ext uri="{BB962C8B-B14F-4D97-AF65-F5344CB8AC3E}">
        <p14:creationId xmlns:p14="http://schemas.microsoft.com/office/powerpoint/2010/main" val="2493298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8941" y="271378"/>
            <a:ext cx="8426824" cy="897005"/>
          </a:xfrm>
        </p:spPr>
        <p:txBody>
          <a:bodyPr>
            <a:noAutofit/>
          </a:bodyPr>
          <a:lstStyle/>
          <a:p>
            <a:r>
              <a:rPr lang="ja-JP" altLang="en-US" sz="4000" dirty="0"/>
              <a:t>協働を図るためのカンファレンス</a:t>
            </a:r>
            <a:endParaRPr lang="en-US" altLang="ja-JP" sz="4000" dirty="0"/>
          </a:p>
        </p:txBody>
      </p:sp>
      <p:sp>
        <p:nvSpPr>
          <p:cNvPr id="3" name="コンテンツ プレースホルダー 2"/>
          <p:cNvSpPr>
            <a:spLocks noGrp="1"/>
          </p:cNvSpPr>
          <p:nvPr>
            <p:ph idx="1"/>
          </p:nvPr>
        </p:nvSpPr>
        <p:spPr>
          <a:xfrm>
            <a:off x="717176" y="1355654"/>
            <a:ext cx="7978589" cy="5225660"/>
          </a:xfrm>
        </p:spPr>
        <p:txBody>
          <a:bodyPr>
            <a:normAutofit fontScale="77500" lnSpcReduction="20000"/>
          </a:bodyPr>
          <a:lstStyle/>
          <a:p>
            <a:pPr marL="0" indent="0">
              <a:buNone/>
            </a:pPr>
            <a:r>
              <a:rPr lang="ja-JP" altLang="en-US" sz="4100" dirty="0"/>
              <a:t>ケースカンファレンスとは：</a:t>
            </a:r>
            <a:endParaRPr lang="en-US" altLang="ja-JP" sz="4100" dirty="0"/>
          </a:p>
          <a:p>
            <a:pPr marL="0" indent="0">
              <a:buNone/>
            </a:pPr>
            <a:r>
              <a:rPr lang="ja-JP" altLang="en-US" sz="3600" dirty="0"/>
              <a:t>関係者が集まり、意見や情報を交換しながら、</a:t>
            </a:r>
            <a:r>
              <a:rPr lang="ja-JP" altLang="en-US" sz="3600" dirty="0">
                <a:solidFill>
                  <a:srgbClr val="FF0000"/>
                </a:solidFill>
              </a:rPr>
              <a:t>ケースに関する共通理解を図り、支援方針と具体的な手立てを見出し、実行するための役割分担等を決めていくために行うもの</a:t>
            </a:r>
            <a:endParaRPr lang="en-US" altLang="ja-JP" sz="3600" dirty="0">
              <a:solidFill>
                <a:srgbClr val="FF0000"/>
              </a:solidFill>
            </a:endParaRPr>
          </a:p>
          <a:p>
            <a:pPr marL="0" indent="0">
              <a:buNone/>
            </a:pPr>
            <a:r>
              <a:rPr lang="ja-JP" altLang="en-US" sz="3000" dirty="0"/>
              <a:t>　　　　　　　　　 </a:t>
            </a:r>
            <a:endParaRPr lang="en-US" altLang="ja-JP" sz="3000" dirty="0"/>
          </a:p>
          <a:p>
            <a:pPr marL="0" indent="0">
              <a:buNone/>
            </a:pPr>
            <a:r>
              <a:rPr lang="ja-JP" altLang="en-US" sz="3000" dirty="0"/>
              <a:t>　　■ケースの理解を深め、課題・支援目標の共有を図る</a:t>
            </a:r>
            <a:endParaRPr lang="en-US" altLang="ja-JP" sz="3000" dirty="0"/>
          </a:p>
          <a:p>
            <a:pPr marL="0" indent="0">
              <a:buNone/>
            </a:pPr>
            <a:r>
              <a:rPr lang="ja-JP" altLang="en-US" sz="3000" dirty="0"/>
              <a:t>　　　　ことができる</a:t>
            </a:r>
            <a:endParaRPr lang="en-US" altLang="ja-JP" sz="3000" dirty="0"/>
          </a:p>
          <a:p>
            <a:pPr marL="0" indent="0">
              <a:buNone/>
            </a:pPr>
            <a:r>
              <a:rPr lang="ja-JP" altLang="en-US" sz="3000" dirty="0"/>
              <a:t>　　■協働していく意欲が生まれ、支援の質の向上へ</a:t>
            </a:r>
            <a:endParaRPr lang="en-US" altLang="ja-JP" sz="3000" dirty="0"/>
          </a:p>
          <a:p>
            <a:pPr marL="0" indent="0">
              <a:buNone/>
            </a:pPr>
            <a:r>
              <a:rPr lang="ja-JP" altLang="en-US" sz="3000" dirty="0"/>
              <a:t>　　■自分自身の成長にもつながる</a:t>
            </a:r>
            <a:endParaRPr lang="en-US" altLang="ja-JP" sz="3000" dirty="0"/>
          </a:p>
          <a:p>
            <a:pPr marL="0" indent="0">
              <a:buNone/>
            </a:pPr>
            <a:endParaRPr lang="en-US" altLang="ja-JP" sz="3000" dirty="0"/>
          </a:p>
          <a:p>
            <a:pPr marL="0" indent="0">
              <a:lnSpc>
                <a:spcPts val="2000"/>
              </a:lnSpc>
              <a:buNone/>
            </a:pPr>
            <a:endParaRPr lang="en-US" altLang="ja-JP" sz="3000" dirty="0"/>
          </a:p>
          <a:p>
            <a:pPr marL="0" indent="0" algn="ctr">
              <a:buNone/>
            </a:pPr>
            <a:endParaRPr lang="en-US" altLang="ja-JP" sz="3000" dirty="0"/>
          </a:p>
          <a:p>
            <a:pPr marL="0" indent="0" algn="ctr">
              <a:buNone/>
            </a:pPr>
            <a:r>
              <a:rPr lang="ja-JP" altLang="en-US" sz="3000" dirty="0"/>
              <a:t>院内・外でカンファレンスを活用していく</a:t>
            </a:r>
            <a:endParaRPr lang="en-US" altLang="ja-JP" sz="3000" dirty="0"/>
          </a:p>
        </p:txBody>
      </p:sp>
      <p:sp>
        <p:nvSpPr>
          <p:cNvPr id="5" name="下矢印 4"/>
          <p:cNvSpPr/>
          <p:nvPr/>
        </p:nvSpPr>
        <p:spPr>
          <a:xfrm>
            <a:off x="4217094" y="5295429"/>
            <a:ext cx="709811" cy="5924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16</a:t>
            </a:fld>
            <a:endParaRPr lang="ja-JP" altLang="en-US" dirty="0">
              <a:solidFill>
                <a:prstClr val="black">
                  <a:tint val="75000"/>
                </a:prstClr>
              </a:solidFill>
            </a:endParaRPr>
          </a:p>
        </p:txBody>
      </p:sp>
    </p:spTree>
    <p:extLst>
      <p:ext uri="{BB962C8B-B14F-4D97-AF65-F5344CB8AC3E}">
        <p14:creationId xmlns:p14="http://schemas.microsoft.com/office/powerpoint/2010/main" val="17955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292" y="1052736"/>
            <a:ext cx="8570563" cy="1083638"/>
          </a:xfrm>
        </p:spPr>
        <p:txBody>
          <a:bodyPr>
            <a:noAutofit/>
          </a:bodyPr>
          <a:lstStyle/>
          <a:p>
            <a:pPr algn="l"/>
            <a:r>
              <a:rPr lang="ja-JP" altLang="en-US" sz="3200" b="1" dirty="0">
                <a:solidFill>
                  <a:srgbClr val="0070C0"/>
                </a:solidFill>
              </a:rPr>
              <a:t>□危機管理マニュアルについては、職員全員が</a:t>
            </a:r>
            <a:r>
              <a:rPr lang="en-US" altLang="ja-JP" sz="3200" b="1" dirty="0">
                <a:solidFill>
                  <a:srgbClr val="0070C0"/>
                </a:solidFill>
              </a:rPr>
              <a:t/>
            </a:r>
            <a:br>
              <a:rPr lang="en-US" altLang="ja-JP" sz="3200" b="1" dirty="0">
                <a:solidFill>
                  <a:srgbClr val="0070C0"/>
                </a:solidFill>
              </a:rPr>
            </a:br>
            <a:r>
              <a:rPr lang="ja-JP" altLang="en-US" sz="3200" b="1" dirty="0">
                <a:solidFill>
                  <a:srgbClr val="0070C0"/>
                </a:solidFill>
              </a:rPr>
              <a:t>　理解することが必要です</a:t>
            </a:r>
            <a:endParaRPr lang="en-US" altLang="ja-JP" sz="3200" b="1" dirty="0">
              <a:solidFill>
                <a:srgbClr val="0070C0"/>
              </a:solidFill>
            </a:endParaRPr>
          </a:p>
        </p:txBody>
      </p:sp>
      <p:sp>
        <p:nvSpPr>
          <p:cNvPr id="3" name="コンテンツ プレースホルダー 2"/>
          <p:cNvSpPr>
            <a:spLocks noGrp="1"/>
          </p:cNvSpPr>
          <p:nvPr>
            <p:ph idx="1"/>
          </p:nvPr>
        </p:nvSpPr>
        <p:spPr>
          <a:xfrm>
            <a:off x="433952" y="2650209"/>
            <a:ext cx="8415580" cy="3688597"/>
          </a:xfrm>
          <a:noFill/>
        </p:spPr>
        <p:txBody>
          <a:bodyPr>
            <a:normAutofit/>
          </a:bodyPr>
          <a:lstStyle/>
          <a:p>
            <a:pPr marL="0" indent="0">
              <a:buNone/>
            </a:pPr>
            <a:endParaRPr lang="en-US" altLang="ja-JP" sz="2800" dirty="0"/>
          </a:p>
          <a:p>
            <a:pPr marL="0" indent="0">
              <a:lnSpc>
                <a:spcPts val="2900"/>
              </a:lnSpc>
              <a:buNone/>
            </a:pPr>
            <a:r>
              <a:rPr lang="ja-JP" altLang="en-US" sz="2800" dirty="0"/>
              <a:t>・初任職員であっても、緊急時の対応を理解し実践でき</a:t>
            </a:r>
            <a:endParaRPr lang="en-US" altLang="ja-JP" sz="2800" dirty="0"/>
          </a:p>
          <a:p>
            <a:pPr marL="0" indent="0">
              <a:lnSpc>
                <a:spcPts val="2900"/>
              </a:lnSpc>
              <a:buNone/>
            </a:pPr>
            <a:r>
              <a:rPr lang="ja-JP" altLang="en-US" sz="2800" dirty="0"/>
              <a:t>　ることが重要です。日頃より内容や動き等を確認し、</a:t>
            </a:r>
            <a:endParaRPr lang="en-US" altLang="ja-JP" sz="2800" dirty="0"/>
          </a:p>
          <a:p>
            <a:pPr marL="0" indent="0">
              <a:lnSpc>
                <a:spcPts val="2900"/>
              </a:lnSpc>
              <a:buNone/>
            </a:pPr>
            <a:r>
              <a:rPr lang="ja-JP" altLang="en-US" sz="2800" dirty="0"/>
              <a:t>　不明なことがあった場合には先輩職員に相談しなが</a:t>
            </a:r>
            <a:endParaRPr lang="en-US" altLang="ja-JP" sz="2800" dirty="0"/>
          </a:p>
          <a:p>
            <a:pPr marL="0" indent="0">
              <a:lnSpc>
                <a:spcPts val="2900"/>
              </a:lnSpc>
              <a:buNone/>
            </a:pPr>
            <a:r>
              <a:rPr lang="ja-JP" altLang="en-US" sz="2800" dirty="0"/>
              <a:t>　らすぐに解決しましょう。</a:t>
            </a:r>
            <a:endParaRPr lang="en-US" altLang="ja-JP" sz="2800" dirty="0"/>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17</a:t>
            </a:fld>
            <a:endParaRPr lang="ja-JP" altLang="en-US" dirty="0">
              <a:solidFill>
                <a:prstClr val="black">
                  <a:tint val="75000"/>
                </a:prstClr>
              </a:solidFill>
            </a:endParaRPr>
          </a:p>
        </p:txBody>
      </p:sp>
    </p:spTree>
    <p:extLst>
      <p:ext uri="{BB962C8B-B14F-4D97-AF65-F5344CB8AC3E}">
        <p14:creationId xmlns:p14="http://schemas.microsoft.com/office/powerpoint/2010/main" val="1316369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49216"/>
            <a:ext cx="8973519" cy="1083638"/>
          </a:xfrm>
        </p:spPr>
        <p:txBody>
          <a:bodyPr>
            <a:noAutofit/>
          </a:bodyPr>
          <a:lstStyle/>
          <a:p>
            <a:r>
              <a:rPr lang="ja-JP" altLang="en-US" sz="4000" dirty="0"/>
              <a:t>危機管理について</a:t>
            </a:r>
            <a:endParaRPr lang="en-US" altLang="ja-JP" sz="4000" dirty="0"/>
          </a:p>
        </p:txBody>
      </p:sp>
      <p:sp>
        <p:nvSpPr>
          <p:cNvPr id="3" name="コンテンツ プレースホルダー 2"/>
          <p:cNvSpPr>
            <a:spLocks noGrp="1"/>
          </p:cNvSpPr>
          <p:nvPr>
            <p:ph idx="1"/>
          </p:nvPr>
        </p:nvSpPr>
        <p:spPr>
          <a:xfrm>
            <a:off x="-125730" y="1754507"/>
            <a:ext cx="9418320" cy="4760594"/>
          </a:xfrm>
          <a:noFill/>
        </p:spPr>
        <p:txBody>
          <a:bodyPr>
            <a:normAutofit lnSpcReduction="10000"/>
          </a:bodyPr>
          <a:lstStyle/>
          <a:p>
            <a:pPr marL="0" indent="0" algn="ctr">
              <a:buNone/>
            </a:pPr>
            <a:r>
              <a:rPr lang="ja-JP" altLang="en-US" sz="3000" dirty="0">
                <a:ln w="0"/>
                <a:solidFill>
                  <a:schemeClr val="accent1">
                    <a:lumMod val="75000"/>
                  </a:schemeClr>
                </a:solidFill>
              </a:rPr>
              <a:t>基本・・・最も大切な子どもの命を守る</a:t>
            </a:r>
            <a:endParaRPr lang="en-US" altLang="ja-JP" sz="3000" dirty="0">
              <a:ln w="0"/>
              <a:solidFill>
                <a:schemeClr val="accent1">
                  <a:lumMod val="75000"/>
                </a:schemeClr>
              </a:solidFill>
            </a:endParaRPr>
          </a:p>
          <a:p>
            <a:pPr marL="0" indent="0">
              <a:lnSpc>
                <a:spcPts val="2500"/>
              </a:lnSpc>
              <a:buNone/>
            </a:pPr>
            <a:endParaRPr lang="en-US" altLang="ja-JP" sz="2600" dirty="0">
              <a:ln w="0"/>
              <a:solidFill>
                <a:schemeClr val="accent1">
                  <a:lumMod val="75000"/>
                </a:schemeClr>
              </a:solidFill>
              <a:effectLst>
                <a:outerShdw blurRad="38100" dist="19050" dir="2700000" algn="tl" rotWithShape="0">
                  <a:schemeClr val="dk1">
                    <a:alpha val="40000"/>
                  </a:schemeClr>
                </a:outerShdw>
              </a:effectLst>
            </a:endParaRPr>
          </a:p>
          <a:p>
            <a:pPr marL="0" indent="0">
              <a:buNone/>
            </a:pPr>
            <a:r>
              <a:rPr lang="ja-JP" altLang="en-US" sz="2600" dirty="0"/>
              <a:t>　危機管理マニュアル：事故・けが・病気・自然災害などの発生時、</a:t>
            </a:r>
            <a:endParaRPr lang="en-US" altLang="ja-JP" sz="2600" dirty="0"/>
          </a:p>
          <a:p>
            <a:pPr marL="0" indent="0">
              <a:buNone/>
            </a:pPr>
            <a:r>
              <a:rPr lang="ja-JP" altLang="en-US" sz="2600" dirty="0"/>
              <a:t>　　　　　　　　　　　　　　  どのような対応をすればいいか記載されて</a:t>
            </a:r>
            <a:endParaRPr lang="en-US" altLang="ja-JP" sz="2600" dirty="0"/>
          </a:p>
          <a:p>
            <a:pPr marL="0" indent="0">
              <a:buNone/>
            </a:pPr>
            <a:r>
              <a:rPr lang="ja-JP" altLang="en-US" sz="2600" dirty="0"/>
              <a:t>　　　　　　　　　　　　　　  いる</a:t>
            </a:r>
            <a:endParaRPr lang="en-US" altLang="ja-JP" sz="2600" dirty="0"/>
          </a:p>
          <a:p>
            <a:pPr marL="0" indent="0">
              <a:lnSpc>
                <a:spcPts val="1200"/>
              </a:lnSpc>
              <a:buNone/>
            </a:pPr>
            <a:endParaRPr lang="en-US" altLang="ja-JP" sz="2600" dirty="0"/>
          </a:p>
          <a:p>
            <a:pPr marL="0" indent="0">
              <a:buNone/>
            </a:pPr>
            <a:r>
              <a:rPr lang="ja-JP" altLang="en-US" sz="2600" dirty="0"/>
              <a:t>　　①　マニュアルをきちんと理解して、不明なことは確認</a:t>
            </a:r>
            <a:endParaRPr lang="en-US" altLang="ja-JP" sz="2600" dirty="0"/>
          </a:p>
          <a:p>
            <a:pPr marL="0" indent="0">
              <a:buNone/>
            </a:pPr>
            <a:r>
              <a:rPr lang="ja-JP" altLang="en-US" sz="2600" dirty="0"/>
              <a:t>　　②　定期訓練で実際的な対応を身につける</a:t>
            </a:r>
            <a:endParaRPr lang="en-US" altLang="ja-JP" sz="2600" dirty="0"/>
          </a:p>
          <a:p>
            <a:pPr marL="0" indent="0">
              <a:buNone/>
            </a:pPr>
            <a:r>
              <a:rPr lang="ja-JP" altLang="en-US" sz="2600" dirty="0"/>
              <a:t>　　③　事故のリスクを洗い出し、職員全員で把握</a:t>
            </a:r>
            <a:endParaRPr lang="en-US" altLang="ja-JP" sz="2600" dirty="0"/>
          </a:p>
          <a:p>
            <a:pPr marL="0" indent="0">
              <a:buNone/>
            </a:pPr>
            <a:r>
              <a:rPr lang="ja-JP" altLang="en-US" sz="2600" dirty="0"/>
              <a:t>　　④　人間はエラーを起こす前提で、リスクを踏まえ、事故を</a:t>
            </a:r>
            <a:endParaRPr lang="en-US" altLang="ja-JP" sz="2600" dirty="0"/>
          </a:p>
          <a:p>
            <a:pPr marL="0" indent="0">
              <a:buNone/>
            </a:pPr>
            <a:r>
              <a:rPr lang="ja-JP" altLang="en-US" sz="2600" dirty="0"/>
              <a:t>　　　　 予測した対策</a:t>
            </a:r>
            <a:endParaRPr lang="en-US" altLang="ja-JP" sz="3000" dirty="0"/>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18</a:t>
            </a:fld>
            <a:endParaRPr lang="ja-JP" altLang="en-US" dirty="0">
              <a:solidFill>
                <a:prstClr val="black">
                  <a:tint val="75000"/>
                </a:prstClr>
              </a:solidFill>
            </a:endParaRPr>
          </a:p>
        </p:txBody>
      </p:sp>
    </p:spTree>
    <p:extLst>
      <p:ext uri="{BB962C8B-B14F-4D97-AF65-F5344CB8AC3E}">
        <p14:creationId xmlns:p14="http://schemas.microsoft.com/office/powerpoint/2010/main" val="213687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7988" y="190222"/>
            <a:ext cx="8386917" cy="897005"/>
          </a:xfrm>
        </p:spPr>
        <p:txBody>
          <a:bodyPr>
            <a:noAutofit/>
          </a:bodyPr>
          <a:lstStyle/>
          <a:p>
            <a:r>
              <a:rPr lang="ja-JP" altLang="en-US" sz="4000" dirty="0"/>
              <a:t>小規模グループケアの方向性へ</a:t>
            </a:r>
            <a:endParaRPr lang="en-US" altLang="ja-JP" sz="4000" dirty="0"/>
          </a:p>
        </p:txBody>
      </p:sp>
      <p:sp>
        <p:nvSpPr>
          <p:cNvPr id="3" name="コンテンツ プレースホルダー 2"/>
          <p:cNvSpPr>
            <a:spLocks noGrp="1"/>
          </p:cNvSpPr>
          <p:nvPr>
            <p:ph idx="1"/>
          </p:nvPr>
        </p:nvSpPr>
        <p:spPr>
          <a:xfrm>
            <a:off x="1" y="1283368"/>
            <a:ext cx="9143999" cy="5574632"/>
          </a:xfrm>
        </p:spPr>
        <p:txBody>
          <a:bodyPr>
            <a:normAutofit/>
          </a:bodyPr>
          <a:lstStyle/>
          <a:p>
            <a:pPr marL="0" indent="0">
              <a:lnSpc>
                <a:spcPts val="1000"/>
              </a:lnSpc>
              <a:buNone/>
            </a:pPr>
            <a:endParaRPr lang="en-US" altLang="ja-JP" sz="2800" dirty="0"/>
          </a:p>
          <a:p>
            <a:pPr marL="0" indent="0" algn="ctr">
              <a:buNone/>
            </a:pPr>
            <a:r>
              <a:rPr lang="ja-JP" altLang="en-US" sz="2800" dirty="0"/>
              <a:t>人生早期に虐待などの不適切な養育</a:t>
            </a:r>
            <a:endParaRPr lang="en-US" altLang="ja-JP" sz="2800" dirty="0"/>
          </a:p>
          <a:p>
            <a:pPr marL="0" indent="0" algn="ctr">
              <a:buNone/>
            </a:pPr>
            <a:r>
              <a:rPr lang="ja-JP" altLang="en-US" sz="2800" dirty="0"/>
              <a:t>入所による慣れ親しんだ環境と人からの分離</a:t>
            </a:r>
            <a:endParaRPr lang="en-US" altLang="ja-JP" sz="2800" dirty="0"/>
          </a:p>
          <a:p>
            <a:pPr marL="0" indent="0" algn="ctr">
              <a:lnSpc>
                <a:spcPts val="2500"/>
              </a:lnSpc>
              <a:buNone/>
            </a:pPr>
            <a:endParaRPr lang="en-US" altLang="ja-JP" sz="1600" dirty="0"/>
          </a:p>
          <a:p>
            <a:pPr marL="0" indent="0" algn="ctr">
              <a:buNone/>
            </a:pPr>
            <a:r>
              <a:rPr lang="ja-JP" altLang="en-US" sz="2800" dirty="0"/>
              <a:t>乳児院に入所する子どもは</a:t>
            </a:r>
            <a:endParaRPr lang="en-US" altLang="ja-JP" sz="2800" dirty="0"/>
          </a:p>
          <a:p>
            <a:pPr marL="0" indent="0" algn="ctr">
              <a:buNone/>
            </a:pPr>
            <a:r>
              <a:rPr lang="ja-JP" altLang="en-US" sz="2800" dirty="0"/>
              <a:t>多岐にわたるニーズを抱えている</a:t>
            </a:r>
            <a:endParaRPr lang="en-US" altLang="ja-JP" sz="2800" dirty="0"/>
          </a:p>
          <a:p>
            <a:pPr marL="0" indent="0" algn="ctr">
              <a:lnSpc>
                <a:spcPts val="2500"/>
              </a:lnSpc>
              <a:buNone/>
            </a:pPr>
            <a:endParaRPr lang="en-US" altLang="ja-JP" sz="1600" dirty="0"/>
          </a:p>
          <a:p>
            <a:pPr marL="0" indent="0" algn="ctr">
              <a:buNone/>
            </a:pPr>
            <a:r>
              <a:rPr lang="ja-JP" altLang="en-US" sz="2800" dirty="0"/>
              <a:t>発達を支えるための養育環境（人・もの・こと）が重要</a:t>
            </a:r>
            <a:endParaRPr lang="en-US" altLang="ja-JP" sz="2800" dirty="0"/>
          </a:p>
          <a:p>
            <a:pPr marL="0" indent="0">
              <a:buNone/>
            </a:pPr>
            <a:endParaRPr lang="en-US" altLang="ja-JP" sz="2800" dirty="0"/>
          </a:p>
          <a:p>
            <a:pPr marL="0" indent="0" algn="ctr">
              <a:lnSpc>
                <a:spcPts val="1000"/>
              </a:lnSpc>
              <a:buNone/>
            </a:pPr>
            <a:endParaRPr lang="en-US" altLang="ja-JP" sz="2800" dirty="0"/>
          </a:p>
        </p:txBody>
      </p:sp>
      <p:sp>
        <p:nvSpPr>
          <p:cNvPr id="6" name="角丸四角形 5"/>
          <p:cNvSpPr/>
          <p:nvPr/>
        </p:nvSpPr>
        <p:spPr>
          <a:xfrm>
            <a:off x="613715" y="5357264"/>
            <a:ext cx="7885471" cy="10634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一人一人の個別性に合わせたより良い養育を</a:t>
            </a:r>
            <a:endPar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（小規模グループケアへ）</a:t>
            </a:r>
            <a:endPar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下矢印 7"/>
          <p:cNvSpPr>
            <a:spLocks noChangeAspect="1"/>
          </p:cNvSpPr>
          <p:nvPr/>
        </p:nvSpPr>
        <p:spPr>
          <a:xfrm>
            <a:off x="4328975" y="2527920"/>
            <a:ext cx="454952" cy="4260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9" name="下矢印 8"/>
          <p:cNvSpPr>
            <a:spLocks noChangeAspect="1"/>
          </p:cNvSpPr>
          <p:nvPr/>
        </p:nvSpPr>
        <p:spPr>
          <a:xfrm>
            <a:off x="4328975" y="3857638"/>
            <a:ext cx="454952" cy="4260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0" name="下矢印 9"/>
          <p:cNvSpPr>
            <a:spLocks noChangeAspect="1"/>
          </p:cNvSpPr>
          <p:nvPr/>
        </p:nvSpPr>
        <p:spPr>
          <a:xfrm>
            <a:off x="4328975" y="4799599"/>
            <a:ext cx="454952" cy="4260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2</a:t>
            </a:fld>
            <a:endParaRPr lang="ja-JP" altLang="en-US" dirty="0">
              <a:solidFill>
                <a:prstClr val="black">
                  <a:tint val="75000"/>
                </a:prstClr>
              </a:solidFill>
            </a:endParaRPr>
          </a:p>
        </p:txBody>
      </p:sp>
    </p:spTree>
    <p:extLst>
      <p:ext uri="{BB962C8B-B14F-4D97-AF65-F5344CB8AC3E}">
        <p14:creationId xmlns:p14="http://schemas.microsoft.com/office/powerpoint/2010/main" val="2790059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49216"/>
            <a:ext cx="7886700" cy="897005"/>
          </a:xfrm>
        </p:spPr>
        <p:txBody>
          <a:bodyPr>
            <a:normAutofit/>
          </a:bodyPr>
          <a:lstStyle/>
          <a:p>
            <a:r>
              <a:rPr kumimoji="1" lang="ja-JP" altLang="en-US" sz="4000" dirty="0"/>
              <a:t>小規模グループケアの利点</a:t>
            </a:r>
          </a:p>
        </p:txBody>
      </p:sp>
      <p:sp>
        <p:nvSpPr>
          <p:cNvPr id="3" name="コンテンツ プレースホルダー 2"/>
          <p:cNvSpPr>
            <a:spLocks noGrp="1"/>
          </p:cNvSpPr>
          <p:nvPr>
            <p:ph idx="1"/>
          </p:nvPr>
        </p:nvSpPr>
        <p:spPr>
          <a:xfrm>
            <a:off x="3893574" y="1848298"/>
            <a:ext cx="4906298" cy="4748123"/>
          </a:xfrm>
        </p:spPr>
        <p:txBody>
          <a:bodyPr>
            <a:normAutofit fontScale="77500" lnSpcReduction="20000"/>
          </a:bodyPr>
          <a:lstStyle/>
          <a:p>
            <a:pPr marL="0" indent="0">
              <a:buNone/>
            </a:pPr>
            <a:r>
              <a:rPr lang="ja-JP" altLang="en-US" dirty="0"/>
              <a:t>その子に合せた生活リズム</a:t>
            </a:r>
            <a:r>
              <a:rPr lang="ja-JP" altLang="en-US" dirty="0">
                <a:solidFill>
                  <a:srgbClr val="C00000"/>
                </a:solidFill>
              </a:rPr>
              <a:t>を守れ、</a:t>
            </a:r>
            <a:endParaRPr lang="en-US" altLang="ja-JP" dirty="0">
              <a:solidFill>
                <a:srgbClr val="C00000"/>
              </a:solidFill>
            </a:endParaRPr>
          </a:p>
          <a:p>
            <a:pPr marL="0" indent="0">
              <a:buNone/>
            </a:pPr>
            <a:r>
              <a:rPr lang="ja-JP" altLang="en-US" dirty="0"/>
              <a:t>生理的欲求</a:t>
            </a:r>
            <a:r>
              <a:rPr lang="ja-JP" altLang="en-US" dirty="0">
                <a:solidFill>
                  <a:srgbClr val="C00000"/>
                </a:solidFill>
              </a:rPr>
              <a:t>に適宜応じやすい</a:t>
            </a:r>
            <a:endParaRPr lang="en-US" altLang="ja-JP" dirty="0">
              <a:solidFill>
                <a:srgbClr val="C00000"/>
              </a:solidFill>
            </a:endParaRPr>
          </a:p>
          <a:p>
            <a:pPr marL="0" indent="0">
              <a:buNone/>
            </a:pPr>
            <a:endParaRPr lang="en-US" altLang="ja-JP" dirty="0"/>
          </a:p>
          <a:p>
            <a:pPr marL="0" indent="0">
              <a:buNone/>
            </a:pPr>
            <a:r>
              <a:rPr lang="ja-JP" altLang="en-US" dirty="0">
                <a:solidFill>
                  <a:srgbClr val="C00000"/>
                </a:solidFill>
              </a:rPr>
              <a:t>大人数であることの過度の刺激から守られ、“穏やかで、安心できる　　　　　　　　　　　　　　環境”を作りやすい</a:t>
            </a:r>
            <a:endParaRPr lang="en-US" altLang="ja-JP" dirty="0">
              <a:solidFill>
                <a:srgbClr val="C00000"/>
              </a:solidFill>
            </a:endParaRPr>
          </a:p>
          <a:p>
            <a:pPr marL="0" indent="0">
              <a:buNone/>
            </a:pPr>
            <a:endParaRPr lang="en-US" altLang="ja-JP" dirty="0"/>
          </a:p>
          <a:p>
            <a:pPr marL="0" indent="0">
              <a:buNone/>
            </a:pPr>
            <a:r>
              <a:rPr lang="ja-JP" altLang="en-US" dirty="0">
                <a:solidFill>
                  <a:srgbClr val="C00000"/>
                </a:solidFill>
              </a:rPr>
              <a:t>特定の愛着対象を選択しやすく、</a:t>
            </a:r>
            <a:endParaRPr lang="en-US" altLang="ja-JP" dirty="0">
              <a:solidFill>
                <a:srgbClr val="C00000"/>
              </a:solidFill>
            </a:endParaRPr>
          </a:p>
          <a:p>
            <a:pPr marL="0" indent="0">
              <a:buNone/>
            </a:pPr>
            <a:r>
              <a:rPr lang="ja-JP" altLang="en-US" dirty="0"/>
              <a:t>安定した愛着関係を築きやすい</a:t>
            </a:r>
            <a:endParaRPr lang="en-US" altLang="ja-JP" dirty="0"/>
          </a:p>
          <a:p>
            <a:pPr marL="0" indent="0">
              <a:buNone/>
            </a:pPr>
            <a:endParaRPr lang="en-US" altLang="ja-JP" dirty="0"/>
          </a:p>
          <a:p>
            <a:pPr marL="0" indent="0">
              <a:buNone/>
            </a:pPr>
            <a:r>
              <a:rPr lang="ja-JP" altLang="en-US" dirty="0"/>
              <a:t>その子が求めていること・ものを</a:t>
            </a:r>
            <a:endParaRPr lang="en-US" altLang="ja-JP" dirty="0"/>
          </a:p>
          <a:p>
            <a:pPr marL="0" indent="0">
              <a:buNone/>
            </a:pPr>
            <a:r>
              <a:rPr lang="ja-JP" altLang="en-US" dirty="0"/>
              <a:t>大切にしやすい</a:t>
            </a:r>
            <a:endParaRPr kumimoji="1" lang="en-US" altLang="ja-JP" dirty="0">
              <a:solidFill>
                <a:srgbClr val="FF0000"/>
              </a:solidFill>
            </a:endParaRPr>
          </a:p>
        </p:txBody>
      </p:sp>
      <p:sp>
        <p:nvSpPr>
          <p:cNvPr id="5" name="角丸四角形 4"/>
          <p:cNvSpPr/>
          <p:nvPr/>
        </p:nvSpPr>
        <p:spPr>
          <a:xfrm>
            <a:off x="376435" y="1848298"/>
            <a:ext cx="3011149" cy="84213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安定した</a:t>
            </a:r>
            <a:endPar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生活リズムと営み</a:t>
            </a:r>
            <a:endPar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 name="角丸四角形 5"/>
          <p:cNvSpPr/>
          <p:nvPr/>
        </p:nvSpPr>
        <p:spPr>
          <a:xfrm>
            <a:off x="376435" y="3097227"/>
            <a:ext cx="3011149" cy="7792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落ち着いた環境</a:t>
            </a:r>
            <a:endPar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7" name="角丸四角形 6"/>
          <p:cNvSpPr/>
          <p:nvPr/>
        </p:nvSpPr>
        <p:spPr>
          <a:xfrm>
            <a:off x="376436" y="4283274"/>
            <a:ext cx="3011148" cy="7778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特定の大人との</a:t>
            </a:r>
            <a:endPar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愛着関係</a:t>
            </a:r>
            <a:endPar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角丸四角形 7"/>
          <p:cNvSpPr/>
          <p:nvPr/>
        </p:nvSpPr>
        <p:spPr>
          <a:xfrm>
            <a:off x="376436" y="5467876"/>
            <a:ext cx="3011149" cy="80893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個別ニーズを</a:t>
            </a:r>
            <a:endPar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適切に尊重</a:t>
            </a:r>
            <a:endPar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9" name="コンテンツ プレースホルダー 2"/>
          <p:cNvSpPr txBox="1">
            <a:spLocks/>
          </p:cNvSpPr>
          <p:nvPr/>
        </p:nvSpPr>
        <p:spPr>
          <a:xfrm>
            <a:off x="0" y="1108130"/>
            <a:ext cx="9144000" cy="64547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3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小規模グループケア：</a:t>
            </a:r>
            <a:r>
              <a:rPr kumimoji="1" lang="en-US" altLang="ja-JP" sz="3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a:t>
            </a:r>
            <a:r>
              <a:rPr kumimoji="1" lang="ja-JP" altLang="en-US" sz="3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en-US" altLang="ja-JP" sz="3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6</a:t>
            </a:r>
            <a:r>
              <a:rPr kumimoji="1" lang="ja-JP" altLang="en-US" sz="3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人構成での家庭的養育</a:t>
            </a:r>
            <a:endParaRPr kumimoji="1" lang="en-US" altLang="ja-JP" sz="30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3</a:t>
            </a:fld>
            <a:endParaRPr lang="ja-JP" altLang="en-US" dirty="0">
              <a:solidFill>
                <a:prstClr val="black">
                  <a:tint val="75000"/>
                </a:prstClr>
              </a:solidFill>
            </a:endParaRPr>
          </a:p>
        </p:txBody>
      </p:sp>
    </p:spTree>
    <p:extLst>
      <p:ext uri="{BB962C8B-B14F-4D97-AF65-F5344CB8AC3E}">
        <p14:creationId xmlns:p14="http://schemas.microsoft.com/office/powerpoint/2010/main" val="3317309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769" y="249216"/>
            <a:ext cx="7886700" cy="897005"/>
          </a:xfrm>
        </p:spPr>
        <p:txBody>
          <a:bodyPr>
            <a:noAutofit/>
          </a:bodyPr>
          <a:lstStyle/>
          <a:p>
            <a:r>
              <a:rPr kumimoji="1" lang="ja-JP" altLang="en-US" sz="4000" dirty="0"/>
              <a:t>小規模グループケアの注意点</a:t>
            </a:r>
          </a:p>
        </p:txBody>
      </p:sp>
      <p:sp>
        <p:nvSpPr>
          <p:cNvPr id="3" name="コンテンツ プレースホルダー 2"/>
          <p:cNvSpPr>
            <a:spLocks noGrp="1"/>
          </p:cNvSpPr>
          <p:nvPr>
            <p:ph idx="1"/>
          </p:nvPr>
        </p:nvSpPr>
        <p:spPr>
          <a:xfrm>
            <a:off x="0" y="1472338"/>
            <a:ext cx="9144000" cy="5532895"/>
          </a:xfrm>
        </p:spPr>
        <p:txBody>
          <a:bodyPr>
            <a:normAutofit fontScale="77500" lnSpcReduction="20000"/>
          </a:bodyPr>
          <a:lstStyle/>
          <a:p>
            <a:pPr marL="0" indent="0">
              <a:buNone/>
            </a:pPr>
            <a:endParaRPr kumimoji="1" lang="en-US" altLang="ja-JP" dirty="0"/>
          </a:p>
          <a:p>
            <a:pPr marL="0" indent="0">
              <a:buNone/>
            </a:pPr>
            <a:endParaRPr lang="en-US" altLang="ja-JP" dirty="0"/>
          </a:p>
          <a:p>
            <a:pPr marL="0" indent="0">
              <a:buNone/>
            </a:pPr>
            <a:r>
              <a:rPr lang="ja-JP" altLang="en-US" b="1" dirty="0">
                <a:latin typeface="+mj-ea"/>
                <a:ea typeface="+mj-ea"/>
              </a:rPr>
              <a:t>　</a:t>
            </a:r>
            <a:r>
              <a:rPr lang="ja-JP" altLang="en-US" dirty="0">
                <a:latin typeface="+mj-ea"/>
                <a:ea typeface="+mj-ea"/>
              </a:rPr>
              <a:t>・注意し合うことも、助け合えることも少なくなる</a:t>
            </a:r>
            <a:endParaRPr lang="en-US" altLang="ja-JP" dirty="0">
              <a:latin typeface="+mj-ea"/>
              <a:ea typeface="+mj-ea"/>
            </a:endParaRPr>
          </a:p>
          <a:p>
            <a:pPr marL="0" indent="0">
              <a:buNone/>
            </a:pPr>
            <a:r>
              <a:rPr lang="ja-JP" altLang="en-US" dirty="0">
                <a:latin typeface="+mj-ea"/>
                <a:ea typeface="+mj-ea"/>
              </a:rPr>
              <a:t>　・ちょっとした時間に、何かを聞く、相談するということもしにくくなる</a:t>
            </a:r>
            <a:endParaRPr lang="en-US" altLang="ja-JP" dirty="0">
              <a:latin typeface="+mj-ea"/>
              <a:ea typeface="+mj-ea"/>
            </a:endParaRPr>
          </a:p>
          <a:p>
            <a:pPr marL="0" indent="0">
              <a:buNone/>
            </a:pPr>
            <a:r>
              <a:rPr lang="ja-JP" altLang="en-US" dirty="0">
                <a:latin typeface="+mj-ea"/>
                <a:ea typeface="+mj-ea"/>
              </a:rPr>
              <a:t>　・相手のかかわりを見て、学ぶという機会も少なくなる</a:t>
            </a:r>
            <a:endParaRPr lang="en-US" altLang="ja-JP" dirty="0"/>
          </a:p>
          <a:p>
            <a:pPr marL="0" indent="0">
              <a:buNone/>
            </a:pPr>
            <a:endParaRPr kumimoji="1" lang="en-US" altLang="ja-JP" dirty="0"/>
          </a:p>
          <a:p>
            <a:pPr marL="0" indent="0">
              <a:buNone/>
            </a:pPr>
            <a:endParaRPr lang="en-US" altLang="ja-JP" dirty="0"/>
          </a:p>
          <a:p>
            <a:pPr marL="0" indent="0">
              <a:buNone/>
            </a:pPr>
            <a:endParaRPr lang="en-US" altLang="ja-JP" dirty="0"/>
          </a:p>
          <a:p>
            <a:pPr marL="0" indent="0">
              <a:buNone/>
            </a:pPr>
            <a:r>
              <a:rPr lang="ja-JP" altLang="en-US" dirty="0"/>
              <a:t>　・小規模内で話し合いをしやすくなる反面、他のグループと話を</a:t>
            </a:r>
            <a:endParaRPr lang="en-US" altLang="ja-JP" dirty="0"/>
          </a:p>
          <a:p>
            <a:pPr marL="0" indent="0">
              <a:buNone/>
            </a:pPr>
            <a:r>
              <a:rPr lang="ja-JP" altLang="en-US" dirty="0"/>
              <a:t>　　することが減る</a:t>
            </a:r>
            <a:endParaRPr lang="en-US" altLang="ja-JP" dirty="0"/>
          </a:p>
          <a:p>
            <a:pPr marL="0" indent="0">
              <a:buNone/>
            </a:pPr>
            <a:r>
              <a:rPr lang="ja-JP" altLang="en-US" dirty="0">
                <a:solidFill>
                  <a:prstClr val="black"/>
                </a:solidFill>
              </a:rPr>
              <a:t>　・悩みをため込みやすくなったり、閉鎖的なグループになりやすい</a:t>
            </a:r>
            <a:endParaRPr lang="en-US" altLang="ja-JP" dirty="0"/>
          </a:p>
          <a:p>
            <a:pPr marL="0" indent="0">
              <a:lnSpc>
                <a:spcPts val="1000"/>
              </a:lnSpc>
              <a:buNone/>
            </a:pPr>
            <a:r>
              <a:rPr lang="ja-JP" altLang="en-US" dirty="0"/>
              <a:t>　　　　　　　</a:t>
            </a:r>
            <a:endParaRPr lang="en-US" altLang="ja-JP" dirty="0"/>
          </a:p>
          <a:p>
            <a:pPr marL="0" indent="0">
              <a:lnSpc>
                <a:spcPts val="4000"/>
              </a:lnSpc>
              <a:buNone/>
            </a:pPr>
            <a:r>
              <a:rPr kumimoji="1" lang="ja-JP" altLang="en-US" dirty="0"/>
              <a:t>　　　　</a:t>
            </a:r>
            <a:r>
              <a:rPr kumimoji="1" lang="ja-JP" altLang="en-US" sz="3600" dirty="0">
                <a:ln w="0"/>
                <a:solidFill>
                  <a:schemeClr val="accent1">
                    <a:lumMod val="75000"/>
                  </a:schemeClr>
                </a:solidFill>
              </a:rPr>
              <a:t>小規模は特にチームアプローチを</a:t>
            </a:r>
            <a:r>
              <a:rPr kumimoji="1" lang="ja-JP" altLang="en-US" sz="3600" dirty="0">
                <a:ln w="0"/>
                <a:solidFill>
                  <a:srgbClr val="C00000"/>
                </a:solidFill>
              </a:rPr>
              <a:t>意識することが</a:t>
            </a:r>
            <a:r>
              <a:rPr kumimoji="1" lang="ja-JP" altLang="en-US" sz="3600" dirty="0">
                <a:ln w="0"/>
                <a:solidFill>
                  <a:schemeClr val="accent1">
                    <a:lumMod val="75000"/>
                  </a:schemeClr>
                </a:solidFill>
              </a:rPr>
              <a:t>重要</a:t>
            </a:r>
            <a:r>
              <a:rPr kumimoji="1" lang="ja-JP" altLang="en-US" sz="3200" dirty="0">
                <a:ln w="0"/>
                <a:solidFill>
                  <a:schemeClr val="accent1">
                    <a:lumMod val="75000"/>
                  </a:schemeClr>
                </a:solidFill>
              </a:rPr>
              <a:t>　</a:t>
            </a:r>
            <a:r>
              <a:rPr kumimoji="1" lang="ja-JP" altLang="en-US" dirty="0"/>
              <a:t>　　　　　　　　　　</a:t>
            </a:r>
            <a:endParaRPr kumimoji="1" lang="en-US" altLang="ja-JP" dirty="0"/>
          </a:p>
        </p:txBody>
      </p:sp>
      <p:sp>
        <p:nvSpPr>
          <p:cNvPr id="4" name="角丸四角形 3"/>
          <p:cNvSpPr/>
          <p:nvPr/>
        </p:nvSpPr>
        <p:spPr>
          <a:xfrm>
            <a:off x="354679" y="1286360"/>
            <a:ext cx="8346410" cy="8401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各部屋に区切られ、一人で任される時間も多くなり、互いのかかわりが見えにくくなる</a:t>
            </a: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 name="角丸四角形 9"/>
          <p:cNvSpPr/>
          <p:nvPr/>
        </p:nvSpPr>
        <p:spPr>
          <a:xfrm>
            <a:off x="354679" y="3587914"/>
            <a:ext cx="8346410" cy="7445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少人数による限られた人間関係のみになり、孤立し、閉鎖的になりやすい</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2" name="右矢印 11"/>
          <p:cNvSpPr/>
          <p:nvPr/>
        </p:nvSpPr>
        <p:spPr>
          <a:xfrm>
            <a:off x="179512" y="5783644"/>
            <a:ext cx="733806" cy="8251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 name="スライド番号プレースホルダー 4"/>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4</a:t>
            </a:fld>
            <a:endParaRPr lang="ja-JP" altLang="en-US" dirty="0">
              <a:solidFill>
                <a:prstClr val="black">
                  <a:tint val="75000"/>
                </a:prstClr>
              </a:solidFill>
            </a:endParaRPr>
          </a:p>
        </p:txBody>
      </p:sp>
    </p:spTree>
    <p:extLst>
      <p:ext uri="{BB962C8B-B14F-4D97-AF65-F5344CB8AC3E}">
        <p14:creationId xmlns:p14="http://schemas.microsoft.com/office/powerpoint/2010/main" val="4068251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0"/>
            <a:ext cx="8663227" cy="894761"/>
          </a:xfrm>
        </p:spPr>
        <p:txBody>
          <a:bodyPr>
            <a:noAutofit/>
          </a:bodyPr>
          <a:lstStyle/>
          <a:p>
            <a:r>
              <a:rPr lang="ja-JP" altLang="en-US" sz="4000" dirty="0"/>
              <a:t>チームアプローチとは</a:t>
            </a:r>
            <a:endParaRPr lang="en-US" altLang="ja-JP" sz="4000" dirty="0"/>
          </a:p>
        </p:txBody>
      </p:sp>
      <p:sp>
        <p:nvSpPr>
          <p:cNvPr id="3" name="コンテンツ プレースホルダー 2"/>
          <p:cNvSpPr>
            <a:spLocks noGrp="1"/>
          </p:cNvSpPr>
          <p:nvPr>
            <p:ph idx="1"/>
          </p:nvPr>
        </p:nvSpPr>
        <p:spPr>
          <a:xfrm>
            <a:off x="1" y="1275213"/>
            <a:ext cx="9143999" cy="5288988"/>
          </a:xfrm>
        </p:spPr>
        <p:txBody>
          <a:bodyPr>
            <a:noAutofit/>
          </a:bodyPr>
          <a:lstStyle/>
          <a:p>
            <a:pPr marL="0" indent="0">
              <a:buNone/>
            </a:pPr>
            <a:r>
              <a:rPr lang="ja-JP" altLang="en-US" sz="3000" dirty="0"/>
              <a:t>チームアプローチ：子どもにかかわる人々が、その立場</a:t>
            </a:r>
            <a:endParaRPr lang="en-US" altLang="ja-JP" sz="3000" dirty="0"/>
          </a:p>
          <a:p>
            <a:pPr marL="0" indent="0">
              <a:buNone/>
            </a:pPr>
            <a:r>
              <a:rPr lang="ja-JP" altLang="en-US" sz="3000" dirty="0"/>
              <a:t>　　　　　　　　　　　　や専門性を活かしながら、協働して</a:t>
            </a:r>
            <a:endParaRPr lang="en-US" altLang="ja-JP" sz="3000" dirty="0"/>
          </a:p>
          <a:p>
            <a:pPr marL="0" indent="0">
              <a:buNone/>
            </a:pPr>
            <a:r>
              <a:rPr lang="ja-JP" altLang="en-US" sz="3000" dirty="0"/>
              <a:t>　　　　　　　　　　　　子どもの支援を行っていくこと</a:t>
            </a:r>
            <a:endParaRPr lang="en-US" altLang="ja-JP" sz="3000" dirty="0"/>
          </a:p>
          <a:p>
            <a:pPr marL="0" indent="0">
              <a:lnSpc>
                <a:spcPts val="2000"/>
              </a:lnSpc>
              <a:buNone/>
            </a:pPr>
            <a:endParaRPr lang="en-US" altLang="ja-JP" sz="3000" dirty="0"/>
          </a:p>
          <a:p>
            <a:pPr marL="0" indent="0">
              <a:buNone/>
            </a:pPr>
            <a:r>
              <a:rPr lang="ja-JP" altLang="en-US" sz="3000" b="1" dirty="0">
                <a:ln w="22225">
                  <a:solidFill>
                    <a:schemeClr val="accent1">
                      <a:lumMod val="75000"/>
                    </a:schemeClr>
                  </a:solidFill>
                  <a:prstDash val="solid"/>
                </a:ln>
                <a:solidFill>
                  <a:schemeClr val="accent1">
                    <a:lumMod val="40000"/>
                    <a:lumOff val="60000"/>
                  </a:schemeClr>
                </a:solidFill>
              </a:rPr>
              <a:t> 内</a:t>
            </a:r>
            <a:r>
              <a:rPr lang="ja-JP" altLang="en-US" sz="3000" b="1" dirty="0">
                <a:ln w="22225">
                  <a:solidFill>
                    <a:schemeClr val="accent2">
                      <a:lumMod val="75000"/>
                    </a:schemeClr>
                  </a:solidFill>
                  <a:prstDash val="solid"/>
                </a:ln>
                <a:solidFill>
                  <a:schemeClr val="accent2">
                    <a:lumMod val="40000"/>
                    <a:lumOff val="60000"/>
                  </a:schemeClr>
                </a:solidFill>
              </a:rPr>
              <a:t>　</a:t>
            </a:r>
            <a:r>
              <a:rPr lang="ja-JP" altLang="en-US" sz="3000" dirty="0"/>
              <a:t>直接</a:t>
            </a:r>
            <a:r>
              <a:rPr lang="en-US" altLang="ja-JP" sz="3000" dirty="0"/>
              <a:t>…</a:t>
            </a:r>
            <a:r>
              <a:rPr lang="ja-JP" altLang="en-US" sz="3000" dirty="0"/>
              <a:t>保育士・看護師・児童指導員</a:t>
            </a:r>
            <a:endParaRPr lang="en-US" altLang="ja-JP" sz="3000" dirty="0"/>
          </a:p>
          <a:p>
            <a:pPr marL="0" indent="0">
              <a:buNone/>
            </a:pPr>
            <a:r>
              <a:rPr lang="ja-JP" altLang="en-US" sz="3000" dirty="0"/>
              <a:t>     　間接</a:t>
            </a:r>
            <a:r>
              <a:rPr lang="en-US" altLang="ja-JP" sz="3000" dirty="0"/>
              <a:t>…</a:t>
            </a:r>
            <a:r>
              <a:rPr lang="ja-JP" altLang="en-US" sz="3000" dirty="0"/>
              <a:t>栄養士、</a:t>
            </a:r>
            <a:r>
              <a:rPr lang="en-US" altLang="ja-JP" sz="3000" dirty="0"/>
              <a:t>FSW</a:t>
            </a:r>
            <a:r>
              <a:rPr lang="ja-JP" altLang="en-US" sz="3000" dirty="0" err="1"/>
              <a:t>、</a:t>
            </a:r>
            <a:r>
              <a:rPr lang="ja-JP" altLang="en-US" sz="3000" dirty="0"/>
              <a:t>里親支援専門相談員、心理職</a:t>
            </a:r>
            <a:endParaRPr lang="en-US" altLang="ja-JP" sz="3000" dirty="0"/>
          </a:p>
          <a:p>
            <a:pPr marL="0" indent="0">
              <a:buNone/>
            </a:pPr>
            <a:r>
              <a:rPr lang="ja-JP" altLang="en-US" sz="3000" dirty="0"/>
              <a:t>　　　　　　　施設長、事務職、嘱託医</a:t>
            </a:r>
            <a:r>
              <a:rPr lang="en-US" altLang="ja-JP" sz="3000" dirty="0" err="1"/>
              <a:t>etc</a:t>
            </a:r>
            <a:endParaRPr lang="en-US" altLang="ja-JP" sz="3000" dirty="0"/>
          </a:p>
          <a:p>
            <a:pPr marL="0" indent="0">
              <a:buNone/>
            </a:pPr>
            <a:r>
              <a:rPr lang="ja-JP" altLang="en-US" sz="3000" b="1" dirty="0">
                <a:ln w="22225">
                  <a:solidFill>
                    <a:schemeClr val="accent1">
                      <a:lumMod val="75000"/>
                    </a:schemeClr>
                  </a:solidFill>
                  <a:prstDash val="solid"/>
                </a:ln>
                <a:solidFill>
                  <a:schemeClr val="accent1">
                    <a:lumMod val="40000"/>
                    <a:lumOff val="60000"/>
                  </a:schemeClr>
                </a:solidFill>
              </a:rPr>
              <a:t> 外</a:t>
            </a:r>
            <a:r>
              <a:rPr lang="ja-JP" altLang="en-US" sz="3000" b="1" dirty="0">
                <a:ln w="22225">
                  <a:solidFill>
                    <a:schemeClr val="accent2">
                      <a:lumMod val="75000"/>
                    </a:schemeClr>
                  </a:solidFill>
                  <a:prstDash val="solid"/>
                </a:ln>
                <a:solidFill>
                  <a:schemeClr val="accent2">
                    <a:lumMod val="40000"/>
                    <a:lumOff val="60000"/>
                  </a:schemeClr>
                </a:solidFill>
              </a:rPr>
              <a:t>　</a:t>
            </a:r>
            <a:r>
              <a:rPr lang="ja-JP" altLang="en-US" sz="2800" dirty="0"/>
              <a:t>児童相談所・病院・療育相談センター・保健センター</a:t>
            </a:r>
            <a:r>
              <a:rPr lang="en-US" altLang="ja-JP" sz="2800" dirty="0" err="1"/>
              <a:t>etc</a:t>
            </a:r>
            <a:endParaRPr lang="en-US" altLang="ja-JP" sz="2800" dirty="0"/>
          </a:p>
          <a:p>
            <a:pPr marL="0" indent="0">
              <a:lnSpc>
                <a:spcPts val="3600"/>
              </a:lnSpc>
              <a:buNone/>
            </a:pPr>
            <a:endParaRPr lang="en-US" altLang="ja-JP" sz="3000" dirty="0"/>
          </a:p>
          <a:p>
            <a:pPr marL="0" indent="0">
              <a:lnSpc>
                <a:spcPts val="600"/>
              </a:lnSpc>
              <a:buNone/>
            </a:pPr>
            <a:endParaRPr lang="en-US" altLang="ja-JP" sz="1400" dirty="0"/>
          </a:p>
          <a:p>
            <a:pPr marL="0" indent="0" algn="ctr">
              <a:buNone/>
            </a:pPr>
            <a:r>
              <a:rPr lang="ja-JP" altLang="en-US" sz="3000" dirty="0"/>
              <a:t>子どもの</a:t>
            </a:r>
            <a:r>
              <a:rPr lang="ja-JP" altLang="en-US" sz="3000" dirty="0">
                <a:solidFill>
                  <a:srgbClr val="C00000"/>
                </a:solidFill>
              </a:rPr>
              <a:t>最善の</a:t>
            </a:r>
            <a:r>
              <a:rPr lang="ja-JP" altLang="en-US" sz="3000" dirty="0"/>
              <a:t>利益を追求</a:t>
            </a:r>
            <a:endParaRPr lang="en-US" altLang="ja-JP" sz="3000" dirty="0"/>
          </a:p>
        </p:txBody>
      </p:sp>
      <p:sp>
        <p:nvSpPr>
          <p:cNvPr id="4" name="下矢印 3"/>
          <p:cNvSpPr/>
          <p:nvPr/>
        </p:nvSpPr>
        <p:spPr>
          <a:xfrm>
            <a:off x="4199658" y="5501941"/>
            <a:ext cx="744683" cy="5924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5" name="スライド番号プレースホルダー 4"/>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5</a:t>
            </a:fld>
            <a:endParaRPr lang="ja-JP" altLang="en-US" dirty="0">
              <a:solidFill>
                <a:prstClr val="black">
                  <a:tint val="75000"/>
                </a:prstClr>
              </a:solidFill>
            </a:endParaRPr>
          </a:p>
        </p:txBody>
      </p:sp>
    </p:spTree>
    <p:extLst>
      <p:ext uri="{BB962C8B-B14F-4D97-AF65-F5344CB8AC3E}">
        <p14:creationId xmlns:p14="http://schemas.microsoft.com/office/powerpoint/2010/main" val="3132432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683" y="1268760"/>
            <a:ext cx="8267733" cy="894761"/>
          </a:xfrm>
        </p:spPr>
        <p:txBody>
          <a:bodyPr>
            <a:noAutofit/>
          </a:bodyPr>
          <a:lstStyle/>
          <a:p>
            <a:pPr algn="l"/>
            <a:r>
              <a:rPr lang="ja-JP" altLang="en-US" sz="3200" b="1" dirty="0">
                <a:solidFill>
                  <a:srgbClr val="0070C0"/>
                </a:solidFill>
              </a:rPr>
              <a:t>□常に専門性の高い養育を維持し向上させるために、　乳児院ではチームアプローチを大切にします</a:t>
            </a:r>
            <a:endParaRPr lang="en-US" altLang="ja-JP" sz="3200" b="1" dirty="0">
              <a:solidFill>
                <a:srgbClr val="0070C0"/>
              </a:solidFill>
            </a:endParaRPr>
          </a:p>
        </p:txBody>
      </p:sp>
      <p:sp>
        <p:nvSpPr>
          <p:cNvPr id="3" name="コンテンツ プレースホルダー 2"/>
          <p:cNvSpPr>
            <a:spLocks noGrp="1"/>
          </p:cNvSpPr>
          <p:nvPr>
            <p:ph idx="1"/>
          </p:nvPr>
        </p:nvSpPr>
        <p:spPr>
          <a:xfrm>
            <a:off x="371958" y="2712203"/>
            <a:ext cx="8446577" cy="3115160"/>
          </a:xfrm>
        </p:spPr>
        <p:txBody>
          <a:bodyPr>
            <a:noAutofit/>
          </a:bodyPr>
          <a:lstStyle/>
          <a:p>
            <a:pPr marL="0" indent="0">
              <a:buNone/>
            </a:pPr>
            <a:endParaRPr lang="en-US" altLang="ja-JP" sz="3000" dirty="0"/>
          </a:p>
          <a:p>
            <a:pPr marL="0" indent="0">
              <a:lnSpc>
                <a:spcPts val="2900"/>
              </a:lnSpc>
              <a:buNone/>
            </a:pPr>
            <a:r>
              <a:rPr lang="ja-JP" altLang="en-US" sz="2800" dirty="0">
                <a:solidFill>
                  <a:srgbClr val="C00000"/>
                </a:solidFill>
              </a:rPr>
              <a:t>・複数の職員がいることで、様々な養育の視点や子どもの理解を持ち寄れます。これらを皆で検討、統合することで、より適切な養育が可能となります</a:t>
            </a:r>
            <a:endParaRPr lang="en-US" altLang="ja-JP" sz="2800" dirty="0">
              <a:solidFill>
                <a:srgbClr val="C00000"/>
              </a:solidFill>
            </a:endParaRPr>
          </a:p>
          <a:p>
            <a:pPr marL="0" indent="0">
              <a:lnSpc>
                <a:spcPts val="2900"/>
              </a:lnSpc>
              <a:buNone/>
            </a:pPr>
            <a:r>
              <a:rPr lang="ja-JP" altLang="en-US" sz="2800" dirty="0"/>
              <a:t>・様々な専門職が、互いの専門性を発揮し認め合いな</a:t>
            </a:r>
            <a:endParaRPr lang="en-US" altLang="ja-JP" sz="2800" dirty="0"/>
          </a:p>
          <a:p>
            <a:pPr marL="0" indent="0">
              <a:lnSpc>
                <a:spcPts val="2900"/>
              </a:lnSpc>
              <a:buNone/>
            </a:pPr>
            <a:r>
              <a:rPr lang="ja-JP" altLang="en-US" sz="2800" dirty="0"/>
              <a:t>がら養育をすることで、さらに専門性の高い養育が可能となります。</a:t>
            </a:r>
            <a:endParaRPr lang="en-US" altLang="ja-JP" sz="2800" dirty="0"/>
          </a:p>
          <a:p>
            <a:pPr marL="0" indent="0">
              <a:buNone/>
            </a:pPr>
            <a:endParaRPr lang="en-US" altLang="ja-JP" dirty="0"/>
          </a:p>
          <a:p>
            <a:pPr marL="0" indent="0">
              <a:buNone/>
            </a:pPr>
            <a:endParaRPr lang="en-US" altLang="ja-JP" sz="3000" dirty="0"/>
          </a:p>
          <a:p>
            <a:pPr marL="0" indent="0">
              <a:lnSpc>
                <a:spcPts val="2000"/>
              </a:lnSpc>
              <a:buNone/>
            </a:pPr>
            <a:endParaRPr lang="en-US" altLang="ja-JP" sz="3000" dirty="0"/>
          </a:p>
          <a:p>
            <a:pPr marL="0" indent="0">
              <a:buNone/>
            </a:pPr>
            <a:r>
              <a:rPr lang="ja-JP" altLang="en-US" sz="3000" b="1" dirty="0">
                <a:ln w="22225">
                  <a:solidFill>
                    <a:schemeClr val="accent1">
                      <a:lumMod val="75000"/>
                    </a:schemeClr>
                  </a:solidFill>
                  <a:prstDash val="solid"/>
                </a:ln>
                <a:solidFill>
                  <a:schemeClr val="accent1">
                    <a:lumMod val="40000"/>
                    <a:lumOff val="60000"/>
                  </a:schemeClr>
                </a:solidFill>
              </a:rPr>
              <a:t> </a:t>
            </a:r>
            <a:endParaRPr lang="en-US" altLang="ja-JP" sz="3000" dirty="0"/>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6</a:t>
            </a:fld>
            <a:endParaRPr lang="ja-JP" altLang="en-US" dirty="0">
              <a:solidFill>
                <a:prstClr val="black">
                  <a:tint val="75000"/>
                </a:prstClr>
              </a:solidFill>
            </a:endParaRPr>
          </a:p>
        </p:txBody>
      </p:sp>
    </p:spTree>
    <p:extLst>
      <p:ext uri="{BB962C8B-B14F-4D97-AF65-F5344CB8AC3E}">
        <p14:creationId xmlns:p14="http://schemas.microsoft.com/office/powerpoint/2010/main" val="3500552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3728" y="1258534"/>
            <a:ext cx="8803036" cy="894761"/>
          </a:xfrm>
        </p:spPr>
        <p:txBody>
          <a:bodyPr>
            <a:noAutofit/>
          </a:bodyPr>
          <a:lstStyle/>
          <a:p>
            <a:pPr algn="l"/>
            <a:r>
              <a:rPr lang="ja-JP" altLang="en-US" sz="3200" b="1" dirty="0">
                <a:solidFill>
                  <a:srgbClr val="0070C0"/>
                </a:solidFill>
              </a:rPr>
              <a:t>□常に専門性の高い養育を維持し向上させるために、乳児院ではチームアプローチを大切にします</a:t>
            </a:r>
            <a:endParaRPr lang="en-US" altLang="ja-JP" sz="3200" b="1" dirty="0">
              <a:solidFill>
                <a:srgbClr val="0070C0"/>
              </a:solidFill>
            </a:endParaRPr>
          </a:p>
        </p:txBody>
      </p:sp>
      <p:sp>
        <p:nvSpPr>
          <p:cNvPr id="3" name="コンテンツ プレースホルダー 2"/>
          <p:cNvSpPr>
            <a:spLocks noGrp="1"/>
          </p:cNvSpPr>
          <p:nvPr>
            <p:ph idx="1"/>
          </p:nvPr>
        </p:nvSpPr>
        <p:spPr>
          <a:xfrm>
            <a:off x="371958" y="2712203"/>
            <a:ext cx="8446577" cy="3115160"/>
          </a:xfrm>
        </p:spPr>
        <p:txBody>
          <a:bodyPr>
            <a:noAutofit/>
          </a:bodyPr>
          <a:lstStyle/>
          <a:p>
            <a:pPr marL="0" indent="0">
              <a:buNone/>
            </a:pPr>
            <a:endParaRPr lang="en-US" altLang="ja-JP" sz="3000" dirty="0"/>
          </a:p>
          <a:p>
            <a:pPr marL="0" indent="0">
              <a:buNone/>
            </a:pPr>
            <a:endParaRPr lang="en-US" altLang="ja-JP" dirty="0"/>
          </a:p>
          <a:p>
            <a:pPr marL="0" indent="0">
              <a:buNone/>
            </a:pPr>
            <a:endParaRPr lang="en-US" altLang="ja-JP" sz="3000" dirty="0"/>
          </a:p>
          <a:p>
            <a:pPr marL="0" indent="0">
              <a:lnSpc>
                <a:spcPts val="2000"/>
              </a:lnSpc>
              <a:buNone/>
            </a:pPr>
            <a:endParaRPr lang="en-US" altLang="ja-JP" sz="3000" dirty="0"/>
          </a:p>
          <a:p>
            <a:pPr marL="0" indent="0">
              <a:buNone/>
            </a:pPr>
            <a:r>
              <a:rPr lang="ja-JP" altLang="en-US" sz="3000" b="1" dirty="0">
                <a:ln w="22225">
                  <a:solidFill>
                    <a:schemeClr val="accent1">
                      <a:lumMod val="75000"/>
                    </a:schemeClr>
                  </a:solidFill>
                  <a:prstDash val="solid"/>
                </a:ln>
                <a:solidFill>
                  <a:schemeClr val="accent1">
                    <a:lumMod val="40000"/>
                    <a:lumOff val="60000"/>
                  </a:schemeClr>
                </a:solidFill>
              </a:rPr>
              <a:t> </a:t>
            </a:r>
            <a:endParaRPr lang="en-US" altLang="ja-JP" sz="3000" dirty="0"/>
          </a:p>
        </p:txBody>
      </p:sp>
      <p:sp>
        <p:nvSpPr>
          <p:cNvPr id="4" name="吹き出し: 下矢印 3">
            <a:extLst>
              <a:ext uri="{FF2B5EF4-FFF2-40B4-BE49-F238E27FC236}">
                <a16:creationId xmlns:a16="http://schemas.microsoft.com/office/drawing/2014/main" xmlns="" id="{C06618F8-D181-466D-9387-339FBF107C7F}"/>
              </a:ext>
            </a:extLst>
          </p:cNvPr>
          <p:cNvSpPr/>
          <p:nvPr/>
        </p:nvSpPr>
        <p:spPr>
          <a:xfrm>
            <a:off x="325465" y="2967869"/>
            <a:ext cx="8088473" cy="1467391"/>
          </a:xfrm>
          <a:prstGeom prst="downArrowCallout">
            <a:avLst/>
          </a:prstGeom>
          <a:noFill/>
          <a:ln w="635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乳児院を利用する乳児と家族</a:t>
            </a:r>
            <a:r>
              <a:rPr kumimoji="1" lang="ja-JP" altLang="en-US" sz="28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は多岐</a:t>
            </a:r>
            <a:r>
              <a:rPr kumimoji="1" lang="ja-JP" altLang="en-US" sz="2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にわたる課題を抱えて</a:t>
            </a:r>
            <a:r>
              <a:rPr kumimoji="1" lang="ja-JP" altLang="en-US" sz="28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います。</a:t>
            </a:r>
            <a:endParaRPr kumimoji="1" lang="en-US" altLang="ja-JP" sz="2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xmlns="" id="{2A578138-85AB-44B4-8127-FB96893E78AB}"/>
              </a:ext>
            </a:extLst>
          </p:cNvPr>
          <p:cNvSpPr/>
          <p:nvPr/>
        </p:nvSpPr>
        <p:spPr>
          <a:xfrm>
            <a:off x="325465" y="4507268"/>
            <a:ext cx="8184058" cy="1293835"/>
          </a:xfrm>
          <a:prstGeom prst="rect">
            <a:avLst/>
          </a:prstGeom>
          <a:noFill/>
          <a:ln w="635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6" name="正方形/長方形 5">
            <a:extLst>
              <a:ext uri="{FF2B5EF4-FFF2-40B4-BE49-F238E27FC236}">
                <a16:creationId xmlns:a16="http://schemas.microsoft.com/office/drawing/2014/main" xmlns="" id="{3AB46D3D-D64F-4441-9947-20E5C2696EB8}"/>
              </a:ext>
            </a:extLst>
          </p:cNvPr>
          <p:cNvSpPr/>
          <p:nvPr/>
        </p:nvSpPr>
        <p:spPr>
          <a:xfrm>
            <a:off x="479971" y="4631552"/>
            <a:ext cx="8184058" cy="1169551"/>
          </a:xfrm>
          <a:prstGeom prst="rect">
            <a:avLst/>
          </a:prstGeom>
        </p:spPr>
        <p:txBody>
          <a:bodyPr wrap="square">
            <a:spAutoFit/>
          </a:bodyPr>
          <a:lstStyle/>
          <a:p>
            <a:pPr marL="0" marR="0" lvl="0" indent="0" algn="l" defTabSz="914400" rtl="0" eaLnBrk="1" fontAlgn="auto" latinLnBrk="0" hangingPunct="1">
              <a:lnSpc>
                <a:spcPts val="28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それぞれの課題に沿った専門的な理解と対応の視点が必要で、施設内・外の多職種協働によるチームアプローチが不可欠なのです。</a:t>
            </a:r>
            <a:endParaRPr kumimoji="1" lang="en-US" altLang="ja-JP" sz="2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7" name="スライド番号プレースホルダー 6"/>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7</a:t>
            </a:fld>
            <a:endParaRPr lang="ja-JP" altLang="en-US" dirty="0">
              <a:solidFill>
                <a:prstClr val="black">
                  <a:tint val="75000"/>
                </a:prstClr>
              </a:solidFill>
            </a:endParaRPr>
          </a:p>
        </p:txBody>
      </p:sp>
    </p:spTree>
    <p:extLst>
      <p:ext uri="{BB962C8B-B14F-4D97-AF65-F5344CB8AC3E}">
        <p14:creationId xmlns:p14="http://schemas.microsoft.com/office/powerpoint/2010/main" val="69253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8620" y="640080"/>
            <a:ext cx="8755380" cy="1249522"/>
          </a:xfrm>
        </p:spPr>
        <p:txBody>
          <a:bodyPr>
            <a:noAutofit/>
          </a:bodyPr>
          <a:lstStyle/>
          <a:p>
            <a:pPr algn="l"/>
            <a:r>
              <a:rPr lang="ja-JP" altLang="en-US" sz="3600" b="1" dirty="0">
                <a:solidFill>
                  <a:srgbClr val="0070C0"/>
                </a:solidFill>
              </a:rPr>
              <a:t>□養育はひとりで行うものではないことを意識し、抱え込みはしません</a:t>
            </a:r>
            <a:endParaRPr lang="en-US" altLang="ja-JP" sz="3600" b="1" dirty="0">
              <a:solidFill>
                <a:srgbClr val="0070C0"/>
              </a:solidFill>
            </a:endParaRPr>
          </a:p>
        </p:txBody>
      </p:sp>
      <p:sp>
        <p:nvSpPr>
          <p:cNvPr id="10" name="吹き出し: 下矢印 9">
            <a:extLst>
              <a:ext uri="{FF2B5EF4-FFF2-40B4-BE49-F238E27FC236}">
                <a16:creationId xmlns:a16="http://schemas.microsoft.com/office/drawing/2014/main" xmlns="" id="{E96E0378-18AE-46E1-BAC5-DE76F2C9C329}"/>
              </a:ext>
            </a:extLst>
          </p:cNvPr>
          <p:cNvSpPr/>
          <p:nvPr/>
        </p:nvSpPr>
        <p:spPr>
          <a:xfrm>
            <a:off x="251520" y="2178472"/>
            <a:ext cx="8322589" cy="1878243"/>
          </a:xfrm>
          <a:prstGeom prst="downArrowCallou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小規模ケアの養育では、少数の職員が抱え込みやすく、チームアプローチが機能しなくなる危険があります</a:t>
            </a:r>
            <a:endParaRPr kumimoji="1" lang="en-US" altLang="ja-JP" sz="2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12" name="正方形/長方形 11">
            <a:extLst>
              <a:ext uri="{FF2B5EF4-FFF2-40B4-BE49-F238E27FC236}">
                <a16:creationId xmlns:a16="http://schemas.microsoft.com/office/drawing/2014/main" xmlns="" id="{49257A8E-F9D8-4F7C-A66B-C4A2FE3542A9}"/>
              </a:ext>
            </a:extLst>
          </p:cNvPr>
          <p:cNvSpPr/>
          <p:nvPr/>
        </p:nvSpPr>
        <p:spPr>
          <a:xfrm>
            <a:off x="1403648" y="4325600"/>
            <a:ext cx="6984776" cy="1294549"/>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市</a:t>
            </a:r>
            <a:r>
              <a:rPr kumimoji="1" lang="ja-JP" altLang="en-US" sz="28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小規模ケアに当たるあたる職員はチームアプローチを常に意識して養育にあたることが必要です</a:t>
            </a:r>
          </a:p>
        </p:txBody>
      </p:sp>
      <p:sp>
        <p:nvSpPr>
          <p:cNvPr id="15" name="楕円 14">
            <a:extLst>
              <a:ext uri="{FF2B5EF4-FFF2-40B4-BE49-F238E27FC236}">
                <a16:creationId xmlns:a16="http://schemas.microsoft.com/office/drawing/2014/main" xmlns="" id="{E67220AE-CCE6-478E-9F11-F90B8398ADC5}"/>
              </a:ext>
            </a:extLst>
          </p:cNvPr>
          <p:cNvSpPr/>
          <p:nvPr/>
        </p:nvSpPr>
        <p:spPr>
          <a:xfrm>
            <a:off x="369975" y="3621216"/>
            <a:ext cx="1296144" cy="1294549"/>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4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注</a:t>
            </a:r>
          </a:p>
        </p:txBody>
      </p:sp>
      <p:sp>
        <p:nvSpPr>
          <p:cNvPr id="3" name="スライド番号プレースホルダー 2"/>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8</a:t>
            </a:fld>
            <a:endParaRPr lang="ja-JP" altLang="en-US" dirty="0">
              <a:solidFill>
                <a:prstClr val="black">
                  <a:tint val="75000"/>
                </a:prstClr>
              </a:solidFill>
            </a:endParaRPr>
          </a:p>
        </p:txBody>
      </p:sp>
    </p:spTree>
    <p:extLst>
      <p:ext uri="{BB962C8B-B14F-4D97-AF65-F5344CB8AC3E}">
        <p14:creationId xmlns:p14="http://schemas.microsoft.com/office/powerpoint/2010/main" val="404083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5456" y="768716"/>
            <a:ext cx="8515351" cy="1106579"/>
          </a:xfrm>
        </p:spPr>
        <p:txBody>
          <a:bodyPr>
            <a:noAutofit/>
          </a:bodyPr>
          <a:lstStyle/>
          <a:p>
            <a:pPr algn="l"/>
            <a:r>
              <a:rPr lang="ja-JP" altLang="en-US" sz="3200" b="1" dirty="0">
                <a:solidFill>
                  <a:srgbClr val="0070C0"/>
                </a:solidFill>
                <a:latin typeface="+mj-ea"/>
              </a:rPr>
              <a:t>□チームの中で、自分が果たすべき役割や</a:t>
            </a:r>
            <a:r>
              <a:rPr lang="en-US" altLang="ja-JP" sz="3200" b="1" dirty="0">
                <a:solidFill>
                  <a:srgbClr val="0070C0"/>
                </a:solidFill>
                <a:latin typeface="+mj-ea"/>
              </a:rPr>
              <a:t/>
            </a:r>
            <a:br>
              <a:rPr lang="en-US" altLang="ja-JP" sz="3200" b="1" dirty="0">
                <a:solidFill>
                  <a:srgbClr val="0070C0"/>
                </a:solidFill>
                <a:latin typeface="+mj-ea"/>
              </a:rPr>
            </a:br>
            <a:r>
              <a:rPr lang="ja-JP" altLang="en-US" sz="3200" b="1" dirty="0">
                <a:solidFill>
                  <a:srgbClr val="0070C0"/>
                </a:solidFill>
                <a:latin typeface="+mj-ea"/>
              </a:rPr>
              <a:t>　専門性を認識し実践します</a:t>
            </a:r>
            <a:endParaRPr lang="en-US" altLang="ja-JP" sz="3200" b="1" dirty="0">
              <a:solidFill>
                <a:srgbClr val="0070C0"/>
              </a:solidFill>
              <a:latin typeface="+mj-ea"/>
            </a:endParaRPr>
          </a:p>
        </p:txBody>
      </p:sp>
      <p:sp>
        <p:nvSpPr>
          <p:cNvPr id="3" name="コンテンツ プレースホルダー 2"/>
          <p:cNvSpPr>
            <a:spLocks noGrp="1"/>
          </p:cNvSpPr>
          <p:nvPr>
            <p:ph idx="1"/>
          </p:nvPr>
        </p:nvSpPr>
        <p:spPr>
          <a:xfrm>
            <a:off x="331470" y="1988840"/>
            <a:ext cx="8515351" cy="4497589"/>
          </a:xfrm>
        </p:spPr>
        <p:txBody>
          <a:bodyPr>
            <a:normAutofit/>
          </a:bodyPr>
          <a:lstStyle/>
          <a:p>
            <a:pPr marL="0" indent="0">
              <a:buNone/>
            </a:pPr>
            <a:r>
              <a:rPr lang="ja-JP" altLang="en-US" sz="3000" dirty="0"/>
              <a:t>■</a:t>
            </a:r>
            <a:r>
              <a:rPr lang="ja-JP" altLang="en-US" sz="3000" dirty="0">
                <a:solidFill>
                  <a:srgbClr val="C00000"/>
                </a:solidFill>
              </a:rPr>
              <a:t>乳児院で働く専門職としての役割は何か</a:t>
            </a:r>
            <a:endParaRPr lang="en-US" altLang="ja-JP" sz="3000" dirty="0">
              <a:solidFill>
                <a:srgbClr val="C00000"/>
              </a:solidFill>
            </a:endParaRPr>
          </a:p>
          <a:p>
            <a:pPr marL="0" indent="0">
              <a:lnSpc>
                <a:spcPts val="2500"/>
              </a:lnSpc>
              <a:buNone/>
            </a:pPr>
            <a:endParaRPr lang="en-US" altLang="ja-JP" sz="3000" dirty="0"/>
          </a:p>
          <a:p>
            <a:pPr marL="0" indent="0">
              <a:buNone/>
            </a:pPr>
            <a:r>
              <a:rPr lang="ja-JP" altLang="en-US" sz="3000" dirty="0"/>
              <a:t>■チームの一員としてのすべきこと</a:t>
            </a:r>
            <a:endParaRPr lang="en-US" altLang="ja-JP" sz="3000" dirty="0"/>
          </a:p>
          <a:p>
            <a:pPr marL="0" indent="0">
              <a:buNone/>
            </a:pPr>
            <a:r>
              <a:rPr lang="ja-JP" altLang="en-US" sz="3000" dirty="0"/>
              <a:t>　</a:t>
            </a:r>
            <a:r>
              <a:rPr lang="ja-JP" altLang="en-US" sz="3000" dirty="0">
                <a:solidFill>
                  <a:srgbClr val="C00000"/>
                </a:solidFill>
              </a:rPr>
              <a:t>→養育、支援はオープンであること</a:t>
            </a:r>
            <a:endParaRPr lang="en-US" altLang="ja-JP" sz="3000" dirty="0">
              <a:solidFill>
                <a:srgbClr val="C00000"/>
              </a:solidFill>
            </a:endParaRPr>
          </a:p>
          <a:p>
            <a:pPr marL="0" indent="0">
              <a:buNone/>
            </a:pPr>
            <a:r>
              <a:rPr lang="ja-JP" altLang="en-US" sz="3000" dirty="0">
                <a:solidFill>
                  <a:srgbClr val="C00000"/>
                </a:solidFill>
              </a:rPr>
              <a:t>　　　　（記録、報告、連絡、相談）</a:t>
            </a:r>
            <a:endParaRPr lang="en-US" altLang="ja-JP" sz="3000" dirty="0">
              <a:solidFill>
                <a:srgbClr val="C00000"/>
              </a:solidFill>
            </a:endParaRPr>
          </a:p>
          <a:p>
            <a:pPr marL="0" indent="0">
              <a:buNone/>
            </a:pPr>
            <a:r>
              <a:rPr lang="ja-JP" altLang="en-US" sz="3000" dirty="0">
                <a:ln w="0"/>
                <a:solidFill>
                  <a:prstClr val="black"/>
                </a:solidFill>
              </a:rPr>
              <a:t>　→チームでの話し合いに</a:t>
            </a:r>
            <a:r>
              <a:rPr lang="ja-JP" altLang="en-US" sz="3000" dirty="0">
                <a:ln w="0"/>
                <a:solidFill>
                  <a:srgbClr val="FF0000"/>
                </a:solidFill>
              </a:rPr>
              <a:t>積極的に参加すること</a:t>
            </a:r>
            <a:endParaRPr lang="en-US" altLang="ja-JP" sz="3000" dirty="0">
              <a:ln w="0"/>
              <a:solidFill>
                <a:srgbClr val="FF0000"/>
              </a:solidFill>
            </a:endParaRPr>
          </a:p>
          <a:p>
            <a:pPr marL="0" indent="0">
              <a:lnSpc>
                <a:spcPts val="1000"/>
              </a:lnSpc>
              <a:buNone/>
            </a:pPr>
            <a:endParaRPr lang="en-US" altLang="ja-JP" sz="3000" dirty="0">
              <a:ln w="0"/>
              <a:solidFill>
                <a:prstClr val="black"/>
              </a:solidFill>
            </a:endParaRPr>
          </a:p>
          <a:p>
            <a:pPr marL="0" indent="0">
              <a:lnSpc>
                <a:spcPts val="3000"/>
              </a:lnSpc>
              <a:buNone/>
            </a:pPr>
            <a:r>
              <a:rPr lang="ja-JP" altLang="en-US" sz="3000" dirty="0">
                <a:ln w="0"/>
                <a:solidFill>
                  <a:prstClr val="black"/>
                </a:solidFill>
              </a:rPr>
              <a:t>　→自分の意見とは違う結論になった場合、チーム</a:t>
            </a:r>
            <a:endParaRPr lang="en-US" altLang="ja-JP" sz="3000" dirty="0">
              <a:ln w="0"/>
              <a:solidFill>
                <a:prstClr val="black"/>
              </a:solidFill>
            </a:endParaRPr>
          </a:p>
          <a:p>
            <a:pPr marL="0" indent="0">
              <a:lnSpc>
                <a:spcPts val="3000"/>
              </a:lnSpc>
              <a:buNone/>
            </a:pPr>
            <a:r>
              <a:rPr lang="ja-JP" altLang="en-US" sz="3000" dirty="0">
                <a:ln w="0"/>
                <a:solidFill>
                  <a:prstClr val="black"/>
                </a:solidFill>
              </a:rPr>
              <a:t>　　としての結論</a:t>
            </a:r>
            <a:r>
              <a:rPr lang="ja-JP" altLang="en-US" sz="3000" dirty="0">
                <a:ln w="0"/>
                <a:solidFill>
                  <a:srgbClr val="C00000"/>
                </a:solidFill>
              </a:rPr>
              <a:t>を重視すること</a:t>
            </a:r>
            <a:endParaRPr lang="en-US" altLang="ja-JP" sz="3000" dirty="0">
              <a:ln w="0"/>
              <a:solidFill>
                <a:srgbClr val="C00000"/>
              </a:solidFill>
            </a:endParaRPr>
          </a:p>
          <a:p>
            <a:pPr marL="0" indent="0">
              <a:lnSpc>
                <a:spcPts val="1000"/>
              </a:lnSpc>
              <a:buNone/>
            </a:pPr>
            <a:endParaRPr lang="en-US" altLang="ja-JP" sz="3000" dirty="0">
              <a:ln w="0"/>
              <a:solidFill>
                <a:prstClr val="black"/>
              </a:solidFill>
            </a:endParaRPr>
          </a:p>
          <a:p>
            <a:pPr marL="0" indent="0">
              <a:lnSpc>
                <a:spcPts val="3000"/>
              </a:lnSpc>
              <a:buNone/>
            </a:pPr>
            <a:endParaRPr lang="en-US" altLang="ja-JP" sz="3000" dirty="0"/>
          </a:p>
          <a:p>
            <a:pPr marL="0" indent="0">
              <a:lnSpc>
                <a:spcPts val="3000"/>
              </a:lnSpc>
              <a:buNone/>
            </a:pPr>
            <a:endParaRPr lang="en-US" altLang="ja-JP" dirty="0"/>
          </a:p>
        </p:txBody>
      </p:sp>
      <p:sp>
        <p:nvSpPr>
          <p:cNvPr id="4" name="スライド番号プレースホルダー 3"/>
          <p:cNvSpPr>
            <a:spLocks noGrp="1"/>
          </p:cNvSpPr>
          <p:nvPr>
            <p:ph type="sldNum" sz="quarter" idx="12"/>
          </p:nvPr>
        </p:nvSpPr>
        <p:spPr/>
        <p:txBody>
          <a:bodyPr/>
          <a:lstStyle/>
          <a:p>
            <a:fld id="{DAB1A043-A070-4ECB-A719-69554CE16FE5}" type="slidenum">
              <a:rPr lang="ja-JP" altLang="en-US" smtClean="0">
                <a:solidFill>
                  <a:prstClr val="black">
                    <a:tint val="75000"/>
                  </a:prstClr>
                </a:solidFill>
              </a:rPr>
              <a:pPr/>
              <a:t>9</a:t>
            </a:fld>
            <a:endParaRPr lang="ja-JP" altLang="en-US" dirty="0">
              <a:solidFill>
                <a:prstClr val="black">
                  <a:tint val="75000"/>
                </a:prstClr>
              </a:solidFill>
            </a:endParaRPr>
          </a:p>
        </p:txBody>
      </p:sp>
    </p:spTree>
    <p:extLst>
      <p:ext uri="{BB962C8B-B14F-4D97-AF65-F5344CB8AC3E}">
        <p14:creationId xmlns:p14="http://schemas.microsoft.com/office/powerpoint/2010/main" val="1716394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研修体系具体化点プレ">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701</Words>
  <Application>Microsoft Office PowerPoint</Application>
  <PresentationFormat>画面に合わせる (4:3)</PresentationFormat>
  <Paragraphs>346</Paragraphs>
  <Slides>18</Slides>
  <Notes>18</Notes>
  <HiddenSlides>0</HiddenSlides>
  <MMClips>0</MMClips>
  <ScaleCrop>false</ScaleCrop>
  <HeadingPairs>
    <vt:vector size="6" baseType="variant">
      <vt:variant>
        <vt:lpstr>使用されているフォント</vt:lpstr>
      </vt:variant>
      <vt:variant>
        <vt:i4>3</vt:i4>
      </vt:variant>
      <vt:variant>
        <vt:lpstr>テーマ</vt:lpstr>
      </vt:variant>
      <vt:variant>
        <vt:i4>10</vt:i4>
      </vt:variant>
      <vt:variant>
        <vt:lpstr>スライド タイトル</vt:lpstr>
      </vt:variant>
      <vt:variant>
        <vt:i4>18</vt:i4>
      </vt:variant>
    </vt:vector>
  </HeadingPairs>
  <TitlesOfParts>
    <vt:vector size="31" baseType="lpstr">
      <vt:lpstr>ＭＳ Ｐゴシック</vt:lpstr>
      <vt:lpstr>Arial</vt:lpstr>
      <vt:lpstr>Calibri</vt:lpstr>
      <vt:lpstr>Office ​​テーマ</vt:lpstr>
      <vt:lpstr>1_Office ​​テーマ</vt:lpstr>
      <vt:lpstr>2_Office ​​テーマ</vt:lpstr>
      <vt:lpstr>3_Office ​​テーマ</vt:lpstr>
      <vt:lpstr>4_Office ​​テーマ</vt:lpstr>
      <vt:lpstr>5_Office ​​テーマ</vt:lpstr>
      <vt:lpstr>研修体系具体化点プレ</vt:lpstr>
      <vt:lpstr>6_Office ​​テーマ</vt:lpstr>
      <vt:lpstr>7_Office ​​テーマ</vt:lpstr>
      <vt:lpstr>8_Office ​​テーマ</vt:lpstr>
      <vt:lpstr>⑥チームアプローチと小規模ケア</vt:lpstr>
      <vt:lpstr>小規模グループケアの方向性へ</vt:lpstr>
      <vt:lpstr>小規模グループケアの利点</vt:lpstr>
      <vt:lpstr>小規模グループケアの注意点</vt:lpstr>
      <vt:lpstr>チームアプローチとは</vt:lpstr>
      <vt:lpstr>□常に専門性の高い養育を維持し向上させるために、　乳児院ではチームアプローチを大切にします</vt:lpstr>
      <vt:lpstr>□常に専門性の高い養育を維持し向上させるために、乳児院ではチームアプローチを大切にします</vt:lpstr>
      <vt:lpstr>□養育はひとりで行うものではないことを意識し、抱え込みはしません</vt:lpstr>
      <vt:lpstr>□チームの中で、自分が果たすべき役割や 　専門性を認識し実践します</vt:lpstr>
      <vt:lpstr>□職員同士で支え合い、さらなる養育の質の向上に取り組みましょう</vt:lpstr>
      <vt:lpstr>□チームとして機能するために、情報共有は 　非常に重要です</vt:lpstr>
      <vt:lpstr>記録の意義と留意点</vt:lpstr>
      <vt:lpstr>記録する内容</vt:lpstr>
      <vt:lpstr>情報共有の場面</vt:lpstr>
      <vt:lpstr>□自分とは異なる専門性を持つ職員の役割や 　考えを理解し、協働を図りましょう</vt:lpstr>
      <vt:lpstr>協働を図るためのカンファレンス</vt:lpstr>
      <vt:lpstr>□危機管理マニュアルについては、職員全員が 　理解することが必要です</vt:lpstr>
      <vt:lpstr>危機管理について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初任職員研修 研修のねらいと内容</dc:title>
  <cp:lastModifiedBy>星野 友樹</cp:lastModifiedBy>
  <cp:revision>62</cp:revision>
  <cp:lastPrinted>2018-10-29T02:07:48Z</cp:lastPrinted>
  <dcterms:created xsi:type="dcterms:W3CDTF">2017-01-26T07:32:01Z</dcterms:created>
  <dcterms:modified xsi:type="dcterms:W3CDTF">2018-11-26T05:58:15Z</dcterms:modified>
  <cp:contentStatus/>
</cp:coreProperties>
</file>