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30"/>
  </p:notesMasterIdLst>
  <p:handoutMasterIdLst>
    <p:handoutMasterId r:id="rId31"/>
  </p:handoutMasterIdLst>
  <p:sldIdLst>
    <p:sldId id="390" r:id="rId11"/>
    <p:sldId id="392" r:id="rId12"/>
    <p:sldId id="393" r:id="rId13"/>
    <p:sldId id="394" r:id="rId14"/>
    <p:sldId id="395" r:id="rId15"/>
    <p:sldId id="396" r:id="rId16"/>
    <p:sldId id="397" r:id="rId17"/>
    <p:sldId id="398" r:id="rId18"/>
    <p:sldId id="399" r:id="rId19"/>
    <p:sldId id="400" r:id="rId20"/>
    <p:sldId id="401" r:id="rId21"/>
    <p:sldId id="402" r:id="rId22"/>
    <p:sldId id="404" r:id="rId23"/>
    <p:sldId id="405" r:id="rId24"/>
    <p:sldId id="410" r:id="rId25"/>
    <p:sldId id="411" r:id="rId26"/>
    <p:sldId id="406" r:id="rId27"/>
    <p:sldId id="407" r:id="rId28"/>
    <p:sldId id="408" r:id="rId2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a:t>
            </a:fld>
            <a:endParaRPr lang="ja-JP" altLang="en-US" noProof="0" dirty="0"/>
          </a:p>
        </p:txBody>
      </p:sp>
      <p:sp>
        <p:nvSpPr>
          <p:cNvPr id="6" name="スライド イメージ プレースホルダー 5">
            <a:extLst>
              <a:ext uri="{FF2B5EF4-FFF2-40B4-BE49-F238E27FC236}">
                <a16:creationId xmlns:a16="http://schemas.microsoft.com/office/drawing/2014/main" xmlns="" id="{222B55C4-2A89-4D63-BA71-83ECCE54E898}"/>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643B672D-EBDB-41B1-BD29-B51F2BA542AA}"/>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40733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・また、保護者が上手く子どもとかかわれない場面として、子どもの成長に伴う変化が原因となることもあります。</a:t>
            </a:r>
            <a:endParaRPr lang="en-US" altLang="ja-JP" dirty="0"/>
          </a:p>
          <a:p>
            <a:endParaRPr lang="en-US" altLang="ja-JP" dirty="0"/>
          </a:p>
          <a:p>
            <a:r>
              <a:rPr lang="ja-JP" altLang="en-US" dirty="0"/>
              <a:t>・子どもが人見知り時期にあり、面会を設定したものの、子どもに大泣きされ、十分にかかわりを持てない保護者もいます。保護者にしてみれば、“自分が親なのに自分の子どもを抱こうとして大泣きされる”ことは非常にショックな出来事です。中には、乳児院に子どもを取られたと感じる保護者もあるかもしれません。こうした出来事がきっかけとなり、子どもとのかかわりが希薄になってしまう保護者もいると思います。</a:t>
            </a:r>
            <a:endParaRPr lang="en-US" altLang="ja-JP" dirty="0"/>
          </a:p>
          <a:p>
            <a:endParaRPr lang="en-US" altLang="ja-JP" dirty="0"/>
          </a:p>
          <a:p>
            <a:r>
              <a:rPr lang="ja-JP" altLang="en-US" dirty="0"/>
              <a:t>・そうならないためにも、乳児院の職員から子どもの成長に伴う大切な時期であること、保護者のことを嫌いになって泣いているのではないこと等を丁寧に伝え、保護者が子どもに会いたい気持ちを無くさないように、保護者の気持ちを汲み取り、丁寧にフォローしていくことが必要です。</a:t>
            </a:r>
            <a:endParaRPr lang="en-US" altLang="ja-JP"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10</a:t>
            </a:fld>
            <a:endParaRPr lang="ja-JP" altLang="en-US" noProof="0" dirty="0"/>
          </a:p>
        </p:txBody>
      </p:sp>
      <p:sp>
        <p:nvSpPr>
          <p:cNvPr id="7" name="スライド イメージ プレースホルダー 6">
            <a:extLst>
              <a:ext uri="{FF2B5EF4-FFF2-40B4-BE49-F238E27FC236}">
                <a16:creationId xmlns:a16="http://schemas.microsoft.com/office/drawing/2014/main" xmlns="" id="{0A122936-CB4F-48FD-9F7F-6B78C4DDC9C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985163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・子どもと保護者の関係を維持していくために、施設で行える範囲であれば保護者の意向は大切にしたいものです。</a:t>
            </a:r>
            <a:endParaRPr lang="en-US" altLang="ja-JP" dirty="0"/>
          </a:p>
          <a:p>
            <a:endParaRPr lang="en-US" altLang="ja-JP" dirty="0"/>
          </a:p>
          <a:p>
            <a:r>
              <a:rPr lang="ja-JP" altLang="en-US" dirty="0"/>
              <a:t>・しかし、中には様々な理由で施設では受けられない希望もあるかもしれません。その場合は、明確な理由を添えて、応えられない旨を伝えることも必要です。</a:t>
            </a:r>
            <a:endParaRPr lang="en-US" altLang="ja-JP" dirty="0"/>
          </a:p>
          <a:p>
            <a:endParaRPr lang="en-US" altLang="ja-JP" dirty="0"/>
          </a:p>
          <a:p>
            <a:r>
              <a:rPr lang="ja-JP" altLang="en-US" dirty="0"/>
              <a:t>・保護者との協働であるからこそ、子どもの成長をともに感じ、ともに喜び合うことができ、保護者との信頼関係が培われると思われます。</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11</a:t>
            </a:fld>
            <a:endParaRPr lang="ja-JP" altLang="en-US" noProof="0" dirty="0"/>
          </a:p>
        </p:txBody>
      </p:sp>
      <p:sp>
        <p:nvSpPr>
          <p:cNvPr id="7" name="スライド イメージ プレースホルダー 6">
            <a:extLst>
              <a:ext uri="{FF2B5EF4-FFF2-40B4-BE49-F238E27FC236}">
                <a16:creationId xmlns:a16="http://schemas.microsoft.com/office/drawing/2014/main" xmlns="" id="{E4D2B4D7-C62C-49D0-981E-B5CE95D0EE2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495899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a:t>
            </a:r>
            <a:r>
              <a:rPr lang="en-US" altLang="ja-JP" dirty="0" smtClean="0"/>
              <a:t>1</a:t>
            </a:r>
            <a:r>
              <a:rPr lang="ja-JP" altLang="en-US" dirty="0" smtClean="0"/>
              <a:t>つ</a:t>
            </a:r>
            <a:r>
              <a:rPr lang="ja-JP" altLang="en-US" dirty="0"/>
              <a:t>ひとつの家族によって、子どもとのかかわり方や思い、状況や背景は異なります。</a:t>
            </a:r>
            <a:endParaRPr lang="en-US" altLang="ja-JP" dirty="0"/>
          </a:p>
          <a:p>
            <a:endParaRPr lang="en-US" altLang="ja-JP" dirty="0"/>
          </a:p>
          <a:p>
            <a:r>
              <a:rPr lang="ja-JP" altLang="en-US" dirty="0"/>
              <a:t>・</a:t>
            </a:r>
            <a:r>
              <a:rPr lang="en-US" altLang="ja-JP" dirty="0"/>
              <a:t>『</a:t>
            </a:r>
            <a:r>
              <a:rPr lang="ja-JP" altLang="en-US" dirty="0"/>
              <a:t>自分が、家族から離れて、乳児院にたった一人で入所しなければならない子どもだったら</a:t>
            </a:r>
            <a:r>
              <a:rPr lang="en-US" altLang="ja-JP" dirty="0"/>
              <a:t>』『</a:t>
            </a:r>
            <a:r>
              <a:rPr lang="ja-JP" altLang="en-US" dirty="0"/>
              <a:t>自分の子どもを乳児院にあずけなければならない状況になったら</a:t>
            </a:r>
            <a:r>
              <a:rPr lang="en-US" altLang="ja-JP" dirty="0"/>
              <a:t>』</a:t>
            </a:r>
            <a:r>
              <a:rPr lang="ja-JP" altLang="en-US" dirty="0"/>
              <a:t>、どんな不安があり、どのような対応をしてもらえたら安心して乳児院に命を任せることができるのか、自分自身に置き換えてイメージすることで、子どもや保護者の立場をより深く理解することが出来ると思います。</a:t>
            </a:r>
            <a:endParaRPr lang="en-US" altLang="ja-JP" dirty="0"/>
          </a:p>
          <a:p>
            <a:endParaRPr lang="en-US" altLang="ja-JP" dirty="0"/>
          </a:p>
          <a:p>
            <a:r>
              <a:rPr lang="ja-JP" altLang="en-US" dirty="0"/>
              <a:t>・私たち乳児院職員が保護者との信頼関係を築くことで、子どもと保護者の関係を着実に結びつけていくことを、しっかりと心に留めておきましょう。</a:t>
            </a:r>
            <a:endParaRPr lang="en-US" altLang="ja-JP" dirty="0"/>
          </a:p>
          <a:p>
            <a:endParaRPr lang="en-US" altLang="ja-JP" dirty="0"/>
          </a:p>
          <a:p>
            <a:r>
              <a:rPr lang="ja-JP" altLang="en-US" dirty="0"/>
              <a:t>・また、家族が抱える問題を解決していくためには、ケース検討やスーパーバイズをしっかりと受け、さらにチームとして様々な視点から多角的に支援</a:t>
            </a:r>
            <a:r>
              <a:rPr lang="ja-JP" altLang="en-US" dirty="0" smtClean="0"/>
              <a:t>のあり方</a:t>
            </a:r>
            <a:r>
              <a:rPr lang="ja-JP" altLang="en-US" dirty="0"/>
              <a:t>について考え、検討することが必要です。</a:t>
            </a:r>
            <a:endParaRPr lang="en-US" altLang="ja-JP" dirty="0"/>
          </a:p>
          <a:p>
            <a:endParaRPr lang="en-US" altLang="ja-JP" dirty="0"/>
          </a:p>
          <a:p>
            <a:r>
              <a:rPr lang="ja-JP" altLang="en-US" dirty="0"/>
              <a:t>・子どもと一緒に生活する乳児院の職員でなければ感じることが出来ない、子どもや保護者の思いがあります。専門職として客観的な視点も持ちながら、子どもたちが保護者と再び生活できることを目標に掲げながら、保護者に寄り添った支援を実践していきましょう。</a:t>
            </a:r>
            <a:endParaRPr lang="en-US" altLang="ja-JP"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12</a:t>
            </a:fld>
            <a:endParaRPr lang="ja-JP" altLang="en-US" noProof="0" dirty="0"/>
          </a:p>
        </p:txBody>
      </p:sp>
      <p:sp>
        <p:nvSpPr>
          <p:cNvPr id="7" name="スライド イメージ プレースホルダー 6">
            <a:extLst>
              <a:ext uri="{FF2B5EF4-FFF2-40B4-BE49-F238E27FC236}">
                <a16:creationId xmlns:a16="http://schemas.microsoft.com/office/drawing/2014/main" xmlns="" id="{0FB3FC09-98B0-4EF9-9706-34ABC641E3D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813817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★「専門知識」「専門技術」の</a:t>
            </a:r>
            <a:r>
              <a:rPr lang="ja-JP" altLang="en-US" dirty="0"/>
              <a:t>領域</a:t>
            </a:r>
            <a:r>
              <a:rPr lang="ja-JP" altLang="en-US" dirty="0" smtClean="0"/>
              <a:t>内容を</a:t>
            </a:r>
            <a:r>
              <a:rPr lang="ja-JP" altLang="en-US" dirty="0"/>
              <a:t>要参照</a:t>
            </a:r>
            <a:endParaRPr lang="en-US" altLang="ja-JP" dirty="0"/>
          </a:p>
          <a:p>
            <a:r>
              <a:rPr lang="ja-JP" altLang="en-US" dirty="0"/>
              <a:t>＊全国乳児福祉協議会</a:t>
            </a:r>
          </a:p>
          <a:p>
            <a:r>
              <a:rPr lang="ja-JP" altLang="en-US" dirty="0" smtClean="0"/>
              <a:t>「</a:t>
            </a:r>
            <a:r>
              <a:rPr lang="ja-JP" altLang="en-US" dirty="0"/>
              <a:t>乳児院における心理職のガイドライン」心理職のガイドラインに関する作業委員会（平成</a:t>
            </a:r>
            <a:r>
              <a:rPr lang="en-US" altLang="ja-JP" dirty="0"/>
              <a:t>24</a:t>
            </a:r>
            <a:r>
              <a:rPr lang="ja-JP" altLang="en-US" dirty="0"/>
              <a:t>年度）の報告（平成</a:t>
            </a:r>
            <a:r>
              <a:rPr lang="en-US" altLang="ja-JP" dirty="0"/>
              <a:t>26</a:t>
            </a:r>
            <a:r>
              <a:rPr lang="ja-JP" altLang="en-US" dirty="0"/>
              <a:t>年</a:t>
            </a:r>
            <a:r>
              <a:rPr lang="en-US" altLang="ja-JP" dirty="0"/>
              <a:t>6</a:t>
            </a:r>
            <a:r>
              <a:rPr lang="ja-JP" altLang="en-US" dirty="0"/>
              <a:t>月） 参照</a:t>
            </a:r>
          </a:p>
          <a:p>
            <a:r>
              <a:rPr lang="ja-JP" altLang="en-US" dirty="0" smtClean="0"/>
              <a:t>「</a:t>
            </a:r>
            <a:r>
              <a:rPr lang="ja-JP" altLang="en-US" dirty="0"/>
              <a:t>乳児院におけるアセスメントガイド」アセスメントツールに関する作業委員会（平成</a:t>
            </a:r>
            <a:r>
              <a:rPr lang="en-US" altLang="ja-JP" dirty="0"/>
              <a:t>24</a:t>
            </a:r>
            <a:r>
              <a:rPr lang="ja-JP" altLang="en-US" dirty="0"/>
              <a:t>年度）の報告書（平成</a:t>
            </a:r>
            <a:r>
              <a:rPr lang="en-US" altLang="ja-JP" dirty="0"/>
              <a:t>25</a:t>
            </a:r>
            <a:r>
              <a:rPr lang="ja-JP" altLang="en-US" dirty="0"/>
              <a:t>年</a:t>
            </a:r>
            <a:r>
              <a:rPr lang="en-US" altLang="ja-JP" dirty="0"/>
              <a:t>3</a:t>
            </a:r>
            <a:r>
              <a:rPr lang="ja-JP" altLang="en-US" dirty="0"/>
              <a:t>月）参照 </a:t>
            </a:r>
          </a:p>
          <a:p>
            <a:endParaRPr lang="en-US" altLang="ja-JP" dirty="0"/>
          </a:p>
          <a:p>
            <a:r>
              <a:rPr lang="ja-JP" altLang="en-US" dirty="0"/>
              <a:t>・</a:t>
            </a:r>
            <a:r>
              <a:rPr lang="en-US" altLang="ja-JP" dirty="0"/>
              <a:t>1</a:t>
            </a:r>
            <a:r>
              <a:rPr lang="ja-JP" altLang="en-US" dirty="0"/>
              <a:t>つひとつの家族に合わせた支援をするために、その家族が抱える問題や子ども自身の問題、子どもが乳児院に来るまで育った環境や入所に至った経緯などについて情報を収集し、整理をしていきます。</a:t>
            </a:r>
            <a:endParaRPr lang="en-US" altLang="ja-JP" dirty="0"/>
          </a:p>
          <a:p>
            <a:r>
              <a:rPr lang="ja-JP" altLang="en-US" dirty="0"/>
              <a:t>・整理した情報を基に、乳児院の様々な専門職がそれぞれの視点から意見を出し合い、その家族について深く理解することで、適切な手立てを見出していくことができます。</a:t>
            </a:r>
            <a:endParaRPr lang="en-US" altLang="ja-JP" dirty="0"/>
          </a:p>
          <a:p>
            <a:r>
              <a:rPr lang="ja-JP" altLang="en-US" dirty="0"/>
              <a:t>・この支援方針に従って実際に支援を実施し、その結果どうだったのか振り返りを行い、次の支援の手立てとしていきます。</a:t>
            </a:r>
            <a:endParaRPr lang="en-US" altLang="ja-JP" dirty="0"/>
          </a:p>
          <a:p>
            <a:r>
              <a:rPr lang="ja-JP" altLang="en-US" dirty="0"/>
              <a:t>・これらの一連のプロセスをアセスメントと言います。</a:t>
            </a:r>
            <a:endParaRPr lang="en-US" altLang="ja-JP" dirty="0"/>
          </a:p>
          <a:p>
            <a:r>
              <a:rPr lang="ja-JP" altLang="en-US" dirty="0"/>
              <a:t>・乳児院に入所する子どもたちが抱える課題は、医学的課題、身体発育の課題、心理的課題、家族を含む社会的課題など、多岐にわたるため、総合的に情報を集約してアセスメントを行う必要があります。</a:t>
            </a:r>
            <a:endParaRPr lang="en-US" altLang="ja-JP" dirty="0"/>
          </a:p>
          <a:p>
            <a:r>
              <a:rPr lang="ja-JP" altLang="en-US" dirty="0"/>
              <a:t>・様々な専門職の視点から、アセスメントを丁寧に行うことが、私たちの支援の根拠になります。</a:t>
            </a:r>
            <a:endParaRPr lang="en-US" altLang="ja-JP" dirty="0"/>
          </a:p>
          <a:p>
            <a:endParaRPr lang="en-US" altLang="ja-JP" dirty="0"/>
          </a:p>
          <a:p>
            <a:r>
              <a:rPr lang="ja-JP" altLang="en-US" dirty="0"/>
              <a:t>・アセスメントの進め方としては、まず「情報の把握」を行い、次に情報をもとに現状に至る背景や課題を「理解」し、それを関係者と共有し、その上で、理解に基づいた「支援方針を立てる」ことになります。</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13</a:t>
            </a:fld>
            <a:endParaRPr lang="ja-JP" altLang="en-US" noProof="0" dirty="0"/>
          </a:p>
        </p:txBody>
      </p:sp>
      <p:sp>
        <p:nvSpPr>
          <p:cNvPr id="7" name="スライド イメージ プレースホルダー 6">
            <a:extLst>
              <a:ext uri="{FF2B5EF4-FFF2-40B4-BE49-F238E27FC236}">
                <a16:creationId xmlns:a16="http://schemas.microsoft.com/office/drawing/2014/main" xmlns="" id="{61E4AFDD-C8F7-4A95-B5B7-0CA79E0005D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084666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1D41D0D0-B189-4CD0-8BC2-1D06F6EF1208}" type="slidenum">
              <a:rPr lang="ja-JP" altLang="en-US" smtClean="0"/>
              <a:pPr/>
              <a:t>14</a:t>
            </a:fld>
            <a:endParaRPr lang="ja-JP" altLang="en-US"/>
          </a:p>
        </p:txBody>
      </p:sp>
      <p:sp>
        <p:nvSpPr>
          <p:cNvPr id="6" name="スライド イメージ プレースホルダー 5">
            <a:extLst>
              <a:ext uri="{FF2B5EF4-FFF2-40B4-BE49-F238E27FC236}">
                <a16:creationId xmlns:a16="http://schemas.microsoft.com/office/drawing/2014/main" xmlns="" id="{5BC3785A-3D3B-44FA-AF87-877E2F4F887C}"/>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D8D6A3AA-3554-43D7-9D6A-4972399C1B9F}"/>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54430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★「専門知識」「専門技術」の</a:t>
            </a:r>
            <a:r>
              <a:rPr lang="ja-JP" altLang="en-US" dirty="0"/>
              <a:t>領域</a:t>
            </a:r>
            <a:r>
              <a:rPr lang="ja-JP" altLang="en-US" dirty="0" smtClean="0"/>
              <a:t>内容を</a:t>
            </a:r>
            <a:r>
              <a:rPr lang="ja-JP" altLang="en-US" dirty="0"/>
              <a:t>要参照</a:t>
            </a:r>
            <a:endParaRPr lang="en-US" altLang="ja-JP" dirty="0"/>
          </a:p>
          <a:p>
            <a:r>
              <a:rPr lang="ja-JP" altLang="en-US" dirty="0"/>
              <a:t>＊全国乳児福祉協議会</a:t>
            </a:r>
          </a:p>
          <a:p>
            <a:r>
              <a:rPr lang="ja-JP" altLang="en-US" dirty="0" smtClean="0"/>
              <a:t>「</a:t>
            </a:r>
            <a:r>
              <a:rPr lang="ja-JP" altLang="en-US" dirty="0"/>
              <a:t>乳児院における心理職のガイドライン」心理職のガイドラインに関する作業委員会（平成</a:t>
            </a:r>
            <a:r>
              <a:rPr lang="en-US" altLang="ja-JP" dirty="0"/>
              <a:t>24</a:t>
            </a:r>
            <a:r>
              <a:rPr lang="ja-JP" altLang="en-US" dirty="0"/>
              <a:t>年度）の報告（平成</a:t>
            </a:r>
            <a:r>
              <a:rPr lang="en-US" altLang="ja-JP" dirty="0"/>
              <a:t>26</a:t>
            </a:r>
            <a:r>
              <a:rPr lang="ja-JP" altLang="en-US" dirty="0"/>
              <a:t>年</a:t>
            </a:r>
            <a:r>
              <a:rPr lang="en-US" altLang="ja-JP" dirty="0"/>
              <a:t>6</a:t>
            </a:r>
            <a:r>
              <a:rPr lang="ja-JP" altLang="en-US" dirty="0"/>
              <a:t>月） 参照</a:t>
            </a:r>
          </a:p>
          <a:p>
            <a:r>
              <a:rPr lang="ja-JP" altLang="en-US" dirty="0" smtClean="0"/>
              <a:t>「</a:t>
            </a:r>
            <a:r>
              <a:rPr lang="ja-JP" altLang="en-US" dirty="0"/>
              <a:t>乳児院におけるアセスメントガイド」アセスメントツールに関する作業委員会（平成</a:t>
            </a:r>
            <a:r>
              <a:rPr lang="en-US" altLang="ja-JP" dirty="0"/>
              <a:t>24</a:t>
            </a:r>
            <a:r>
              <a:rPr lang="ja-JP" altLang="en-US" dirty="0"/>
              <a:t>年度）の報告書（平成</a:t>
            </a:r>
            <a:r>
              <a:rPr lang="en-US" altLang="ja-JP" dirty="0"/>
              <a:t>25</a:t>
            </a:r>
            <a:r>
              <a:rPr lang="ja-JP" altLang="en-US" dirty="0"/>
              <a:t>年</a:t>
            </a:r>
            <a:r>
              <a:rPr lang="en-US" altLang="ja-JP" dirty="0"/>
              <a:t>3</a:t>
            </a:r>
            <a:r>
              <a:rPr lang="ja-JP" altLang="en-US" dirty="0"/>
              <a:t>月）参照 </a:t>
            </a:r>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15</a:t>
            </a:fld>
            <a:endParaRPr lang="ja-JP" altLang="en-US" noProof="0" dirty="0"/>
          </a:p>
        </p:txBody>
      </p:sp>
      <p:sp>
        <p:nvSpPr>
          <p:cNvPr id="7" name="スライド イメージ プレースホルダー 6">
            <a:extLst>
              <a:ext uri="{FF2B5EF4-FFF2-40B4-BE49-F238E27FC236}">
                <a16:creationId xmlns:a16="http://schemas.microsoft.com/office/drawing/2014/main" xmlns="" id="{4324162C-6DDD-46C0-91F5-456CDB9ECA4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734703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235249" y="3817541"/>
            <a:ext cx="6336704" cy="5976664"/>
          </a:xfrm>
        </p:spPr>
        <p:txBody>
          <a:bodyPr/>
          <a:lstStyle/>
          <a:p>
            <a:r>
              <a:rPr lang="ja-JP" altLang="en-US" dirty="0"/>
              <a:t>■情報収集のポイント</a:t>
            </a:r>
            <a:endParaRPr lang="en-US" altLang="ja-JP" dirty="0"/>
          </a:p>
          <a:p>
            <a:r>
              <a:rPr lang="ja-JP" altLang="en-US" dirty="0"/>
              <a:t>　</a:t>
            </a:r>
            <a:r>
              <a:rPr lang="ja-JP" altLang="en-US" dirty="0" smtClean="0"/>
              <a:t>子ども</a:t>
            </a:r>
            <a:r>
              <a:rPr lang="ja-JP" altLang="en-US" dirty="0"/>
              <a:t>と保護者について理解するために捉えておきたい情報として次のことが挙げられます。</a:t>
            </a:r>
            <a:endParaRPr lang="en-US" altLang="ja-JP" dirty="0"/>
          </a:p>
          <a:p>
            <a:r>
              <a:rPr lang="ja-JP" altLang="en-US" dirty="0"/>
              <a:t>①虐待の有無やかかわり方の特徴等も含めた親子</a:t>
            </a:r>
            <a:r>
              <a:rPr lang="ja-JP" altLang="en-US" dirty="0" smtClean="0"/>
              <a:t>関係　　②</a:t>
            </a:r>
            <a:r>
              <a:rPr lang="ja-JP" altLang="en-US" dirty="0"/>
              <a:t>家族構造</a:t>
            </a:r>
            <a:endParaRPr lang="en-US" altLang="ja-JP" dirty="0"/>
          </a:p>
          <a:p>
            <a:r>
              <a:rPr lang="ja-JP" altLang="en-US" dirty="0"/>
              <a:t>③家族成員の特徴や生育歴・障害や</a:t>
            </a:r>
            <a:r>
              <a:rPr lang="ja-JP" altLang="en-US" dirty="0" smtClean="0"/>
              <a:t>疾病　　④</a:t>
            </a:r>
            <a:r>
              <a:rPr lang="ja-JP" altLang="en-US" dirty="0"/>
              <a:t>家族間の</a:t>
            </a:r>
            <a:r>
              <a:rPr lang="ja-JP" altLang="en-US" dirty="0" smtClean="0"/>
              <a:t>関係　　⑤</a:t>
            </a:r>
            <a:r>
              <a:rPr lang="ja-JP" altLang="en-US" dirty="0"/>
              <a:t>保護者の生活・経済状況</a:t>
            </a:r>
            <a:endParaRPr lang="en-US" altLang="ja-JP" dirty="0"/>
          </a:p>
          <a:p>
            <a:r>
              <a:rPr lang="ja-JP" altLang="en-US" dirty="0"/>
              <a:t>⑥保護者と地域の関係等</a:t>
            </a:r>
            <a:endParaRPr lang="en-US" altLang="ja-JP" dirty="0"/>
          </a:p>
          <a:p>
            <a:r>
              <a:rPr lang="ja-JP" altLang="en-US" dirty="0" smtClean="0"/>
              <a:t>　これら</a:t>
            </a:r>
            <a:r>
              <a:rPr lang="ja-JP" altLang="en-US" dirty="0"/>
              <a:t>の情報は主に、①母子手帳、児童記録票などの記録物、②生活場面での子どもの様子、③保護者と子どもの関わりの様子から得られます。また、児童相談所とのカンファレンスで得られることもあります。</a:t>
            </a:r>
            <a:endParaRPr lang="en-US" altLang="ja-JP" dirty="0"/>
          </a:p>
          <a:p>
            <a:endParaRPr lang="en-US" altLang="ja-JP" dirty="0"/>
          </a:p>
          <a:p>
            <a:r>
              <a:rPr lang="ja-JP" altLang="en-US" dirty="0" smtClean="0"/>
              <a:t>①</a:t>
            </a:r>
            <a:r>
              <a:rPr lang="ja-JP" altLang="en-US" dirty="0"/>
              <a:t>記録物から</a:t>
            </a:r>
            <a:endParaRPr lang="en-US" altLang="ja-JP" dirty="0"/>
          </a:p>
          <a:p>
            <a:r>
              <a:rPr lang="ja-JP" altLang="en-US" dirty="0" smtClean="0"/>
              <a:t>・</a:t>
            </a:r>
            <a:r>
              <a:rPr lang="ja-JP" altLang="en-US" dirty="0"/>
              <a:t>児童相談所が作成する「児童記録（児童票）」には、子どもとその保護者に関する基本的な情報が書かれています。</a:t>
            </a:r>
            <a:endParaRPr lang="en-US" altLang="ja-JP" dirty="0"/>
          </a:p>
          <a:p>
            <a:r>
              <a:rPr lang="ja-JP" altLang="en-US" dirty="0" smtClean="0"/>
              <a:t>・</a:t>
            </a:r>
            <a:r>
              <a:rPr lang="ja-JP" altLang="en-US" dirty="0"/>
              <a:t>子どもに関しては、入所・保護委託の経緯や家庭生活での状況、胎児期のエピソードなどの生育歴が記載されています。生まれながらの障害や疾病、発達状況、保護者の課関わり方など背景を知ることで、今ある子どもの姿を理解したり、かかわり方を考えるヒントになったりすることもあります。</a:t>
            </a:r>
            <a:endParaRPr lang="en-US" altLang="ja-JP" dirty="0"/>
          </a:p>
          <a:p>
            <a:r>
              <a:rPr lang="ja-JP" altLang="en-US" dirty="0" smtClean="0"/>
              <a:t>・</a:t>
            </a:r>
            <a:r>
              <a:rPr lang="ja-JP" altLang="en-US" dirty="0"/>
              <a:t>また、保護者に関しては、それぞれの年齢や職業などのほか、疾病や障害の有無、保護者の生育歴が書かれています。</a:t>
            </a:r>
            <a:endParaRPr lang="en-US" altLang="ja-JP" dirty="0"/>
          </a:p>
          <a:p>
            <a:r>
              <a:rPr lang="ja-JP" altLang="en-US" dirty="0" smtClean="0"/>
              <a:t>・</a:t>
            </a:r>
            <a:r>
              <a:rPr lang="ja-JP" altLang="en-US" dirty="0"/>
              <a:t>児童記録票の中のジェノグラムからは、家族構成を視覚的に捉えることができます。保護者のそれまでの生い立ちが親子関係に影響している場合があることを理解しておきましょう。</a:t>
            </a:r>
            <a:endParaRPr lang="en-US" altLang="ja-JP" dirty="0"/>
          </a:p>
          <a:p>
            <a:r>
              <a:rPr lang="ja-JP" altLang="en-US" dirty="0" smtClean="0"/>
              <a:t>②</a:t>
            </a:r>
            <a:r>
              <a:rPr lang="ja-JP" altLang="en-US" dirty="0"/>
              <a:t>生活場面での子どもの様子から</a:t>
            </a:r>
            <a:endParaRPr lang="en-US" altLang="ja-JP" dirty="0"/>
          </a:p>
          <a:p>
            <a:r>
              <a:rPr lang="ja-JP" altLang="en-US" dirty="0" smtClean="0"/>
              <a:t>・</a:t>
            </a:r>
            <a:r>
              <a:rPr lang="ja-JP" altLang="en-US" dirty="0"/>
              <a:t>子どもの生活の場が乳児院であっても、保護者とのかかわりは子どもの育ちに大きな影響を与えています。職員や他児と過ごす養育の場の中でのみ、子どもを理解するにとどまらず、子どもの様子を通して、子どもにとっての保護者とのかかわりを考えてみることも大切です。</a:t>
            </a:r>
            <a:endParaRPr lang="en-US" altLang="ja-JP" dirty="0"/>
          </a:p>
          <a:p>
            <a:r>
              <a:rPr lang="ja-JP" altLang="en-US" dirty="0" smtClean="0"/>
              <a:t>・</a:t>
            </a:r>
            <a:r>
              <a:rPr lang="ja-JP" altLang="en-US" dirty="0"/>
              <a:t>生活場面での子どもの様子</a:t>
            </a:r>
            <a:r>
              <a:rPr lang="ja-JP" altLang="en-US" dirty="0" smtClean="0"/>
              <a:t>と、保護者</a:t>
            </a:r>
            <a:r>
              <a:rPr lang="ja-JP" altLang="en-US" dirty="0"/>
              <a:t>と一緒にいる時の子どもの様子を比較したり、</a:t>
            </a:r>
            <a:r>
              <a:rPr lang="ja-JP" altLang="en-US" dirty="0" smtClean="0"/>
              <a:t>あるいは生活</a:t>
            </a:r>
            <a:r>
              <a:rPr lang="ja-JP" altLang="en-US" dirty="0"/>
              <a:t>場面で見られる子どもの様子を、入所までの保護者と子どもの関係と関連させて捉えなおすといったことが必要となります。</a:t>
            </a:r>
            <a:endParaRPr lang="en-US" altLang="ja-JP" dirty="0"/>
          </a:p>
          <a:p>
            <a:r>
              <a:rPr lang="ja-JP" altLang="en-US" dirty="0" smtClean="0"/>
              <a:t>③</a:t>
            </a:r>
            <a:r>
              <a:rPr lang="ja-JP" altLang="en-US" dirty="0"/>
              <a:t>保護者と子どものかかわりの様子から</a:t>
            </a:r>
            <a:endParaRPr lang="en-US" altLang="ja-JP" dirty="0"/>
          </a:p>
          <a:p>
            <a:r>
              <a:rPr lang="ja-JP" altLang="en-US" dirty="0" smtClean="0"/>
              <a:t>・</a:t>
            </a:r>
            <a:r>
              <a:rPr lang="ja-JP" altLang="en-US" dirty="0"/>
              <a:t>面会や外出、外泊を通して保護者が子どもとかかわる場面で、子どもと保護者との関係性やかかわり方、子どもの表情やしぐさなどの反応等を観察し、親子関係のアセスメントを行います。</a:t>
            </a:r>
            <a:endParaRPr lang="en-US" altLang="ja-JP" dirty="0"/>
          </a:p>
          <a:p>
            <a:r>
              <a:rPr lang="ja-JP" altLang="en-US" dirty="0" smtClean="0"/>
              <a:t>・</a:t>
            </a:r>
            <a:r>
              <a:rPr lang="ja-JP" altLang="en-US" dirty="0"/>
              <a:t>ここでの観察とは、遠くから様子を見るだけでなく、支援者が保護者と実際にやり取りしながら観察することも含まれます。子どもと保護者とのかかわりの場面を見ることで、保護者がどのような場面で困っているのか、課題の中で一番取り組みやすい課題は何かなど、具体的に支援につながる手がかりを見つけたり、面会時の対応の仕方や配慮する点を考えたりすることができます。</a:t>
            </a:r>
            <a:endParaRPr lang="en-US" altLang="ja-JP" dirty="0"/>
          </a:p>
          <a:p>
            <a:endParaRPr lang="en-US" altLang="ja-JP" dirty="0"/>
          </a:p>
          <a:p>
            <a:r>
              <a:rPr lang="ja-JP" altLang="en-US" dirty="0"/>
              <a:t>■記録</a:t>
            </a:r>
            <a:endParaRPr lang="en-US" altLang="ja-JP" dirty="0"/>
          </a:p>
          <a:p>
            <a:r>
              <a:rPr lang="ja-JP" altLang="en-US" dirty="0"/>
              <a:t>・面会等に立ち合った時には、誰が見てもわかるように記録しましょう。</a:t>
            </a:r>
            <a:endParaRPr lang="en-US" altLang="ja-JP" dirty="0"/>
          </a:p>
          <a:p>
            <a:r>
              <a:rPr lang="ja-JP" altLang="en-US" dirty="0"/>
              <a:t>・子どもと保護者の姿をどのような視点から捉え、関係性を理解するのか、今後の支援について支援者間で共有し一緒に考えていきます。</a:t>
            </a:r>
            <a:endParaRPr lang="en-US" altLang="ja-JP"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16</a:t>
            </a:fld>
            <a:endParaRPr lang="ja-JP" altLang="en-US" noProof="0" dirty="0"/>
          </a:p>
        </p:txBody>
      </p:sp>
      <p:sp>
        <p:nvSpPr>
          <p:cNvPr id="7" name="スライド イメージ プレースホルダー 6">
            <a:extLst>
              <a:ext uri="{FF2B5EF4-FFF2-40B4-BE49-F238E27FC236}">
                <a16:creationId xmlns:a16="http://schemas.microsoft.com/office/drawing/2014/main" xmlns="" id="{225103F0-99E8-420F-839E-E4587467E3A8}"/>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583167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■チームで情報共有、検討</a:t>
            </a:r>
            <a:endParaRPr lang="en-US" altLang="ja-JP" dirty="0"/>
          </a:p>
          <a:p>
            <a:r>
              <a:rPr lang="ja-JP" altLang="en-US" dirty="0"/>
              <a:t>・集められた情報は、チームで共有しながら検討します。</a:t>
            </a:r>
            <a:endParaRPr lang="en-US" altLang="ja-JP" dirty="0"/>
          </a:p>
          <a:p>
            <a:r>
              <a:rPr lang="ja-JP" altLang="en-US" dirty="0"/>
              <a:t>・乳児院では、保育士・看護師のほか、栄養士、家庭支援専門相談員、個別対応職員、心理職、里親支援専門相談員など様々な専門職が協働して養育・支援にあたります。</a:t>
            </a:r>
            <a:endParaRPr lang="en-US" altLang="ja-JP" dirty="0"/>
          </a:p>
          <a:p>
            <a:r>
              <a:rPr lang="ja-JP" altLang="en-US" dirty="0"/>
              <a:t>・子どもと生活を共にし、安定した人間関係の中で子どもたちが自ら育つ力を引き出す保育士や看護師の視点、児相と連携しながら親子関係調整を行う家庭支援専門相談員の視点、子どもと保護者の心理的支援を行う心理職の視点等、それぞれの視点における子どもと保護者に対する理解の仕方を互いに共有し統合していく過程が、理解を深める過程であると言えます。</a:t>
            </a:r>
            <a:endParaRPr lang="en-US" altLang="ja-JP" dirty="0"/>
          </a:p>
          <a:p>
            <a:r>
              <a:rPr lang="ja-JP" altLang="en-US" dirty="0"/>
              <a:t>・児童相談所職員との合同のカンファレンスでは、児童相談所の立場からみた子どもと保護者の理解の仕方も付け加えられることになります。</a:t>
            </a:r>
            <a:endParaRPr lang="en-US" altLang="ja-JP" dirty="0"/>
          </a:p>
          <a:p>
            <a:endParaRPr lang="en-US" altLang="ja-JP" dirty="0"/>
          </a:p>
          <a:p>
            <a:r>
              <a:rPr lang="ja-JP" altLang="en-US" dirty="0"/>
              <a:t>■短期、中長期的に支援する方針を定める</a:t>
            </a:r>
            <a:endParaRPr lang="en-US" altLang="ja-JP" dirty="0"/>
          </a:p>
          <a:p>
            <a:r>
              <a:rPr lang="ja-JP" altLang="en-US" dirty="0"/>
              <a:t>・子どもと保護者の状況を理解したうえで、短期・中長期的に支援する方針を立てます。</a:t>
            </a:r>
            <a:endParaRPr lang="en-US" altLang="ja-JP" dirty="0"/>
          </a:p>
          <a:p>
            <a:r>
              <a:rPr lang="ja-JP" altLang="en-US" dirty="0"/>
              <a:t>・立てられた支援方針は、乳児院全体で情報共有し、専門職間で役割分担をしながら、養育場面や面会時の保護者の具体的な対応に活かしていきます。</a:t>
            </a:r>
            <a:endParaRPr lang="en-US" altLang="ja-JP" dirty="0"/>
          </a:p>
          <a:p>
            <a:r>
              <a:rPr lang="ja-JP" altLang="en-US" dirty="0"/>
              <a:t>・日々の生活の中での子どもの行動・成長・変化や面会等での子どもと保護者の反応・変化が新たな情報として加えられていきます。それを把握・理解して支援方針は定期的に評価と修正が繰り返し行われていきます。</a:t>
            </a:r>
            <a:endParaRPr lang="en-US" altLang="ja-JP" dirty="0"/>
          </a:p>
          <a:p>
            <a:r>
              <a:rPr lang="ja-JP" altLang="en-US" dirty="0"/>
              <a:t>・</a:t>
            </a:r>
            <a:r>
              <a:rPr lang="en-US" altLang="ja-JP" dirty="0"/>
              <a:t>【</a:t>
            </a:r>
            <a:r>
              <a:rPr lang="ja-JP" altLang="en-US" dirty="0"/>
              <a:t>情報の把握</a:t>
            </a:r>
            <a:r>
              <a:rPr lang="en-US" altLang="ja-JP" dirty="0"/>
              <a:t>】</a:t>
            </a:r>
            <a:r>
              <a:rPr lang="ja-JP" altLang="en-US" dirty="0"/>
              <a:t>→</a:t>
            </a:r>
            <a:r>
              <a:rPr lang="en-US" altLang="ja-JP" dirty="0"/>
              <a:t>【</a:t>
            </a:r>
            <a:r>
              <a:rPr lang="ja-JP" altLang="en-US" dirty="0"/>
              <a:t>職員間で共有・理解</a:t>
            </a:r>
            <a:r>
              <a:rPr lang="en-US" altLang="ja-JP" dirty="0"/>
              <a:t>】</a:t>
            </a:r>
            <a:r>
              <a:rPr lang="ja-JP" altLang="en-US" dirty="0"/>
              <a:t>→</a:t>
            </a:r>
            <a:r>
              <a:rPr lang="en-US" altLang="ja-JP" dirty="0"/>
              <a:t>【</a:t>
            </a:r>
            <a:r>
              <a:rPr lang="ja-JP" altLang="en-US" dirty="0"/>
              <a:t>実施・対応</a:t>
            </a:r>
            <a:r>
              <a:rPr lang="en-US" altLang="ja-JP" dirty="0"/>
              <a:t>】</a:t>
            </a:r>
            <a:r>
              <a:rPr lang="ja-JP" altLang="en-US" dirty="0"/>
              <a:t>→</a:t>
            </a:r>
            <a:r>
              <a:rPr lang="en-US" altLang="ja-JP" dirty="0"/>
              <a:t>【</a:t>
            </a:r>
            <a:r>
              <a:rPr lang="ja-JP" altLang="en-US" dirty="0"/>
              <a:t>子どもや親の反応</a:t>
            </a:r>
            <a:r>
              <a:rPr lang="en-US" altLang="ja-JP" dirty="0"/>
              <a:t>】</a:t>
            </a:r>
            <a:r>
              <a:rPr lang="ja-JP" altLang="en-US" dirty="0"/>
              <a:t>→</a:t>
            </a:r>
            <a:r>
              <a:rPr lang="en-US" altLang="ja-JP" dirty="0"/>
              <a:t>【</a:t>
            </a:r>
            <a:r>
              <a:rPr lang="ja-JP" altLang="en-US" dirty="0"/>
              <a:t>職員間で共有・理解</a:t>
            </a:r>
            <a:r>
              <a:rPr lang="en-US" altLang="ja-JP" dirty="0"/>
              <a:t>】</a:t>
            </a:r>
            <a:r>
              <a:rPr lang="ja-JP" altLang="en-US" dirty="0"/>
              <a:t>→</a:t>
            </a:r>
            <a:r>
              <a:rPr lang="en-US" altLang="ja-JP" dirty="0"/>
              <a:t>【</a:t>
            </a:r>
            <a:r>
              <a:rPr lang="ja-JP" altLang="en-US" dirty="0"/>
              <a:t>実施・対応の修正</a:t>
            </a:r>
            <a:r>
              <a:rPr lang="en-US" altLang="ja-JP" dirty="0"/>
              <a:t>】</a:t>
            </a:r>
            <a:r>
              <a:rPr lang="ja-JP" altLang="en-US" dirty="0"/>
              <a:t>・・・というサイクルを支援チーム全体で活発に展開していくことが、家庭支援の要になります。</a:t>
            </a:r>
            <a:endParaRPr lang="en-US" altLang="ja-JP" dirty="0"/>
          </a:p>
          <a:p>
            <a:r>
              <a:rPr lang="ja-JP" altLang="en-US" dirty="0"/>
              <a:t>・多角的な情報を得て、保護者をよりよく理解し、適切な理解に基づいた支援を行うことが、子どもの未来の幸せにつながっていきます。</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17</a:t>
            </a:fld>
            <a:endParaRPr lang="ja-JP" altLang="en-US" noProof="0" dirty="0"/>
          </a:p>
        </p:txBody>
      </p:sp>
      <p:sp>
        <p:nvSpPr>
          <p:cNvPr id="7" name="スライド イメージ プレースホルダー 6">
            <a:extLst>
              <a:ext uri="{FF2B5EF4-FFF2-40B4-BE49-F238E27FC236}">
                <a16:creationId xmlns:a16="http://schemas.microsoft.com/office/drawing/2014/main" xmlns="" id="{67C5ACF8-7EBC-4D2B-BD95-33453FAD5E4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838210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235249" y="3817541"/>
            <a:ext cx="6336704" cy="5976664"/>
          </a:xfrm>
        </p:spPr>
        <p:txBody>
          <a:bodyPr/>
          <a:lstStyle/>
          <a:p>
            <a:r>
              <a:rPr lang="ja-JP" altLang="en-US" dirty="0" smtClean="0"/>
              <a:t>　入所児</a:t>
            </a:r>
            <a:r>
              <a:rPr lang="ja-JP" altLang="en-US" dirty="0"/>
              <a:t>のご家族が、乳児院が心地良いと感じ、本音で話ができるように、保護者への対応の際に私たち職員が心掛けるべきポイントです</a:t>
            </a:r>
            <a:r>
              <a:rPr lang="ja-JP" altLang="en-US" dirty="0" smtClean="0"/>
              <a:t>。</a:t>
            </a:r>
            <a:endParaRPr lang="en-US" altLang="ja-JP" dirty="0"/>
          </a:p>
          <a:p>
            <a:r>
              <a:rPr lang="ja-JP" altLang="en-US" dirty="0"/>
              <a:t>①挨拶</a:t>
            </a:r>
            <a:endParaRPr lang="en-US" altLang="ja-JP" dirty="0"/>
          </a:p>
          <a:p>
            <a:r>
              <a:rPr lang="ja-JP" altLang="en-US" dirty="0" smtClean="0"/>
              <a:t>・</a:t>
            </a:r>
            <a:r>
              <a:rPr lang="ja-JP" altLang="en-US" dirty="0"/>
              <a:t>笑顔で挨拶しましょう。保護者の方の中には、とても緊張して来所される方もいらっしゃいます。面会対応に直接のかかわりがなくても、温かく迎え入れる気持ちを表しましょう。</a:t>
            </a:r>
            <a:endParaRPr lang="en-US" altLang="ja-JP" dirty="0"/>
          </a:p>
          <a:p>
            <a:r>
              <a:rPr lang="ja-JP" altLang="en-US" dirty="0"/>
              <a:t>②姿勢</a:t>
            </a:r>
            <a:endParaRPr lang="en-US" altLang="ja-JP" dirty="0"/>
          </a:p>
          <a:p>
            <a:r>
              <a:rPr lang="ja-JP" altLang="en-US" dirty="0" smtClean="0"/>
              <a:t>・</a:t>
            </a:r>
            <a:r>
              <a:rPr lang="ja-JP" altLang="en-US" dirty="0"/>
              <a:t>保護者の緊張を軽減できるように、話をする時は顔を見て話し、保護者が座っていたら膝立ちや座るようにして同じ目線で相対するように心掛けます。</a:t>
            </a:r>
            <a:endParaRPr lang="en-US" altLang="ja-JP" dirty="0"/>
          </a:p>
          <a:p>
            <a:r>
              <a:rPr lang="ja-JP" altLang="en-US" dirty="0" smtClean="0"/>
              <a:t>・</a:t>
            </a:r>
            <a:r>
              <a:rPr lang="ja-JP" altLang="en-US" dirty="0"/>
              <a:t>電話の場合、職員の姿は相手からは見えませんが、誠意のある態度かどうかは声からも伝わります。面接と同じ姿勢で電話で話すことが基本です。</a:t>
            </a:r>
            <a:endParaRPr lang="en-US" altLang="ja-JP" dirty="0"/>
          </a:p>
          <a:p>
            <a:r>
              <a:rPr lang="ja-JP" altLang="en-US" dirty="0"/>
              <a:t>③準備</a:t>
            </a:r>
            <a:endParaRPr lang="en-US" altLang="ja-JP" dirty="0"/>
          </a:p>
          <a:p>
            <a:r>
              <a:rPr lang="ja-JP" altLang="en-US" dirty="0" smtClean="0"/>
              <a:t>・</a:t>
            </a:r>
            <a:r>
              <a:rPr lang="ja-JP" altLang="en-US" dirty="0"/>
              <a:t>面会の場として、安全で安心できる場を設定しましょう。</a:t>
            </a:r>
            <a:endParaRPr lang="en-US" altLang="ja-JP" dirty="0"/>
          </a:p>
          <a:p>
            <a:r>
              <a:rPr lang="ja-JP" altLang="en-US" dirty="0" smtClean="0"/>
              <a:t>・</a:t>
            </a:r>
            <a:r>
              <a:rPr lang="ja-JP" altLang="en-US" dirty="0"/>
              <a:t>子どもの身だしなみを整えましょう（顔を拭く、肌着がはみ出していないか、爪を切り忘れていないか等）。</a:t>
            </a:r>
            <a:endParaRPr lang="en-US" altLang="ja-JP" dirty="0"/>
          </a:p>
          <a:p>
            <a:r>
              <a:rPr lang="ja-JP" altLang="en-US" dirty="0" smtClean="0"/>
              <a:t>・</a:t>
            </a:r>
            <a:r>
              <a:rPr lang="ja-JP" altLang="en-US" dirty="0"/>
              <a:t>保護者からいただいた衣類や玩具があれば、子どもが望めばそれを着せたり、それで遊んだりしましょう。</a:t>
            </a:r>
            <a:endParaRPr lang="en-US" altLang="ja-JP" dirty="0"/>
          </a:p>
          <a:p>
            <a:r>
              <a:rPr lang="ja-JP" altLang="en-US" dirty="0"/>
              <a:t>④言葉使い</a:t>
            </a:r>
            <a:endParaRPr lang="en-US" altLang="ja-JP" dirty="0"/>
          </a:p>
          <a:p>
            <a:r>
              <a:rPr lang="ja-JP" altLang="en-US" dirty="0" smtClean="0"/>
              <a:t>・</a:t>
            </a:r>
            <a:r>
              <a:rPr lang="ja-JP" altLang="en-US" dirty="0"/>
              <a:t>丁寧な言葉使いで話しましょう。親しみやすさを表現するために、友達のように接するのは基本的には適切ではありません。</a:t>
            </a:r>
            <a:endParaRPr lang="en-US" altLang="ja-JP" dirty="0"/>
          </a:p>
          <a:p>
            <a:r>
              <a:rPr lang="ja-JP" altLang="en-US" dirty="0" smtClean="0"/>
              <a:t>・</a:t>
            </a:r>
            <a:r>
              <a:rPr lang="ja-JP" altLang="en-US" dirty="0"/>
              <a:t>保護者に疎外感を与えてしまう可能性があるため、専門的な言葉遣い、乳児院ならではの用語の使用は避けましょう。</a:t>
            </a:r>
            <a:endParaRPr lang="en-US" altLang="ja-JP" dirty="0"/>
          </a:p>
          <a:p>
            <a:r>
              <a:rPr lang="ja-JP" altLang="en-US" dirty="0" smtClean="0"/>
              <a:t>・</a:t>
            </a:r>
            <a:r>
              <a:rPr lang="ja-JP" altLang="en-US" dirty="0"/>
              <a:t>職員同士の会話にも気を付けましょう。</a:t>
            </a:r>
            <a:endParaRPr lang="en-US" altLang="ja-JP" dirty="0"/>
          </a:p>
          <a:p>
            <a:r>
              <a:rPr lang="ja-JP" altLang="en-US" dirty="0"/>
              <a:t>⑤職員の服装</a:t>
            </a:r>
            <a:endParaRPr lang="en-US" altLang="ja-JP" dirty="0"/>
          </a:p>
          <a:p>
            <a:r>
              <a:rPr lang="ja-JP" altLang="en-US" dirty="0" smtClean="0"/>
              <a:t>・</a:t>
            </a:r>
            <a:r>
              <a:rPr lang="ja-JP" altLang="en-US" dirty="0"/>
              <a:t>保護者の方に好印象を与えるように服装と身だしなみにも注意しましょう。</a:t>
            </a:r>
            <a:endParaRPr lang="en-US" altLang="ja-JP" dirty="0"/>
          </a:p>
          <a:p>
            <a:r>
              <a:rPr lang="ja-JP" altLang="en-US" dirty="0"/>
              <a:t>⑥ケースの把握</a:t>
            </a:r>
            <a:endParaRPr lang="en-US" altLang="ja-JP" dirty="0"/>
          </a:p>
          <a:p>
            <a:r>
              <a:rPr lang="ja-JP" altLang="en-US" dirty="0" smtClean="0"/>
              <a:t>・</a:t>
            </a:r>
            <a:r>
              <a:rPr lang="ja-JP" altLang="en-US" dirty="0"/>
              <a:t>面会の有無にかかわりなくケースを把握しておくことは必要ですが、面会に対応する際には、今一度ケース情報を確認し直してから立会いましょう。</a:t>
            </a:r>
            <a:endParaRPr lang="en-US" altLang="ja-JP" dirty="0"/>
          </a:p>
          <a:p>
            <a:r>
              <a:rPr lang="ja-JP" altLang="en-US" dirty="0"/>
              <a:t>⑦情報共有</a:t>
            </a:r>
            <a:endParaRPr lang="en-US" altLang="ja-JP" dirty="0"/>
          </a:p>
          <a:p>
            <a:r>
              <a:rPr lang="ja-JP" altLang="en-US" dirty="0" smtClean="0"/>
              <a:t>・</a:t>
            </a:r>
            <a:r>
              <a:rPr lang="ja-JP" altLang="en-US" dirty="0"/>
              <a:t>子どもの健康状態や日頃の様子を伝えます。</a:t>
            </a:r>
            <a:endParaRPr lang="en-US" altLang="ja-JP" dirty="0"/>
          </a:p>
          <a:p>
            <a:r>
              <a:rPr lang="ja-JP" altLang="en-US" dirty="0" smtClean="0"/>
              <a:t>・</a:t>
            </a:r>
            <a:r>
              <a:rPr lang="ja-JP" altLang="en-US" dirty="0"/>
              <a:t>子どもの成長発達を伝えて一緒に喜んでいただくつもりが、「自分が親なのに、その場面に立ち会えなかった」「乳児院の職員から聞きたくなかった」と感じて、気分を害されること</a:t>
            </a:r>
            <a:r>
              <a:rPr lang="ja-JP" altLang="en-US" dirty="0" smtClean="0"/>
              <a:t>もある</a:t>
            </a:r>
            <a:r>
              <a:rPr lang="ja-JP" altLang="en-US" dirty="0"/>
              <a:t>事を心に留めておきましょう。</a:t>
            </a:r>
            <a:endParaRPr lang="en-US" altLang="ja-JP" dirty="0"/>
          </a:p>
          <a:p>
            <a:r>
              <a:rPr lang="ja-JP" altLang="en-US" dirty="0"/>
              <a:t>⑧保護者の要望・気持ちの受け止め</a:t>
            </a:r>
            <a:endParaRPr lang="en-US" altLang="ja-JP" dirty="0"/>
          </a:p>
          <a:p>
            <a:r>
              <a:rPr lang="ja-JP" altLang="en-US" dirty="0" smtClean="0"/>
              <a:t>・</a:t>
            </a:r>
            <a:r>
              <a:rPr lang="ja-JP" altLang="en-US" dirty="0"/>
              <a:t>保護者からの意見・要望・質問はまず受けとめましょう。しかし、すぐに自分一人で対応する必要はありません。自分では判断できないことを率直に伝えて、スーパーバイザーに</a:t>
            </a:r>
            <a:r>
              <a:rPr lang="ja-JP" altLang="en-US" dirty="0" smtClean="0"/>
              <a:t>伝えるか</a:t>
            </a:r>
            <a:r>
              <a:rPr lang="ja-JP" altLang="en-US" dirty="0"/>
              <a:t>、初めから経験のある職員に対応を託しましょう。</a:t>
            </a:r>
            <a:endParaRPr lang="en-US" altLang="ja-JP" dirty="0"/>
          </a:p>
          <a:p>
            <a:r>
              <a:rPr lang="ja-JP" altLang="en-US" dirty="0"/>
              <a:t>⑨他の職員への伝達</a:t>
            </a:r>
            <a:endParaRPr lang="en-US" altLang="ja-JP" dirty="0"/>
          </a:p>
          <a:p>
            <a:r>
              <a:rPr lang="ja-JP" altLang="en-US" dirty="0" smtClean="0"/>
              <a:t>・</a:t>
            </a:r>
            <a:r>
              <a:rPr lang="ja-JP" altLang="en-US" dirty="0"/>
              <a:t>面会の様子から、この後の養育に影響が予想されることがあれば、スーパーバイザーや経験のある職員への伝達が必要です。（大泣きが続いた、寝たふりから本当に眠ってしまった</a:t>
            </a:r>
            <a:r>
              <a:rPr lang="ja-JP" altLang="en-US" dirty="0" smtClean="0"/>
              <a:t>、等</a:t>
            </a:r>
            <a:r>
              <a:rPr lang="ja-JP" altLang="en-US" dirty="0"/>
              <a:t>）</a:t>
            </a:r>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18</a:t>
            </a:fld>
            <a:endParaRPr lang="ja-JP" altLang="en-US" noProof="0" dirty="0"/>
          </a:p>
        </p:txBody>
      </p:sp>
      <p:sp>
        <p:nvSpPr>
          <p:cNvPr id="7" name="スライド イメージ プレースホルダー 6">
            <a:extLst>
              <a:ext uri="{FF2B5EF4-FFF2-40B4-BE49-F238E27FC236}">
                <a16:creationId xmlns:a16="http://schemas.microsoft.com/office/drawing/2014/main" xmlns="" id="{76798B6D-650F-414F-83E9-11179980A6A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637859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a:t>
            </a:r>
            <a:r>
              <a:rPr lang="ja-JP" altLang="en-US" dirty="0" smtClean="0"/>
              <a:t>保護者</a:t>
            </a:r>
            <a:r>
              <a:rPr lang="ja-JP" altLang="en-US" dirty="0"/>
              <a:t>とのかかわりで困ったり、トラブルが起きてしまった場合には、一人で抱え込まず、スーパーバイザー等の経験のある職員へ相談し、なるべく迅速に対応するようにしましょう。</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19</a:t>
            </a:fld>
            <a:endParaRPr lang="ja-JP" altLang="en-US" noProof="0" dirty="0"/>
          </a:p>
        </p:txBody>
      </p:sp>
      <p:sp>
        <p:nvSpPr>
          <p:cNvPr id="7" name="スライド イメージ プレースホルダー 6">
            <a:extLst>
              <a:ext uri="{FF2B5EF4-FFF2-40B4-BE49-F238E27FC236}">
                <a16:creationId xmlns:a16="http://schemas.microsoft.com/office/drawing/2014/main" xmlns="" id="{A9D7548D-CA1E-4A06-BC1F-09987B165D2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5292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保護者にかかわる援助や支援は、以前は主として児童相談所の役割でしたが、今日、入所児のほとんどには保護者がいて、しかも複雑な家庭問題があるケースが多くなっており、保護者のいろいろな問題が解消されないかぎり、家庭復帰は望めないことから、乳児院において保護者へのケースワークはとても重要な仕事になっています。</a:t>
            </a:r>
            <a:endParaRPr lang="en-US" altLang="ja-JP" dirty="0"/>
          </a:p>
          <a:p>
            <a:endParaRPr lang="en-US" altLang="ja-JP" dirty="0"/>
          </a:p>
          <a:p>
            <a:r>
              <a:rPr lang="ja-JP" altLang="en-US" dirty="0"/>
              <a:t>・乳児院は、家族の養育との連続性や一貫性を保つことが必要です。そのため、担当職員は子どもが入所したときから多くかかわり、担当児との信頼関係を形成するよう努めることが必要であると同時に、将来家庭に復帰するケースの場合には、保護者との関係を維持するために、保護者との面会・外出・外泊をすすめ、保護者が来院するよう促すことが必要で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2</a:t>
            </a:fld>
            <a:endParaRPr lang="ja-JP" altLang="en-US" noProof="0" dirty="0"/>
          </a:p>
        </p:txBody>
      </p:sp>
      <p:sp>
        <p:nvSpPr>
          <p:cNvPr id="7" name="スライド イメージ プレースホルダー 6">
            <a:extLst>
              <a:ext uri="{FF2B5EF4-FFF2-40B4-BE49-F238E27FC236}">
                <a16:creationId xmlns:a16="http://schemas.microsoft.com/office/drawing/2014/main" xmlns="" id="{75B05CF4-E5BF-471B-935E-DE79D01C744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25308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この業務は子どもの実情をよく知っている乳児院の職員が児童相談所等の関係機関と連携し行うことで、より適切な支援が組み立てられます。そのために、親子関係調整や保護者への支援に必要な要員として、家庭支援専門相談員が各乳児院に配置されています。</a:t>
            </a:r>
            <a:endParaRPr lang="en-US" altLang="ja-JP" dirty="0"/>
          </a:p>
          <a:p>
            <a:endParaRPr lang="en-US" altLang="ja-JP" dirty="0"/>
          </a:p>
          <a:p>
            <a:r>
              <a:rPr lang="ja-JP" altLang="en-US" dirty="0"/>
              <a:t>・乳児院における支援目標は、“子どもの養育”から“子どもの養育と家族への支援”へと変化してきており、現在では、“保護者を支援すること”は“子どもたちを養育すること”とならんで乳児院のとても重要な役割として捉えられています。</a:t>
            </a:r>
            <a:endParaRPr lang="en-US" altLang="ja-JP" dirty="0"/>
          </a:p>
          <a:p>
            <a:endParaRPr lang="en-US" altLang="ja-JP" dirty="0"/>
          </a:p>
          <a:p>
            <a:r>
              <a:rPr lang="ja-JP" altLang="en-US" dirty="0"/>
              <a:t>・乳児院における家庭との連携として、次のような利点が挙げられます。</a:t>
            </a:r>
            <a:endParaRPr lang="en-US" altLang="ja-JP" dirty="0"/>
          </a:p>
          <a:p>
            <a:r>
              <a:rPr lang="ja-JP" altLang="en-US" dirty="0"/>
              <a:t>①保護者が面会を目的に来院する際に、話合いの機会を持つことができる。</a:t>
            </a:r>
            <a:endParaRPr lang="en-US" altLang="ja-JP" dirty="0"/>
          </a:p>
          <a:p>
            <a:r>
              <a:rPr lang="ja-JP" altLang="en-US" dirty="0"/>
              <a:t>②保護者が子どもへの愛情を深める過程を、面会時の様子などを通して把握しやすい。</a:t>
            </a:r>
            <a:endParaRPr lang="en-US" altLang="ja-JP" dirty="0"/>
          </a:p>
          <a:p>
            <a:r>
              <a:rPr lang="ja-JP" altLang="en-US" dirty="0"/>
              <a:t>③保護者からの働きかけから生じた直接的な子どもの影響をみながら、家庭調整を行うことができる。</a:t>
            </a:r>
            <a:endParaRPr lang="en-US" altLang="ja-JP" dirty="0"/>
          </a:p>
          <a:p>
            <a:r>
              <a:rPr lang="ja-JP" altLang="en-US" dirty="0"/>
              <a:t>④児童相談所と立場が異なるため、保護者とともに子どもを養育する立場からのアプローチが行いやすい。</a:t>
            </a:r>
            <a:endParaRPr lang="en-US" altLang="ja-JP" dirty="0"/>
          </a:p>
          <a:p>
            <a:endParaRPr lang="en-US" altLang="ja-JP" dirty="0"/>
          </a:p>
          <a:p>
            <a:r>
              <a:rPr lang="ja-JP" altLang="en-US" dirty="0"/>
              <a:t>・「乳児院における保護者支援」について考える際には、家庭支援専門相談員など一部の職員だけではなく、乳児院で働くすべての職員がかかわっているという認識が必要です。</a:t>
            </a:r>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3</a:t>
            </a:fld>
            <a:endParaRPr lang="ja-JP" altLang="en-US" noProof="0" dirty="0"/>
          </a:p>
        </p:txBody>
      </p:sp>
      <p:sp>
        <p:nvSpPr>
          <p:cNvPr id="7" name="スライド イメージ プレースホルダー 6">
            <a:extLst>
              <a:ext uri="{FF2B5EF4-FFF2-40B4-BE49-F238E27FC236}">
                <a16:creationId xmlns:a16="http://schemas.microsoft.com/office/drawing/2014/main" xmlns="" id="{65AFC84A-083E-42EF-B91E-EC01A29AFD78}"/>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32673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・保護者とともに子どもを養育する立場（養育のパートナーもしくは養育応援団）として、保護者と信頼関係を構築するためにはどのような姿勢で対応するべきでしょうか。</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4</a:t>
            </a:fld>
            <a:endParaRPr lang="ja-JP" altLang="en-US" noProof="0" dirty="0"/>
          </a:p>
        </p:txBody>
      </p:sp>
      <p:sp>
        <p:nvSpPr>
          <p:cNvPr id="7" name="スライド イメージ プレースホルダー 6">
            <a:extLst>
              <a:ext uri="{FF2B5EF4-FFF2-40B4-BE49-F238E27FC236}">
                <a16:creationId xmlns:a16="http://schemas.microsoft.com/office/drawing/2014/main" xmlns="" id="{83724A25-CA0D-4C23-BEC7-7F03661FA8E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23728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入所に至る経過の中での「子どもにとって好ましくない状況」とは、経済的困窮、精神疾患、人格的な偏り、薬物乱用、アルコール等の依存など子どもの成長発達に負の影響をもたらす可能性のあるものです。私たち職員は、子どもたちと密接にかかわる中で、そのような状況を作り出してしまった保護者に対して「ネガティブな思い」を抱いてしまいがちになることもあります。</a:t>
            </a:r>
            <a:endParaRPr lang="en-US" altLang="ja-JP" dirty="0"/>
          </a:p>
          <a:p>
            <a:endParaRPr lang="en-US" altLang="ja-JP" dirty="0"/>
          </a:p>
          <a:p>
            <a:r>
              <a:rPr lang="ja-JP" altLang="en-US" dirty="0"/>
              <a:t>・しかし、肯定できないとしても保護者がそうせざるを得なかった背景を理解しようとするとき、保護者の立場に立つことができ、保護者の気持ちに近づくことができるのではないでしょうか。そうすることで自然と保護者へ取るべき態度も見えてくると思います。</a:t>
            </a:r>
            <a:endParaRPr lang="en-US" altLang="ja-JP" dirty="0"/>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5</a:t>
            </a:fld>
            <a:endParaRPr lang="ja-JP" altLang="en-US" noProof="0" dirty="0"/>
          </a:p>
        </p:txBody>
      </p:sp>
      <p:sp>
        <p:nvSpPr>
          <p:cNvPr id="7" name="スライド イメージ プレースホルダー 6">
            <a:extLst>
              <a:ext uri="{FF2B5EF4-FFF2-40B4-BE49-F238E27FC236}">
                <a16:creationId xmlns:a16="http://schemas.microsoft.com/office/drawing/2014/main" xmlns="" id="{0A850037-E319-490E-A13B-1F86FF9B6920}"/>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538539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・子どもたちが乳児院を利用する理由は様々ですが、子どもにとって好ましくない状況を保護者が作ってしまい、その結果として、入所に至るという場合も多くあります。</a:t>
            </a:r>
            <a:endParaRPr lang="en-US" altLang="ja-JP" dirty="0"/>
          </a:p>
          <a:p>
            <a:endParaRPr lang="en-US" altLang="ja-JP" dirty="0"/>
          </a:p>
          <a:p>
            <a:r>
              <a:rPr lang="ja-JP" altLang="en-US" dirty="0"/>
              <a:t>・しかしながら、保護者は子どもにとって自分自身の根源とも言える存在です。</a:t>
            </a:r>
            <a:endParaRPr lang="en-US" altLang="ja-JP" dirty="0"/>
          </a:p>
          <a:p>
            <a:endParaRPr lang="en-US" altLang="ja-JP" dirty="0"/>
          </a:p>
          <a:p>
            <a:r>
              <a:rPr lang="ja-JP" altLang="en-US" dirty="0"/>
              <a:t>・一時は子どもたちへ不適切なかかわりを行ってしまったとしても、「保護者は子どもにとって代えることのできない大切な存在」であるということを私たち職員は常に意識しておきましょう。</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6</a:t>
            </a:fld>
            <a:endParaRPr lang="ja-JP" altLang="en-US" noProof="0" dirty="0"/>
          </a:p>
        </p:txBody>
      </p:sp>
      <p:sp>
        <p:nvSpPr>
          <p:cNvPr id="7" name="スライド イメージ プレースホルダー 6">
            <a:extLst>
              <a:ext uri="{FF2B5EF4-FFF2-40B4-BE49-F238E27FC236}">
                <a16:creationId xmlns:a16="http://schemas.microsoft.com/office/drawing/2014/main" xmlns="" id="{B977D0A9-DFB1-426A-B265-BE91EC612675}"/>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728260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子どもにとって代えることのできない存在」として保護者を捉える時、たとえ多くの課題を抱いていても、子どもが「保護者とつながっていること」自体が現時点での子どもの最善の利益であると考えることが出来ます。</a:t>
            </a:r>
            <a:endParaRPr lang="en-US" altLang="ja-JP" dirty="0"/>
          </a:p>
          <a:p>
            <a:endParaRPr lang="en-US" altLang="ja-JP" dirty="0"/>
          </a:p>
          <a:p>
            <a:r>
              <a:rPr lang="ja-JP" altLang="en-US" dirty="0"/>
              <a:t>・保護者に全く養育の意志がない場合などの例外もありますが、保護者からの面会の希望があり、子どもの安全が確保されるのであれば、「適切に保護者とつながること」が子どもにとっての利益なのではないでしょうか。</a:t>
            </a:r>
            <a:endParaRPr lang="en-US" altLang="ja-JP" dirty="0"/>
          </a:p>
          <a:p>
            <a:endParaRPr lang="en-US" altLang="ja-JP" dirty="0"/>
          </a:p>
          <a:p>
            <a:r>
              <a:rPr lang="ja-JP" altLang="en-US" dirty="0"/>
              <a:t>・乳児院は「保護者を支えながら」、「保護者とともに」子どもを育てていく役割を担います。</a:t>
            </a:r>
            <a:endParaRPr lang="en-US" altLang="ja-JP" dirty="0"/>
          </a:p>
          <a:p>
            <a:endParaRPr lang="en-US" altLang="ja-JP" dirty="0"/>
          </a:p>
          <a:p>
            <a:r>
              <a:rPr lang="ja-JP" altLang="en-US" dirty="0"/>
              <a:t>・保護者と乳児院は、子どもの健全な養育を「共通の目標」として目指し、協力する「パートナー」であることをしっかりと認識しておきましょう。</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7</a:t>
            </a:fld>
            <a:endParaRPr lang="ja-JP" altLang="en-US" noProof="0" dirty="0"/>
          </a:p>
        </p:txBody>
      </p:sp>
      <p:sp>
        <p:nvSpPr>
          <p:cNvPr id="7" name="スライド イメージ プレースホルダー 6">
            <a:extLst>
              <a:ext uri="{FF2B5EF4-FFF2-40B4-BE49-F238E27FC236}">
                <a16:creationId xmlns:a16="http://schemas.microsoft.com/office/drawing/2014/main" xmlns="" id="{8A364F1F-2B85-4C43-85B9-7FC9CC0158F5}"/>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3042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乳児院へ入所となることで、それまで一緒に生活していた子どもと保護者が離れて暮らすことになり、保護者も子どもの様子を把握できなくなります。そのため、日々変化していく子どもの様子を保護者に丁寧に伝えると共に、それぞれの家族が抱える問題に配慮しながら、面会等を実施していくことが必要となります。</a:t>
            </a:r>
            <a:endParaRPr lang="en-US" altLang="ja-JP" dirty="0"/>
          </a:p>
          <a:p>
            <a:endParaRPr lang="en-US" altLang="ja-JP" dirty="0"/>
          </a:p>
          <a:p>
            <a:r>
              <a:rPr lang="ja-JP" altLang="en-US" dirty="0"/>
              <a:t>・乳児院の職員は、様々な環境設定や手法を用いて、子どもと保護者が心地よくかかわりを持てるような場面設定をすることが必要です。</a:t>
            </a:r>
            <a:endParaRPr lang="en-US" altLang="ja-JP" dirty="0"/>
          </a:p>
          <a:p>
            <a:endParaRPr lang="en-US" altLang="ja-JP" dirty="0"/>
          </a:p>
          <a:p>
            <a:r>
              <a:rPr lang="ja-JP" altLang="en-US" dirty="0"/>
              <a:t>・また、上手く子どもとかかわりが持てない保護者に対し、職員が仲介役となり、今、子どもがどんなことに興味があり、どのようなあそびが好きか等、具体的に保護者に伝え一緒にかかわって見せることで、次の面会（かかわり）へ結びつけることができます。</a:t>
            </a:r>
            <a:endParaRPr lang="en-US" altLang="ja-JP" dirty="0"/>
          </a:p>
          <a:p>
            <a:endParaRPr lang="en-US" altLang="ja-JP" dirty="0"/>
          </a:p>
          <a:p>
            <a:r>
              <a:rPr lang="ja-JP" altLang="en-US" dirty="0"/>
              <a:t>・入所から退所まで、それぞれの家族について、乳児院としてどのように親子関係を支えることができるのか、乳児院内で十分話し合い対応していくことが必要です。</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8</a:t>
            </a:fld>
            <a:endParaRPr lang="ja-JP" altLang="en-US" noProof="0" dirty="0"/>
          </a:p>
        </p:txBody>
      </p:sp>
      <p:sp>
        <p:nvSpPr>
          <p:cNvPr id="7" name="スライド イメージ プレースホルダー 6">
            <a:extLst>
              <a:ext uri="{FF2B5EF4-FFF2-40B4-BE49-F238E27FC236}">
                <a16:creationId xmlns:a16="http://schemas.microsoft.com/office/drawing/2014/main" xmlns="" id="{8DFAA051-1129-4DC4-9FCF-1867A658A45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01049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しかし、保護者が乳児院が希望するほどの頻度で面会に来られなかったり、面会に来られたとしても乳児院がイメージするほど子どもたちと上手にかかわれなかったりすることも場合によってはあると思います。</a:t>
            </a:r>
            <a:endParaRPr lang="en-US" altLang="ja-JP" dirty="0"/>
          </a:p>
          <a:p>
            <a:endParaRPr lang="en-US" altLang="ja-JP" dirty="0"/>
          </a:p>
          <a:p>
            <a:r>
              <a:rPr lang="ja-JP" altLang="en-US" dirty="0"/>
              <a:t>・そういった時、「良くない保護者・できない保護者」などとレッテルを張って理解した気持ちになってしまいがちになることがあります。そのような場合も「なぜそうなってしまうのか？」について保護者の背景を交えて考えていくと「そうならざるを得なかった過去や理由」を抱いている場合が多くあることに気付きます。</a:t>
            </a:r>
            <a:endParaRPr lang="en-US" altLang="ja-JP" dirty="0"/>
          </a:p>
          <a:p>
            <a:endParaRPr lang="en-US" altLang="ja-JP" dirty="0"/>
          </a:p>
          <a:p>
            <a:r>
              <a:rPr lang="ja-JP" altLang="en-US" dirty="0"/>
              <a:t>・例として、「施設としては頻度多く面会を望んでいたが、保護者としては電車やバスに乗れないと</a:t>
            </a:r>
            <a:r>
              <a:rPr lang="ja-JP" altLang="en-US" dirty="0" smtClean="0"/>
              <a:t>いう障害を</a:t>
            </a:r>
            <a:r>
              <a:rPr lang="ja-JP" altLang="en-US" dirty="0"/>
              <a:t>抱えて必死の思いで月に</a:t>
            </a:r>
            <a:r>
              <a:rPr lang="en-US" altLang="ja-JP" dirty="0"/>
              <a:t>1</a:t>
            </a:r>
            <a:r>
              <a:rPr lang="ja-JP" altLang="en-US" dirty="0"/>
              <a:t>回の面会を行っていた」などということもありうるでしょう。また「職員に“虐待した保護者”と見られているかもしれない」という不安をおして面会に来られている場合もあるかもしれません。</a:t>
            </a:r>
            <a:endParaRPr lang="en-US" altLang="ja-JP" dirty="0"/>
          </a:p>
          <a:p>
            <a:endParaRPr lang="en-US" altLang="ja-JP" dirty="0"/>
          </a:p>
          <a:p>
            <a:r>
              <a:rPr lang="ja-JP" altLang="en-US" dirty="0"/>
              <a:t>・保護者が面会に来られた場合、「面会に来ることが出来た」という考え方をすると、保護者をねぎらう言葉が自然と出てくるかもしれません。</a:t>
            </a:r>
          </a:p>
        </p:txBody>
      </p:sp>
      <p:sp>
        <p:nvSpPr>
          <p:cNvPr id="4" name="スライド番号プレースホルダー 3"/>
          <p:cNvSpPr>
            <a:spLocks noGrp="1"/>
          </p:cNvSpPr>
          <p:nvPr>
            <p:ph type="sldNum" sz="quarter" idx="10"/>
          </p:nvPr>
        </p:nvSpPr>
        <p:spPr/>
        <p:txBody>
          <a:bodyPr/>
          <a:lstStyle/>
          <a:p>
            <a:pPr lvl="0"/>
            <a:fld id="{87664F98-707A-430B-9D2C-19A733EB2DD3}" type="slidenum">
              <a:rPr lang="ja-JP" altLang="en-US" noProof="0" smtClean="0"/>
              <a:pPr lvl="0"/>
              <a:t>9</a:t>
            </a:fld>
            <a:endParaRPr lang="ja-JP" altLang="en-US" noProof="0" dirty="0"/>
          </a:p>
        </p:txBody>
      </p:sp>
      <p:sp>
        <p:nvSpPr>
          <p:cNvPr id="7" name="スライド イメージ プレースホルダー 6">
            <a:extLst>
              <a:ext uri="{FF2B5EF4-FFF2-40B4-BE49-F238E27FC236}">
                <a16:creationId xmlns:a16="http://schemas.microsoft.com/office/drawing/2014/main" xmlns="" id="{4A1C9A7C-5EF7-4C28-A454-519B900BAE6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66044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988840"/>
            <a:ext cx="7772400" cy="1470025"/>
          </a:xfrm>
        </p:spPr>
        <p:txBody>
          <a:bodyPr>
            <a:normAutofit/>
          </a:bodyPr>
          <a:lstStyle/>
          <a:p>
            <a:r>
              <a:rPr lang="ja-JP" altLang="en-US" dirty="0"/>
              <a:t>⑦保護者支援</a:t>
            </a:r>
            <a:endParaRPr kumimoji="1" lang="ja-JP" altLang="en-US" dirty="0"/>
          </a:p>
        </p:txBody>
      </p:sp>
      <p:sp>
        <p:nvSpPr>
          <p:cNvPr id="3" name="サブタイトル 2"/>
          <p:cNvSpPr>
            <a:spLocks noGrp="1"/>
          </p:cNvSpPr>
          <p:nvPr>
            <p:ph type="subTitle" idx="1"/>
          </p:nvPr>
        </p:nvSpPr>
        <p:spPr>
          <a:xfrm>
            <a:off x="1187624" y="3886200"/>
            <a:ext cx="6984776" cy="1270992"/>
          </a:xfrm>
        </p:spPr>
        <p:txBody>
          <a:bodyPr/>
          <a:lstStyle/>
          <a:p>
            <a:r>
              <a:rPr lang="ja-JP" altLang="en-US" dirty="0"/>
              <a:t>全国乳児福祉協議会</a:t>
            </a:r>
            <a:endParaRPr lang="en-US" altLang="ja-JP" dirty="0"/>
          </a:p>
          <a:p>
            <a:r>
              <a:rPr lang="ja-JP" altLang="en-US" dirty="0"/>
              <a:t>研修体系具体化にむけた検討委員会</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2439080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1628800"/>
            <a:ext cx="7776864" cy="4525963"/>
          </a:xfrm>
        </p:spPr>
        <p:txBody>
          <a:bodyPr/>
          <a:lstStyle/>
          <a:p>
            <a:pPr marL="0" indent="0">
              <a:buNone/>
            </a:pPr>
            <a:r>
              <a:rPr kumimoji="1" lang="ja-JP" altLang="en-US" sz="2800" dirty="0"/>
              <a:t>子どもの成長に伴う変化（人見知り等）や発達の状況について、保護者も見通しが持てるように丁寧に伝える。</a:t>
            </a:r>
            <a:endParaRPr kumimoji="1" lang="en-US" altLang="ja-JP" sz="2800" dirty="0"/>
          </a:p>
          <a:p>
            <a:pPr marL="0" indent="0">
              <a:buNone/>
            </a:pPr>
            <a:endParaRPr kumimoji="1" lang="en-US" altLang="ja-JP" dirty="0"/>
          </a:p>
          <a:p>
            <a:pPr marL="0" indent="0">
              <a:buNone/>
            </a:pPr>
            <a:endParaRPr kumimoji="1" lang="en-US" altLang="ja-JP" dirty="0"/>
          </a:p>
          <a:p>
            <a:pPr marL="0" indent="0">
              <a:buNone/>
            </a:pPr>
            <a:r>
              <a:rPr lang="ja-JP" altLang="en-US" sz="2800" dirty="0"/>
              <a:t>保護者のことを嫌いになったのではなく、子どもには“時期”があることをきちんと伝え、保護者が子どもに会いたい気持ちをつないでいく。</a:t>
            </a:r>
            <a:endParaRPr kumimoji="1" lang="en-US" altLang="ja-JP" sz="2800" dirty="0"/>
          </a:p>
        </p:txBody>
      </p:sp>
      <p:sp>
        <p:nvSpPr>
          <p:cNvPr id="4" name="タイトル 1"/>
          <p:cNvSpPr>
            <a:spLocks noGrp="1"/>
          </p:cNvSpPr>
          <p:nvPr>
            <p:ph type="title"/>
          </p:nvPr>
        </p:nvSpPr>
        <p:spPr>
          <a:xfrm>
            <a:off x="395536" y="404664"/>
            <a:ext cx="8229600" cy="1143000"/>
          </a:xfrm>
        </p:spPr>
        <p:txBody>
          <a:bodyPr>
            <a:noAutofit/>
          </a:bodyPr>
          <a:lstStyle/>
          <a:p>
            <a:r>
              <a:rPr lang="ja-JP" altLang="en-US" sz="3000" b="1" dirty="0">
                <a:solidFill>
                  <a:srgbClr val="0070C0"/>
                </a:solidFill>
              </a:rPr>
              <a:t>□家族</a:t>
            </a:r>
            <a:r>
              <a:rPr lang="ja-JP" altLang="en-US" sz="3200" b="1" dirty="0">
                <a:solidFill>
                  <a:srgbClr val="0070C0"/>
                </a:solidFill>
              </a:rPr>
              <a:t>は、ともに子どもを育てる協働者です</a:t>
            </a:r>
            <a:endParaRPr kumimoji="1" lang="ja-JP" altLang="en-US" sz="3200" dirty="0">
              <a:solidFill>
                <a:srgbClr val="0070C0"/>
              </a:solidFill>
            </a:endParaRPr>
          </a:p>
        </p:txBody>
      </p:sp>
      <p:sp>
        <p:nvSpPr>
          <p:cNvPr id="5" name="下矢印 4"/>
          <p:cNvSpPr/>
          <p:nvPr/>
        </p:nvSpPr>
        <p:spPr>
          <a:xfrm>
            <a:off x="4080317" y="2996952"/>
            <a:ext cx="720080" cy="8642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10</a:t>
            </a:fld>
            <a:endParaRPr lang="ja-JP" altLang="en-US" dirty="0">
              <a:solidFill>
                <a:prstClr val="black">
                  <a:tint val="75000"/>
                </a:prstClr>
              </a:solidFill>
            </a:endParaRPr>
          </a:p>
        </p:txBody>
      </p:sp>
    </p:spTree>
    <p:extLst>
      <p:ext uri="{BB962C8B-B14F-4D97-AF65-F5344CB8AC3E}">
        <p14:creationId xmlns:p14="http://schemas.microsoft.com/office/powerpoint/2010/main" val="1763420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9592" y="2204864"/>
            <a:ext cx="7488832" cy="3849291"/>
          </a:xfrm>
        </p:spPr>
        <p:txBody>
          <a:bodyPr>
            <a:normAutofit/>
          </a:bodyPr>
          <a:lstStyle/>
          <a:p>
            <a:pPr marL="0" indent="0">
              <a:buNone/>
            </a:pPr>
            <a:r>
              <a:rPr lang="ja-JP" altLang="en-US" sz="3000" b="1" dirty="0">
                <a:solidFill>
                  <a:schemeClr val="tx2">
                    <a:lumMod val="75000"/>
                  </a:schemeClr>
                </a:solidFill>
              </a:rPr>
              <a:t>　</a:t>
            </a:r>
            <a:r>
              <a:rPr kumimoji="1" lang="ja-JP" altLang="en-US" sz="3000" b="1" dirty="0">
                <a:solidFill>
                  <a:schemeClr val="tx2">
                    <a:lumMod val="75000"/>
                  </a:schemeClr>
                </a:solidFill>
              </a:rPr>
              <a:t>保護者の気持ち</a:t>
            </a:r>
            <a:r>
              <a:rPr lang="ja-JP" altLang="en-US" sz="3000" b="1" dirty="0">
                <a:solidFill>
                  <a:schemeClr val="tx2">
                    <a:lumMod val="75000"/>
                  </a:schemeClr>
                </a:solidFill>
              </a:rPr>
              <a:t>を大切に考え、</a:t>
            </a:r>
            <a:r>
              <a:rPr lang="ja-JP" altLang="en-US" sz="3000" b="1" dirty="0">
                <a:solidFill>
                  <a:srgbClr val="C00000"/>
                </a:solidFill>
              </a:rPr>
              <a:t>受け止める</a:t>
            </a:r>
            <a:endParaRPr lang="en-US" altLang="ja-JP" sz="3000" b="1" dirty="0">
              <a:solidFill>
                <a:srgbClr val="C00000"/>
              </a:solidFill>
            </a:endParaRPr>
          </a:p>
          <a:p>
            <a:pPr marL="0" indent="0">
              <a:buNone/>
            </a:pPr>
            <a:endParaRPr lang="en-US" altLang="ja-JP" sz="1500" dirty="0">
              <a:solidFill>
                <a:srgbClr val="0070C0"/>
              </a:solidFill>
            </a:endParaRPr>
          </a:p>
          <a:p>
            <a:pPr marL="0" indent="0">
              <a:buNone/>
            </a:pPr>
            <a:r>
              <a:rPr lang="ja-JP" altLang="en-US" dirty="0"/>
              <a:t>　</a:t>
            </a:r>
            <a:r>
              <a:rPr kumimoji="1" lang="ja-JP" altLang="en-US" sz="2800" dirty="0"/>
              <a:t>可能な限り、保護者の意向を</a:t>
            </a:r>
            <a:r>
              <a:rPr kumimoji="1" lang="ja-JP" altLang="en-US" sz="2800" dirty="0">
                <a:solidFill>
                  <a:srgbClr val="C00000"/>
                </a:solidFill>
              </a:rPr>
              <a:t>受け入れる</a:t>
            </a:r>
            <a:endParaRPr kumimoji="1" lang="en-US" altLang="ja-JP" sz="2800" dirty="0">
              <a:solidFill>
                <a:srgbClr val="C00000"/>
              </a:solidFill>
            </a:endParaRPr>
          </a:p>
          <a:p>
            <a:pPr marL="0" indent="0">
              <a:buNone/>
            </a:pPr>
            <a:endParaRPr lang="en-US" altLang="ja-JP" sz="2800" dirty="0"/>
          </a:p>
          <a:p>
            <a:pPr marL="0" indent="0">
              <a:buNone/>
            </a:pPr>
            <a:endParaRPr kumimoji="1" lang="en-US" altLang="ja-JP" sz="2800" dirty="0"/>
          </a:p>
          <a:p>
            <a:pPr marL="0" indent="0">
              <a:buNone/>
            </a:pPr>
            <a:r>
              <a:rPr lang="ja-JP" altLang="en-US" sz="2800" dirty="0"/>
              <a:t>どうしても施設で応えられない希望については、明確な理由を添えて、保護者にきちんと説明する</a:t>
            </a:r>
            <a:endParaRPr kumimoji="1" lang="ja-JP" altLang="en-US" sz="2800" dirty="0"/>
          </a:p>
        </p:txBody>
      </p:sp>
      <p:sp>
        <p:nvSpPr>
          <p:cNvPr id="5" name="下矢印 4"/>
          <p:cNvSpPr/>
          <p:nvPr/>
        </p:nvSpPr>
        <p:spPr>
          <a:xfrm>
            <a:off x="4098553" y="3789040"/>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タイトル 1"/>
          <p:cNvSpPr txBox="1">
            <a:spLocks/>
          </p:cNvSpPr>
          <p:nvPr/>
        </p:nvSpPr>
        <p:spPr>
          <a:xfrm>
            <a:off x="395536" y="40466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j-cs"/>
              </a:rPr>
              <a:t>□家族</a:t>
            </a:r>
            <a:r>
              <a:rPr kumimoji="1" lang="ja-JP" altLang="en-US" sz="32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j-cs"/>
              </a:rPr>
              <a:t>は、ともに子どもを育てる協働者です</a:t>
            </a:r>
            <a:endParaRPr kumimoji="1" lang="ja-JP" altLang="en-US" sz="3200" b="0"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j-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11</a:t>
            </a:fld>
            <a:endParaRPr lang="ja-JP" altLang="en-US" dirty="0">
              <a:solidFill>
                <a:prstClr val="black">
                  <a:tint val="75000"/>
                </a:prstClr>
              </a:solidFill>
            </a:endParaRPr>
          </a:p>
        </p:txBody>
      </p:sp>
    </p:spTree>
    <p:extLst>
      <p:ext uri="{BB962C8B-B14F-4D97-AF65-F5344CB8AC3E}">
        <p14:creationId xmlns:p14="http://schemas.microsoft.com/office/powerpoint/2010/main" val="118813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6211" y="476672"/>
            <a:ext cx="8229600" cy="1143000"/>
          </a:xfrm>
        </p:spPr>
        <p:txBody>
          <a:bodyPr/>
          <a:lstStyle/>
          <a:p>
            <a:r>
              <a:rPr kumimoji="1" lang="ja-JP" altLang="en-US" dirty="0"/>
              <a:t>個々の家族に合わせた対応を</a:t>
            </a:r>
          </a:p>
        </p:txBody>
      </p:sp>
      <p:sp>
        <p:nvSpPr>
          <p:cNvPr id="3" name="コンテンツ プレースホルダー 2"/>
          <p:cNvSpPr>
            <a:spLocks noGrp="1"/>
          </p:cNvSpPr>
          <p:nvPr>
            <p:ph idx="1"/>
          </p:nvPr>
        </p:nvSpPr>
        <p:spPr>
          <a:xfrm>
            <a:off x="516828" y="2172598"/>
            <a:ext cx="8229600" cy="3816424"/>
          </a:xfrm>
        </p:spPr>
        <p:txBody>
          <a:bodyPr>
            <a:normAutofit/>
          </a:bodyPr>
          <a:lstStyle/>
          <a:p>
            <a:pPr marL="0" indent="0">
              <a:buNone/>
            </a:pPr>
            <a:r>
              <a:rPr kumimoji="1" lang="ja-JP" altLang="en-US" sz="2800" dirty="0"/>
              <a:t>・１つとして、同じケースはない</a:t>
            </a:r>
            <a:endParaRPr kumimoji="1" lang="en-US" altLang="ja-JP" sz="2800" dirty="0"/>
          </a:p>
          <a:p>
            <a:pPr marL="0" indent="0">
              <a:buNone/>
            </a:pPr>
            <a:r>
              <a:rPr kumimoji="1" lang="ja-JP" altLang="en-US" sz="2800" dirty="0"/>
              <a:t>・子ども１人ひとり、また、それぞれの保護者に合わせた対応が求められる</a:t>
            </a:r>
            <a:endParaRPr kumimoji="1" lang="en-US" altLang="ja-JP" sz="2800" dirty="0"/>
          </a:p>
          <a:p>
            <a:pPr marL="0" indent="0">
              <a:buNone/>
            </a:pPr>
            <a:endParaRPr kumimoji="1" lang="en-US" altLang="ja-JP" sz="2800" dirty="0"/>
          </a:p>
          <a:p>
            <a:pPr marL="0" indent="0">
              <a:buNone/>
            </a:pPr>
            <a:endParaRPr kumimoji="1" lang="en-US" altLang="ja-JP" sz="2800" dirty="0"/>
          </a:p>
          <a:p>
            <a:pPr marL="0" indent="0" algn="ctr">
              <a:buNone/>
            </a:pPr>
            <a:r>
              <a:rPr kumimoji="1" lang="ja-JP" altLang="en-US" sz="2800" b="1" dirty="0">
                <a:solidFill>
                  <a:srgbClr val="FF0000"/>
                </a:solidFill>
              </a:rPr>
              <a:t>スーパーバイザーや経験のある職員と</a:t>
            </a:r>
            <a:endParaRPr kumimoji="1" lang="en-US" altLang="ja-JP" sz="2800" b="1" dirty="0">
              <a:solidFill>
                <a:srgbClr val="FF0000"/>
              </a:solidFill>
            </a:endParaRPr>
          </a:p>
          <a:p>
            <a:pPr marL="0" indent="0" algn="ctr">
              <a:buNone/>
            </a:pPr>
            <a:r>
              <a:rPr kumimoji="1" lang="ja-JP" altLang="en-US" sz="2800" b="1" dirty="0">
                <a:solidFill>
                  <a:srgbClr val="FF0000"/>
                </a:solidFill>
              </a:rPr>
              <a:t>相談した上で、対応することが原則</a:t>
            </a:r>
            <a:endParaRPr kumimoji="1" lang="ja-JP" altLang="en-US" sz="2800" b="1" dirty="0"/>
          </a:p>
        </p:txBody>
      </p:sp>
      <p:sp>
        <p:nvSpPr>
          <p:cNvPr id="4" name="下矢印 3"/>
          <p:cNvSpPr/>
          <p:nvPr/>
        </p:nvSpPr>
        <p:spPr>
          <a:xfrm>
            <a:off x="4389312" y="3613685"/>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2028601" y="5989022"/>
            <a:ext cx="4796506"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乳児院運営ハンドブック</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Ⅲ</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部</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３参照</a:t>
            </a: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12</a:t>
            </a:fld>
            <a:endParaRPr lang="ja-JP" altLang="en-US" dirty="0">
              <a:solidFill>
                <a:prstClr val="black">
                  <a:tint val="75000"/>
                </a:prstClr>
              </a:solidFill>
            </a:endParaRPr>
          </a:p>
        </p:txBody>
      </p:sp>
    </p:spTree>
    <p:extLst>
      <p:ext uri="{BB962C8B-B14F-4D97-AF65-F5344CB8AC3E}">
        <p14:creationId xmlns:p14="http://schemas.microsoft.com/office/powerpoint/2010/main" val="4222585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23528" y="188640"/>
            <a:ext cx="8496945" cy="63709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3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家庭支援専門相談員</a:t>
            </a:r>
            <a:r>
              <a:rPr kumimoji="1" lang="en-US" altLang="ja-JP" sz="3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 家族のアセスメントについて基本を学び、実践します</a:t>
            </a:r>
            <a:endParaRPr kumimoji="1" lang="en-US" altLang="ja-JP"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 家族への支援について乳児院の役割を理解し、実践します </a:t>
            </a:r>
            <a:endParaRPr kumimoji="1" lang="en-US" altLang="ja-JP"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 精神疾患について正しく理解し、実践に活かしましょう</a:t>
            </a:r>
            <a:endParaRPr kumimoji="1" lang="en-US" altLang="ja-JP"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 家族の抱えるリスク要因について理解を深め、改善にむけた手立てを検討 しましょう</a:t>
            </a:r>
            <a:endParaRPr kumimoji="1" lang="en-US" altLang="ja-JP" sz="3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★専門知識　専門技術　の領域内容　を要参照</a:t>
            </a:r>
            <a:endParaRPr kumimoji="1" lang="en-US" altLang="ja-JP" sz="2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13</a:t>
            </a:fld>
            <a:endParaRPr lang="ja-JP" altLang="en-US" dirty="0">
              <a:solidFill>
                <a:prstClr val="black">
                  <a:tint val="75000"/>
                </a:prstClr>
              </a:solidFill>
            </a:endParaRPr>
          </a:p>
        </p:txBody>
      </p:sp>
    </p:spTree>
    <p:extLst>
      <p:ext uri="{BB962C8B-B14F-4D97-AF65-F5344CB8AC3E}">
        <p14:creationId xmlns:p14="http://schemas.microsoft.com/office/powerpoint/2010/main" val="4257677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620688"/>
            <a:ext cx="8280920"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家庭支援専門相談員　心理職</a:t>
            </a:r>
            <a:r>
              <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rPr>
              <a:t>□ 家族面接、電話相談の基本を習得しましょう</a:t>
            </a:r>
            <a:endParaRPr kumimoji="1" lang="en-US" altLang="ja-JP" sz="4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rPr>
              <a:t>□ 家族対応について、スーパーバイザーに相談しながら実践することが</a:t>
            </a:r>
            <a:r>
              <a:rPr kumimoji="1" lang="ja-JP" altLang="en-US" sz="40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重要</a:t>
            </a:r>
            <a:r>
              <a:rPr kumimoji="1" lang="ja-JP" altLang="en-US" sz="4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rPr>
              <a:t>です</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14</a:t>
            </a:fld>
            <a:endParaRPr lang="ja-JP" altLang="en-US" dirty="0">
              <a:solidFill>
                <a:prstClr val="black">
                  <a:tint val="75000"/>
                </a:prstClr>
              </a:solidFill>
            </a:endParaRPr>
          </a:p>
        </p:txBody>
      </p:sp>
    </p:spTree>
    <p:extLst>
      <p:ext uri="{BB962C8B-B14F-4D97-AF65-F5344CB8AC3E}">
        <p14:creationId xmlns:p14="http://schemas.microsoft.com/office/powerpoint/2010/main" val="4115094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620688"/>
            <a:ext cx="8280920"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心理職</a:t>
            </a:r>
            <a:r>
              <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rPr>
              <a:t>□ 親子関係調整の手立てについて、スーパーバイズを受けながら実践しまし ょう </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3542365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情報把握と記録</a:t>
            </a:r>
            <a:endParaRPr kumimoji="1" lang="ja-JP" altLang="en-US" dirty="0"/>
          </a:p>
        </p:txBody>
      </p:sp>
      <p:sp>
        <p:nvSpPr>
          <p:cNvPr id="3" name="コンテンツ プレースホルダー 2"/>
          <p:cNvSpPr>
            <a:spLocks noGrp="1"/>
          </p:cNvSpPr>
          <p:nvPr>
            <p:ph idx="1"/>
          </p:nvPr>
        </p:nvSpPr>
        <p:spPr>
          <a:xfrm>
            <a:off x="744703" y="1412776"/>
            <a:ext cx="7962066" cy="4824536"/>
          </a:xfrm>
        </p:spPr>
        <p:txBody>
          <a:bodyPr>
            <a:normAutofit fontScale="77500" lnSpcReduction="20000"/>
          </a:bodyPr>
          <a:lstStyle/>
          <a:p>
            <a:pPr marL="0" indent="0">
              <a:buNone/>
            </a:pPr>
            <a:r>
              <a:rPr lang="ja-JP" altLang="en-US" sz="3400" b="1" dirty="0">
                <a:solidFill>
                  <a:schemeClr val="tx2">
                    <a:lumMod val="75000"/>
                  </a:schemeClr>
                </a:solidFill>
              </a:rPr>
              <a:t>■情報収集のポイント</a:t>
            </a:r>
            <a:endParaRPr kumimoji="1" lang="en-US" altLang="ja-JP" sz="3400" b="1" dirty="0">
              <a:solidFill>
                <a:schemeClr val="tx2">
                  <a:lumMod val="75000"/>
                </a:schemeClr>
              </a:solidFill>
            </a:endParaRPr>
          </a:p>
          <a:p>
            <a:pPr marL="0" indent="0">
              <a:buNone/>
            </a:pPr>
            <a:r>
              <a:rPr kumimoji="1" lang="ja-JP" altLang="en-US" sz="3400" dirty="0"/>
              <a:t>①</a:t>
            </a:r>
            <a:r>
              <a:rPr lang="ja-JP" altLang="en-US" sz="3400" dirty="0"/>
              <a:t>虐待の有無やかかわり方の特徴等も含めた親子関係</a:t>
            </a:r>
            <a:endParaRPr lang="en-US" altLang="ja-JP" sz="3400" dirty="0"/>
          </a:p>
          <a:p>
            <a:pPr marL="0" indent="0">
              <a:buNone/>
            </a:pPr>
            <a:r>
              <a:rPr lang="ja-JP" altLang="en-US" sz="3400" dirty="0"/>
              <a:t>②家族構造</a:t>
            </a:r>
            <a:endParaRPr lang="en-US" altLang="ja-JP" sz="3400" dirty="0"/>
          </a:p>
          <a:p>
            <a:pPr marL="0" indent="0">
              <a:buNone/>
            </a:pPr>
            <a:r>
              <a:rPr lang="ja-JP" altLang="en-US" sz="3400" dirty="0"/>
              <a:t>③家族成員の特徴や生育歴・障害や疾病</a:t>
            </a:r>
            <a:endParaRPr lang="en-US" altLang="ja-JP" sz="3400" dirty="0"/>
          </a:p>
          <a:p>
            <a:pPr marL="0" indent="0">
              <a:buNone/>
            </a:pPr>
            <a:r>
              <a:rPr lang="ja-JP" altLang="en-US" sz="3400" dirty="0"/>
              <a:t>④家族間の関係</a:t>
            </a:r>
            <a:endParaRPr lang="en-US" altLang="ja-JP" sz="3400" dirty="0"/>
          </a:p>
          <a:p>
            <a:pPr marL="0" indent="0">
              <a:buNone/>
            </a:pPr>
            <a:r>
              <a:rPr lang="ja-JP" altLang="en-US" sz="3400" dirty="0"/>
              <a:t>⑤家族の生活・経済状況</a:t>
            </a:r>
            <a:endParaRPr lang="en-US" altLang="ja-JP" sz="3400" dirty="0"/>
          </a:p>
          <a:p>
            <a:pPr marL="0" indent="0">
              <a:buNone/>
            </a:pPr>
            <a:r>
              <a:rPr lang="ja-JP" altLang="en-US" sz="3400" dirty="0"/>
              <a:t>⑥家族と地域の関係等</a:t>
            </a:r>
            <a:endParaRPr lang="en-US" altLang="ja-JP" sz="3400" dirty="0"/>
          </a:p>
          <a:p>
            <a:pPr marL="0" indent="0">
              <a:buNone/>
            </a:pPr>
            <a:endParaRPr kumimoji="1" lang="en-US" altLang="ja-JP" dirty="0"/>
          </a:p>
          <a:p>
            <a:pPr marL="0" indent="0">
              <a:buNone/>
            </a:pPr>
            <a:endParaRPr kumimoji="1" lang="en-US" altLang="ja-JP" dirty="0"/>
          </a:p>
          <a:p>
            <a:pPr marL="0" indent="0">
              <a:buNone/>
            </a:pPr>
            <a:r>
              <a:rPr kumimoji="1" lang="ja-JP" altLang="en-US" b="1" dirty="0">
                <a:solidFill>
                  <a:schemeClr val="tx2">
                    <a:lumMod val="75000"/>
                  </a:schemeClr>
                </a:solidFill>
              </a:rPr>
              <a:t>■記録</a:t>
            </a:r>
            <a:endParaRPr kumimoji="1" lang="en-US" altLang="ja-JP" b="1" dirty="0">
              <a:solidFill>
                <a:schemeClr val="tx2">
                  <a:lumMod val="75000"/>
                </a:schemeClr>
              </a:solidFill>
            </a:endParaRPr>
          </a:p>
          <a:p>
            <a:pPr marL="0" indent="0">
              <a:buNone/>
            </a:pPr>
            <a:r>
              <a:rPr lang="ja-JP" altLang="en-US" sz="3400" dirty="0"/>
              <a:t>いつ・どこで・誰が・何を・どのようにしたかを簡潔明瞭に記述する</a:t>
            </a:r>
            <a:endParaRPr kumimoji="1" lang="ja-JP" altLang="en-US" sz="3400" dirty="0"/>
          </a:p>
        </p:txBody>
      </p:sp>
      <p:sp>
        <p:nvSpPr>
          <p:cNvPr id="4" name="下矢印 3"/>
          <p:cNvSpPr/>
          <p:nvPr/>
        </p:nvSpPr>
        <p:spPr>
          <a:xfrm>
            <a:off x="4241104" y="4345428"/>
            <a:ext cx="484632" cy="674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16</a:t>
            </a:fld>
            <a:endParaRPr lang="ja-JP" altLang="en-US" dirty="0">
              <a:solidFill>
                <a:prstClr val="black">
                  <a:tint val="75000"/>
                </a:prstClr>
              </a:solidFill>
            </a:endParaRPr>
          </a:p>
        </p:txBody>
      </p:sp>
    </p:spTree>
    <p:extLst>
      <p:ext uri="{BB962C8B-B14F-4D97-AF65-F5344CB8AC3E}">
        <p14:creationId xmlns:p14="http://schemas.microsoft.com/office/powerpoint/2010/main" val="858439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理解、支援方針の策定</a:t>
            </a:r>
          </a:p>
        </p:txBody>
      </p:sp>
      <p:sp>
        <p:nvSpPr>
          <p:cNvPr id="3" name="コンテンツ プレースホルダー 2"/>
          <p:cNvSpPr>
            <a:spLocks noGrp="1"/>
          </p:cNvSpPr>
          <p:nvPr>
            <p:ph idx="1"/>
          </p:nvPr>
        </p:nvSpPr>
        <p:spPr/>
        <p:txBody>
          <a:bodyPr/>
          <a:lstStyle/>
          <a:p>
            <a:pPr marL="0" indent="0">
              <a:buNone/>
            </a:pPr>
            <a:r>
              <a:rPr lang="ja-JP" altLang="en-US" b="1" dirty="0">
                <a:solidFill>
                  <a:schemeClr val="tx2">
                    <a:lumMod val="75000"/>
                  </a:schemeClr>
                </a:solidFill>
              </a:rPr>
              <a:t>■チームで情報共有、検討</a:t>
            </a:r>
            <a:endParaRPr lang="en-US" altLang="ja-JP" b="1" dirty="0">
              <a:solidFill>
                <a:schemeClr val="tx2">
                  <a:lumMod val="75000"/>
                </a:schemeClr>
              </a:solidFill>
            </a:endParaRPr>
          </a:p>
          <a:p>
            <a:pPr marL="0" indent="0">
              <a:buNone/>
            </a:pPr>
            <a:r>
              <a:rPr lang="ja-JP" altLang="en-US" sz="2800" dirty="0"/>
              <a:t>様々な専門職の視点から、子どもと保護者に対する理解を、互いに共有し統合していく。</a:t>
            </a:r>
            <a:endParaRPr lang="en-US" altLang="ja-JP" sz="2800" dirty="0"/>
          </a:p>
          <a:p>
            <a:pPr marL="0" indent="0">
              <a:buNone/>
            </a:pPr>
            <a:endParaRPr kumimoji="1" lang="en-US" altLang="ja-JP" dirty="0"/>
          </a:p>
          <a:p>
            <a:pPr marL="0" indent="0">
              <a:buNone/>
            </a:pPr>
            <a:r>
              <a:rPr lang="ja-JP" altLang="en-US" b="1" dirty="0">
                <a:solidFill>
                  <a:schemeClr val="tx2">
                    <a:lumMod val="75000"/>
                  </a:schemeClr>
                </a:solidFill>
              </a:rPr>
              <a:t>■短期、中長期的に支援する方針を定める</a:t>
            </a:r>
            <a:endParaRPr lang="en-US" altLang="ja-JP" b="1" dirty="0">
              <a:solidFill>
                <a:schemeClr val="tx2">
                  <a:lumMod val="75000"/>
                </a:schemeClr>
              </a:solidFill>
            </a:endParaRPr>
          </a:p>
          <a:p>
            <a:pPr marL="0" indent="0">
              <a:buNone/>
            </a:pPr>
            <a:r>
              <a:rPr kumimoji="1" lang="ja-JP" altLang="en-US" sz="2800" dirty="0"/>
              <a:t>日々、新たな情報が加えられ、支援方針は定期的に評価をし、修正を加えながら行われる。</a:t>
            </a:r>
            <a:endParaRPr kumimoji="1"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17</a:t>
            </a:fld>
            <a:endParaRPr lang="ja-JP" altLang="en-US" dirty="0">
              <a:solidFill>
                <a:prstClr val="black">
                  <a:tint val="75000"/>
                </a:prstClr>
              </a:solidFill>
            </a:endParaRPr>
          </a:p>
        </p:txBody>
      </p:sp>
    </p:spTree>
    <p:extLst>
      <p:ext uri="{BB962C8B-B14F-4D97-AF65-F5344CB8AC3E}">
        <p14:creationId xmlns:p14="http://schemas.microsoft.com/office/powerpoint/2010/main" val="24621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保護者への対応のポイント</a:t>
            </a:r>
          </a:p>
        </p:txBody>
      </p:sp>
      <p:sp>
        <p:nvSpPr>
          <p:cNvPr id="3" name="コンテンツ プレースホルダー 2"/>
          <p:cNvSpPr>
            <a:spLocks noGrp="1"/>
          </p:cNvSpPr>
          <p:nvPr>
            <p:ph idx="1"/>
          </p:nvPr>
        </p:nvSpPr>
        <p:spPr>
          <a:xfrm>
            <a:off x="1043608" y="1556792"/>
            <a:ext cx="7056784" cy="4781128"/>
          </a:xfrm>
        </p:spPr>
        <p:txBody>
          <a:bodyPr>
            <a:normAutofit/>
          </a:bodyPr>
          <a:lstStyle/>
          <a:p>
            <a:pPr marL="0" indent="0">
              <a:buNone/>
            </a:pPr>
            <a:r>
              <a:rPr kumimoji="1" lang="ja-JP" altLang="en-US" sz="2800" dirty="0"/>
              <a:t>①笑顔で挨拶</a:t>
            </a:r>
            <a:endParaRPr kumimoji="1" lang="en-US" altLang="ja-JP" sz="2800" dirty="0"/>
          </a:p>
          <a:p>
            <a:pPr marL="0" indent="0">
              <a:buNone/>
            </a:pPr>
            <a:r>
              <a:rPr lang="ja-JP" altLang="en-US" sz="2800" dirty="0"/>
              <a:t>②姿勢</a:t>
            </a:r>
            <a:endParaRPr lang="en-US" altLang="ja-JP" sz="2800" dirty="0"/>
          </a:p>
          <a:p>
            <a:pPr marL="0" indent="0">
              <a:buNone/>
            </a:pPr>
            <a:r>
              <a:rPr kumimoji="1" lang="ja-JP" altLang="en-US" sz="2800" dirty="0"/>
              <a:t>③準備（面会場所、子どもの身だしなみ）</a:t>
            </a:r>
            <a:endParaRPr kumimoji="1" lang="en-US" altLang="ja-JP" sz="2800" dirty="0"/>
          </a:p>
          <a:p>
            <a:pPr marL="0" indent="0">
              <a:buNone/>
            </a:pPr>
            <a:r>
              <a:rPr lang="ja-JP" altLang="en-US" sz="2800" dirty="0"/>
              <a:t>④言葉使い</a:t>
            </a:r>
            <a:endParaRPr lang="en-US" altLang="ja-JP" sz="2800" dirty="0"/>
          </a:p>
          <a:p>
            <a:pPr marL="0" indent="0">
              <a:buNone/>
            </a:pPr>
            <a:r>
              <a:rPr kumimoji="1" lang="ja-JP" altLang="en-US" sz="2800" dirty="0"/>
              <a:t>⑤職員の服装</a:t>
            </a:r>
            <a:endParaRPr kumimoji="1" lang="en-US" altLang="ja-JP" sz="2800" dirty="0"/>
          </a:p>
          <a:p>
            <a:pPr marL="0" indent="0">
              <a:buNone/>
            </a:pPr>
            <a:r>
              <a:rPr lang="ja-JP" altLang="en-US" sz="2800" dirty="0"/>
              <a:t>⑥ケースの把握</a:t>
            </a:r>
            <a:endParaRPr lang="en-US" altLang="ja-JP" sz="2800" dirty="0"/>
          </a:p>
          <a:p>
            <a:pPr marL="0" indent="0">
              <a:buNone/>
            </a:pPr>
            <a:r>
              <a:rPr kumimoji="1" lang="ja-JP" altLang="en-US" sz="2800" dirty="0"/>
              <a:t>⑦情報共有</a:t>
            </a:r>
            <a:endParaRPr kumimoji="1" lang="en-US" altLang="ja-JP" sz="2800" dirty="0"/>
          </a:p>
          <a:p>
            <a:pPr marL="0" indent="0">
              <a:buNone/>
            </a:pPr>
            <a:r>
              <a:rPr lang="ja-JP" altLang="en-US" sz="2800" dirty="0"/>
              <a:t>⑧保護者の要望、気持ちの受け止め</a:t>
            </a:r>
            <a:endParaRPr lang="en-US" altLang="ja-JP" sz="2800" dirty="0"/>
          </a:p>
          <a:p>
            <a:pPr marL="0" indent="0">
              <a:buNone/>
            </a:pPr>
            <a:r>
              <a:rPr kumimoji="1" lang="ja-JP" altLang="en-US" sz="2800" dirty="0"/>
              <a:t>⑨他の職員への伝達</a:t>
            </a:r>
            <a:endParaRPr kumimoji="1"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1779971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424936" cy="1143000"/>
          </a:xfrm>
        </p:spPr>
        <p:txBody>
          <a:bodyPr>
            <a:normAutofit/>
          </a:bodyPr>
          <a:lstStyle/>
          <a:p>
            <a:r>
              <a:rPr lang="ja-JP" altLang="en-US" sz="3600" dirty="0"/>
              <a:t>困ったことやトラブルがおきてしまったら</a:t>
            </a:r>
            <a:r>
              <a:rPr kumimoji="1" lang="ja-JP" altLang="en-US" sz="3600" dirty="0"/>
              <a:t>・・・</a:t>
            </a:r>
          </a:p>
        </p:txBody>
      </p:sp>
      <p:sp>
        <p:nvSpPr>
          <p:cNvPr id="3" name="コンテンツ プレースホルダー 2"/>
          <p:cNvSpPr>
            <a:spLocks noGrp="1"/>
          </p:cNvSpPr>
          <p:nvPr>
            <p:ph idx="1"/>
          </p:nvPr>
        </p:nvSpPr>
        <p:spPr>
          <a:xfrm>
            <a:off x="611560" y="2636912"/>
            <a:ext cx="8208912" cy="1872208"/>
          </a:xfrm>
        </p:spPr>
        <p:txBody>
          <a:bodyPr>
            <a:normAutofit/>
          </a:bodyPr>
          <a:lstStyle/>
          <a:p>
            <a:pPr marL="0" indent="0">
              <a:buNone/>
            </a:pPr>
            <a:r>
              <a:rPr lang="ja-JP" altLang="en-US" sz="2800" dirty="0"/>
              <a:t>★</a:t>
            </a:r>
            <a:r>
              <a:rPr kumimoji="1" lang="ja-JP" altLang="en-US" sz="2800" dirty="0"/>
              <a:t>一人で抱え込</a:t>
            </a:r>
            <a:r>
              <a:rPr lang="ja-JP" altLang="en-US" sz="2800" dirty="0"/>
              <a:t>んだり、</a:t>
            </a:r>
            <a:r>
              <a:rPr kumimoji="1" lang="ja-JP" altLang="en-US" sz="2800" dirty="0"/>
              <a:t>判断</a:t>
            </a:r>
            <a:r>
              <a:rPr lang="ja-JP" altLang="en-US" sz="2800" dirty="0"/>
              <a:t>しない。</a:t>
            </a:r>
            <a:endParaRPr lang="en-US" altLang="ja-JP" sz="2800" dirty="0"/>
          </a:p>
          <a:p>
            <a:pPr marL="0" indent="0">
              <a:buNone/>
            </a:pPr>
            <a:r>
              <a:rPr lang="ja-JP" altLang="en-US" sz="2800" dirty="0"/>
              <a:t>★</a:t>
            </a:r>
            <a:r>
              <a:rPr kumimoji="1" lang="ja-JP" altLang="en-US" sz="2800" dirty="0"/>
              <a:t>他の職員（スーパーバイザー等）へ必ず相談</a:t>
            </a:r>
            <a:endParaRPr kumimoji="1" lang="en-US" altLang="ja-JP" sz="2800" dirty="0"/>
          </a:p>
          <a:p>
            <a:pPr marL="0" indent="0">
              <a:buNone/>
            </a:pPr>
            <a:r>
              <a:rPr lang="ja-JP" altLang="en-US" sz="2800" dirty="0"/>
              <a:t>　　</a:t>
            </a:r>
            <a:r>
              <a:rPr kumimoji="1" lang="ja-JP" altLang="en-US" sz="2800" dirty="0"/>
              <a:t>しましょう！</a:t>
            </a:r>
            <a:endParaRPr kumimoji="1" lang="en-US" altLang="ja-JP" sz="2800" dirty="0"/>
          </a:p>
          <a:p>
            <a:pPr marL="0" indent="0">
              <a:buNone/>
            </a:pP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19</a:t>
            </a:fld>
            <a:endParaRPr lang="ja-JP" altLang="en-US" dirty="0">
              <a:solidFill>
                <a:prstClr val="black">
                  <a:tint val="75000"/>
                </a:prstClr>
              </a:solidFill>
            </a:endParaRPr>
          </a:p>
        </p:txBody>
      </p:sp>
    </p:spTree>
    <p:extLst>
      <p:ext uri="{BB962C8B-B14F-4D97-AF65-F5344CB8AC3E}">
        <p14:creationId xmlns:p14="http://schemas.microsoft.com/office/powerpoint/2010/main" val="2402140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sz="4000" dirty="0"/>
              <a:t>はじめに</a:t>
            </a:r>
            <a:endParaRPr kumimoji="1" lang="ja-JP" altLang="en-US" sz="4000" dirty="0"/>
          </a:p>
        </p:txBody>
      </p:sp>
      <p:sp>
        <p:nvSpPr>
          <p:cNvPr id="5" name="コンテンツ プレースホルダー 4"/>
          <p:cNvSpPr>
            <a:spLocks noGrp="1"/>
          </p:cNvSpPr>
          <p:nvPr>
            <p:ph idx="1"/>
          </p:nvPr>
        </p:nvSpPr>
        <p:spPr/>
        <p:txBody>
          <a:bodyPr/>
          <a:lstStyle/>
          <a:p>
            <a:pPr marL="0" indent="0">
              <a:buNone/>
            </a:pPr>
            <a:r>
              <a:rPr lang="ja-JP" altLang="en-US" sz="2800" dirty="0"/>
              <a:t>今日の入所児のほとんどは保護者がいて、しかも複雑な家庭問題を背景に持つ入所児が多い</a:t>
            </a:r>
            <a:endParaRPr lang="en-US" altLang="ja-JP" sz="2800" dirty="0"/>
          </a:p>
          <a:p>
            <a:pPr marL="0" indent="0">
              <a:buNone/>
            </a:pPr>
            <a:endParaRPr lang="en-US" altLang="ja-JP" sz="2800" dirty="0"/>
          </a:p>
          <a:p>
            <a:pPr marL="0" indent="0">
              <a:buNone/>
            </a:pPr>
            <a:r>
              <a:rPr lang="ja-JP" altLang="en-US" dirty="0"/>
              <a:t>　</a:t>
            </a:r>
            <a:endParaRPr lang="en-US" altLang="ja-JP" dirty="0"/>
          </a:p>
          <a:p>
            <a:pPr marL="0" indent="0">
              <a:buNone/>
            </a:pPr>
            <a:r>
              <a:rPr lang="ja-JP" altLang="en-US" sz="2800" dirty="0"/>
              <a:t>保護者の問題が解消されないかぎり、家庭復帰は望めない</a:t>
            </a:r>
          </a:p>
          <a:p>
            <a:pPr marL="0" indent="0">
              <a:buNone/>
            </a:pPr>
            <a:endParaRPr kumimoji="1" lang="en-US" altLang="ja-JP" dirty="0"/>
          </a:p>
        </p:txBody>
      </p:sp>
      <p:sp>
        <p:nvSpPr>
          <p:cNvPr id="2" name="下矢印 1"/>
          <p:cNvSpPr/>
          <p:nvPr/>
        </p:nvSpPr>
        <p:spPr>
          <a:xfrm>
            <a:off x="4329407" y="2981997"/>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下矢印 5"/>
          <p:cNvSpPr/>
          <p:nvPr/>
        </p:nvSpPr>
        <p:spPr>
          <a:xfrm>
            <a:off x="4310082" y="443711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 name="フローチャート : 代替処理 2"/>
          <p:cNvSpPr/>
          <p:nvPr/>
        </p:nvSpPr>
        <p:spPr>
          <a:xfrm>
            <a:off x="1043608" y="5351543"/>
            <a:ext cx="7344816" cy="957182"/>
          </a:xfrm>
          <a:prstGeom prst="flowChartAlternateProcess">
            <a:avLst/>
          </a:prstGeom>
          <a:solidFill>
            <a:srgbClr val="FF99CC"/>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保護者へのケースワーク（</a:t>
            </a:r>
            <a:r>
              <a:rPr kumimoji="1" lang="ja-JP" altLang="en-US" sz="2800" b="0" i="0" u="none" strike="noStrike" kern="1200" cap="none" spc="0" normalizeH="0" baseline="0" noProof="0" dirty="0">
                <a:ln>
                  <a:noFill/>
                </a:ln>
                <a:solidFill>
                  <a:srgbClr val="C00000"/>
                </a:solidFill>
                <a:effectLst/>
                <a:uLnTx/>
                <a:uFillTx/>
                <a:latin typeface="Calibri"/>
                <a:ea typeface="ＭＳ Ｐゴシック" panose="020B0600070205080204" pitchFamily="50" charset="-128"/>
                <a:cs typeface="+mn-cs"/>
              </a:rPr>
              <a:t>ソーシャルワーク</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）はとても重要な仕事</a:t>
            </a: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189787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5417" y="476672"/>
            <a:ext cx="8229600" cy="1143000"/>
          </a:xfrm>
          <a:ln>
            <a:noFill/>
          </a:ln>
        </p:spPr>
        <p:txBody>
          <a:bodyPr>
            <a:noAutofit/>
          </a:bodyPr>
          <a:lstStyle/>
          <a:p>
            <a:r>
              <a:rPr kumimoji="1" lang="ja-JP" altLang="en-US" sz="4000" dirty="0"/>
              <a:t>保護者へのケースワークの役目</a:t>
            </a:r>
          </a:p>
        </p:txBody>
      </p:sp>
      <p:sp>
        <p:nvSpPr>
          <p:cNvPr id="3" name="コンテンツ プレースホルダー 2"/>
          <p:cNvSpPr>
            <a:spLocks noGrp="1"/>
          </p:cNvSpPr>
          <p:nvPr>
            <p:ph idx="1"/>
          </p:nvPr>
        </p:nvSpPr>
        <p:spPr>
          <a:xfrm>
            <a:off x="852925" y="1598066"/>
            <a:ext cx="7859216" cy="4525963"/>
          </a:xfrm>
        </p:spPr>
        <p:txBody>
          <a:bodyPr/>
          <a:lstStyle/>
          <a:p>
            <a:pPr marL="0" indent="0">
              <a:buNone/>
            </a:pPr>
            <a:endParaRPr kumimoji="1" lang="en-US" altLang="ja-JP" sz="2800" dirty="0"/>
          </a:p>
          <a:p>
            <a:pPr marL="0" indent="0">
              <a:buNone/>
            </a:pPr>
            <a:r>
              <a:rPr kumimoji="1" lang="ja-JP" altLang="en-US" sz="2800" dirty="0"/>
              <a:t>乳児院の職員が児童相談所等と連携し行うことで、</a:t>
            </a:r>
            <a:endParaRPr kumimoji="1" lang="en-US" altLang="ja-JP" sz="2800" dirty="0"/>
          </a:p>
          <a:p>
            <a:pPr marL="0" indent="0">
              <a:buNone/>
            </a:pPr>
            <a:r>
              <a:rPr kumimoji="1" lang="ja-JP" altLang="en-US" sz="2800" dirty="0"/>
              <a:t>より適切な支援が組み立てられる</a:t>
            </a:r>
            <a:endParaRPr lang="en-US" altLang="ja-JP" sz="2800" dirty="0"/>
          </a:p>
          <a:p>
            <a:pPr marL="0" indent="0">
              <a:buNone/>
            </a:pPr>
            <a:endParaRPr kumimoji="1" lang="en-US" altLang="ja-JP" sz="2800" dirty="0"/>
          </a:p>
          <a:p>
            <a:pPr marL="0" indent="0">
              <a:buNone/>
            </a:pPr>
            <a:endParaRPr lang="en-US" altLang="ja-JP" sz="2800" dirty="0"/>
          </a:p>
          <a:p>
            <a:pPr marL="0" indent="0">
              <a:buNone/>
            </a:pPr>
            <a:r>
              <a:rPr kumimoji="1" lang="ja-JP" altLang="en-US" sz="2800" dirty="0"/>
              <a:t>　　　　　　　　　保護者支援の中心となる</a:t>
            </a:r>
            <a:r>
              <a:rPr kumimoji="1" lang="ja-JP" altLang="en-US" dirty="0"/>
              <a:t>　　　　　　</a:t>
            </a:r>
            <a:endParaRPr kumimoji="1" lang="en-US" altLang="ja-JP" dirty="0"/>
          </a:p>
          <a:p>
            <a:pPr marL="0" indent="0" algn="ctr">
              <a:buNone/>
            </a:pPr>
            <a:r>
              <a:rPr kumimoji="1" lang="ja-JP" altLang="en-US" dirty="0">
                <a:solidFill>
                  <a:srgbClr val="FF0000"/>
                </a:solidFill>
              </a:rPr>
              <a:t>家庭支援専門相談員</a:t>
            </a:r>
            <a:r>
              <a:rPr kumimoji="1" lang="ja-JP" altLang="en-US" dirty="0"/>
              <a:t>を配置</a:t>
            </a:r>
          </a:p>
        </p:txBody>
      </p:sp>
      <p:sp>
        <p:nvSpPr>
          <p:cNvPr id="4" name="下矢印 3"/>
          <p:cNvSpPr/>
          <p:nvPr/>
        </p:nvSpPr>
        <p:spPr>
          <a:xfrm>
            <a:off x="4297901" y="328498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51960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1143000"/>
          </a:xfrm>
        </p:spPr>
        <p:txBody>
          <a:bodyPr/>
          <a:lstStyle/>
          <a:p>
            <a:r>
              <a:rPr lang="ja-JP" altLang="en-US" dirty="0"/>
              <a:t>家族との関係構築を図るために</a:t>
            </a:r>
            <a:endParaRPr kumimoji="1" lang="ja-JP" altLang="en-US" dirty="0"/>
          </a:p>
        </p:txBody>
      </p:sp>
      <p:sp>
        <p:nvSpPr>
          <p:cNvPr id="3" name="コンテンツ プレースホルダー 2"/>
          <p:cNvSpPr>
            <a:spLocks noGrp="1"/>
          </p:cNvSpPr>
          <p:nvPr>
            <p:ph idx="1"/>
          </p:nvPr>
        </p:nvSpPr>
        <p:spPr>
          <a:xfrm>
            <a:off x="457200" y="1916832"/>
            <a:ext cx="8229600" cy="4209331"/>
          </a:xfrm>
        </p:spPr>
        <p:txBody>
          <a:bodyPr/>
          <a:lstStyle/>
          <a:p>
            <a:pPr marL="0" indent="0">
              <a:buNone/>
            </a:pPr>
            <a:endParaRPr kumimoji="1" lang="en-US" altLang="ja-JP" dirty="0"/>
          </a:p>
          <a:p>
            <a:pPr marL="0" indent="0">
              <a:buNone/>
            </a:pPr>
            <a:r>
              <a:rPr kumimoji="1" lang="ja-JP" altLang="en-US" dirty="0"/>
              <a:t>　私たち、乳児院職員が考えるべきこと</a:t>
            </a:r>
            <a:endParaRPr kumimoji="1" lang="en-US" altLang="ja-JP" dirty="0"/>
          </a:p>
          <a:p>
            <a:pPr marL="0" indent="0">
              <a:buNone/>
            </a:pPr>
            <a:endParaRPr lang="en-US" altLang="ja-JP" sz="1600" dirty="0"/>
          </a:p>
          <a:p>
            <a:pPr marL="0" indent="0">
              <a:buNone/>
            </a:pPr>
            <a:r>
              <a:rPr lang="ja-JP" altLang="en-US" sz="4000" dirty="0">
                <a:solidFill>
                  <a:srgbClr val="0070C0"/>
                </a:solidFill>
              </a:rPr>
              <a:t>　</a:t>
            </a:r>
            <a:r>
              <a:rPr lang="ja-JP" altLang="en-US" sz="4000" dirty="0">
                <a:solidFill>
                  <a:schemeClr val="accent5">
                    <a:lumMod val="75000"/>
                  </a:schemeClr>
                </a:solidFill>
              </a:rPr>
              <a:t>「</a:t>
            </a:r>
            <a:r>
              <a:rPr kumimoji="1" lang="ja-JP" altLang="en-US" sz="4000" dirty="0">
                <a:solidFill>
                  <a:schemeClr val="accent5">
                    <a:lumMod val="75000"/>
                  </a:schemeClr>
                </a:solidFill>
              </a:rPr>
              <a:t>この子を育てるため、</a:t>
            </a:r>
            <a:endParaRPr kumimoji="1" lang="en-US" altLang="ja-JP" sz="4000" dirty="0">
              <a:solidFill>
                <a:schemeClr val="accent5">
                  <a:lumMod val="75000"/>
                </a:schemeClr>
              </a:solidFill>
            </a:endParaRPr>
          </a:p>
          <a:p>
            <a:pPr marL="0" indent="0">
              <a:buNone/>
            </a:pPr>
            <a:r>
              <a:rPr lang="ja-JP" altLang="en-US" sz="4000" dirty="0">
                <a:solidFill>
                  <a:schemeClr val="accent5">
                    <a:lumMod val="75000"/>
                  </a:schemeClr>
                </a:solidFill>
              </a:rPr>
              <a:t>　　</a:t>
            </a:r>
            <a:r>
              <a:rPr kumimoji="1" lang="ja-JP" altLang="en-US" sz="4000" dirty="0">
                <a:solidFill>
                  <a:schemeClr val="accent5">
                    <a:lumMod val="75000"/>
                  </a:schemeClr>
                </a:solidFill>
              </a:rPr>
              <a:t>家族とどのように協力すべきか」</a:t>
            </a: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1965953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764704"/>
            <a:ext cx="8640960" cy="1143000"/>
          </a:xfrm>
        </p:spPr>
        <p:txBody>
          <a:bodyPr>
            <a:noAutofit/>
          </a:bodyPr>
          <a:lstStyle/>
          <a:p>
            <a:pPr algn="l"/>
            <a:r>
              <a:rPr lang="ja-JP" altLang="en-US" sz="3200" b="1" dirty="0">
                <a:solidFill>
                  <a:srgbClr val="0070C0"/>
                </a:solidFill>
              </a:rPr>
              <a:t>□家族</a:t>
            </a:r>
            <a:r>
              <a:rPr kumimoji="1" lang="ja-JP" altLang="en-US" sz="3200" b="1" dirty="0">
                <a:solidFill>
                  <a:srgbClr val="0070C0"/>
                </a:solidFill>
              </a:rPr>
              <a:t>に対する基本</a:t>
            </a:r>
            <a:r>
              <a:rPr lang="ja-JP" altLang="en-US" sz="3200" b="1" dirty="0">
                <a:solidFill>
                  <a:srgbClr val="0070C0"/>
                </a:solidFill>
              </a:rPr>
              <a:t>的な対応を身につけましょう（基本姿勢）</a:t>
            </a:r>
            <a:endParaRPr kumimoji="1" lang="ja-JP" altLang="en-US" sz="3200" b="1" dirty="0">
              <a:solidFill>
                <a:srgbClr val="0070C0"/>
              </a:solidFill>
            </a:endParaRPr>
          </a:p>
        </p:txBody>
      </p:sp>
      <p:sp>
        <p:nvSpPr>
          <p:cNvPr id="3" name="コンテンツ プレースホルダー 2"/>
          <p:cNvSpPr>
            <a:spLocks noGrp="1"/>
          </p:cNvSpPr>
          <p:nvPr>
            <p:ph idx="1"/>
          </p:nvPr>
        </p:nvSpPr>
        <p:spPr>
          <a:xfrm>
            <a:off x="863588" y="2013496"/>
            <a:ext cx="7416824" cy="4104456"/>
          </a:xfrm>
        </p:spPr>
        <p:txBody>
          <a:bodyPr>
            <a:normAutofit lnSpcReduction="10000"/>
          </a:bodyPr>
          <a:lstStyle/>
          <a:p>
            <a:pPr marL="0" indent="0">
              <a:buNone/>
            </a:pPr>
            <a:r>
              <a:rPr lang="ja-JP" altLang="en-US" sz="3000" b="1" dirty="0">
                <a:solidFill>
                  <a:srgbClr val="0070C0"/>
                </a:solidFill>
              </a:rPr>
              <a:t>　様々な事情</a:t>
            </a:r>
            <a:r>
              <a:rPr lang="ja-JP" altLang="en-US" sz="3000" b="1" dirty="0">
                <a:solidFill>
                  <a:srgbClr val="C00000"/>
                </a:solidFill>
              </a:rPr>
              <a:t>が複雑に絡み合った背景</a:t>
            </a:r>
            <a:r>
              <a:rPr lang="ja-JP" altLang="en-US" sz="3000" b="1" dirty="0">
                <a:solidFill>
                  <a:srgbClr val="0070C0"/>
                </a:solidFill>
              </a:rPr>
              <a:t>を抱えていることを理解する</a:t>
            </a:r>
            <a:endParaRPr lang="en-US" altLang="ja-JP" sz="3000" b="1" dirty="0">
              <a:solidFill>
                <a:srgbClr val="0070C0"/>
              </a:solidFill>
            </a:endParaRPr>
          </a:p>
          <a:p>
            <a:pPr marL="0" indent="0">
              <a:buNone/>
            </a:pPr>
            <a:endParaRPr kumimoji="1" lang="en-US" altLang="ja-JP" sz="1200" dirty="0"/>
          </a:p>
          <a:p>
            <a:r>
              <a:rPr lang="ja-JP" altLang="en-US" sz="2800" dirty="0"/>
              <a:t>心身の調子を崩している</a:t>
            </a:r>
            <a:endParaRPr lang="en-US" altLang="ja-JP" sz="2800" dirty="0"/>
          </a:p>
          <a:p>
            <a:r>
              <a:rPr lang="ja-JP" altLang="en-US" sz="2800" dirty="0"/>
              <a:t>障害</a:t>
            </a:r>
            <a:r>
              <a:rPr lang="ja-JP" altLang="en-US" sz="2800" dirty="0" smtClean="0"/>
              <a:t>を</a:t>
            </a:r>
            <a:r>
              <a:rPr lang="ja-JP" altLang="en-US" sz="2800" dirty="0"/>
              <a:t>持っている</a:t>
            </a:r>
            <a:endParaRPr lang="en-US" altLang="ja-JP" sz="2800" dirty="0"/>
          </a:p>
          <a:p>
            <a:r>
              <a:rPr kumimoji="1" lang="ja-JP" altLang="en-US" sz="2800" dirty="0"/>
              <a:t>家族との関係が上手くいっていない</a:t>
            </a:r>
            <a:endParaRPr kumimoji="1" lang="en-US" altLang="ja-JP" sz="2800" dirty="0"/>
          </a:p>
          <a:p>
            <a:r>
              <a:rPr lang="ja-JP" altLang="en-US" sz="2800" dirty="0"/>
              <a:t>子育ての支援者が近くにいない</a:t>
            </a:r>
            <a:endParaRPr lang="en-US" altLang="ja-JP" sz="2800" dirty="0"/>
          </a:p>
          <a:p>
            <a:r>
              <a:rPr lang="ja-JP" altLang="en-US" sz="2800" dirty="0">
                <a:solidFill>
                  <a:srgbClr val="C00000"/>
                </a:solidFill>
              </a:rPr>
              <a:t>地域で孤立している</a:t>
            </a:r>
            <a:endParaRPr lang="en-US" altLang="ja-JP" sz="2800" dirty="0">
              <a:solidFill>
                <a:srgbClr val="C00000"/>
              </a:solidFill>
            </a:endParaRPr>
          </a:p>
          <a:p>
            <a:r>
              <a:rPr kumimoji="1" lang="ja-JP" altLang="en-US" sz="2800" dirty="0"/>
              <a:t>経済的に困っている　等</a:t>
            </a:r>
            <a:endParaRPr kumimoji="1" lang="en-US" altLang="ja-JP" sz="2800" dirty="0"/>
          </a:p>
          <a:p>
            <a:pPr marL="0" indent="0">
              <a:buNone/>
            </a:pPr>
            <a:endParaRPr kumimoji="1" lang="en-US" altLang="ja-JP" dirty="0">
              <a:solidFill>
                <a:srgbClr val="0070C0"/>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034718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43608" y="2276872"/>
            <a:ext cx="7488832" cy="3456384"/>
          </a:xfrm>
        </p:spPr>
        <p:txBody>
          <a:bodyPr>
            <a:normAutofit/>
          </a:bodyPr>
          <a:lstStyle/>
          <a:p>
            <a:pPr marL="0" indent="0">
              <a:buNone/>
            </a:pPr>
            <a:r>
              <a:rPr lang="ja-JP" altLang="en-US" sz="3000" b="1" dirty="0">
                <a:solidFill>
                  <a:srgbClr val="0070C0"/>
                </a:solidFill>
              </a:rPr>
              <a:t>　</a:t>
            </a:r>
            <a:r>
              <a:rPr kumimoji="1" lang="ja-JP" altLang="en-US" sz="3000" b="1" dirty="0">
                <a:solidFill>
                  <a:srgbClr val="0070C0"/>
                </a:solidFill>
              </a:rPr>
              <a:t>子どもにとって唯一無二の存在である</a:t>
            </a:r>
            <a:endParaRPr kumimoji="1" lang="en-US" altLang="ja-JP" sz="3000" b="1" dirty="0">
              <a:solidFill>
                <a:srgbClr val="0070C0"/>
              </a:solidFill>
            </a:endParaRPr>
          </a:p>
          <a:p>
            <a:pPr marL="0" indent="0">
              <a:buNone/>
            </a:pPr>
            <a:endParaRPr kumimoji="1" lang="en-US" altLang="ja-JP" sz="1600" dirty="0">
              <a:solidFill>
                <a:srgbClr val="0070C0"/>
              </a:solidFill>
            </a:endParaRPr>
          </a:p>
          <a:p>
            <a:pPr marL="0" indent="0">
              <a:buNone/>
            </a:pPr>
            <a:r>
              <a:rPr lang="ja-JP" altLang="en-US" sz="2800" dirty="0"/>
              <a:t>・保護者は子どもにとっての根源とも言える存在</a:t>
            </a:r>
            <a:endParaRPr lang="en-US" altLang="ja-JP" sz="2800" dirty="0"/>
          </a:p>
          <a:p>
            <a:pPr marL="0" indent="0">
              <a:buNone/>
            </a:pPr>
            <a:r>
              <a:rPr lang="ja-JP" altLang="en-US" sz="2800" dirty="0"/>
              <a:t>・保護者は子どもにとって</a:t>
            </a:r>
            <a:r>
              <a:rPr lang="ja-JP" altLang="en-US" sz="2800" dirty="0">
                <a:solidFill>
                  <a:srgbClr val="C00000"/>
                </a:solidFill>
              </a:rPr>
              <a:t>替え難い</a:t>
            </a:r>
            <a:r>
              <a:rPr lang="ja-JP" altLang="en-US" sz="2800" dirty="0"/>
              <a:t>大切な存在</a:t>
            </a:r>
            <a:endParaRPr lang="en-US" altLang="ja-JP" sz="2800" dirty="0"/>
          </a:p>
          <a:p>
            <a:pPr marL="0" indent="0">
              <a:buNone/>
            </a:pPr>
            <a:r>
              <a:rPr kumimoji="1" lang="ja-JP" altLang="en-US" sz="2800" dirty="0"/>
              <a:t>　</a:t>
            </a:r>
            <a:r>
              <a:rPr kumimoji="1" lang="ja-JP" altLang="en-US" sz="2800" dirty="0">
                <a:solidFill>
                  <a:srgbClr val="C00000"/>
                </a:solidFill>
              </a:rPr>
              <a:t>　（あるいは実親は</a:t>
            </a:r>
            <a:r>
              <a:rPr kumimoji="1" lang="ja-JP" altLang="en-US" sz="2800" dirty="0" smtClean="0">
                <a:solidFill>
                  <a:srgbClr val="C00000"/>
                </a:solidFill>
              </a:rPr>
              <a:t>子どもに</a:t>
            </a:r>
            <a:r>
              <a:rPr kumimoji="1" lang="ja-JP" altLang="en-US" sz="2800" dirty="0">
                <a:solidFill>
                  <a:srgbClr val="C00000"/>
                </a:solidFill>
              </a:rPr>
              <a:t>とって替わることのできない存在）</a:t>
            </a:r>
            <a:endParaRPr kumimoji="1" lang="en-US" altLang="ja-JP" sz="2800" dirty="0">
              <a:solidFill>
                <a:srgbClr val="C00000"/>
              </a:solidFill>
            </a:endParaRPr>
          </a:p>
        </p:txBody>
      </p:sp>
      <p:sp>
        <p:nvSpPr>
          <p:cNvPr id="5" name="タイトル 1"/>
          <p:cNvSpPr>
            <a:spLocks noGrp="1"/>
          </p:cNvSpPr>
          <p:nvPr>
            <p:ph type="title"/>
          </p:nvPr>
        </p:nvSpPr>
        <p:spPr>
          <a:xfrm>
            <a:off x="449796" y="836712"/>
            <a:ext cx="8676456" cy="1143000"/>
          </a:xfrm>
        </p:spPr>
        <p:txBody>
          <a:bodyPr>
            <a:noAutofit/>
          </a:bodyPr>
          <a:lstStyle/>
          <a:p>
            <a:pPr algn="l"/>
            <a:r>
              <a:rPr lang="ja-JP" altLang="en-US" sz="3200" b="1" dirty="0">
                <a:solidFill>
                  <a:srgbClr val="0070C0"/>
                </a:solidFill>
              </a:rPr>
              <a:t>□家族</a:t>
            </a:r>
            <a:r>
              <a:rPr kumimoji="1" lang="ja-JP" altLang="en-US" sz="3200" b="1" dirty="0">
                <a:solidFill>
                  <a:srgbClr val="0070C0"/>
                </a:solidFill>
              </a:rPr>
              <a:t>に対する基本</a:t>
            </a:r>
            <a:r>
              <a:rPr lang="ja-JP" altLang="en-US" sz="3200" b="1" dirty="0">
                <a:solidFill>
                  <a:srgbClr val="0070C0"/>
                </a:solidFill>
              </a:rPr>
              <a:t>的な対応を身につけましょう</a:t>
            </a:r>
            <a:r>
              <a:rPr lang="en-US" altLang="ja-JP" sz="3200" b="1" dirty="0">
                <a:solidFill>
                  <a:srgbClr val="0070C0"/>
                </a:solidFill>
              </a:rPr>
              <a:t/>
            </a:r>
            <a:br>
              <a:rPr lang="en-US" altLang="ja-JP" sz="3200" b="1" dirty="0">
                <a:solidFill>
                  <a:srgbClr val="0070C0"/>
                </a:solidFill>
              </a:rPr>
            </a:br>
            <a:r>
              <a:rPr lang="ja-JP" altLang="en-US" sz="3200" b="1" dirty="0">
                <a:solidFill>
                  <a:srgbClr val="0070C0"/>
                </a:solidFill>
              </a:rPr>
              <a:t>（基本姿勢）</a:t>
            </a:r>
            <a:endParaRPr kumimoji="1" lang="ja-JP" altLang="en-US" sz="3200" b="1" dirty="0">
              <a:solidFill>
                <a:srgbClr val="0070C0"/>
              </a:solidFill>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3056943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47564" y="1784174"/>
            <a:ext cx="7869560" cy="4165105"/>
          </a:xfrm>
        </p:spPr>
        <p:txBody>
          <a:bodyPr>
            <a:normAutofit lnSpcReduction="10000"/>
          </a:bodyPr>
          <a:lstStyle/>
          <a:p>
            <a:pPr marL="0" indent="0">
              <a:buNone/>
            </a:pPr>
            <a:r>
              <a:rPr lang="ja-JP" altLang="en-US" sz="2800" dirty="0"/>
              <a:t>何らかの形で「保護者とつながり、</a:t>
            </a:r>
            <a:r>
              <a:rPr lang="ja-JP" altLang="en-US" sz="2800" dirty="0">
                <a:solidFill>
                  <a:srgbClr val="C00000"/>
                </a:solidFill>
              </a:rPr>
              <a:t>保護者としてできる養育を担っていただくこと」</a:t>
            </a:r>
            <a:r>
              <a:rPr lang="ja-JP" altLang="en-US" sz="2800" dirty="0"/>
              <a:t>が子どもにとっての最善の利益</a:t>
            </a:r>
            <a:endParaRPr kumimoji="1" lang="en-US" altLang="ja-JP" sz="2800" dirty="0"/>
          </a:p>
          <a:p>
            <a:pPr marL="0" indent="0">
              <a:buNone/>
            </a:pPr>
            <a:endParaRPr kumimoji="1" lang="en-US" altLang="ja-JP" sz="2800" dirty="0"/>
          </a:p>
          <a:p>
            <a:pPr marL="0" indent="0">
              <a:buNone/>
            </a:pPr>
            <a:endParaRPr kumimoji="1" lang="en-US" altLang="ja-JP" sz="2800" dirty="0"/>
          </a:p>
          <a:p>
            <a:pPr marL="0" indent="0">
              <a:buNone/>
            </a:pPr>
            <a:endParaRPr kumimoji="1" lang="en-US" altLang="ja-JP" sz="2800" dirty="0"/>
          </a:p>
          <a:p>
            <a:pPr marL="0" indent="0">
              <a:buNone/>
            </a:pPr>
            <a:r>
              <a:rPr lang="ja-JP" altLang="en-US" sz="2800" dirty="0"/>
              <a:t>乳児院</a:t>
            </a:r>
            <a:r>
              <a:rPr kumimoji="1" lang="ja-JP" altLang="en-US" sz="2800" dirty="0"/>
              <a:t>は、</a:t>
            </a:r>
            <a:endParaRPr kumimoji="1" lang="en-US" altLang="ja-JP" sz="2800" dirty="0"/>
          </a:p>
          <a:p>
            <a:pPr marL="0" indent="0">
              <a:buNone/>
            </a:pPr>
            <a:r>
              <a:rPr kumimoji="1" lang="ja-JP" altLang="en-US" sz="2800" dirty="0"/>
              <a:t>　　「保護者を支えながら」「保護者とともに」</a:t>
            </a:r>
            <a:endParaRPr kumimoji="1" lang="en-US" altLang="ja-JP" sz="2800" dirty="0"/>
          </a:p>
          <a:p>
            <a:pPr marL="0" indent="0">
              <a:buNone/>
            </a:pPr>
            <a:r>
              <a:rPr lang="ja-JP" altLang="en-US" sz="2800" dirty="0"/>
              <a:t>　　子どもの養育を考え</a:t>
            </a:r>
            <a:r>
              <a:rPr lang="ja-JP" altLang="en-US" sz="2800" dirty="0">
                <a:solidFill>
                  <a:srgbClr val="C00000"/>
                </a:solidFill>
              </a:rPr>
              <a:t>、実践する</a:t>
            </a:r>
            <a:r>
              <a:rPr lang="ja-JP" altLang="en-US" sz="2800" dirty="0">
                <a:solidFill>
                  <a:srgbClr val="FF0000"/>
                </a:solidFill>
              </a:rPr>
              <a:t>パートナー</a:t>
            </a:r>
            <a:endParaRPr kumimoji="1" lang="en-US" altLang="ja-JP" sz="2800" dirty="0"/>
          </a:p>
        </p:txBody>
      </p:sp>
      <p:sp>
        <p:nvSpPr>
          <p:cNvPr id="4" name="下矢印 3"/>
          <p:cNvSpPr/>
          <p:nvPr/>
        </p:nvSpPr>
        <p:spPr>
          <a:xfrm>
            <a:off x="4097712" y="3248980"/>
            <a:ext cx="61830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タイトル 1"/>
          <p:cNvSpPr txBox="1">
            <a:spLocks/>
          </p:cNvSpPr>
          <p:nvPr/>
        </p:nvSpPr>
        <p:spPr>
          <a:xfrm>
            <a:off x="467544" y="62068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j-cs"/>
              </a:rPr>
              <a:t>□家族は、ともに子どもを育てる協働者です</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141056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604" y="476672"/>
            <a:ext cx="8229600" cy="1143000"/>
          </a:xfrm>
        </p:spPr>
        <p:txBody>
          <a:bodyPr>
            <a:normAutofit/>
          </a:bodyPr>
          <a:lstStyle/>
          <a:p>
            <a:r>
              <a:rPr kumimoji="1" lang="ja-JP" altLang="en-US" sz="3200" b="1" dirty="0">
                <a:solidFill>
                  <a:srgbClr val="0070C0"/>
                </a:solidFill>
              </a:rPr>
              <a:t>□家族は、ともに子どもを育てる協働者です</a:t>
            </a:r>
          </a:p>
        </p:txBody>
      </p:sp>
      <p:sp>
        <p:nvSpPr>
          <p:cNvPr id="3" name="コンテンツ プレースホルダー 2"/>
          <p:cNvSpPr>
            <a:spLocks noGrp="1"/>
          </p:cNvSpPr>
          <p:nvPr>
            <p:ph idx="1"/>
          </p:nvPr>
        </p:nvSpPr>
        <p:spPr>
          <a:xfrm>
            <a:off x="457200" y="1412776"/>
            <a:ext cx="8229600" cy="4713387"/>
          </a:xfrm>
        </p:spPr>
        <p:txBody>
          <a:bodyPr>
            <a:normAutofit/>
          </a:bodyPr>
          <a:lstStyle/>
          <a:p>
            <a:pPr marL="0" indent="0" algn="ctr">
              <a:buNone/>
            </a:pPr>
            <a:r>
              <a:rPr kumimoji="1" lang="ja-JP" altLang="en-US" sz="2800" b="1" dirty="0">
                <a:solidFill>
                  <a:schemeClr val="tx2">
                    <a:lumMod val="75000"/>
                  </a:schemeClr>
                </a:solidFill>
              </a:rPr>
              <a:t>乳児院の大切な役割</a:t>
            </a:r>
            <a:endParaRPr kumimoji="1" lang="en-US" altLang="ja-JP" sz="2800" b="1" dirty="0">
              <a:solidFill>
                <a:schemeClr val="tx2">
                  <a:lumMod val="75000"/>
                </a:schemeClr>
              </a:solidFill>
            </a:endParaRPr>
          </a:p>
          <a:p>
            <a:pPr marL="0" indent="0" algn="ctr">
              <a:buNone/>
            </a:pPr>
            <a:r>
              <a:rPr kumimoji="1" lang="ja-JP" altLang="en-US" sz="2800" b="1" dirty="0">
                <a:solidFill>
                  <a:schemeClr val="tx2">
                    <a:lumMod val="75000"/>
                  </a:schemeClr>
                </a:solidFill>
              </a:rPr>
              <a:t>保護者と子どものかかわりを支える</a:t>
            </a:r>
            <a:endParaRPr kumimoji="1" lang="en-US" altLang="ja-JP" sz="2800" b="1" dirty="0">
              <a:solidFill>
                <a:schemeClr val="tx2">
                  <a:lumMod val="75000"/>
                </a:schemeClr>
              </a:solidFill>
            </a:endParaRPr>
          </a:p>
          <a:p>
            <a:pPr marL="0" indent="0" algn="ctr">
              <a:buNone/>
            </a:pPr>
            <a:endParaRPr kumimoji="1" lang="en-US" altLang="ja-JP" sz="2800" b="1" dirty="0">
              <a:solidFill>
                <a:schemeClr val="accent1"/>
              </a:solidFill>
            </a:endParaRPr>
          </a:p>
          <a:p>
            <a:pPr marL="0" indent="0">
              <a:buNone/>
            </a:pPr>
            <a:r>
              <a:rPr lang="ja-JP" altLang="en-US" sz="2800" dirty="0"/>
              <a:t>・それぞれの家族に合わせた場面の設定や環境設定が必要。</a:t>
            </a:r>
            <a:endParaRPr kumimoji="1" lang="en-US" altLang="ja-JP" sz="2800" dirty="0"/>
          </a:p>
          <a:p>
            <a:pPr marL="0" indent="0">
              <a:buNone/>
            </a:pPr>
            <a:r>
              <a:rPr kumimoji="1" lang="ja-JP" altLang="en-US" sz="2800" dirty="0"/>
              <a:t>・保護者に対し、養育の</a:t>
            </a:r>
            <a:r>
              <a:rPr lang="ja-JP" altLang="en-US" sz="2800" dirty="0"/>
              <a:t>状況を伝えるだけではなく、子どもと保護者が心地良くかかわれるよう</a:t>
            </a:r>
            <a:r>
              <a:rPr lang="ja-JP" altLang="en-US" sz="2800" dirty="0">
                <a:solidFill>
                  <a:srgbClr val="C00000"/>
                </a:solidFill>
              </a:rPr>
              <a:t>関係を支え、保護者をフォローをすることが大切。</a:t>
            </a:r>
            <a:endParaRPr lang="en-US" altLang="ja-JP" sz="2800" dirty="0">
              <a:solidFill>
                <a:srgbClr val="C00000"/>
              </a:solidFill>
            </a:endParaRPr>
          </a:p>
          <a:p>
            <a:pPr marL="0" indent="0">
              <a:buNone/>
            </a:pPr>
            <a:r>
              <a:rPr lang="ja-JP" altLang="en-US" sz="2800" dirty="0"/>
              <a:t>・親子の関係性に十分配慮したプロセスが必要。</a:t>
            </a:r>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8</a:t>
            </a:fld>
            <a:endParaRPr lang="ja-JP" altLang="en-US" dirty="0">
              <a:solidFill>
                <a:prstClr val="black">
                  <a:tint val="75000"/>
                </a:prstClr>
              </a:solidFill>
            </a:endParaRPr>
          </a:p>
        </p:txBody>
      </p:sp>
    </p:spTree>
    <p:extLst>
      <p:ext uri="{BB962C8B-B14F-4D97-AF65-F5344CB8AC3E}">
        <p14:creationId xmlns:p14="http://schemas.microsoft.com/office/powerpoint/2010/main" val="2344043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47115" y="1722501"/>
            <a:ext cx="7704856" cy="3484984"/>
          </a:xfrm>
        </p:spPr>
        <p:txBody>
          <a:bodyPr>
            <a:normAutofit/>
          </a:bodyPr>
          <a:lstStyle/>
          <a:p>
            <a:pPr marL="0" indent="0">
              <a:buNone/>
            </a:pPr>
            <a:r>
              <a:rPr lang="ja-JP" altLang="en-US" sz="3000" b="1" dirty="0">
                <a:solidFill>
                  <a:srgbClr val="0070C0"/>
                </a:solidFill>
              </a:rPr>
              <a:t>　　</a:t>
            </a:r>
            <a:r>
              <a:rPr kumimoji="1" lang="ja-JP" altLang="en-US" sz="3000" b="1" dirty="0">
                <a:solidFill>
                  <a:schemeClr val="tx2">
                    <a:lumMod val="75000"/>
                  </a:schemeClr>
                </a:solidFill>
              </a:rPr>
              <a:t>“面会に来ることが出来た”という意識</a:t>
            </a:r>
            <a:endParaRPr kumimoji="1" lang="en-US" altLang="ja-JP" sz="1600" dirty="0">
              <a:solidFill>
                <a:schemeClr val="tx2">
                  <a:lumMod val="75000"/>
                </a:schemeClr>
              </a:solidFill>
            </a:endParaRPr>
          </a:p>
          <a:p>
            <a:pPr marL="0" indent="0">
              <a:buNone/>
            </a:pPr>
            <a:r>
              <a:rPr lang="ja-JP" altLang="en-US" sz="2800" dirty="0"/>
              <a:t>どうして子どもと上手く関われないのか（背景、理由）</a:t>
            </a:r>
            <a:r>
              <a:rPr lang="ja-JP" altLang="en-US" sz="2800" dirty="0">
                <a:solidFill>
                  <a:srgbClr val="C00000"/>
                </a:solidFill>
              </a:rPr>
              <a:t>を考えること</a:t>
            </a:r>
            <a:endParaRPr lang="en-US" altLang="ja-JP" sz="2800" dirty="0">
              <a:solidFill>
                <a:srgbClr val="C00000"/>
              </a:solidFill>
            </a:endParaRPr>
          </a:p>
          <a:p>
            <a:pPr marL="0" indent="0">
              <a:buNone/>
            </a:pPr>
            <a:r>
              <a:rPr kumimoji="1" lang="ja-JP" altLang="en-US" sz="2800" dirty="0"/>
              <a:t>　　</a:t>
            </a:r>
            <a:r>
              <a:rPr lang="ja-JP" altLang="en-US" sz="2800" dirty="0">
                <a:solidFill>
                  <a:srgbClr val="C00000"/>
                </a:solidFill>
              </a:rPr>
              <a:t>例）</a:t>
            </a:r>
            <a:r>
              <a:rPr kumimoji="1" lang="ja-JP" altLang="en-US" sz="2800" dirty="0"/>
              <a:t>施設までの距離が遠いく、病気</a:t>
            </a:r>
            <a:r>
              <a:rPr kumimoji="1" lang="ja-JP" altLang="en-US" sz="2800" dirty="0" smtClean="0"/>
              <a:t>や</a:t>
            </a:r>
            <a:r>
              <a:rPr lang="ja-JP" altLang="en-US" sz="2800" dirty="0"/>
              <a:t>障害</a:t>
            </a:r>
            <a:r>
              <a:rPr kumimoji="1" lang="ja-JP" altLang="en-US" sz="2800" dirty="0" smtClean="0"/>
              <a:t>が</a:t>
            </a:r>
            <a:r>
              <a:rPr kumimoji="1" lang="ja-JP" altLang="en-US" sz="2800" dirty="0"/>
              <a:t>あるために、交通機関を使用することも大変である　　</a:t>
            </a:r>
            <a:endParaRPr kumimoji="1" lang="en-US" altLang="ja-JP" sz="2800" dirty="0"/>
          </a:p>
          <a:p>
            <a:pPr marL="0" indent="0">
              <a:buNone/>
            </a:pPr>
            <a:r>
              <a:rPr lang="ja-JP" altLang="en-US" sz="2800" dirty="0">
                <a:solidFill>
                  <a:srgbClr val="C00000"/>
                </a:solidFill>
              </a:rPr>
              <a:t>　　例）子どもには会いたいが、うまくかかわる自信がなく、恐い。</a:t>
            </a:r>
            <a:endParaRPr kumimoji="1" lang="en-US" altLang="ja-JP" sz="2800" dirty="0">
              <a:solidFill>
                <a:srgbClr val="C00000"/>
              </a:solidFill>
            </a:endParaRPr>
          </a:p>
        </p:txBody>
      </p:sp>
      <p:sp>
        <p:nvSpPr>
          <p:cNvPr id="5" name="下矢印 4"/>
          <p:cNvSpPr/>
          <p:nvPr/>
        </p:nvSpPr>
        <p:spPr>
          <a:xfrm>
            <a:off x="4311707" y="4726491"/>
            <a:ext cx="484632" cy="676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2362019" y="5403141"/>
            <a:ext cx="4868640"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保護者の立場になって考え、</a:t>
            </a:r>
            <a:endParaRPr kumimoji="1" lang="en-US" altLang="ja-JP" sz="30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面会に来れたことを評価する</a:t>
            </a:r>
          </a:p>
        </p:txBody>
      </p:sp>
      <p:sp>
        <p:nvSpPr>
          <p:cNvPr id="2" name="タイトル 1"/>
          <p:cNvSpPr>
            <a:spLocks noGrp="1"/>
          </p:cNvSpPr>
          <p:nvPr>
            <p:ph type="title"/>
          </p:nvPr>
        </p:nvSpPr>
        <p:spPr>
          <a:xfrm>
            <a:off x="336383" y="481673"/>
            <a:ext cx="8435280" cy="1143000"/>
          </a:xfrm>
        </p:spPr>
        <p:txBody>
          <a:bodyPr>
            <a:noAutofit/>
          </a:bodyPr>
          <a:lstStyle/>
          <a:p>
            <a:r>
              <a:rPr lang="ja-JP" altLang="en-US" sz="3200" b="1" dirty="0">
                <a:solidFill>
                  <a:srgbClr val="0070C0"/>
                </a:solidFill>
              </a:rPr>
              <a:t>□家族は、ともに子どもを育てる協働者です</a:t>
            </a:r>
            <a:endParaRPr kumimoji="1" lang="ja-JP" altLang="en-US" sz="3200" dirty="0">
              <a:solidFill>
                <a:srgbClr val="0070C0"/>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9</a:t>
            </a:fld>
            <a:endParaRPr lang="ja-JP" altLang="en-US" dirty="0">
              <a:solidFill>
                <a:prstClr val="black">
                  <a:tint val="75000"/>
                </a:prstClr>
              </a:solidFill>
            </a:endParaRPr>
          </a:p>
        </p:txBody>
      </p:sp>
    </p:spTree>
    <p:extLst>
      <p:ext uri="{BB962C8B-B14F-4D97-AF65-F5344CB8AC3E}">
        <p14:creationId xmlns:p14="http://schemas.microsoft.com/office/powerpoint/2010/main" val="1729045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3523</Words>
  <Application>Microsoft Office PowerPoint</Application>
  <PresentationFormat>画面に合わせる (4:3)</PresentationFormat>
  <Paragraphs>314</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10</vt:i4>
      </vt:variant>
      <vt:variant>
        <vt:lpstr>スライド タイトル</vt:lpstr>
      </vt:variant>
      <vt:variant>
        <vt:i4>19</vt:i4>
      </vt:variant>
    </vt:vector>
  </HeadingPairs>
  <TitlesOfParts>
    <vt:vector size="32" baseType="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⑦保護者支援</vt:lpstr>
      <vt:lpstr>はじめに</vt:lpstr>
      <vt:lpstr>保護者へのケースワークの役目</vt:lpstr>
      <vt:lpstr>家族との関係構築を図るために</vt:lpstr>
      <vt:lpstr>□家族に対する基本的な対応を身につけましょう（基本姿勢）</vt:lpstr>
      <vt:lpstr>□家族に対する基本的な対応を身につけましょう （基本姿勢）</vt:lpstr>
      <vt:lpstr>PowerPoint プレゼンテーション</vt:lpstr>
      <vt:lpstr>□家族は、ともに子どもを育てる協働者です</vt:lpstr>
      <vt:lpstr>□家族は、ともに子どもを育てる協働者です</vt:lpstr>
      <vt:lpstr>□家族は、ともに子どもを育てる協働者です</vt:lpstr>
      <vt:lpstr>PowerPoint プレゼンテーション</vt:lpstr>
      <vt:lpstr>個々の家族に合わせた対応を</vt:lpstr>
      <vt:lpstr>PowerPoint プレゼンテーション</vt:lpstr>
      <vt:lpstr>PowerPoint プレゼンテーション</vt:lpstr>
      <vt:lpstr>PowerPoint プレゼンテーション</vt:lpstr>
      <vt:lpstr>情報把握と記録</vt:lpstr>
      <vt:lpstr>理解、支援方針の策定</vt:lpstr>
      <vt:lpstr>保護者への対応のポイント</vt:lpstr>
      <vt:lpstr>困ったことやトラブルがおきてしまったら・・・</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2018-11-26T05:59:05Z</dcterms:modified>
  <cp:contentStatus/>
</cp:coreProperties>
</file>