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5"/>
  </p:notesMasterIdLst>
  <p:handoutMasterIdLst>
    <p:handoutMasterId r:id="rId26"/>
  </p:handoutMasterIdLst>
  <p:sldIdLst>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79"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hlw.go.jp/bunya/kodomo/dv11/01.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それでは続いて、乳児院と地域の様々な関係機関との連携についてお話します。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a:t>
            </a:fld>
            <a:endParaRPr lang="ja-JP" altLang="en-US" noProof="0"/>
          </a:p>
        </p:txBody>
      </p:sp>
      <p:sp>
        <p:nvSpPr>
          <p:cNvPr id="7" name="スライド イメージ プレースホルダー 6">
            <a:extLst>
              <a:ext uri="{FF2B5EF4-FFF2-40B4-BE49-F238E27FC236}">
                <a16:creationId xmlns:a16="http://schemas.microsoft.com/office/drawing/2014/main" xmlns="" id="{2A5EF25C-A3E1-405C-AB0D-64DC77F285D8}"/>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676130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次に、これもまた高い頻度で乳児院とのかかわりが多い医療機関や地域の保健センターなどとの関係について学びます。</a:t>
            </a:r>
            <a:endParaRPr lang="en-US" altLang="ja-JP" dirty="0"/>
          </a:p>
          <a:p>
            <a:endParaRPr lang="en-US" altLang="ja-JP" dirty="0"/>
          </a:p>
          <a:p>
            <a:r>
              <a:rPr lang="ja-JP" altLang="en-US" dirty="0"/>
              <a:t>　全乳協が毎年実施している</a:t>
            </a:r>
            <a:r>
              <a:rPr lang="en-US" altLang="ja-JP" dirty="0"/>
              <a:t>『</a:t>
            </a:r>
            <a:r>
              <a:rPr lang="ja-JP" altLang="en-US" dirty="0"/>
              <a:t>全国乳児院入所状況実態調査</a:t>
            </a:r>
            <a:r>
              <a:rPr lang="en-US" altLang="ja-JP" dirty="0"/>
              <a:t>』</a:t>
            </a:r>
            <a:r>
              <a:rPr lang="ja-JP" altLang="en-US" dirty="0"/>
              <a:t>（以下、調査と記述）の報告書は皆さんもご存知のことと思います。結果をみると、我が国の社会的背景や子どもや家族を取り巻く環境の変化を如実に表していることが分かります</a:t>
            </a:r>
            <a:r>
              <a:rPr lang="ja-JP" altLang="en-US" dirty="0" smtClean="0"/>
              <a:t>。</a:t>
            </a:r>
            <a:endParaRPr lang="en-US" altLang="ja-JP" dirty="0"/>
          </a:p>
          <a:p>
            <a:r>
              <a:rPr lang="ja-JP" altLang="en-US" dirty="0"/>
              <a:t>　</a:t>
            </a:r>
            <a:r>
              <a:rPr lang="ja-JP" altLang="en-US" dirty="0" smtClean="0"/>
              <a:t>これ</a:t>
            </a:r>
            <a:r>
              <a:rPr lang="ja-JP" altLang="en-US" dirty="0"/>
              <a:t>までは約半数以上を占めていた家庭引き取り率が、近年は保護者の精神疾患や被虐待児童の増加などによって減少傾向にあり、里親委託を含めてようやく半数ほどとなっています。</a:t>
            </a:r>
            <a:endParaRPr lang="en-US" altLang="ja-JP" dirty="0"/>
          </a:p>
          <a:p>
            <a:r>
              <a:rPr lang="ja-JP" altLang="en-US" dirty="0" smtClean="0"/>
              <a:t>　また</a:t>
            </a:r>
            <a:r>
              <a:rPr lang="ja-JP" altLang="en-US" dirty="0"/>
              <a:t>、新規入所児童の傾向を見ても、いわゆる「健常」は半数を割り込み、病虚弱児や被虐待児がそれぞれ約</a:t>
            </a:r>
            <a:r>
              <a:rPr lang="en-US" altLang="ja-JP" dirty="0"/>
              <a:t>30</a:t>
            </a:r>
            <a:r>
              <a:rPr lang="ja-JP" altLang="en-US" dirty="0"/>
              <a:t>％ずつ</a:t>
            </a:r>
            <a:r>
              <a:rPr lang="ja-JP" altLang="en-US" dirty="0" smtClean="0"/>
              <a:t>、障害児</a:t>
            </a:r>
            <a:r>
              <a:rPr lang="ja-JP" altLang="en-US" dirty="0"/>
              <a:t>も急増こそありませんが毎年約</a:t>
            </a:r>
            <a:r>
              <a:rPr lang="en-US" altLang="ja-JP" dirty="0"/>
              <a:t>3%</a:t>
            </a:r>
            <a:r>
              <a:rPr lang="ja-JP" altLang="en-US" dirty="0"/>
              <a:t>程度いる状況で将来的にそちらへ移行していきそうな子どもも少なくありません。</a:t>
            </a:r>
            <a:endParaRPr lang="en-US" altLang="ja-JP" dirty="0"/>
          </a:p>
          <a:p>
            <a:endParaRPr lang="en-US" altLang="ja-JP" dirty="0"/>
          </a:p>
          <a:p>
            <a:r>
              <a:rPr lang="ja-JP" altLang="en-US" dirty="0"/>
              <a:t>　予防接種や健康診断はもちろん、日常的・定期的な通院などで以下のようなことを実感されていると思います。</a:t>
            </a:r>
            <a:endParaRPr lang="en-US" altLang="ja-JP" dirty="0"/>
          </a:p>
          <a:p>
            <a:r>
              <a:rPr lang="ja-JP" altLang="en-US" dirty="0" smtClean="0"/>
              <a:t>・入所</a:t>
            </a:r>
            <a:r>
              <a:rPr lang="ja-JP" altLang="en-US" dirty="0"/>
              <a:t>児童の定期的な健康診断や通院で、普段からかかわりの深い嘱託医</a:t>
            </a:r>
            <a:endParaRPr lang="en-US" altLang="ja-JP" dirty="0"/>
          </a:p>
          <a:p>
            <a:r>
              <a:rPr lang="ja-JP" altLang="en-US" dirty="0" smtClean="0"/>
              <a:t>・子ども</a:t>
            </a:r>
            <a:r>
              <a:rPr lang="ja-JP" altLang="en-US" dirty="0"/>
              <a:t>達がかかる皮膚科・耳鼻咽喉科・眼科など各科の専門医</a:t>
            </a:r>
            <a:endParaRPr lang="en-US" altLang="ja-JP" dirty="0"/>
          </a:p>
          <a:p>
            <a:pPr lvl="0"/>
            <a:r>
              <a:rPr lang="ja-JP" altLang="en-US" dirty="0" smtClean="0"/>
              <a:t>・疾患</a:t>
            </a:r>
            <a:r>
              <a:rPr lang="ja-JP" altLang="en-US" dirty="0"/>
              <a:t>や低出生体重など入院していたケースであれば、産前からかかわっている医師・看護師・助産師・医療ソーシャルワーカー（ＭＳＷ）</a:t>
            </a:r>
            <a:endParaRPr lang="en-US" altLang="ja-JP" dirty="0"/>
          </a:p>
          <a:p>
            <a:r>
              <a:rPr lang="ja-JP" altLang="en-US" dirty="0" smtClean="0"/>
              <a:t>・虐待</a:t>
            </a:r>
            <a:r>
              <a:rPr lang="ja-JP" altLang="en-US" dirty="0"/>
              <a:t>ケースであれば、通告をした医師や看護師・医療ソーシャルワーカー（ＭＳＷ）</a:t>
            </a:r>
            <a:endParaRPr lang="en-US" altLang="ja-JP" dirty="0"/>
          </a:p>
          <a:p>
            <a:r>
              <a:rPr lang="ja-JP" altLang="en-US" dirty="0" smtClean="0"/>
              <a:t>・保護者</a:t>
            </a:r>
            <a:r>
              <a:rPr lang="ja-JP" altLang="en-US" dirty="0"/>
              <a:t>に精神疾患があるケースであれば、精神科医や精神保健福祉士（ＰＳＷ）、保健師</a:t>
            </a:r>
            <a:endParaRPr lang="en-US" altLang="ja-JP" dirty="0"/>
          </a:p>
          <a:p>
            <a:r>
              <a:rPr lang="ja-JP" altLang="en-US" dirty="0" smtClean="0"/>
              <a:t>・リハビリ</a:t>
            </a:r>
            <a:r>
              <a:rPr lang="ja-JP" altLang="en-US" dirty="0"/>
              <a:t>や療育が必要なケースでは、理学療法士（ＰＴ）・作業療法士（ＯＴ）、言語聴覚士（ＳＴ）</a:t>
            </a:r>
            <a:endParaRPr lang="en-US" altLang="ja-JP" dirty="0"/>
          </a:p>
          <a:p>
            <a:r>
              <a:rPr lang="ja-JP" altLang="en-US" dirty="0" smtClean="0"/>
              <a:t>・入所前</a:t>
            </a:r>
            <a:r>
              <a:rPr lang="ja-JP" altLang="en-US" dirty="0"/>
              <a:t>や入所に至るまでに保護者にかかわっていた区市町村の保健師</a:t>
            </a:r>
            <a:endParaRPr lang="en-US" altLang="ja-JP" dirty="0"/>
          </a:p>
          <a:p>
            <a:r>
              <a:rPr lang="ja-JP" altLang="en-US" dirty="0" smtClean="0"/>
              <a:t>・知的障害や身体障害が</a:t>
            </a:r>
            <a:r>
              <a:rPr lang="ja-JP" altLang="en-US" dirty="0"/>
              <a:t>ある保護者であれば、かかわりの</a:t>
            </a:r>
            <a:r>
              <a:rPr lang="ja-JP" altLang="en-US" dirty="0" smtClean="0"/>
              <a:t>ある障害者</a:t>
            </a:r>
            <a:r>
              <a:rPr lang="ja-JP" altLang="en-US" dirty="0"/>
              <a:t>施設の職員、ヘルパー、訪問看護の職員、社協職員　など様々なかかわりがイメージできると思います。</a:t>
            </a:r>
            <a:endParaRPr lang="en-US" altLang="ja-JP" dirty="0"/>
          </a:p>
          <a:p>
            <a:endParaRPr lang="en-US" altLang="ja-JP" dirty="0"/>
          </a:p>
          <a:p>
            <a:r>
              <a:rPr lang="ja-JP" altLang="en-US" dirty="0"/>
              <a:t>　乳児院の専門性だけではどうしても網羅しきれない部分で、子どもや家族をサポートしてくれる関係機関はたくさんあります。</a:t>
            </a:r>
            <a:endParaRPr lang="en-US" altLang="ja-JP" dirty="0"/>
          </a:p>
          <a:p>
            <a:r>
              <a:rPr lang="ja-JP" altLang="en-US" dirty="0" smtClean="0"/>
              <a:t>　私たち</a:t>
            </a:r>
            <a:r>
              <a:rPr lang="ja-JP" altLang="en-US" dirty="0"/>
              <a:t>はできるだけ視野を広く持ち、子どもや家族を考えうる限りの関係機関とつなげておくことが大切です。</a:t>
            </a:r>
            <a:endParaRPr lang="en-US" altLang="ja-JP" dirty="0"/>
          </a:p>
          <a:p>
            <a:r>
              <a:rPr lang="ja-JP" altLang="en-US" dirty="0"/>
              <a:t>そして、子どもや家族の状況あるいは地域性に合わせて、どの機関とかかわり、誰に・何を・どう伝えるか、役割分担などが見えてくれば、結果的に家族も乳児院も、そしてなにより子ども達の負担や不安の軽減・解消につながっていくと言えます。</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10</a:t>
            </a:fld>
            <a:endParaRPr lang="ja-JP" altLang="en-US" noProof="0"/>
          </a:p>
        </p:txBody>
      </p:sp>
      <p:sp>
        <p:nvSpPr>
          <p:cNvPr id="7" name="スライド イメージ プレースホルダー 6">
            <a:extLst>
              <a:ext uri="{FF2B5EF4-FFF2-40B4-BE49-F238E27FC236}">
                <a16:creationId xmlns:a16="http://schemas.microsoft.com/office/drawing/2014/main" xmlns="" id="{CD8A447E-F985-4C42-82CA-8F2841315F4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72733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a:t>
            </a:r>
            <a:r>
              <a:rPr lang="ja-JP" altLang="ja-JP" dirty="0"/>
              <a:t>要保護児童対策地域協議会の役割を理解しましょう</a:t>
            </a:r>
            <a:endParaRPr lang="en-US" altLang="ja-JP" dirty="0"/>
          </a:p>
          <a:p>
            <a:pPr lvl="0"/>
            <a:r>
              <a:rPr lang="en-US" altLang="ja-JP" dirty="0"/>
              <a:t>   </a:t>
            </a:r>
            <a:r>
              <a:rPr lang="ja-JP" altLang="en-US" dirty="0"/>
              <a:t>これについては、</a:t>
            </a:r>
            <a:r>
              <a:rPr lang="ja-JP" altLang="ja-JP" dirty="0"/>
              <a:t>『改訂新版　乳児院養育指針』第</a:t>
            </a:r>
            <a:r>
              <a:rPr lang="en-US" altLang="ja-JP" dirty="0"/>
              <a:t>15</a:t>
            </a:r>
            <a:r>
              <a:rPr lang="ja-JP" altLang="ja-JP" dirty="0"/>
              <a:t>章－</a:t>
            </a:r>
            <a:r>
              <a:rPr lang="en-US" altLang="ja-JP" dirty="0"/>
              <a:t>4.8</a:t>
            </a:r>
            <a:r>
              <a:rPr lang="ja-JP" altLang="en-US" dirty="0"/>
              <a:t>　</a:t>
            </a:r>
            <a:r>
              <a:rPr lang="en-US" altLang="ja-JP" dirty="0" smtClean="0"/>
              <a:t>P.272</a:t>
            </a:r>
            <a:r>
              <a:rPr lang="ja-JP" altLang="ja-JP" dirty="0"/>
              <a:t>）</a:t>
            </a:r>
            <a:r>
              <a:rPr lang="ja-JP" altLang="en-US" dirty="0" smtClean="0"/>
              <a:t>もあわせて</a:t>
            </a:r>
            <a:r>
              <a:rPr lang="ja-JP" altLang="en-US" dirty="0"/>
              <a:t>読んでみて下さい。</a:t>
            </a:r>
            <a:endParaRPr lang="en-US" altLang="ja-JP" dirty="0"/>
          </a:p>
          <a:p>
            <a:endParaRPr lang="en-US" altLang="ja-JP" dirty="0"/>
          </a:p>
          <a:p>
            <a:r>
              <a:rPr lang="ja-JP" altLang="en-US" dirty="0"/>
              <a:t>　</a:t>
            </a:r>
            <a:r>
              <a:rPr lang="ja-JP" altLang="en-US" dirty="0" smtClean="0"/>
              <a:t>要保護</a:t>
            </a:r>
            <a:r>
              <a:rPr lang="ja-JP" altLang="en-US" dirty="0"/>
              <a:t>児童対策地域協議会（以下、要対協）は、平成</a:t>
            </a:r>
            <a:r>
              <a:rPr lang="en-US" altLang="ja-JP" dirty="0"/>
              <a:t>16</a:t>
            </a:r>
            <a:r>
              <a:rPr lang="ja-JP" altLang="en-US" dirty="0"/>
              <a:t>年度の児童福祉法改正において第</a:t>
            </a:r>
            <a:r>
              <a:rPr lang="en-US" altLang="ja-JP" dirty="0"/>
              <a:t>25</a:t>
            </a:r>
            <a:r>
              <a:rPr lang="ja-JP" altLang="en-US" dirty="0"/>
              <a:t>条の</a:t>
            </a:r>
            <a:r>
              <a:rPr lang="en-US" altLang="ja-JP" dirty="0"/>
              <a:t>2</a:t>
            </a:r>
            <a:r>
              <a:rPr lang="ja-JP" altLang="en-US" dirty="0"/>
              <a:t>に規定された組織で、地域によっては「子どもを守る地域ネットワーク」など別の名称が付いているところもありますので、それぞれのエリアで確認が必要かと思います。</a:t>
            </a:r>
          </a:p>
          <a:p>
            <a:endParaRPr lang="en-US" altLang="ja-JP" dirty="0"/>
          </a:p>
          <a:p>
            <a:r>
              <a:rPr lang="ja-JP" altLang="en-US" dirty="0"/>
              <a:t>　条文の内容を要約すると</a:t>
            </a:r>
            <a:endParaRPr lang="en-US" altLang="ja-JP" dirty="0"/>
          </a:p>
          <a:p>
            <a:r>
              <a:rPr lang="ja-JP" altLang="en-US" dirty="0"/>
              <a:t>（</a:t>
            </a:r>
            <a:r>
              <a:rPr lang="en-US" altLang="ja-JP" dirty="0"/>
              <a:t>1</a:t>
            </a:r>
            <a:r>
              <a:rPr lang="ja-JP" altLang="en-US" dirty="0"/>
              <a:t>）設置主体は、市町村などの地方自治体となっています。</a:t>
            </a:r>
            <a:endParaRPr lang="en-US" altLang="ja-JP" dirty="0"/>
          </a:p>
          <a:p>
            <a:r>
              <a:rPr lang="ja-JP" altLang="en-US" dirty="0"/>
              <a:t>（</a:t>
            </a:r>
            <a:r>
              <a:rPr lang="en-US" altLang="ja-JP" dirty="0"/>
              <a:t>2</a:t>
            </a:r>
            <a:r>
              <a:rPr lang="ja-JP" altLang="en-US" dirty="0"/>
              <a:t>）対象児童は、児童福祉法に規定される「要保護児童（保護者のいない児童又は保護者に監護させることが不適当であると認められる児童）」「被虐待児童」「非行児童」などに加えて、特定</a:t>
            </a:r>
            <a:r>
              <a:rPr lang="ja-JP" altLang="en-US" dirty="0" smtClean="0"/>
              <a:t>妊婦も</a:t>
            </a:r>
            <a:r>
              <a:rPr lang="ja-JP" altLang="en-US" dirty="0"/>
              <a:t>含まれます。</a:t>
            </a:r>
            <a:endParaRPr lang="en-US" altLang="ja-JP" dirty="0"/>
          </a:p>
          <a:p>
            <a:r>
              <a:rPr lang="ja-JP" altLang="en-US" dirty="0"/>
              <a:t>（</a:t>
            </a:r>
            <a:r>
              <a:rPr lang="en-US" altLang="ja-JP" dirty="0" smtClean="0"/>
              <a:t>3</a:t>
            </a:r>
            <a:r>
              <a:rPr lang="ja-JP" altLang="en-US" dirty="0" smtClean="0"/>
              <a:t>）業務</a:t>
            </a:r>
            <a:r>
              <a:rPr lang="ja-JP" altLang="en-US" dirty="0"/>
              <a:t>は、要保護児童に関する情報交換や支援内容に関する協議などとなっています。</a:t>
            </a:r>
            <a:endParaRPr lang="en-US" altLang="ja-JP" dirty="0"/>
          </a:p>
          <a:p>
            <a:r>
              <a:rPr lang="ja-JP" altLang="en-US" dirty="0"/>
              <a:t>（</a:t>
            </a:r>
            <a:r>
              <a:rPr lang="en-US" altLang="ja-JP" dirty="0"/>
              <a:t>4</a:t>
            </a:r>
            <a:r>
              <a:rPr lang="ja-JP" altLang="en-US" dirty="0"/>
              <a:t>）調整機関は、会が効果的に機能し、かつ運営の中核となるよう設置した地方自治体長が指定します。</a:t>
            </a:r>
            <a:endParaRPr lang="en-US" altLang="ja-JP" dirty="0"/>
          </a:p>
          <a:p>
            <a:r>
              <a:rPr lang="ja-JP" altLang="en-US" dirty="0"/>
              <a:t>（</a:t>
            </a:r>
            <a:r>
              <a:rPr lang="en-US" altLang="ja-JP" dirty="0"/>
              <a:t>5</a:t>
            </a:r>
            <a:r>
              <a:rPr lang="ja-JP" altLang="en-US" dirty="0"/>
              <a:t>）会の構成員は職務に関して知り得た内容に関して協議会内の情報の共有はできますが、それ以外の場での守秘義務があります。</a:t>
            </a:r>
            <a:endParaRPr lang="en-US" altLang="ja-JP" dirty="0"/>
          </a:p>
          <a:p>
            <a:r>
              <a:rPr lang="ja-JP" altLang="en-US" dirty="0"/>
              <a:t>（</a:t>
            </a:r>
            <a:r>
              <a:rPr lang="en-US" altLang="ja-JP" dirty="0" smtClean="0"/>
              <a:t>6</a:t>
            </a:r>
            <a:r>
              <a:rPr lang="ja-JP" altLang="en-US" dirty="0" smtClean="0"/>
              <a:t>）会</a:t>
            </a:r>
            <a:r>
              <a:rPr lang="ja-JP" altLang="en-US" dirty="0"/>
              <a:t>は必要があると認める時に関係機関等に対し、資料及び情報提供や意見陳述その他の協力を求めることができます。</a:t>
            </a:r>
            <a:endParaRPr lang="en-US" altLang="ja-JP" dirty="0"/>
          </a:p>
          <a:p>
            <a:endParaRPr lang="en-US" altLang="ja-JP" dirty="0"/>
          </a:p>
          <a:p>
            <a:r>
              <a:rPr lang="ja-JP" altLang="en-US" dirty="0"/>
              <a:t>　要対協は自治体によってその構成は異なりますが、市町村の児童福祉所管課、母子保健所管課、児童相談所、保育園、幼稚園、学校、教育委員会、保健所、民生・児童委員、医療機関、警察、社会福祉協議会、児童福祉施設、弁護士、ＰＴＡ団体など子どもに関係する多くの機関がそのメンバーとなっており、情報を共有し、役割分担しながら連携した援助を実施していくことが求められ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11</a:t>
            </a:fld>
            <a:endParaRPr lang="ja-JP" altLang="en-US" noProof="0"/>
          </a:p>
        </p:txBody>
      </p:sp>
      <p:sp>
        <p:nvSpPr>
          <p:cNvPr id="7" name="スライド イメージ プレースホルダー 6">
            <a:extLst>
              <a:ext uri="{FF2B5EF4-FFF2-40B4-BE49-F238E27FC236}">
                <a16:creationId xmlns:a16="http://schemas.microsoft.com/office/drawing/2014/main" xmlns="" id="{AE56415E-F8D0-4888-A192-E853AD3C6DD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431390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a:t>
            </a:r>
            <a:r>
              <a:rPr lang="ja-JP" altLang="en-US" dirty="0" smtClean="0"/>
              <a:t>上</a:t>
            </a:r>
            <a:r>
              <a:rPr lang="ja-JP" altLang="en-US" dirty="0"/>
              <a:t>の図のように要対協は３層構造となっており、</a:t>
            </a:r>
            <a:endParaRPr lang="en-US" altLang="ja-JP" dirty="0"/>
          </a:p>
          <a:p>
            <a:r>
              <a:rPr lang="ja-JP" altLang="en-US" dirty="0"/>
              <a:t>●主に関係各機関の長が集まる「代表者会議」が年に</a:t>
            </a:r>
            <a:r>
              <a:rPr lang="en-US" altLang="ja-JP" dirty="0"/>
              <a:t>1</a:t>
            </a:r>
            <a:r>
              <a:rPr lang="ja-JP" altLang="en-US" dirty="0"/>
              <a:t>～</a:t>
            </a:r>
            <a:r>
              <a:rPr lang="en-US" altLang="ja-JP" dirty="0"/>
              <a:t>2</a:t>
            </a:r>
            <a:r>
              <a:rPr lang="ja-JP" altLang="en-US" dirty="0"/>
              <a:t>回の開催</a:t>
            </a:r>
            <a:endParaRPr lang="en-US" altLang="ja-JP" dirty="0"/>
          </a:p>
          <a:p>
            <a:r>
              <a:rPr lang="ja-JP" altLang="en-US" dirty="0"/>
              <a:t>●直接的な実務の担当者が集まり管内の把握ケース等の情報共有や進捗状況等の意見を交わす「実務者会議」が</a:t>
            </a:r>
            <a:r>
              <a:rPr lang="en-US" altLang="ja-JP" dirty="0" smtClean="0"/>
              <a:t>3</a:t>
            </a:r>
            <a:r>
              <a:rPr lang="ja-JP" altLang="en-US" dirty="0" smtClean="0"/>
              <a:t>か月</a:t>
            </a:r>
            <a:r>
              <a:rPr lang="ja-JP" altLang="en-US" dirty="0"/>
              <a:t>に１回程度の開催</a:t>
            </a:r>
            <a:endParaRPr lang="en-US" altLang="ja-JP" dirty="0"/>
          </a:p>
          <a:p>
            <a:r>
              <a:rPr lang="ja-JP" altLang="en-US" dirty="0"/>
              <a:t>●子どもや家族に既にかかわっている、あるいはこれからかかわる各機関の担当職員が集まり、より具体的な内容を検討するための「個別ケース検討会議」が必要に応じて随時の開催</a:t>
            </a:r>
            <a:endParaRPr lang="en-US" altLang="ja-JP" dirty="0"/>
          </a:p>
          <a:p>
            <a:endParaRPr lang="en-US" altLang="ja-JP" dirty="0"/>
          </a:p>
          <a:p>
            <a:r>
              <a:rPr lang="ja-JP" altLang="en-US" dirty="0"/>
              <a:t>と主にこのようになっています。要対協の事務局は市町村の児童福祉所管課（係）が務めていることが多いようですが、皆さんのところがどのような仕組みになっているのかは多少異なりますので、それぞれの地域の状況を知っておく必要があります。</a:t>
            </a:r>
          </a:p>
          <a:p>
            <a:endParaRPr lang="en-US" altLang="ja-JP" dirty="0"/>
          </a:p>
          <a:p>
            <a:r>
              <a:rPr lang="ja-JP" altLang="en-US" dirty="0"/>
              <a:t>　要対協については当初は各自治体の任意設置でしたが、平成</a:t>
            </a:r>
            <a:r>
              <a:rPr lang="en-US" altLang="ja-JP" dirty="0"/>
              <a:t>19</a:t>
            </a:r>
            <a:r>
              <a:rPr lang="ja-JP" altLang="en-US" dirty="0"/>
              <a:t>年の児童福祉法改正で区市町村の努力義務となりました。厚生労働省調査では全国各地の区市町村において</a:t>
            </a:r>
            <a:r>
              <a:rPr lang="en-US" altLang="ja-JP" dirty="0"/>
              <a:t>9</a:t>
            </a:r>
            <a:r>
              <a:rPr lang="ja-JP" altLang="en-US" dirty="0"/>
              <a:t>割以上が設置されているとなっていますが、実際のところは設置自体はしたものの名ばかりの存在で、児相や児童福祉施設の参画がなされていないところも少なくないようです。虐待の早期発見や、各機関が連携して適切に対応することをめざして設置されてますが、その「力量」は地域によって大きな差があり、支援状況の進行管理や連携のあり方などに課題があることなどから、平成</a:t>
            </a:r>
            <a:r>
              <a:rPr lang="en-US" altLang="ja-JP" dirty="0"/>
              <a:t>29</a:t>
            </a:r>
            <a:r>
              <a:rPr lang="ja-JP" altLang="en-US" dirty="0"/>
              <a:t>年</a:t>
            </a:r>
            <a:r>
              <a:rPr lang="en-US" altLang="ja-JP" dirty="0"/>
              <a:t>4</a:t>
            </a:r>
            <a:r>
              <a:rPr lang="ja-JP" altLang="en-US" dirty="0"/>
              <a:t>月より要対協の事務局の役割を果たす市町村には専門職を配置して、その専門職が研修を受けることが義務化されました。</a:t>
            </a:r>
          </a:p>
          <a:p>
            <a:pPr lvl="0"/>
            <a:endParaRPr lang="en-US" altLang="ja-JP" dirty="0"/>
          </a:p>
          <a:p>
            <a:pPr lvl="0"/>
            <a:r>
              <a:rPr lang="ja-JP" altLang="en-US" dirty="0"/>
              <a:t>　皆さんが所属されている乳児院が地域の区市町村の「どこの」と「どんな立場で」「どれくらいの頻度で」かかわっているのかをぜひ知っておいて、乳児院職員として入所前・入所中・退所前・退所後に渡って、子どもを「家庭に帰すこと」だけにとどまらず、「地域に帰すこと」をしっかりとイメージしていくことで、地域の関係機関とどうつながっていけるのかを意識していって欲しいと思い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12</a:t>
            </a:fld>
            <a:endParaRPr lang="ja-JP" altLang="en-US" noProof="0"/>
          </a:p>
        </p:txBody>
      </p:sp>
      <p:sp>
        <p:nvSpPr>
          <p:cNvPr id="7" name="スライド イメージ プレースホルダー 6">
            <a:extLst>
              <a:ext uri="{FF2B5EF4-FFF2-40B4-BE49-F238E27FC236}">
                <a16:creationId xmlns:a16="http://schemas.microsoft.com/office/drawing/2014/main" xmlns="" id="{DFEE8FE3-84FF-44F9-9593-AAFD6815899C}"/>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042931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最後に乳児院が他機関と連携するにあたり、特に情報共有の頻度が高いＦＳＷと看護職についてです。</a:t>
            </a:r>
            <a:endParaRPr lang="en-US" altLang="ja-JP" dirty="0"/>
          </a:p>
          <a:p>
            <a:endParaRPr lang="en-US" altLang="ja-JP" dirty="0"/>
          </a:p>
          <a:p>
            <a:r>
              <a:rPr lang="ja-JP" altLang="en-US" dirty="0"/>
              <a:t>　ＦＳＷ（ファミリーソーシャルワーカー）は、どの種別施設よりも早い平成</a:t>
            </a:r>
            <a:r>
              <a:rPr lang="en-US" altLang="ja-JP" dirty="0"/>
              <a:t>11</a:t>
            </a:r>
            <a:r>
              <a:rPr lang="ja-JP" altLang="en-US" dirty="0"/>
              <a:t>年に、まずは乳児院のみに配置されました。これは乳幼児の専門的養育のことだけでなく、施設内チームや地域の各機関とのチームと連携しながら子どもとその家族にきちんと向き合い、乳児院が</a:t>
            </a:r>
            <a:r>
              <a:rPr lang="en-US" altLang="ja-JP" dirty="0"/>
              <a:t>6</a:t>
            </a:r>
            <a:r>
              <a:rPr lang="ja-JP" altLang="en-US" dirty="0"/>
              <a:t>割近くものケースを家庭引き取りへとつなげてきたからこそであり、その功績が認められる形で平成</a:t>
            </a:r>
            <a:r>
              <a:rPr lang="en-US" altLang="ja-JP" dirty="0"/>
              <a:t>16</a:t>
            </a:r>
            <a:r>
              <a:rPr lang="ja-JP" altLang="en-US" dirty="0"/>
              <a:t>年からは児童養護施設や情緒障害児短期治療施設（児童心理治療施設）などにも配置されました。</a:t>
            </a:r>
            <a:endParaRPr lang="en-US" altLang="ja-JP" dirty="0"/>
          </a:p>
          <a:p>
            <a:endParaRPr lang="en-US" altLang="ja-JP" dirty="0"/>
          </a:p>
          <a:p>
            <a:r>
              <a:rPr lang="ja-JP" altLang="en-US" dirty="0"/>
              <a:t>　ＦＳＷの主な業務内容は</a:t>
            </a:r>
            <a:endParaRPr lang="en-US" altLang="ja-JP" dirty="0"/>
          </a:p>
          <a:p>
            <a:r>
              <a:rPr lang="en-US" altLang="ja-JP" dirty="0"/>
              <a:t>(1) </a:t>
            </a:r>
            <a:r>
              <a:rPr lang="ja-JP" altLang="en-US" dirty="0"/>
              <a:t>対象児童の早期家庭復帰のための保護者等に対する相談援助業務</a:t>
            </a:r>
            <a:endParaRPr lang="en-US" altLang="ja-JP" dirty="0"/>
          </a:p>
          <a:p>
            <a:r>
              <a:rPr lang="ja-JP" altLang="en-US" dirty="0" smtClean="0"/>
              <a:t>①</a:t>
            </a:r>
            <a:r>
              <a:rPr lang="ja-JP" altLang="en-US" dirty="0"/>
              <a:t>保護者等への施設内又は保護者宅訪問による相談援助 </a:t>
            </a:r>
            <a:r>
              <a:rPr lang="en-US" altLang="ja-JP" dirty="0"/>
              <a:t> </a:t>
            </a:r>
            <a:r>
              <a:rPr lang="ja-JP" altLang="en-US" dirty="0"/>
              <a:t>②保護者等への家庭復帰後における相談援助 </a:t>
            </a:r>
            <a:endParaRPr lang="en-US" altLang="ja-JP" dirty="0"/>
          </a:p>
          <a:p>
            <a:r>
              <a:rPr lang="en-US" altLang="ja-JP" dirty="0"/>
              <a:t>(2) </a:t>
            </a:r>
            <a:r>
              <a:rPr lang="ja-JP" altLang="en-US" dirty="0"/>
              <a:t>退所後の児童に対する継続的な相談援助</a:t>
            </a:r>
            <a:endParaRPr lang="en-US" altLang="ja-JP" dirty="0"/>
          </a:p>
          <a:p>
            <a:r>
              <a:rPr lang="en-US" altLang="ja-JP" dirty="0"/>
              <a:t>(3)</a:t>
            </a:r>
            <a:r>
              <a:rPr lang="ja-JP" altLang="en-US" dirty="0"/>
              <a:t> 里親委託の推進のための</a:t>
            </a:r>
            <a:r>
              <a:rPr lang="ja-JP" altLang="en-US" dirty="0" smtClean="0"/>
              <a:t>業務</a:t>
            </a:r>
            <a:endParaRPr lang="en-US" altLang="ja-JP" dirty="0"/>
          </a:p>
          <a:p>
            <a:r>
              <a:rPr lang="ja-JP" altLang="en-US" dirty="0" smtClean="0"/>
              <a:t>①</a:t>
            </a:r>
            <a:r>
              <a:rPr lang="ja-JP" altLang="en-US" dirty="0"/>
              <a:t>里親希望家庭への相談援助　②里親への委託後における相談援助　③里親の新規開拓</a:t>
            </a:r>
            <a:endParaRPr lang="en-US" altLang="ja-JP" dirty="0"/>
          </a:p>
          <a:p>
            <a:r>
              <a:rPr lang="en-US" altLang="ja-JP" dirty="0"/>
              <a:t>(4) </a:t>
            </a:r>
            <a:r>
              <a:rPr lang="ja-JP" altLang="en-US" dirty="0"/>
              <a:t>養子縁組の推進のための</a:t>
            </a:r>
            <a:r>
              <a:rPr lang="ja-JP" altLang="en-US" dirty="0" smtClean="0"/>
              <a:t>業務</a:t>
            </a:r>
            <a:endParaRPr lang="en-US" altLang="ja-JP" dirty="0" smtClean="0"/>
          </a:p>
          <a:p>
            <a:r>
              <a:rPr lang="ja-JP" altLang="en-US" dirty="0" smtClean="0"/>
              <a:t>①</a:t>
            </a:r>
            <a:r>
              <a:rPr lang="ja-JP" altLang="en-US" dirty="0"/>
              <a:t>養子縁組を希望する家庭への相談援助等 ②養子縁組の成立後における相談援助等 </a:t>
            </a:r>
            <a:endParaRPr lang="en-US" altLang="ja-JP" dirty="0"/>
          </a:p>
          <a:p>
            <a:r>
              <a:rPr lang="en-US" altLang="ja-JP" dirty="0"/>
              <a:t>(5)</a:t>
            </a:r>
            <a:r>
              <a:rPr lang="ja-JP" altLang="en-US" dirty="0"/>
              <a:t> 地域の子育て家庭に対する育児不安の解消のための相談援助 </a:t>
            </a:r>
            <a:endParaRPr lang="en-US" altLang="ja-JP" dirty="0"/>
          </a:p>
          <a:p>
            <a:r>
              <a:rPr lang="en-US" altLang="ja-JP" dirty="0"/>
              <a:t>(6)</a:t>
            </a:r>
            <a:r>
              <a:rPr lang="ja-JP" altLang="en-US" dirty="0"/>
              <a:t> 要保護児童の状況の把握や情報交換を行うための協議会への参画 </a:t>
            </a:r>
            <a:endParaRPr lang="en-US" altLang="ja-JP" dirty="0"/>
          </a:p>
          <a:p>
            <a:r>
              <a:rPr lang="en-US" altLang="ja-JP" dirty="0"/>
              <a:t>(7)</a:t>
            </a:r>
            <a:r>
              <a:rPr lang="ja-JP" altLang="en-US" dirty="0"/>
              <a:t> 施設職員への指導・</a:t>
            </a:r>
            <a:r>
              <a:rPr lang="ja-JP" altLang="en-US" dirty="0" smtClean="0"/>
              <a:t>助言およびケース</a:t>
            </a:r>
            <a:r>
              <a:rPr lang="ja-JP" altLang="en-US" dirty="0"/>
              <a:t>会議への出席 </a:t>
            </a:r>
            <a:endParaRPr lang="en-US" altLang="ja-JP" dirty="0"/>
          </a:p>
          <a:p>
            <a:r>
              <a:rPr lang="en-US" altLang="ja-JP" dirty="0"/>
              <a:t>(8)</a:t>
            </a:r>
            <a:r>
              <a:rPr lang="ja-JP" altLang="en-US" dirty="0"/>
              <a:t> 児童相談所等関係機関との連絡・調整 </a:t>
            </a:r>
            <a:endParaRPr lang="en-US" altLang="ja-JP" dirty="0"/>
          </a:p>
          <a:p>
            <a:r>
              <a:rPr lang="en-US" altLang="ja-JP" dirty="0"/>
              <a:t>(9)</a:t>
            </a:r>
            <a:r>
              <a:rPr lang="ja-JP" altLang="en-US" dirty="0"/>
              <a:t> その他業務の遂行に必要な業務</a:t>
            </a:r>
            <a:endParaRPr lang="en-US" altLang="ja-JP" dirty="0"/>
          </a:p>
          <a:p>
            <a:r>
              <a:rPr lang="ja-JP" altLang="en-US" dirty="0" err="1"/>
              <a:t>で</a:t>
            </a:r>
            <a:r>
              <a:rPr lang="ja-JP" altLang="en-US" dirty="0"/>
              <a:t>したが、里親支援専門相談員が配置された現在は、</a:t>
            </a:r>
            <a:r>
              <a:rPr lang="en-US" altLang="ja-JP" dirty="0"/>
              <a:t>(3)(4)</a:t>
            </a:r>
            <a:r>
              <a:rPr lang="ja-JP" altLang="en-US" dirty="0"/>
              <a:t>に関する役割はそちらへ移行しているところも多いと思います。先述したようにＦＳＷは入所前から退所後に至るまでその時系列や状況に応じて、施設内チームや地域のチームと連携を密にしていくことが求められます。</a:t>
            </a:r>
            <a:endParaRPr lang="en-US" altLang="ja-JP" dirty="0"/>
          </a:p>
          <a:p>
            <a:endParaRPr lang="en-US" altLang="ja-JP" dirty="0"/>
          </a:p>
          <a:p>
            <a:r>
              <a:rPr lang="ja-JP" altLang="en-US" dirty="0"/>
              <a:t>　ＦＳＷは、例えば経験の浅い担当養育者、あるいは乳児院と比べて保護者と直に接する機会の少ない児相や区市町村などへ家族のアセスメント状況を伝え、乳児院や各機関がどういう形で支援していくかを検討する上で中核的なコーディネーターとしての役割を果たします。面会の立ち会いや面談、家庭訪問などにより家族や地域の関係機関との信頼関係を構築し、児相＝家族＝乳児院＝関係機関との連絡や調整を担います。また、地域の要対協や虐待防止ネットワーク会議に出席するなど入所児童以外の地域の子ども達の状況も把握していくことが必要ですし、地域の関係機関との協働で退所した子どもや家族へのアフターケアも大切な役割となり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13</a:t>
            </a:fld>
            <a:endParaRPr lang="ja-JP" altLang="en-US" noProof="0"/>
          </a:p>
        </p:txBody>
      </p:sp>
      <p:sp>
        <p:nvSpPr>
          <p:cNvPr id="7" name="スライド イメージ プレースホルダー 6">
            <a:extLst>
              <a:ext uri="{FF2B5EF4-FFF2-40B4-BE49-F238E27FC236}">
                <a16:creationId xmlns:a16="http://schemas.microsoft.com/office/drawing/2014/main" xmlns="" id="{C3135F47-1CA8-4224-95D0-BB938DC4D69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4143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a:t>
            </a:r>
            <a:r>
              <a:rPr lang="ja-JP" altLang="en-US" dirty="0" smtClean="0"/>
              <a:t>乳児院</a:t>
            </a:r>
            <a:r>
              <a:rPr lang="ja-JP" altLang="en-US" dirty="0"/>
              <a:t>は近年、新規入所児童と同数あるいはそれ以上の数の一時保護児童の受け入れをしていることが課題となっています。一時保護・入所・ショートステイなど例えどの形態であっても、子どもの健康状態、ミルク・食事の状況、発達・発育状況、生活習慣など同じようにアセスメントを行います。</a:t>
            </a:r>
            <a:endParaRPr lang="en-US" altLang="ja-JP" dirty="0"/>
          </a:p>
          <a:p>
            <a:endParaRPr lang="en-US" altLang="ja-JP" dirty="0"/>
          </a:p>
          <a:p>
            <a:r>
              <a:rPr lang="ja-JP" altLang="en-US" dirty="0"/>
              <a:t>　医療機関からの一時保護や入所であれば提供される看護サマリーなどからある程度の情報は入ります。また、入所前に保健センターなどとのかかわりがある、あるいは保育所への通園経験があれば保健師や保育所からの聞き取りができますし、保護者への聞き取りや母子手帳からもある程度の情報は拾えます。</a:t>
            </a:r>
            <a:endParaRPr lang="en-US" altLang="ja-JP" dirty="0"/>
          </a:p>
          <a:p>
            <a:r>
              <a:rPr lang="ja-JP" altLang="en-US" dirty="0" smtClean="0"/>
              <a:t>　しかし</a:t>
            </a:r>
            <a:r>
              <a:rPr lang="ja-JP" altLang="en-US" dirty="0"/>
              <a:t>、最近は新規入所児童の半数以上が病虚弱児・被虐待児</a:t>
            </a:r>
            <a:r>
              <a:rPr lang="ja-JP" altLang="en-US" dirty="0" smtClean="0"/>
              <a:t>・障害児</a:t>
            </a:r>
            <a:r>
              <a:rPr lang="ja-JP" altLang="en-US" dirty="0"/>
              <a:t>・低出生体重児などとなっており、健全な他の子どもと同様に</a:t>
            </a:r>
            <a:r>
              <a:rPr lang="en-US" altLang="ja-JP" dirty="0"/>
              <a:t>…</a:t>
            </a:r>
            <a:r>
              <a:rPr lang="ja-JP" altLang="en-US" dirty="0"/>
              <a:t>ではなく、その子ども達一人ひとりに合わせた生活環境の提供やアセスメントが非常に大切かつ大変な作業となっているのが実状です。私たちは乳幼児養育のスペシャリストではありますが、特にこのような医療的な課題を抱える子どものアセスメントを中心的に行うのが看護師です。</a:t>
            </a:r>
            <a:endParaRPr lang="en-US" altLang="ja-JP" dirty="0"/>
          </a:p>
          <a:p>
            <a:endParaRPr lang="en-US" altLang="ja-JP" dirty="0"/>
          </a:p>
          <a:p>
            <a:r>
              <a:rPr lang="ja-JP" altLang="en-US" dirty="0"/>
              <a:t>　</a:t>
            </a:r>
            <a:r>
              <a:rPr lang="ja-JP" altLang="en-US" dirty="0" smtClean="0"/>
              <a:t>乳児院</a:t>
            </a:r>
            <a:r>
              <a:rPr lang="ja-JP" altLang="en-US" dirty="0"/>
              <a:t>はそれまでにどの機関もかかわっていなかったケースを引き受けることも少なくありません。地域における感染症の流行状況なども把握して、乳児院内での各職種職員間の情報収集や共有はもちろんのこと、小児科医（嘱託医）のところでの入所時健診や過去に関係機関で他のきょうだいとのかかわりがなかったかなど、視野を大きく広げて子どもや家族の情報をできるだけ多く集めていくことが重要です。その努力が子どもを、そして結果的に乳児院を守ることにもつながるのです。</a:t>
            </a:r>
            <a:endParaRPr lang="en-US" altLang="ja-JP" dirty="0"/>
          </a:p>
          <a:p>
            <a:endParaRPr lang="en-US" altLang="ja-JP" dirty="0"/>
          </a:p>
          <a:p>
            <a:r>
              <a:rPr lang="ja-JP" altLang="en-US" dirty="0"/>
              <a:t>　先に述べたように、病虚弱児・被虐待児</a:t>
            </a:r>
            <a:r>
              <a:rPr lang="ja-JP" altLang="en-US" dirty="0" smtClean="0"/>
              <a:t>・障害児</a:t>
            </a:r>
            <a:r>
              <a:rPr lang="ja-JP" altLang="en-US" dirty="0"/>
              <a:t>・低出生体重児など何らかの医療的な課題のある子どもであれば、入所時だけではなく入所中においても保護者や関係機関へ子どもの体調や通院状況などについて情報収集・共有・発信をしていくことが必要です。同じように退所する子どもの健康状態や発達・発育についても、状況に応じて担当養育者や心理職、栄養士、</a:t>
            </a:r>
            <a:r>
              <a:rPr lang="en-US" altLang="ja-JP" dirty="0"/>
              <a:t>FSW</a:t>
            </a:r>
            <a:r>
              <a:rPr lang="ja-JP" altLang="en-US" dirty="0" err="1"/>
              <a:t>、</a:t>
            </a:r>
            <a:r>
              <a:rPr lang="ja-JP" altLang="en-US" dirty="0"/>
              <a:t>里親支援</a:t>
            </a:r>
            <a:r>
              <a:rPr lang="en-US" altLang="ja-JP" dirty="0"/>
              <a:t>SW</a:t>
            </a:r>
            <a:r>
              <a:rPr lang="ja-JP" altLang="en-US" dirty="0"/>
              <a:t>と協力しながら、保護者や里親、児童養護施設への情報提供あるいは地域の関係機関との密な連携が乳児院における医療専門職としての大切な役割となります。</a:t>
            </a:r>
            <a:endParaRPr lang="en-US" altLang="ja-JP" dirty="0"/>
          </a:p>
          <a:p>
            <a:endParaRPr lang="en-US" altLang="ja-JP" dirty="0"/>
          </a:p>
          <a:p>
            <a:r>
              <a:rPr lang="ja-JP" altLang="en-US" dirty="0"/>
              <a:t>　他の項目の中にも内容が関連する部分が多いので、あらためて見直してみて下さい。以上で、⑧他機関連携のお話を終わります。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14</a:t>
            </a:fld>
            <a:endParaRPr lang="ja-JP" altLang="en-US" noProof="0"/>
          </a:p>
        </p:txBody>
      </p:sp>
      <p:sp>
        <p:nvSpPr>
          <p:cNvPr id="7" name="スライド イメージ プレースホルダー 6">
            <a:extLst>
              <a:ext uri="{FF2B5EF4-FFF2-40B4-BE49-F238E27FC236}">
                <a16:creationId xmlns:a16="http://schemas.microsoft.com/office/drawing/2014/main" xmlns="" id="{78789BE0-808B-4118-8F83-930E98496F2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58458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まずはじめに、この図を見たことがあるという方も多いとは思いますが、これは平成</a:t>
            </a:r>
            <a:r>
              <a:rPr lang="en-US" altLang="ja-JP" dirty="0"/>
              <a:t>24</a:t>
            </a:r>
            <a:r>
              <a:rPr lang="ja-JP" altLang="en-US" dirty="0"/>
              <a:t>年</a:t>
            </a:r>
            <a:r>
              <a:rPr lang="en-US" altLang="ja-JP" dirty="0"/>
              <a:t>9</a:t>
            </a:r>
            <a:r>
              <a:rPr lang="ja-JP" altLang="en-US" dirty="0"/>
              <a:t>月に全乳協が示した「乳児院の将来ビジョン検討委員会報告書」のものです。</a:t>
            </a:r>
            <a:endParaRPr lang="en-US" altLang="ja-JP" dirty="0"/>
          </a:p>
          <a:p>
            <a:endParaRPr lang="en-US" altLang="ja-JP" dirty="0"/>
          </a:p>
          <a:p>
            <a:r>
              <a:rPr lang="ja-JP" altLang="en-US" dirty="0"/>
              <a:t>　ここでは赤の</a:t>
            </a:r>
            <a:r>
              <a:rPr lang="en-US" altLang="ja-JP" dirty="0"/>
              <a:t>【</a:t>
            </a:r>
            <a:r>
              <a:rPr lang="ja-JP" altLang="en-US" dirty="0"/>
              <a:t>　　</a:t>
            </a:r>
            <a:r>
              <a:rPr lang="en-US" altLang="ja-JP" dirty="0"/>
              <a:t>】</a:t>
            </a:r>
            <a:r>
              <a:rPr lang="ja-JP" altLang="en-US" dirty="0"/>
              <a:t>内にあるように</a:t>
            </a:r>
            <a:endParaRPr lang="en-US" altLang="ja-JP" dirty="0"/>
          </a:p>
          <a:p>
            <a:r>
              <a:rPr lang="en-US" altLang="ja-JP" dirty="0"/>
              <a:t>【</a:t>
            </a:r>
            <a:r>
              <a:rPr lang="ja-JP" altLang="en-US" dirty="0"/>
              <a:t>一時保護所機能</a:t>
            </a:r>
            <a:r>
              <a:rPr lang="en-US" altLang="ja-JP" dirty="0"/>
              <a:t>】</a:t>
            </a:r>
            <a:r>
              <a:rPr lang="ja-JP" altLang="en-US" dirty="0"/>
              <a:t>・</a:t>
            </a:r>
            <a:r>
              <a:rPr lang="en-US" altLang="ja-JP" dirty="0"/>
              <a:t>【</a:t>
            </a:r>
            <a:r>
              <a:rPr lang="ja-JP" altLang="en-US" dirty="0"/>
              <a:t>専門的養育機能</a:t>
            </a:r>
            <a:r>
              <a:rPr lang="en-US" altLang="ja-JP" dirty="0"/>
              <a:t>】</a:t>
            </a:r>
            <a:r>
              <a:rPr lang="ja-JP" altLang="en-US" dirty="0"/>
              <a:t>・</a:t>
            </a:r>
            <a:r>
              <a:rPr lang="en-US" altLang="ja-JP" dirty="0"/>
              <a:t>【</a:t>
            </a:r>
            <a:r>
              <a:rPr lang="ja-JP" altLang="en-US" dirty="0"/>
              <a:t>親子関係育成機能</a:t>
            </a:r>
            <a:r>
              <a:rPr lang="en-US" altLang="ja-JP" dirty="0"/>
              <a:t>】</a:t>
            </a:r>
            <a:r>
              <a:rPr lang="ja-JP" altLang="en-US" dirty="0"/>
              <a:t>・</a:t>
            </a:r>
            <a:r>
              <a:rPr lang="en-US" altLang="ja-JP" dirty="0"/>
              <a:t>【</a:t>
            </a:r>
            <a:r>
              <a:rPr lang="ja-JP" altLang="en-US" dirty="0"/>
              <a:t>再出発支援機能</a:t>
            </a:r>
            <a:r>
              <a:rPr lang="en-US" altLang="ja-JP" dirty="0"/>
              <a:t>】</a:t>
            </a:r>
            <a:r>
              <a:rPr lang="ja-JP" altLang="en-US" dirty="0"/>
              <a:t>・</a:t>
            </a:r>
            <a:r>
              <a:rPr lang="en-US" altLang="ja-JP" dirty="0"/>
              <a:t>【</a:t>
            </a:r>
            <a:r>
              <a:rPr lang="ja-JP" altLang="en-US" dirty="0"/>
              <a:t>アフターケア機能</a:t>
            </a:r>
            <a:r>
              <a:rPr lang="en-US" altLang="ja-JP" dirty="0"/>
              <a:t>】</a:t>
            </a:r>
            <a:r>
              <a:rPr lang="ja-JP" altLang="en-US" dirty="0"/>
              <a:t>という必須のものに加えて、選択機能としての</a:t>
            </a:r>
            <a:r>
              <a:rPr lang="en-US" altLang="ja-JP" dirty="0"/>
              <a:t>【</a:t>
            </a:r>
            <a:r>
              <a:rPr lang="ja-JP" altLang="en-US" dirty="0"/>
              <a:t>地域子育て支援機能</a:t>
            </a:r>
            <a:r>
              <a:rPr lang="en-US" altLang="ja-JP" dirty="0"/>
              <a:t>】</a:t>
            </a:r>
            <a:r>
              <a:rPr lang="ja-JP" altLang="en-US" dirty="0" err="1"/>
              <a:t>まで</a:t>
            </a:r>
            <a:r>
              <a:rPr lang="ja-JP" altLang="en-US" dirty="0"/>
              <a:t>乳児院が持つ機能を大きく</a:t>
            </a:r>
            <a:r>
              <a:rPr lang="en-US" altLang="ja-JP" dirty="0"/>
              <a:t>6</a:t>
            </a:r>
            <a:r>
              <a:rPr lang="ja-JP" altLang="en-US" dirty="0" err="1"/>
              <a:t>つに</a:t>
            </a:r>
            <a:r>
              <a:rPr lang="ja-JP" altLang="en-US" dirty="0"/>
              <a:t>分けて示してあります。</a:t>
            </a:r>
            <a:endParaRPr lang="en-US" altLang="ja-JP" dirty="0"/>
          </a:p>
          <a:p>
            <a:endParaRPr lang="en-US" altLang="ja-JP" dirty="0"/>
          </a:p>
          <a:p>
            <a:r>
              <a:rPr lang="ja-JP" altLang="en-US" dirty="0"/>
              <a:t> 　一読すれば分かるようにこれらは何も新しく考えられたものではなく、これまで乳児院が「子どもの育ちをつなげてきた」歴史において重ね続けてきた実践を図式化したものであり、同時にこれからの乳児院がより積極的に取り組んでいくべき目標を表したものです。</a:t>
            </a:r>
            <a:endParaRPr lang="en-US" altLang="ja-JP" dirty="0"/>
          </a:p>
          <a:p>
            <a:endParaRPr lang="en-US" altLang="ja-JP" dirty="0"/>
          </a:p>
          <a:p>
            <a:r>
              <a:rPr lang="ja-JP" altLang="en-US" dirty="0"/>
              <a:t>　そして、入所前 ⇒ 入所時 ⇒ 入所中 ⇒ 退所前 ⇒ 退所後 に至るまで、どの段階においても乳児院が独自に行うアセスメントに加えて、その時々でまたそれぞれの地域で、必ず何らかの関係機関とかかわりを持ちながら進めていることがイメージできると思います。</a:t>
            </a:r>
            <a:endParaRPr lang="en-US" altLang="ja-JP" dirty="0"/>
          </a:p>
          <a:p>
            <a:endParaRPr lang="en-US" altLang="ja-JP" dirty="0"/>
          </a:p>
          <a:p>
            <a:r>
              <a:rPr lang="ja-JP" altLang="en-US" dirty="0"/>
              <a:t>　この項では、それぞれの場面において乳児院が子どもや家族をサポートしていく中で、より密接な関係性の構築が求められる地域の関係機関との連携についてお話をしていきます。</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2</a:t>
            </a:fld>
            <a:endParaRPr lang="ja-JP" altLang="en-US" noProof="0"/>
          </a:p>
        </p:txBody>
      </p:sp>
      <p:sp>
        <p:nvSpPr>
          <p:cNvPr id="7" name="スライド イメージ プレースホルダー 6">
            <a:extLst>
              <a:ext uri="{FF2B5EF4-FFF2-40B4-BE49-F238E27FC236}">
                <a16:creationId xmlns:a16="http://schemas.microsoft.com/office/drawing/2014/main" xmlns="" id="{DAC50184-E520-4F4F-8BEC-0514DB672F21}"/>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06776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社会的養護（養育）という言葉どおり、乳児院が受ける一時保護や入所措置は公立・私立にかかわらず、「自治体」から「公的」に子ども達をお預かりするということです。ごく一部の例外（＊）を除いて、子ども達は必ず都道府県および政令指定都市・中核市等に設置された児童相談所を経由してから、乳児院にやって来ます。</a:t>
            </a:r>
            <a:endParaRPr lang="en-US" altLang="ja-JP" dirty="0"/>
          </a:p>
          <a:p>
            <a:r>
              <a:rPr lang="ja-JP" altLang="en-US" dirty="0"/>
              <a:t>（＊ごく一部の例外とは・・・例えば措置等に絡まない施設独自の事業や私的預かりなど）</a:t>
            </a:r>
            <a:endParaRPr lang="en-US" altLang="ja-JP" dirty="0"/>
          </a:p>
          <a:p>
            <a:endParaRPr lang="en-US" altLang="ja-JP" dirty="0"/>
          </a:p>
          <a:p>
            <a:r>
              <a:rPr lang="ja-JP" altLang="en-US" dirty="0"/>
              <a:t>　その他のショートステイ、トワイライトステイ、病児保育などの事業でも、必ず区市町村など公的機関を通じてのお預かりになっています。</a:t>
            </a:r>
            <a:endParaRPr lang="en-US" altLang="ja-JP" dirty="0"/>
          </a:p>
          <a:p>
            <a:endParaRPr lang="en-US" altLang="ja-JP" dirty="0"/>
          </a:p>
          <a:p>
            <a:r>
              <a:rPr lang="ja-JP" altLang="en-US" dirty="0"/>
              <a:t>  ここでは入所前から退所後まで一連のプロセスにおいて、一時保護や入・退所の最終的な判断や家族との調整などを行う上で乳児院との連携が最も多く、そして重要となる「児童相談所（以下、児相）の役割・機能・関係性・協働などについて学んでいきます。</a:t>
            </a:r>
            <a:r>
              <a:rPr lang="ja-JP" altLang="ja-JP" dirty="0"/>
              <a:t>乳児院は児相</a:t>
            </a:r>
            <a:r>
              <a:rPr lang="ja-JP" altLang="en-US" dirty="0"/>
              <a:t>やその他の各機関</a:t>
            </a:r>
            <a:r>
              <a:rPr lang="ja-JP" altLang="ja-JP" dirty="0"/>
              <a:t>と</a:t>
            </a:r>
            <a:r>
              <a:rPr lang="ja-JP" altLang="en-US" dirty="0"/>
              <a:t>の</a:t>
            </a:r>
            <a:r>
              <a:rPr lang="ja-JP" altLang="ja-JP" dirty="0"/>
              <a:t>協働</a:t>
            </a:r>
            <a:r>
              <a:rPr lang="ja-JP" altLang="en-US" dirty="0"/>
              <a:t>により、「</a:t>
            </a:r>
            <a:r>
              <a:rPr lang="ja-JP" altLang="ja-JP" dirty="0"/>
              <a:t>子どもを中心</a:t>
            </a:r>
            <a:r>
              <a:rPr lang="ja-JP" altLang="en-US" dirty="0"/>
              <a:t>とした」</a:t>
            </a:r>
            <a:r>
              <a:rPr lang="ja-JP" altLang="ja-JP" dirty="0"/>
              <a:t>視点を</a:t>
            </a:r>
            <a:r>
              <a:rPr lang="ja-JP" altLang="en-US" dirty="0"/>
              <a:t>最優先して</a:t>
            </a:r>
            <a:r>
              <a:rPr lang="ja-JP" altLang="ja-JP" dirty="0"/>
              <a:t>、子どもを守り育</a:t>
            </a:r>
            <a:r>
              <a:rPr lang="ja-JP" altLang="en-US" dirty="0"/>
              <a:t>てる使命</a:t>
            </a:r>
            <a:r>
              <a:rPr lang="ja-JP" altLang="ja-JP" dirty="0"/>
              <a:t>を持ってい</a:t>
            </a:r>
            <a:r>
              <a:rPr lang="ja-JP" altLang="en-US" dirty="0"/>
              <a:t>ることを意識して下さい。</a:t>
            </a:r>
            <a:endParaRPr lang="en-US" altLang="ja-JP" dirty="0"/>
          </a:p>
          <a:p>
            <a:r>
              <a:rPr lang="en-US" altLang="ja-JP" dirty="0"/>
              <a:t> </a:t>
            </a:r>
          </a:p>
          <a:p>
            <a:r>
              <a:rPr lang="ja-JP" altLang="en-US" dirty="0"/>
              <a:t>　参考資料として、</a:t>
            </a:r>
            <a:r>
              <a:rPr lang="ja-JP" altLang="ja-JP" dirty="0"/>
              <a:t>『改訂新版　乳児院養育指針』</a:t>
            </a:r>
            <a:r>
              <a:rPr lang="ja-JP" altLang="ja-JP" dirty="0" smtClean="0"/>
              <a:t>第</a:t>
            </a:r>
            <a:r>
              <a:rPr lang="en-US" altLang="ja-JP" dirty="0" smtClean="0"/>
              <a:t>12</a:t>
            </a:r>
            <a:r>
              <a:rPr lang="ja-JP" altLang="ja-JP" dirty="0" smtClean="0"/>
              <a:t>章</a:t>
            </a:r>
            <a:r>
              <a:rPr lang="ja-JP" altLang="en-US" dirty="0" smtClean="0"/>
              <a:t>（</a:t>
            </a:r>
            <a:r>
              <a:rPr lang="en-US" altLang="ja-JP" dirty="0" smtClean="0"/>
              <a:t>P.221</a:t>
            </a:r>
            <a:r>
              <a:rPr lang="ja-JP" altLang="en-US" dirty="0" smtClean="0"/>
              <a:t>～</a:t>
            </a:r>
            <a:r>
              <a:rPr lang="en-US" altLang="ja-JP" dirty="0" smtClean="0"/>
              <a:t>228</a:t>
            </a:r>
            <a:r>
              <a:rPr lang="ja-JP" altLang="en-US" dirty="0" smtClean="0"/>
              <a:t>）</a:t>
            </a:r>
            <a:r>
              <a:rPr lang="ja-JP" altLang="en-US" dirty="0"/>
              <a:t>も</a:t>
            </a:r>
            <a:r>
              <a:rPr lang="ja-JP" altLang="en-US" dirty="0" smtClean="0"/>
              <a:t>ぜひあわせて</a:t>
            </a:r>
            <a:r>
              <a:rPr lang="ja-JP" altLang="en-US" dirty="0"/>
              <a:t>読んでみてください。</a:t>
            </a:r>
            <a:endParaRPr lang="ja-JP"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3</a:t>
            </a:fld>
            <a:endParaRPr lang="ja-JP" altLang="en-US" noProof="0"/>
          </a:p>
        </p:txBody>
      </p:sp>
      <p:sp>
        <p:nvSpPr>
          <p:cNvPr id="7" name="スライド イメージ プレースホルダー 6">
            <a:extLst>
              <a:ext uri="{FF2B5EF4-FFF2-40B4-BE49-F238E27FC236}">
                <a16:creationId xmlns:a16="http://schemas.microsoft.com/office/drawing/2014/main" xmlns="" id="{DF9CA1AA-0182-483B-844F-BD79413B108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87817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では</a:t>
            </a:r>
            <a:r>
              <a:rPr lang="ja-JP" altLang="en-US" dirty="0"/>
              <a:t>、児相の役割や機能について、もう少し詳しく見ていきます。</a:t>
            </a:r>
            <a:endParaRPr lang="en-US" altLang="ja-JP" dirty="0"/>
          </a:p>
          <a:p>
            <a:r>
              <a:rPr lang="ja-JP" altLang="en-US" dirty="0"/>
              <a:t>　</a:t>
            </a:r>
            <a:r>
              <a:rPr lang="ja-JP" altLang="en-US" dirty="0" smtClean="0"/>
              <a:t>下記</a:t>
            </a:r>
            <a:r>
              <a:rPr lang="ja-JP" altLang="en-US" dirty="0"/>
              <a:t>項目は厚生労働省が出している「児童相談所運営指針」からの抜粋となります。</a:t>
            </a:r>
            <a:endParaRPr lang="en-US" altLang="ja-JP" dirty="0"/>
          </a:p>
          <a:p>
            <a:endParaRPr lang="en-US" altLang="ja-JP" dirty="0"/>
          </a:p>
          <a:p>
            <a:r>
              <a:rPr lang="ja-JP" altLang="en-US" dirty="0" smtClean="0"/>
              <a:t>⇒</a:t>
            </a:r>
            <a:r>
              <a:rPr lang="ja-JP" altLang="en-US" dirty="0"/>
              <a:t>厚生労働省ホームページ（</a:t>
            </a:r>
            <a:r>
              <a:rPr lang="en-US" altLang="ja-JP" dirty="0">
                <a:hlinkClick r:id="rId3"/>
              </a:rPr>
              <a:t>http://</a:t>
            </a:r>
            <a:r>
              <a:rPr lang="en-US" altLang="ja-JP" dirty="0" smtClean="0">
                <a:hlinkClick r:id="rId3"/>
              </a:rPr>
              <a:t>www.mhlw.go.jp/bunya/kodomo/dv11/01.html</a:t>
            </a:r>
            <a:r>
              <a:rPr lang="ja-JP" altLang="en-US" dirty="0" smtClean="0"/>
              <a:t>）</a:t>
            </a:r>
            <a:endParaRPr lang="en-US" altLang="ja-JP" dirty="0"/>
          </a:p>
          <a:p>
            <a:endParaRPr lang="en-US" altLang="ja-JP" dirty="0"/>
          </a:p>
          <a:p>
            <a:r>
              <a:rPr lang="ja-JP" altLang="en-US" dirty="0" smtClean="0"/>
              <a:t>１</a:t>
            </a:r>
            <a:r>
              <a:rPr lang="ja-JP" altLang="en-US" dirty="0"/>
              <a:t>．設置の目的 </a:t>
            </a:r>
            <a:endParaRPr lang="en-US" altLang="ja-JP" dirty="0"/>
          </a:p>
          <a:p>
            <a:r>
              <a:rPr lang="ja-JP" altLang="en-US" dirty="0" smtClean="0"/>
              <a:t>・市町村</a:t>
            </a:r>
            <a:r>
              <a:rPr lang="ja-JP" altLang="en-US" dirty="0"/>
              <a:t>と適切な役割分担や連携を図る</a:t>
            </a:r>
            <a:endParaRPr lang="en-US" altLang="ja-JP" dirty="0"/>
          </a:p>
          <a:p>
            <a:r>
              <a:rPr lang="ja-JP" altLang="en-US" dirty="0"/>
              <a:t>・</a:t>
            </a:r>
            <a:r>
              <a:rPr lang="ja-JP" altLang="en-US" dirty="0" smtClean="0"/>
              <a:t>子ども</a:t>
            </a:r>
            <a:r>
              <a:rPr lang="ja-JP" altLang="en-US" dirty="0"/>
              <a:t>に関する家庭等からの相談に応じ、子どもが有する問題、または子どもの真のニーズ、子どもの置かれた環境等を把握する </a:t>
            </a:r>
            <a:endParaRPr lang="en-US" altLang="ja-JP" dirty="0"/>
          </a:p>
          <a:p>
            <a:r>
              <a:rPr lang="ja-JP" altLang="en-US" dirty="0"/>
              <a:t>・</a:t>
            </a:r>
            <a:r>
              <a:rPr lang="ja-JP" altLang="en-US" dirty="0" smtClean="0"/>
              <a:t>個々</a:t>
            </a:r>
            <a:r>
              <a:rPr lang="ja-JP" altLang="en-US" dirty="0"/>
              <a:t>の子どもや家庭に最も効果的な援助により子どもの福祉を図るとともにその権利を擁護する　　などとなっています。</a:t>
            </a:r>
            <a:endParaRPr lang="en-US" altLang="ja-JP" dirty="0"/>
          </a:p>
          <a:p>
            <a:r>
              <a:rPr lang="ja-JP" altLang="en-US" dirty="0"/>
              <a:t>　</a:t>
            </a:r>
            <a:endParaRPr lang="en-US" altLang="ja-JP" dirty="0"/>
          </a:p>
          <a:p>
            <a:r>
              <a:rPr lang="ja-JP" altLang="en-US" dirty="0" smtClean="0"/>
              <a:t>２</a:t>
            </a:r>
            <a:r>
              <a:rPr lang="ja-JP" altLang="en-US" dirty="0"/>
              <a:t>．設置主体 </a:t>
            </a:r>
            <a:endParaRPr lang="en-US" altLang="ja-JP" dirty="0"/>
          </a:p>
          <a:p>
            <a:r>
              <a:rPr lang="ja-JP" altLang="en-US" dirty="0" smtClean="0"/>
              <a:t>・児相</a:t>
            </a:r>
            <a:r>
              <a:rPr lang="ja-JP" altLang="en-US" dirty="0"/>
              <a:t>の数は都道府県別では</a:t>
            </a:r>
            <a:r>
              <a:rPr lang="en-US" altLang="ja-JP" dirty="0"/>
              <a:t>2</a:t>
            </a:r>
            <a:r>
              <a:rPr lang="ja-JP" altLang="en-US" dirty="0"/>
              <a:t>～</a:t>
            </a:r>
            <a:r>
              <a:rPr lang="en-US" altLang="ja-JP" dirty="0"/>
              <a:t>11</a:t>
            </a:r>
            <a:r>
              <a:rPr lang="ja-JP" altLang="en-US" dirty="0"/>
              <a:t>か所、政令指定都市および中核市（横須賀市・金沢市）で</a:t>
            </a:r>
            <a:r>
              <a:rPr lang="en-US" altLang="ja-JP" dirty="0"/>
              <a:t>1</a:t>
            </a:r>
            <a:r>
              <a:rPr lang="ja-JP" altLang="en-US" dirty="0"/>
              <a:t>～</a:t>
            </a:r>
            <a:r>
              <a:rPr lang="en-US" altLang="ja-JP" dirty="0"/>
              <a:t>4</a:t>
            </a:r>
            <a:r>
              <a:rPr lang="ja-JP" altLang="en-US" dirty="0"/>
              <a:t>か所となっており、平成</a:t>
            </a:r>
            <a:r>
              <a:rPr lang="en-US" altLang="ja-JP" dirty="0"/>
              <a:t>28</a:t>
            </a:r>
            <a:r>
              <a:rPr lang="ja-JP" altLang="en-US" dirty="0"/>
              <a:t>年</a:t>
            </a:r>
            <a:r>
              <a:rPr lang="en-US" altLang="ja-JP" dirty="0"/>
              <a:t>4</a:t>
            </a:r>
            <a:r>
              <a:rPr lang="ja-JP" altLang="en-US" dirty="0"/>
              <a:t>月</a:t>
            </a:r>
            <a:r>
              <a:rPr lang="en-US" altLang="ja-JP" dirty="0"/>
              <a:t>1</a:t>
            </a:r>
            <a:r>
              <a:rPr lang="ja-JP" altLang="en-US" dirty="0"/>
              <a:t>日現在で全国</a:t>
            </a:r>
            <a:r>
              <a:rPr lang="en-US" altLang="ja-JP" dirty="0"/>
              <a:t>209</a:t>
            </a:r>
            <a:r>
              <a:rPr lang="ja-JP" altLang="en-US" dirty="0"/>
              <a:t>か所となっています。</a:t>
            </a:r>
            <a:endParaRPr lang="en-US" altLang="ja-JP" dirty="0"/>
          </a:p>
          <a:p>
            <a:r>
              <a:rPr lang="ja-JP" altLang="en-US" dirty="0"/>
              <a:t>　</a:t>
            </a:r>
            <a:endParaRPr lang="en-US" altLang="ja-JP" dirty="0"/>
          </a:p>
          <a:p>
            <a:r>
              <a:rPr lang="ja-JP" altLang="en-US" dirty="0" smtClean="0"/>
              <a:t>３</a:t>
            </a:r>
            <a:r>
              <a:rPr lang="ja-JP" altLang="en-US" dirty="0"/>
              <a:t>．役割 </a:t>
            </a:r>
            <a:endParaRPr lang="en-US" altLang="ja-JP" dirty="0"/>
          </a:p>
          <a:p>
            <a:r>
              <a:rPr lang="ja-JP" altLang="en-US" dirty="0" smtClean="0"/>
              <a:t>・児童</a:t>
            </a:r>
            <a:r>
              <a:rPr lang="ja-JP" altLang="en-US" dirty="0"/>
              <a:t>に関する家庭その他からの相談のうち専門的な知識および技術を必要とするものに応ずる。 </a:t>
            </a:r>
            <a:endParaRPr lang="en-US" altLang="ja-JP" dirty="0"/>
          </a:p>
          <a:p>
            <a:r>
              <a:rPr lang="ja-JP" altLang="en-US" dirty="0" smtClean="0"/>
              <a:t>・市町村間</a:t>
            </a:r>
            <a:r>
              <a:rPr lang="ja-JP" altLang="en-US" dirty="0"/>
              <a:t>の連絡調整、情報の提供等必要な援助を行う。 </a:t>
            </a:r>
            <a:endParaRPr lang="en-US" altLang="ja-JP" dirty="0"/>
          </a:p>
          <a:p>
            <a:r>
              <a:rPr lang="ja-JP" altLang="en-US" dirty="0" smtClean="0"/>
              <a:t>＊</a:t>
            </a:r>
            <a:r>
              <a:rPr lang="ja-JP" altLang="en-US" dirty="0"/>
              <a:t>市町村は、児童及び妊産婦の福祉に関し、家庭その他からの相談に応じ、必要な調査及び指導を行う。 </a:t>
            </a:r>
            <a:endParaRPr lang="en-US" altLang="ja-JP" dirty="0"/>
          </a:p>
          <a:p>
            <a:r>
              <a:rPr lang="ja-JP" altLang="en-US" dirty="0"/>
              <a:t>・</a:t>
            </a:r>
            <a:r>
              <a:rPr lang="ja-JP" altLang="en-US" dirty="0" smtClean="0"/>
              <a:t>相談</a:t>
            </a:r>
            <a:r>
              <a:rPr lang="ja-JP" altLang="en-US" dirty="0"/>
              <a:t>援助活動は、常に子どもの最善の利益を考慮し、すべての子どもが心身ともに健やかに育ち、その力を最大限に発揮することができるよう子ども及びその家庭等を援助することを目的とする。</a:t>
            </a:r>
            <a:endParaRPr lang="en-US" altLang="ja-JP" dirty="0"/>
          </a:p>
          <a:p>
            <a:pPr lvl="0"/>
            <a:r>
              <a:rPr lang="ja-JP" altLang="en-US" dirty="0" smtClean="0"/>
              <a:t>・その</a:t>
            </a:r>
            <a:r>
              <a:rPr lang="ja-JP" altLang="en-US" dirty="0"/>
              <a:t>目的を達成するための条件として</a:t>
            </a:r>
            <a:endParaRPr lang="en-US" altLang="ja-JP" dirty="0"/>
          </a:p>
          <a:p>
            <a:pPr lvl="0"/>
            <a:r>
              <a:rPr lang="ja-JP" altLang="en-US" dirty="0" smtClean="0"/>
              <a:t> </a:t>
            </a:r>
            <a:r>
              <a:rPr lang="ja-JP" altLang="en-US" dirty="0"/>
              <a:t>（</a:t>
            </a:r>
            <a:r>
              <a:rPr lang="en-US" altLang="ja-JP" dirty="0"/>
              <a:t>1</a:t>
            </a:r>
            <a:r>
              <a:rPr lang="ja-JP" altLang="en-US" dirty="0"/>
              <a:t>）児童福祉に関する高い専門性を有していること　</a:t>
            </a:r>
            <a:endParaRPr lang="en-US" altLang="ja-JP" dirty="0"/>
          </a:p>
          <a:p>
            <a:pPr lvl="0"/>
            <a:r>
              <a:rPr lang="ja-JP" altLang="en-US" dirty="0" smtClean="0"/>
              <a:t> </a:t>
            </a:r>
            <a:r>
              <a:rPr lang="ja-JP" altLang="en-US" dirty="0"/>
              <a:t>（</a:t>
            </a:r>
            <a:r>
              <a:rPr lang="en-US" altLang="ja-JP" dirty="0"/>
              <a:t>2</a:t>
            </a:r>
            <a:r>
              <a:rPr lang="ja-JP" altLang="en-US" dirty="0"/>
              <a:t>）地域住民に浸透した機関であること</a:t>
            </a:r>
            <a:endParaRPr lang="en-US" altLang="ja-JP" dirty="0"/>
          </a:p>
          <a:p>
            <a:pPr lvl="0"/>
            <a:r>
              <a:rPr lang="ja-JP" altLang="en-US" dirty="0" smtClean="0"/>
              <a:t> </a:t>
            </a:r>
            <a:r>
              <a:rPr lang="ja-JP" altLang="en-US" dirty="0"/>
              <a:t>（</a:t>
            </a:r>
            <a:r>
              <a:rPr lang="en-US" altLang="ja-JP" dirty="0"/>
              <a:t>3</a:t>
            </a:r>
            <a:r>
              <a:rPr lang="ja-JP" altLang="en-US" dirty="0"/>
              <a:t>）児童福祉に関する機関、施設等との連携が十分に図られていること　　</a:t>
            </a:r>
            <a:r>
              <a:rPr lang="ja-JP" altLang="en-US" dirty="0" smtClean="0"/>
              <a:t>など</a:t>
            </a:r>
            <a:r>
              <a:rPr lang="ja-JP" altLang="en-US" dirty="0"/>
              <a:t>が求められています。</a:t>
            </a:r>
          </a:p>
          <a:p>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4</a:t>
            </a:fld>
            <a:endParaRPr lang="ja-JP" altLang="en-US" noProof="0"/>
          </a:p>
        </p:txBody>
      </p:sp>
      <p:sp>
        <p:nvSpPr>
          <p:cNvPr id="10" name="スライド イメージ プレースホルダー 9">
            <a:extLst>
              <a:ext uri="{FF2B5EF4-FFF2-40B4-BE49-F238E27FC236}">
                <a16:creationId xmlns:a16="http://schemas.microsoft.com/office/drawing/2014/main" xmlns="" id="{DD1C7D9C-CC06-4D3B-9848-DEBF38E05E4F}"/>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69365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４</a:t>
            </a:r>
            <a:r>
              <a:rPr lang="ja-JP" altLang="en-US" dirty="0"/>
              <a:t>．業務</a:t>
            </a:r>
            <a:endParaRPr lang="en-US" altLang="ja-JP" dirty="0"/>
          </a:p>
          <a:p>
            <a:r>
              <a:rPr lang="ja-JP" altLang="en-US" dirty="0" smtClean="0"/>
              <a:t>①市町村</a:t>
            </a:r>
            <a:r>
              <a:rPr lang="ja-JP" altLang="en-US" dirty="0"/>
              <a:t>援助（市町村による児童家庭相談への対応について、市町村相互間の連絡調整など必要な援助） </a:t>
            </a:r>
            <a:endParaRPr lang="en-US" altLang="ja-JP" dirty="0"/>
          </a:p>
          <a:p>
            <a:r>
              <a:rPr lang="ja-JP" altLang="en-US" dirty="0" smtClean="0"/>
              <a:t>②相談</a:t>
            </a:r>
            <a:r>
              <a:rPr lang="ja-JP" altLang="en-US" dirty="0"/>
              <a:t>（家庭などの養育環境の調査や専門的診断を踏まえた子どもや家族に対する援助決定） </a:t>
            </a:r>
            <a:endParaRPr lang="en-US" altLang="ja-JP" dirty="0"/>
          </a:p>
          <a:p>
            <a:r>
              <a:rPr lang="ja-JP" altLang="en-US" dirty="0" smtClean="0"/>
              <a:t>③一時</a:t>
            </a:r>
            <a:r>
              <a:rPr lang="ja-JP" altLang="en-US" dirty="0"/>
              <a:t>保護 </a:t>
            </a:r>
            <a:endParaRPr lang="en-US" altLang="ja-JP" dirty="0"/>
          </a:p>
          <a:p>
            <a:r>
              <a:rPr lang="ja-JP" altLang="en-US" dirty="0" smtClean="0"/>
              <a:t>④措置</a:t>
            </a:r>
            <a:r>
              <a:rPr lang="ja-JP" altLang="en-US" dirty="0"/>
              <a:t>（在宅指導、児童福祉施設入所措置、里親委託等など） などがあります。</a:t>
            </a:r>
            <a:endParaRPr lang="en-US" altLang="ja-JP" dirty="0"/>
          </a:p>
          <a:p>
            <a:endParaRPr lang="en-US" altLang="ja-JP" dirty="0"/>
          </a:p>
          <a:p>
            <a:r>
              <a:rPr lang="ja-JP" altLang="en-US" dirty="0"/>
              <a:t>　</a:t>
            </a:r>
            <a:r>
              <a:rPr lang="ja-JP" altLang="en-US" dirty="0" smtClean="0"/>
              <a:t>先程</a:t>
            </a:r>
            <a:r>
              <a:rPr lang="ja-JP" altLang="en-US" dirty="0"/>
              <a:t>も少し触れましたが、近年は児童福祉法改正の度ごとに第一義的な相談窓口である区市町村の役割が重要視されています。児相はその後方支援的な役割を果たすことが多いようですが、子どもや保護者、施設、区市町村担当者などの困り感を共有していくために、あるいはより近い価値観でケースに対応していくという意味でも、日頃から区市町村や施設と密な情報の共有や交換をしておく必要があります。</a:t>
            </a:r>
            <a:endParaRPr lang="en-US" altLang="ja-JP" dirty="0"/>
          </a:p>
          <a:p>
            <a:endParaRPr lang="en-US" altLang="ja-JP" dirty="0"/>
          </a:p>
          <a:p>
            <a:r>
              <a:rPr lang="ja-JP" altLang="en-US" dirty="0" smtClean="0"/>
              <a:t>５</a:t>
            </a:r>
            <a:r>
              <a:rPr lang="ja-JP" altLang="en-US" dirty="0"/>
              <a:t>．職員 </a:t>
            </a:r>
            <a:endParaRPr lang="en-US" altLang="ja-JP" dirty="0"/>
          </a:p>
          <a:p>
            <a:r>
              <a:rPr lang="ja-JP" altLang="en-US" dirty="0" smtClean="0"/>
              <a:t>・全国</a:t>
            </a:r>
            <a:r>
              <a:rPr lang="ja-JP" altLang="en-US" dirty="0"/>
              <a:t>の児相職員数は約</a:t>
            </a:r>
            <a:r>
              <a:rPr lang="en-US" altLang="ja-JP" dirty="0"/>
              <a:t>10,700</a:t>
            </a:r>
            <a:r>
              <a:rPr lang="ja-JP" altLang="en-US" dirty="0"/>
              <a:t>人（平成</a:t>
            </a:r>
            <a:r>
              <a:rPr lang="en-US" altLang="ja-JP" dirty="0"/>
              <a:t>28</a:t>
            </a:r>
            <a:r>
              <a:rPr lang="ja-JP" altLang="en-US" dirty="0"/>
              <a:t>年</a:t>
            </a:r>
            <a:r>
              <a:rPr lang="en-US" altLang="ja-JP" dirty="0"/>
              <a:t>4</a:t>
            </a:r>
            <a:r>
              <a:rPr lang="ja-JP" altLang="en-US" dirty="0"/>
              <a:t>月</a:t>
            </a:r>
            <a:r>
              <a:rPr lang="en-US" altLang="ja-JP" dirty="0"/>
              <a:t>1</a:t>
            </a:r>
            <a:r>
              <a:rPr lang="ja-JP" altLang="en-US" dirty="0"/>
              <a:t>日現在）</a:t>
            </a:r>
            <a:endParaRPr lang="en-US" altLang="ja-JP" dirty="0"/>
          </a:p>
          <a:p>
            <a:r>
              <a:rPr lang="ja-JP" altLang="en-US" dirty="0" smtClean="0"/>
              <a:t>・職種</a:t>
            </a:r>
            <a:r>
              <a:rPr lang="ja-JP" altLang="en-US" dirty="0"/>
              <a:t>としては、所長・児童福祉司・児童心理司・里親推進員・医師（精神科・小児科）・児童指導員・保育士・事務員など乳児院と同様に様々な職員が働いています。児相職員は一様に</a:t>
            </a:r>
            <a:r>
              <a:rPr lang="ja-JP" altLang="en-US" dirty="0" smtClean="0"/>
              <a:t>都道府県</a:t>
            </a:r>
            <a:r>
              <a:rPr lang="ja-JP" altLang="en-US" dirty="0"/>
              <a:t>や市の職員、いわゆる地方公務員であるため、数年ごとに配置転換や異動があること、また医療や福祉を学んできた専門職だけではなく、一般事務系出身の児童福祉司も少なからずいること</a:t>
            </a:r>
            <a:r>
              <a:rPr lang="ja-JP" altLang="en-US" dirty="0" smtClean="0"/>
              <a:t>など</a:t>
            </a:r>
            <a:r>
              <a:rPr lang="ja-JP" altLang="en-US" dirty="0"/>
              <a:t>が特徴です。</a:t>
            </a:r>
            <a:endParaRPr lang="en-US" altLang="ja-JP" dirty="0"/>
          </a:p>
          <a:p>
            <a:endParaRPr lang="en-US" altLang="ja-JP" dirty="0"/>
          </a:p>
          <a:p>
            <a:r>
              <a:rPr lang="ja-JP" altLang="en-US" dirty="0" smtClean="0"/>
              <a:t>６．相談</a:t>
            </a:r>
            <a:r>
              <a:rPr lang="ja-JP" altLang="en-US" dirty="0"/>
              <a:t>の種類と主な内容 </a:t>
            </a:r>
            <a:endParaRPr lang="en-US" altLang="ja-JP" dirty="0"/>
          </a:p>
          <a:p>
            <a:r>
              <a:rPr lang="ja-JP" altLang="en-US" dirty="0" smtClean="0"/>
              <a:t>①養護</a:t>
            </a:r>
            <a:r>
              <a:rPr lang="ja-JP" altLang="en-US" dirty="0"/>
              <a:t>相談・・・保護者の家出、失踪、死亡、入院等による養育困難、虐待、養子縁組などに関する相談 </a:t>
            </a:r>
            <a:endParaRPr lang="en-US" altLang="ja-JP" dirty="0"/>
          </a:p>
          <a:p>
            <a:r>
              <a:rPr lang="ja-JP" altLang="en-US" dirty="0" smtClean="0"/>
              <a:t>②保健</a:t>
            </a:r>
            <a:r>
              <a:rPr lang="ja-JP" altLang="en-US" dirty="0"/>
              <a:t>相談・・・未熟児、疾患などに関する相談 </a:t>
            </a:r>
            <a:endParaRPr lang="en-US" altLang="ja-JP" dirty="0"/>
          </a:p>
          <a:p>
            <a:r>
              <a:rPr lang="ja-JP" altLang="en-US" dirty="0" smtClean="0"/>
              <a:t>③障害</a:t>
            </a:r>
            <a:r>
              <a:rPr lang="ja-JP" altLang="en-US" dirty="0"/>
              <a:t>相談・・・肢体不自由、視聴覚・言語発達・重症心身・知的障害、自閉症などに関する相談 </a:t>
            </a:r>
            <a:endParaRPr lang="en-US" altLang="ja-JP" dirty="0"/>
          </a:p>
          <a:p>
            <a:r>
              <a:rPr lang="ja-JP" altLang="en-US" dirty="0" smtClean="0"/>
              <a:t>④非行</a:t>
            </a:r>
            <a:r>
              <a:rPr lang="ja-JP" altLang="en-US" dirty="0"/>
              <a:t>相談・・・</a:t>
            </a:r>
            <a:r>
              <a:rPr lang="ja-JP" altLang="en-US" dirty="0" err="1"/>
              <a:t>ぐ</a:t>
            </a:r>
            <a:r>
              <a:rPr lang="ja-JP" altLang="en-US" dirty="0"/>
              <a:t>犯行為、触法行為、問題行動のある子どもになどに関する相談 </a:t>
            </a:r>
            <a:endParaRPr lang="en-US" altLang="ja-JP" dirty="0"/>
          </a:p>
          <a:p>
            <a:r>
              <a:rPr lang="ja-JP" altLang="en-US" dirty="0" smtClean="0"/>
              <a:t>⑤育成</a:t>
            </a:r>
            <a:r>
              <a:rPr lang="ja-JP" altLang="en-US" dirty="0"/>
              <a:t>相談・・・家庭内のしつけ、不登校、進学適性など等に関する相談 </a:t>
            </a:r>
            <a:endParaRPr lang="en-US" altLang="ja-JP" dirty="0"/>
          </a:p>
          <a:p>
            <a:r>
              <a:rPr lang="ja-JP" altLang="en-US" dirty="0" smtClean="0"/>
              <a:t>⑥その他</a:t>
            </a:r>
            <a:endParaRPr lang="en-US" altLang="ja-JP" dirty="0"/>
          </a:p>
          <a:p>
            <a:r>
              <a:rPr lang="ja-JP" altLang="en-US" dirty="0"/>
              <a:t>　</a:t>
            </a:r>
            <a:endParaRPr lang="en-US" altLang="ja-JP" dirty="0" smtClean="0"/>
          </a:p>
          <a:p>
            <a:r>
              <a:rPr lang="ja-JP" altLang="en-US" dirty="0" smtClean="0"/>
              <a:t>　この</a:t>
            </a:r>
            <a:r>
              <a:rPr lang="ja-JP" altLang="en-US" dirty="0"/>
              <a:t>ように児相職員は、社会的養護関連の業務以外にも多くの業務を抱えている上に、近年の児童虐待相談対応件数の増加などもあり、業務過多や人員配置など乳児院職員を取り巻く環境と同様のことが課題となってい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5</a:t>
            </a:fld>
            <a:endParaRPr lang="ja-JP" altLang="en-US" noProof="0"/>
          </a:p>
        </p:txBody>
      </p:sp>
      <p:sp>
        <p:nvSpPr>
          <p:cNvPr id="7" name="スライド イメージ プレースホルダー 6">
            <a:extLst>
              <a:ext uri="{FF2B5EF4-FFF2-40B4-BE49-F238E27FC236}">
                <a16:creationId xmlns:a16="http://schemas.microsoft.com/office/drawing/2014/main" xmlns="" id="{C3E447C3-1034-4CC1-B212-F16E5B1754F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712109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これは地域から児相への相談に関する主な流れを図にしたものです。あくまでも一例です。</a:t>
            </a:r>
            <a:endParaRPr lang="en-US" altLang="ja-JP" dirty="0"/>
          </a:p>
          <a:p>
            <a:endParaRPr lang="en-US" altLang="ja-JP" dirty="0"/>
          </a:p>
          <a:p>
            <a:r>
              <a:rPr lang="ja-JP" altLang="en-US" dirty="0"/>
              <a:t>　青色で囲んであるような地域の様々なルートから「相談・通告・送致」を受けた児相は、所内会議（例：処遇会議、措置会議）において、そのケースについて最初の段階の方向性を決めます。緊急性が高いものであれば即座に関係機関との情報交換や収集を実施し、乳児院にも一時保護や入所の打診などを行います。児童福祉法</a:t>
            </a:r>
            <a:r>
              <a:rPr lang="en-US" altLang="ja-JP" dirty="0"/>
              <a:t>28</a:t>
            </a:r>
            <a:r>
              <a:rPr lang="ja-JP" altLang="en-US" dirty="0"/>
              <a:t>条の適用が必要とされるようなハイリスクの虐待ケースであれば、裁判所へ親子分離や一時保護等の請求がなされます。</a:t>
            </a:r>
            <a:endParaRPr lang="en-US" altLang="ja-JP" dirty="0"/>
          </a:p>
          <a:p>
            <a:r>
              <a:rPr lang="ja-JP" altLang="en-US" dirty="0"/>
              <a:t>　緊急性がそれほど高くないケースの場合は、保護者やその家族、関係機関からじっくり聞き取りなどを行い、情報を得た上で方向性を定め、保護者の希望や住所地・乳児院の空き状況などを考慮して、どこに入所させるかを検討した上で、乳児院に連絡が来ることになります。</a:t>
            </a:r>
            <a:endParaRPr lang="en-US" altLang="ja-JP" dirty="0"/>
          </a:p>
          <a:p>
            <a:endParaRPr lang="en-US" altLang="ja-JP" dirty="0"/>
          </a:p>
          <a:p>
            <a:r>
              <a:rPr lang="ja-JP" altLang="en-US" dirty="0"/>
              <a:t>　この児相によるアセスメントの段階で親子分離をするのか在宅のままで進めるのかが検討されますが、児相からの空き状況や受け入れ態勢の確認がなされた後であっても親族等などが代わりに養育するとか保護者の同意が得られないなどで、一時保護・入所の延期や中止などいわゆる空振りに終わる場合もあります。</a:t>
            </a:r>
            <a:endParaRPr lang="en-US" altLang="ja-JP" dirty="0"/>
          </a:p>
          <a:p>
            <a:endParaRPr lang="en-US" altLang="ja-JP" dirty="0"/>
          </a:p>
          <a:p>
            <a:r>
              <a:rPr lang="ja-JP" altLang="en-US" dirty="0"/>
              <a:t>　また、最新の全乳協調査では「新規入所児童数 ＜ 一時保護児童数」という現象が起きました。正式な入所でも緊急的な一時保護でもあるいはショートステイであっても、乳児院がアセスメントにかける時間や労力は変わらないこと、例え空振りに終わった場合でも例えばギリギリまで超過勤務で残業扱いとなった職員への手当てなどが県や児相から別途に出るわけではないこと、手間は同じであるにもかかわらず一時保護費用は入所時のそれに比べて低い設定がなされていること、保護者の同意がなかなか取れなかったり裁判所からの許可が一向に下りなかったりなどで、通常</a:t>
            </a:r>
            <a:r>
              <a:rPr lang="en-US" altLang="ja-JP" dirty="0"/>
              <a:t>2</a:t>
            </a:r>
            <a:r>
              <a:rPr lang="ja-JP" altLang="en-US" dirty="0"/>
              <a:t>ケ月までと決められている一時保護期間を大きく超えてしまうケースが少なくないなど、一時保護と乳児院を取り巻く状況は非常に厳しく深刻なものとなっています。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6</a:t>
            </a:fld>
            <a:endParaRPr lang="ja-JP" altLang="en-US" noProof="0"/>
          </a:p>
        </p:txBody>
      </p:sp>
      <p:sp>
        <p:nvSpPr>
          <p:cNvPr id="7" name="スライド イメージ プレースホルダー 6">
            <a:extLst>
              <a:ext uri="{FF2B5EF4-FFF2-40B4-BE49-F238E27FC236}">
                <a16:creationId xmlns:a16="http://schemas.microsoft.com/office/drawing/2014/main" xmlns="" id="{02F19590-D87D-4A90-9F55-F068C579DEE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27830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はじめにお伝えしたように、児相と乳児院の関係性は一時保護や入所前から退所（措置解除）後に至るまで、どの段階においても非常に重要です。</a:t>
            </a:r>
            <a:endParaRPr lang="en-US" altLang="ja-JP" dirty="0"/>
          </a:p>
          <a:p>
            <a:endParaRPr lang="en-US" altLang="ja-JP" dirty="0"/>
          </a:p>
          <a:p>
            <a:r>
              <a:rPr lang="ja-JP" altLang="en-US" dirty="0"/>
              <a:t>　図のカラー部分のとおり、通常のケースは子どもが乳児院に一時保護や入所に至るまでに子ども自身あるいは保護者に過去から現在進行形まで様々な機関がかかわります。</a:t>
            </a:r>
            <a:endParaRPr lang="en-US" altLang="ja-JP" dirty="0"/>
          </a:p>
          <a:p>
            <a:endParaRPr lang="en-US" altLang="ja-JP" dirty="0"/>
          </a:p>
          <a:p>
            <a:r>
              <a:rPr lang="ja-JP" altLang="en-US" dirty="0"/>
              <a:t>　まず、各機関において把握した様々な情報は区市町村へ集約され、要保護児童対策地域協議会（詳細は後述。以下、要対協。）などで児相の介入が必要と判断されれば</a:t>
            </a:r>
            <a:r>
              <a:rPr lang="ja-JP" altLang="ja-JP" dirty="0"/>
              <a:t>、</a:t>
            </a:r>
            <a:r>
              <a:rPr lang="ja-JP" altLang="en-US" dirty="0"/>
              <a:t>その旨を伝えます。また、虐待ケースなどは児相が直接通告を受けたり、要対協等で把握されていないか確認したりする場合もあります。把握がなされてからある程度時間が経過しているケースであれば、すでに保護者と各機関職員の信頼関係の構築や情報収集が出来ていることもあります。児相はその情報や保護者からの聞き取り内容などを総合的に判断して、介入の要否・在宅か施設入所あるいは里親委託が適当かなどを決定します。</a:t>
            </a:r>
            <a:endParaRPr lang="en-US" altLang="ja-JP" dirty="0"/>
          </a:p>
          <a:p>
            <a:endParaRPr lang="en-US" altLang="ja-JP" dirty="0"/>
          </a:p>
          <a:p>
            <a:r>
              <a:rPr lang="ja-JP" altLang="en-US" dirty="0"/>
              <a:t>　しかし、</a:t>
            </a:r>
            <a:r>
              <a:rPr lang="ja-JP" altLang="ja-JP" dirty="0"/>
              <a:t>乳児院</a:t>
            </a:r>
            <a:r>
              <a:rPr lang="ja-JP" altLang="en-US" dirty="0"/>
              <a:t>がかかわるケースの中には飛び込み出産や虐待通告など緊急的なもので、それまでに児相や区市町村と対象家庭とのかかわりが全くなかったものも少なくありません。どこもかかわれていなかったケースは当然それだけ情報も少なく、子どもの名前・性別・月年齢くらいしか把握できていないこともあるため、入所や一時保護の打診を受けた時点で、乳児院はアセスメントシートなどでできるだけ多くの情報を集める必要があります。各機関の個人情報保護などが障壁になる場合もありますが、「子どもの最善の利益」という意味合いから考えても、各機関への理解を根気強く求め、また要対協などで普段からお互いに顔の見えるようなつながりを持っておくことが大切でしょう。</a:t>
            </a:r>
            <a:endParaRPr lang="en-US" altLang="ja-JP" dirty="0"/>
          </a:p>
          <a:p>
            <a:endParaRPr lang="en-US" altLang="ja-JP" dirty="0"/>
          </a:p>
          <a:p>
            <a:r>
              <a:rPr lang="ja-JP" altLang="en-US" dirty="0"/>
              <a:t>　そういったケースでは</a:t>
            </a:r>
            <a:r>
              <a:rPr lang="ja-JP" altLang="ja-JP" dirty="0"/>
              <a:t>、</a:t>
            </a:r>
            <a:r>
              <a:rPr lang="ja-JP" altLang="en-US" dirty="0"/>
              <a:t>乳児院が独自で手探りながらもインケア（入所）と同時に</a:t>
            </a:r>
            <a:r>
              <a:rPr lang="ja-JP" altLang="ja-JP" dirty="0"/>
              <a:t>アドミッションケア</a:t>
            </a:r>
            <a:r>
              <a:rPr lang="ja-JP" altLang="en-US" dirty="0"/>
              <a:t>（入所時診断）を並行して</a:t>
            </a:r>
            <a:r>
              <a:rPr lang="ja-JP" altLang="ja-JP" dirty="0"/>
              <a:t>行っているのが</a:t>
            </a:r>
            <a:r>
              <a:rPr lang="ja-JP" altLang="en-US" dirty="0"/>
              <a:t>現状です</a:t>
            </a:r>
            <a:r>
              <a:rPr lang="ja-JP" altLang="ja-JP" dirty="0"/>
              <a:t>。</a:t>
            </a:r>
            <a:r>
              <a:rPr lang="ja-JP" altLang="en-US" dirty="0"/>
              <a:t>入所前・入所時のアセスメントはその時だけのものではなく、その後の児相や区市町村などからの情報や乳児院が得た情報、また保護者・児相・関係機関・乳児院などそれぞれの支援方針なども考慮しながら支援計画を立て、リービングケア（退所前・退所時支援）、そしてアフターケア（退所後支援）までずっと続いていくものであることを意識して欲しいと思います。</a:t>
            </a:r>
            <a:endParaRPr lang="ja-JP"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7</a:t>
            </a:fld>
            <a:endParaRPr lang="ja-JP" altLang="en-US" noProof="0"/>
          </a:p>
        </p:txBody>
      </p:sp>
      <p:sp>
        <p:nvSpPr>
          <p:cNvPr id="7" name="スライド イメージ プレースホルダー 6">
            <a:extLst>
              <a:ext uri="{FF2B5EF4-FFF2-40B4-BE49-F238E27FC236}">
                <a16:creationId xmlns:a16="http://schemas.microsoft.com/office/drawing/2014/main" xmlns="" id="{6EB7CAF1-E3A3-4053-88CD-DE2945271135}"/>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103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入所後も児相との連携は続きます。</a:t>
            </a:r>
            <a:endParaRPr lang="en-US" altLang="ja-JP" dirty="0"/>
          </a:p>
          <a:p>
            <a:r>
              <a:rPr lang="ja-JP" altLang="en-US" dirty="0" smtClean="0"/>
              <a:t>　子ども</a:t>
            </a:r>
            <a:r>
              <a:rPr lang="ja-JP" altLang="en-US" dirty="0"/>
              <a:t>の発達や発育をはじめ、保護者の連絡先変更・面会や外出泊の状況・保護者自身がかかっている医療機関との連絡内容・区市町村職員とのやり取りなど、図で示したように多岐に渡る情報を施設内チームだけでなく、家庭支援専門相談員（ファミリーソーシャルワーカー。以下、</a:t>
            </a:r>
            <a:r>
              <a:rPr lang="en-US" altLang="ja-JP" dirty="0" smtClean="0"/>
              <a:t>FSW</a:t>
            </a:r>
            <a:r>
              <a:rPr lang="ja-JP" altLang="en-US" dirty="0" smtClean="0"/>
              <a:t>）</a:t>
            </a:r>
            <a:r>
              <a:rPr lang="ja-JP" altLang="en-US" dirty="0"/>
              <a:t>や担当養育者を中心に普段から地域のチームの一員として児相の担当児童福祉司と共有しておくことが大切です。</a:t>
            </a:r>
            <a:endParaRPr lang="en-US" altLang="ja-JP" dirty="0"/>
          </a:p>
          <a:p>
            <a:endParaRPr lang="en-US" altLang="ja-JP" dirty="0"/>
          </a:p>
          <a:p>
            <a:r>
              <a:rPr lang="ja-JP" altLang="en-US" dirty="0"/>
              <a:t>　児相は子どもの「措置権」を持っています。それは都道府県知事や区市長などから委任された児相が、調査や判定に基づき施設への入退所・里親委託など児童の措置を決定する権限のことです。もちろん乳児院は関係する他機関と連携しながら、子どもの去就についての意見は述べますが、最終的な判断や決定は児相が行っているのです。</a:t>
            </a:r>
            <a:endParaRPr lang="en-US" altLang="ja-JP" dirty="0"/>
          </a:p>
          <a:p>
            <a:endParaRPr lang="en-US" altLang="ja-JP" dirty="0"/>
          </a:p>
          <a:p>
            <a:r>
              <a:rPr lang="ja-JP" altLang="en-US" dirty="0"/>
              <a:t>　乳児院からの退所（家庭復帰・里親委託・児童養護施設等への措置変更）が検討され始める時期からは、退所時や退所後に子どもや家族とのかかわりが考えられる関係機関との調整を図ります。図のように、こちらもまたケース内容によっては多岐に渡る場合があります。</a:t>
            </a:r>
            <a:endParaRPr lang="en-US" altLang="ja-JP" dirty="0"/>
          </a:p>
          <a:p>
            <a:r>
              <a:rPr lang="ja-JP" altLang="en-US" dirty="0" smtClean="0"/>
              <a:t>　施設内</a:t>
            </a:r>
            <a:r>
              <a:rPr lang="ja-JP" altLang="en-US" dirty="0"/>
              <a:t>チームで協議した内容を基に、地域のチームとしてもそれぞれ「どの機関が・何を・どこと・どの範囲まで」などをよく検討し、子どもやその家族のそれぞれの「強み」「弱み」を考慮した上で、うまく役割分担をしながら最善と考えられる方向を目指すことが重要になってきます。</a:t>
            </a:r>
            <a:endParaRPr lang="en-US" altLang="ja-JP" dirty="0"/>
          </a:p>
          <a:p>
            <a:r>
              <a:rPr lang="ja-JP" altLang="en-US" dirty="0" smtClean="0"/>
              <a:t>　状況</a:t>
            </a:r>
            <a:r>
              <a:rPr lang="ja-JP" altLang="en-US" dirty="0"/>
              <a:t>に応じて乳児院・児相・関係機関・家族などが集まって個別のケース検討会議を行うこともあります。そこに至るまでには、それぞれの立場において協議を進め、ある程度の方針を出しておくことは言うまでもありませんが、会議で関係者があらためて集まり、直接顔を合わせることによって新たな道筋が見えてくることも少なくないように思います。</a:t>
            </a:r>
            <a:endParaRPr lang="en-US" altLang="ja-JP" dirty="0"/>
          </a:p>
          <a:p>
            <a:endParaRPr lang="en-US" altLang="ja-JP" dirty="0"/>
          </a:p>
          <a:p>
            <a:r>
              <a:rPr lang="ja-JP" altLang="en-US" dirty="0"/>
              <a:t>　そうしたプロセスを経て、乳児院から家庭・里親・児童養護施設、そして地域へとつなげていきます。</a:t>
            </a:r>
            <a:endParaRPr lang="en-US" altLang="ja-JP" dirty="0"/>
          </a:p>
          <a:p>
            <a:r>
              <a:rPr lang="ja-JP" altLang="en-US" dirty="0"/>
              <a:t>特に家庭引き取りや里親委託の場合はその「家族に帰す・託す」というイメージではなく、その家族や里親が住む「地域に帰す・託す」というイメージを描き、親子とかかわりを持つ地域の機関とできる限り「つなげていく」ことを意識しましょう。</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8</a:t>
            </a:fld>
            <a:endParaRPr lang="ja-JP" altLang="en-US" noProof="0"/>
          </a:p>
        </p:txBody>
      </p:sp>
      <p:sp>
        <p:nvSpPr>
          <p:cNvPr id="7" name="スライド イメージ プレースホルダー 6">
            <a:extLst>
              <a:ext uri="{FF2B5EF4-FFF2-40B4-BE49-F238E27FC236}">
                <a16:creationId xmlns:a16="http://schemas.microsoft.com/office/drawing/2014/main" xmlns="" id="{927058D4-9AB7-4727-94A8-B792F6DA6496}"/>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840163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次に乳児院から退所する子ども達の育ちや家族との関係性などを「つなぐ」先のお話をします。主に</a:t>
            </a:r>
            <a:r>
              <a:rPr lang="ja-JP" altLang="ja-JP" dirty="0"/>
              <a:t>「家庭」「</a:t>
            </a:r>
            <a:r>
              <a:rPr lang="ja-JP" altLang="en-US" dirty="0"/>
              <a:t>里親」「</a:t>
            </a:r>
            <a:r>
              <a:rPr lang="ja-JP" altLang="ja-JP" dirty="0"/>
              <a:t>児童</a:t>
            </a:r>
            <a:r>
              <a:rPr lang="ja-JP" altLang="en-US" dirty="0"/>
              <a:t>養護</a:t>
            </a:r>
            <a:r>
              <a:rPr lang="ja-JP" altLang="ja-JP" dirty="0"/>
              <a:t>施設</a:t>
            </a:r>
            <a:r>
              <a:rPr lang="ja-JP" altLang="en-US" dirty="0"/>
              <a:t>等</a:t>
            </a:r>
            <a:r>
              <a:rPr lang="ja-JP" altLang="ja-JP" dirty="0"/>
              <a:t>」</a:t>
            </a:r>
            <a:r>
              <a:rPr lang="ja-JP" altLang="en-US" dirty="0"/>
              <a:t>の</a:t>
            </a:r>
            <a:r>
              <a:rPr lang="ja-JP" altLang="ja-JP" dirty="0"/>
              <a:t>３つに分</a:t>
            </a:r>
            <a:r>
              <a:rPr lang="ja-JP" altLang="en-US" dirty="0"/>
              <a:t>けられます。</a:t>
            </a:r>
            <a:endParaRPr lang="en-US" altLang="ja-JP" dirty="0"/>
          </a:p>
          <a:p>
            <a:pPr lvl="0"/>
            <a:endParaRPr lang="en-US" altLang="ja-JP" dirty="0"/>
          </a:p>
          <a:p>
            <a:pPr lvl="0"/>
            <a:r>
              <a:rPr lang="ja-JP" altLang="en-US" dirty="0"/>
              <a:t>　</a:t>
            </a:r>
            <a:r>
              <a:rPr lang="ja-JP" altLang="ja-JP" dirty="0"/>
              <a:t>「家庭」</a:t>
            </a:r>
            <a:r>
              <a:rPr lang="ja-JP" altLang="en-US" dirty="0"/>
              <a:t>と言っても、</a:t>
            </a:r>
            <a:r>
              <a:rPr lang="ja-JP" altLang="ja-JP" dirty="0"/>
              <a:t>両親・ひとり親・親族など</a:t>
            </a:r>
            <a:r>
              <a:rPr lang="ja-JP" altLang="en-US" dirty="0"/>
              <a:t>世帯</a:t>
            </a:r>
            <a:r>
              <a:rPr lang="ja-JP" altLang="ja-JP" dirty="0"/>
              <a:t>状況は異なり、</a:t>
            </a:r>
            <a:r>
              <a:rPr lang="ja-JP" altLang="en-US" dirty="0"/>
              <a:t>保護者の疾患</a:t>
            </a:r>
            <a:r>
              <a:rPr lang="ja-JP" altLang="en-US" dirty="0" smtClean="0"/>
              <a:t>や障害の</a:t>
            </a:r>
            <a:r>
              <a:rPr lang="ja-JP" altLang="en-US" dirty="0"/>
              <a:t>有無、養育スキル、住環境、経済状況、子どもへの思い、地域性、親族や社会資源によるサポート体制などには差があります。面会～外出～外泊と各乳児院が定めるルールの中で親子が触れ合える機会と環境を用意し、一方で関係性や養育スキルなどのアセスメントを進めたり、施設内チームや保護者・児相・関係各機関と必要に応じたカンファレンスを繰り返したりしながら家庭引き取りの時期や方法を探ることが大切です。</a:t>
            </a:r>
            <a:endParaRPr lang="en-US" altLang="ja-JP" dirty="0"/>
          </a:p>
          <a:p>
            <a:pPr lvl="0"/>
            <a:endParaRPr lang="en-US" altLang="ja-JP" dirty="0"/>
          </a:p>
          <a:p>
            <a:pPr lvl="0"/>
            <a:r>
              <a:rPr lang="ja-JP" altLang="en-US" dirty="0"/>
              <a:t>　</a:t>
            </a:r>
            <a:r>
              <a:rPr lang="ja-JP" altLang="ja-JP" dirty="0"/>
              <a:t>「里親」の場合も、養育・養子縁組・ファミリーホームなど</a:t>
            </a:r>
            <a:r>
              <a:rPr lang="ja-JP" altLang="en-US" dirty="0"/>
              <a:t>規模や目的も</a:t>
            </a:r>
            <a:r>
              <a:rPr lang="ja-JP" altLang="ja-JP" dirty="0"/>
              <a:t>異なる上に、里親</a:t>
            </a:r>
            <a:r>
              <a:rPr lang="ja-JP" altLang="en-US" dirty="0"/>
              <a:t>子の年齢・</a:t>
            </a:r>
            <a:r>
              <a:rPr lang="ja-JP" altLang="ja-JP" dirty="0"/>
              <a:t>子育てスキル</a:t>
            </a:r>
            <a:r>
              <a:rPr lang="ja-JP" altLang="en-US" dirty="0"/>
              <a:t>・</a:t>
            </a:r>
            <a:r>
              <a:rPr lang="ja-JP" altLang="ja-JP" dirty="0"/>
              <a:t>親族の</a:t>
            </a:r>
            <a:r>
              <a:rPr lang="ja-JP" altLang="en-US" dirty="0"/>
              <a:t>理解や</a:t>
            </a:r>
            <a:r>
              <a:rPr lang="ja-JP" altLang="ja-JP" dirty="0"/>
              <a:t>協力、サポート体制の充実度など歴然とした差がある</a:t>
            </a:r>
            <a:r>
              <a:rPr lang="ja-JP" altLang="en-US" dirty="0"/>
              <a:t>ことは否めません</a:t>
            </a:r>
            <a:r>
              <a:rPr lang="ja-JP" altLang="ja-JP" dirty="0"/>
              <a:t>。</a:t>
            </a:r>
            <a:r>
              <a:rPr lang="ja-JP" altLang="en-US" dirty="0"/>
              <a:t>実親の状況、実子の有無なども深く関係してきます。家庭引き取りと同様に面会～外出～外泊～長期外泊など里親子がより確実で安定した関係性を構築できるように、施設内で、また里親・児相・関係各機関との協議を重ねながら、情報を共有していくことが重要になります。乳児院で培った職員と子どもとのアタッチメントを里親子の良い関係にうまくつなげていく、スライドさせていく過程が大切です。</a:t>
            </a:r>
            <a:endParaRPr lang="en-US" altLang="ja-JP" dirty="0"/>
          </a:p>
          <a:p>
            <a:pPr lvl="0"/>
            <a:endParaRPr lang="en-US" altLang="ja-JP" dirty="0"/>
          </a:p>
          <a:p>
            <a:pPr lvl="0"/>
            <a:r>
              <a:rPr lang="ja-JP" altLang="en-US" dirty="0"/>
              <a:t>　「</a:t>
            </a:r>
            <a:r>
              <a:rPr lang="ja-JP" altLang="ja-JP" dirty="0"/>
              <a:t>児童養護施設</a:t>
            </a:r>
            <a:r>
              <a:rPr lang="ja-JP" altLang="en-US" dirty="0"/>
              <a:t>」の場合は、</a:t>
            </a:r>
            <a:r>
              <a:rPr lang="ja-JP" altLang="ja-JP" dirty="0"/>
              <a:t>大舎</a:t>
            </a:r>
            <a:r>
              <a:rPr lang="ja-JP" altLang="en-US" dirty="0"/>
              <a:t>・</a:t>
            </a:r>
            <a:r>
              <a:rPr lang="ja-JP" altLang="ja-JP" dirty="0"/>
              <a:t>ユニットケア・グループホーム・地域小規模など形態</a:t>
            </a:r>
            <a:r>
              <a:rPr lang="ja-JP" altLang="en-US" dirty="0"/>
              <a:t>こそ</a:t>
            </a:r>
            <a:r>
              <a:rPr lang="ja-JP" altLang="ja-JP" dirty="0"/>
              <a:t>様々で</a:t>
            </a:r>
            <a:r>
              <a:rPr lang="ja-JP" altLang="en-US" dirty="0"/>
              <a:t>すが、受け皿となる施設チームとしての専門性は担保されています。乳児院では措置変更される子どもの負担軽減を考慮した事前交流（慣らし養育）を取り入れています。乳児院の所在地などによっては児童養護施設に何度も通うこと自体が、時間的・職員配置的・費用的などの様々な問題により理想と現実の間で苦労することもありますが、子どもの状況や必要に応じて、担当養育者以外の他職種職員も事前交流に同行し、児童養護施設職員に様々な側面から子どもや保護者に関する情報提供をしたり、事前交流に保護者も同行してもらったりすることも必要でしょう。</a:t>
            </a:r>
            <a:endParaRPr lang="en-US" altLang="ja-JP" dirty="0"/>
          </a:p>
          <a:p>
            <a:pPr lvl="0"/>
            <a:endParaRPr lang="en-US" altLang="ja-JP" dirty="0"/>
          </a:p>
          <a:p>
            <a:pPr lvl="0"/>
            <a:r>
              <a:rPr lang="ja-JP" altLang="en-US" dirty="0"/>
              <a:t>　子ども達を次の引き受け先に「つなぐ」プロセスで、できるだけ多くの情報収集・交換・共有を進めることが子どもにとっても受け入れる側にとっても有益であり、また、ケースの数だけ異なった支援方法があるといっても過言ではないでしょう。</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9</a:t>
            </a:fld>
            <a:endParaRPr lang="ja-JP" altLang="en-US" noProof="0"/>
          </a:p>
        </p:txBody>
      </p:sp>
      <p:sp>
        <p:nvSpPr>
          <p:cNvPr id="7" name="スライド イメージ プレースホルダー 6">
            <a:extLst>
              <a:ext uri="{FF2B5EF4-FFF2-40B4-BE49-F238E27FC236}">
                <a16:creationId xmlns:a16="http://schemas.microsoft.com/office/drawing/2014/main" xmlns="" id="{A5C90F19-1107-4444-AB14-A9F4D0F3662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2084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⑧ 他 機 関 連 携</a:t>
            </a:r>
            <a:endParaRPr kumimoji="1" lang="ja-JP" altLang="en-US" dirty="0"/>
          </a:p>
        </p:txBody>
      </p:sp>
      <p:sp>
        <p:nvSpPr>
          <p:cNvPr id="3" name="サブタイトル 2"/>
          <p:cNvSpPr>
            <a:spLocks noGrp="1"/>
          </p:cNvSpPr>
          <p:nvPr>
            <p:ph type="subTitle" idx="1"/>
          </p:nvPr>
        </p:nvSpPr>
        <p:spPr>
          <a:xfrm>
            <a:off x="1187624" y="3886200"/>
            <a:ext cx="6984776" cy="1752600"/>
          </a:xfrm>
        </p:spPr>
        <p:txBody>
          <a:bodyPr/>
          <a:lstStyle/>
          <a:p>
            <a:r>
              <a:rPr lang="ja-JP" altLang="en-US" dirty="0"/>
              <a:t>全国乳児福祉協議会</a:t>
            </a:r>
            <a:endParaRPr lang="en-US" altLang="ja-JP" dirty="0"/>
          </a:p>
          <a:p>
            <a:r>
              <a:rPr lang="ja-JP" altLang="en-US" dirty="0"/>
              <a:t>研修体系具体化にむけた検討委員会</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a:t>
            </a:fld>
            <a:endParaRPr lang="ja-JP" altLang="en-US">
              <a:solidFill>
                <a:prstClr val="black">
                  <a:tint val="75000"/>
                </a:prstClr>
              </a:solidFill>
            </a:endParaRPr>
          </a:p>
        </p:txBody>
      </p:sp>
    </p:spTree>
    <p:extLst>
      <p:ext uri="{BB962C8B-B14F-4D97-AF65-F5344CB8AC3E}">
        <p14:creationId xmlns:p14="http://schemas.microsoft.com/office/powerpoint/2010/main" val="346165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80728"/>
            <a:ext cx="9144000" cy="5616624"/>
          </a:xfrm>
        </p:spPr>
        <p:txBody>
          <a:bodyPr>
            <a:normAutofit fontScale="92500"/>
          </a:bodyPr>
          <a:lstStyle/>
          <a:p>
            <a:pPr marL="0" indent="0">
              <a:buNone/>
            </a:pPr>
            <a:r>
              <a:rPr lang="en-US" altLang="ja-JP" sz="2800" dirty="0"/>
              <a:t> </a:t>
            </a:r>
            <a:r>
              <a:rPr lang="ja-JP" altLang="en-US" sz="2800" dirty="0"/>
              <a:t>　</a:t>
            </a:r>
            <a:r>
              <a:rPr lang="en-US" altLang="ja-JP" sz="2800" dirty="0">
                <a:solidFill>
                  <a:schemeClr val="accent1"/>
                </a:solidFill>
              </a:rPr>
              <a:t> </a:t>
            </a:r>
            <a:r>
              <a:rPr lang="ja-JP" altLang="en-US" dirty="0">
                <a:solidFill>
                  <a:srgbClr val="0070C0"/>
                </a:solidFill>
                <a:latin typeface="+mn-ea"/>
              </a:rPr>
              <a:t>□</a:t>
            </a:r>
            <a:r>
              <a:rPr lang="en-US" altLang="ja-JP" dirty="0">
                <a:solidFill>
                  <a:srgbClr val="0070C0"/>
                </a:solidFill>
                <a:latin typeface="+mn-ea"/>
              </a:rPr>
              <a:t> </a:t>
            </a:r>
            <a:r>
              <a:rPr lang="ja-JP" altLang="ja-JP" dirty="0">
                <a:solidFill>
                  <a:srgbClr val="0070C0"/>
                </a:solidFill>
                <a:latin typeface="+mn-ea"/>
              </a:rPr>
              <a:t>医療機関や保健センターなど、地域の</a:t>
            </a:r>
            <a:r>
              <a:rPr lang="ja-JP" altLang="en-US" dirty="0">
                <a:solidFill>
                  <a:srgbClr val="0070C0"/>
                </a:solidFill>
                <a:latin typeface="+mn-ea"/>
              </a:rPr>
              <a:t>関係機関に</a:t>
            </a:r>
            <a:endParaRPr lang="en-US" altLang="ja-JP" dirty="0">
              <a:solidFill>
                <a:srgbClr val="0070C0"/>
              </a:solidFill>
              <a:latin typeface="+mn-ea"/>
            </a:endParaRPr>
          </a:p>
          <a:p>
            <a:pPr marL="0" lvl="0" indent="0">
              <a:buNone/>
            </a:pPr>
            <a:r>
              <a:rPr lang="ja-JP" altLang="en-US" dirty="0">
                <a:solidFill>
                  <a:srgbClr val="0070C0"/>
                </a:solidFill>
                <a:latin typeface="+mn-ea"/>
              </a:rPr>
              <a:t>　　　 </a:t>
            </a:r>
            <a:r>
              <a:rPr lang="ja-JP" altLang="ja-JP" dirty="0">
                <a:solidFill>
                  <a:srgbClr val="0070C0"/>
                </a:solidFill>
                <a:latin typeface="+mn-ea"/>
              </a:rPr>
              <a:t>ついて理解しましょう</a:t>
            </a:r>
            <a:r>
              <a:rPr lang="en-US" altLang="ja-JP" sz="2800" dirty="0">
                <a:solidFill>
                  <a:srgbClr val="0070C0"/>
                </a:solidFill>
                <a:latin typeface="+mn-ea"/>
              </a:rPr>
              <a:t> </a:t>
            </a:r>
            <a:endParaRPr lang="ja-JP" altLang="ja-JP" sz="2800" dirty="0">
              <a:solidFill>
                <a:srgbClr val="0070C0"/>
              </a:solidFill>
              <a:latin typeface="+mn-ea"/>
            </a:endParaRPr>
          </a:p>
          <a:p>
            <a:pPr marL="0" lvl="0" indent="0">
              <a:buNone/>
            </a:pPr>
            <a:r>
              <a:rPr lang="ja-JP" altLang="en-US" sz="2800" dirty="0">
                <a:latin typeface="+mn-ea"/>
              </a:rPr>
              <a:t>　　　 </a:t>
            </a:r>
            <a:r>
              <a:rPr lang="ja-JP" altLang="ja-JP" sz="2800" dirty="0">
                <a:latin typeface="+mn-ea"/>
              </a:rPr>
              <a:t>地域の子育て支援の現状を理解し、必要に応じて家族</a:t>
            </a:r>
            <a:endParaRPr lang="en-US" altLang="ja-JP" sz="2800" dirty="0">
              <a:latin typeface="+mn-ea"/>
            </a:endParaRPr>
          </a:p>
          <a:p>
            <a:pPr marL="0" lvl="0" indent="0">
              <a:buNone/>
            </a:pPr>
            <a:r>
              <a:rPr lang="en-US" altLang="ja-JP" sz="2800" dirty="0">
                <a:latin typeface="+mn-ea"/>
              </a:rPr>
              <a:t>       </a:t>
            </a:r>
            <a:r>
              <a:rPr lang="ja-JP" altLang="en-US" sz="2800" dirty="0">
                <a:latin typeface="+mn-ea"/>
              </a:rPr>
              <a:t> </a:t>
            </a:r>
            <a:r>
              <a:rPr lang="ja-JP" altLang="ja-JP" sz="2800" dirty="0">
                <a:latin typeface="+mn-ea"/>
              </a:rPr>
              <a:t>等に周知を図りましょう</a:t>
            </a:r>
            <a:r>
              <a:rPr lang="ja-JP" altLang="en-US" sz="2800" dirty="0">
                <a:latin typeface="+mn-ea"/>
              </a:rPr>
              <a:t>。</a:t>
            </a:r>
            <a:endParaRPr lang="ja-JP" altLang="ja-JP" sz="2800" dirty="0">
              <a:latin typeface="+mn-ea"/>
            </a:endParaRPr>
          </a:p>
          <a:p>
            <a:pPr marL="0" indent="0">
              <a:buNone/>
            </a:pPr>
            <a:r>
              <a:rPr lang="ja-JP" altLang="en-US" sz="2800" dirty="0">
                <a:latin typeface="+mn-ea"/>
              </a:rPr>
              <a:t>　　　 </a:t>
            </a:r>
            <a:r>
              <a:rPr lang="ja-JP" altLang="ja-JP" sz="2800" dirty="0">
                <a:latin typeface="+mn-ea"/>
              </a:rPr>
              <a:t>乳児院における養育だけではなく、適切な機関や事業</a:t>
            </a:r>
            <a:endParaRPr lang="en-US" altLang="ja-JP" sz="2800" dirty="0">
              <a:latin typeface="+mn-ea"/>
            </a:endParaRPr>
          </a:p>
          <a:p>
            <a:pPr marL="0" indent="0">
              <a:buNone/>
            </a:pPr>
            <a:r>
              <a:rPr lang="en-US" altLang="ja-JP" sz="2800" dirty="0">
                <a:latin typeface="+mn-ea"/>
              </a:rPr>
              <a:t>        </a:t>
            </a:r>
            <a:r>
              <a:rPr lang="ja-JP" altLang="ja-JP" sz="2800" dirty="0" err="1">
                <a:latin typeface="+mn-ea"/>
              </a:rPr>
              <a:t>を紹</a:t>
            </a:r>
            <a:r>
              <a:rPr lang="ja-JP" altLang="ja-JP" sz="2800" dirty="0">
                <a:latin typeface="+mn-ea"/>
              </a:rPr>
              <a:t>介することも重要な役割です。</a:t>
            </a:r>
            <a:endParaRPr lang="en-US" altLang="ja-JP" sz="1100" dirty="0">
              <a:latin typeface="+mn-ea"/>
            </a:endParaRPr>
          </a:p>
          <a:p>
            <a:pPr marL="0" indent="0">
              <a:buNone/>
            </a:pPr>
            <a:r>
              <a:rPr lang="ja-JP" altLang="en-US" sz="2800" dirty="0">
                <a:latin typeface="+mn-ea"/>
              </a:rPr>
              <a:t>　　　　○ 小児科医</a:t>
            </a:r>
            <a:r>
              <a:rPr lang="ja-JP" altLang="en-US" sz="2800" dirty="0">
                <a:solidFill>
                  <a:srgbClr val="FF0000"/>
                </a:solidFill>
                <a:latin typeface="+mn-ea"/>
              </a:rPr>
              <a:t>（嘱託・常勤）　</a:t>
            </a:r>
            <a:endParaRPr lang="en-US" altLang="ja-JP" sz="2800" dirty="0">
              <a:solidFill>
                <a:srgbClr val="FF0000"/>
              </a:solidFill>
              <a:latin typeface="+mn-ea"/>
            </a:endParaRPr>
          </a:p>
          <a:p>
            <a:pPr marL="0" indent="0">
              <a:buNone/>
            </a:pPr>
            <a:r>
              <a:rPr lang="ja-JP" altLang="en-US" sz="2800" dirty="0">
                <a:latin typeface="+mn-ea"/>
              </a:rPr>
              <a:t>　　　　○ 各科専門医（耳鼻科・眼科・皮膚科・精神科）　</a:t>
            </a:r>
            <a:endParaRPr lang="en-US" altLang="ja-JP" sz="2800" dirty="0">
              <a:latin typeface="+mn-ea"/>
            </a:endParaRPr>
          </a:p>
          <a:p>
            <a:pPr marL="0" indent="0">
              <a:buNone/>
            </a:pPr>
            <a:r>
              <a:rPr lang="ja-JP" altLang="en-US" sz="2800" dirty="0">
                <a:latin typeface="+mn-ea"/>
              </a:rPr>
              <a:t>　　　　○ 保健師（都道府県）　○ 保健師（市町村）　</a:t>
            </a:r>
            <a:endParaRPr lang="en-US" altLang="ja-JP" sz="2800" dirty="0">
              <a:latin typeface="+mn-ea"/>
            </a:endParaRPr>
          </a:p>
          <a:p>
            <a:pPr marL="0" indent="0">
              <a:buNone/>
            </a:pPr>
            <a:r>
              <a:rPr lang="ja-JP" altLang="en-US" sz="2800" dirty="0">
                <a:latin typeface="+mn-ea"/>
              </a:rPr>
              <a:t>　　　　○ ＰＴ　○ ＯＴ　○ ＳＴ　○ ＰＳＷ　○ ＭＳＷ　</a:t>
            </a:r>
            <a:endParaRPr lang="en-US" altLang="ja-JP" sz="2800" dirty="0">
              <a:latin typeface="+mn-ea"/>
            </a:endParaRPr>
          </a:p>
          <a:p>
            <a:pPr marL="0" indent="0">
              <a:buNone/>
            </a:pPr>
            <a:r>
              <a:rPr lang="ja-JP" altLang="en-US" sz="2800" dirty="0">
                <a:latin typeface="+mn-ea"/>
              </a:rPr>
              <a:t>　　　　○助産師　○ 障害</a:t>
            </a:r>
            <a:r>
              <a:rPr lang="ja-JP" altLang="en-US" sz="2800" dirty="0" smtClean="0">
                <a:latin typeface="+mn-ea"/>
              </a:rPr>
              <a:t>者</a:t>
            </a:r>
            <a:r>
              <a:rPr lang="ja-JP" altLang="en-US" sz="2800" dirty="0">
                <a:latin typeface="+mn-ea"/>
              </a:rPr>
              <a:t>施設職員　○ヘルパー　など</a:t>
            </a:r>
            <a:endParaRPr lang="en-US" altLang="ja-JP" sz="2800"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10</a:t>
            </a:fld>
            <a:endParaRPr lang="ja-JP" altLang="en-US">
              <a:solidFill>
                <a:prstClr val="black">
                  <a:tint val="75000"/>
                </a:prstClr>
              </a:solidFill>
            </a:endParaRPr>
          </a:p>
        </p:txBody>
      </p:sp>
    </p:spTree>
    <p:extLst>
      <p:ext uri="{BB962C8B-B14F-4D97-AF65-F5344CB8AC3E}">
        <p14:creationId xmlns:p14="http://schemas.microsoft.com/office/powerpoint/2010/main" val="3608366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76672"/>
            <a:ext cx="9144000" cy="6120680"/>
          </a:xfrm>
        </p:spPr>
        <p:txBody>
          <a:bodyPr>
            <a:normAutofit lnSpcReduction="10000"/>
          </a:bodyPr>
          <a:lstStyle/>
          <a:p>
            <a:pPr marL="0" indent="0">
              <a:buNone/>
            </a:pPr>
            <a:r>
              <a:rPr lang="ja-JP" altLang="en-US" sz="2800" dirty="0">
                <a:solidFill>
                  <a:srgbClr val="FF0000"/>
                </a:solidFill>
              </a:rPr>
              <a:t>　</a:t>
            </a:r>
            <a:r>
              <a:rPr lang="ja-JP" altLang="en-US" sz="2600" dirty="0">
                <a:solidFill>
                  <a:srgbClr val="0070C0"/>
                </a:solidFill>
              </a:rPr>
              <a:t>□</a:t>
            </a:r>
            <a:r>
              <a:rPr lang="ja-JP" altLang="ja-JP" sz="2600" dirty="0">
                <a:solidFill>
                  <a:srgbClr val="0070C0"/>
                </a:solidFill>
              </a:rPr>
              <a:t>要保護児童対策地域協議会の役割を理解しましょう</a:t>
            </a:r>
          </a:p>
          <a:p>
            <a:pPr marL="0" indent="0">
              <a:buNone/>
            </a:pPr>
            <a:r>
              <a:rPr lang="ja-JP" altLang="en-US" sz="2400" dirty="0">
                <a:latin typeface="+mn-ea"/>
              </a:rPr>
              <a:t>　　</a:t>
            </a:r>
            <a:r>
              <a:rPr lang="ja-JP" altLang="en-US" sz="2200" dirty="0">
                <a:latin typeface="+mn-ea"/>
              </a:rPr>
              <a:t>　</a:t>
            </a:r>
            <a:r>
              <a:rPr lang="ja-JP" altLang="ja-JP" sz="2200" dirty="0">
                <a:latin typeface="+mn-ea"/>
              </a:rPr>
              <a:t>⇒『改訂新版　乳児院養育指針』第</a:t>
            </a:r>
            <a:r>
              <a:rPr lang="en-US" altLang="ja-JP" sz="2200" dirty="0">
                <a:latin typeface="+mn-ea"/>
              </a:rPr>
              <a:t>15</a:t>
            </a:r>
            <a:r>
              <a:rPr lang="ja-JP" altLang="ja-JP" sz="2200" dirty="0">
                <a:latin typeface="+mn-ea"/>
              </a:rPr>
              <a:t>章－</a:t>
            </a:r>
            <a:r>
              <a:rPr lang="en-US" altLang="ja-JP" sz="2200" dirty="0">
                <a:latin typeface="+mn-ea"/>
              </a:rPr>
              <a:t>4</a:t>
            </a:r>
            <a:r>
              <a:rPr lang="ja-JP" altLang="ja-JP" sz="2200" dirty="0" err="1">
                <a:latin typeface="+mn-ea"/>
              </a:rPr>
              <a:t>．</a:t>
            </a:r>
            <a:r>
              <a:rPr lang="en-US" altLang="ja-JP" sz="2200" dirty="0">
                <a:latin typeface="+mn-ea"/>
              </a:rPr>
              <a:t>8</a:t>
            </a:r>
            <a:r>
              <a:rPr lang="ja-JP" altLang="ja-JP" sz="2200" dirty="0">
                <a:latin typeface="+mn-ea"/>
              </a:rPr>
              <a:t>）</a:t>
            </a:r>
            <a:r>
              <a:rPr lang="ja-JP" altLang="en-US" sz="2200" dirty="0">
                <a:latin typeface="+mn-ea"/>
              </a:rPr>
              <a:t>　</a:t>
            </a:r>
            <a:endParaRPr lang="en-US" altLang="ja-JP" sz="2200" dirty="0">
              <a:latin typeface="+mn-ea"/>
            </a:endParaRPr>
          </a:p>
          <a:p>
            <a:pPr marL="0" indent="0">
              <a:buNone/>
            </a:pPr>
            <a:r>
              <a:rPr lang="ja-JP" altLang="en-US" sz="2200" dirty="0">
                <a:latin typeface="+mn-ea"/>
              </a:rPr>
              <a:t>　　　⇒児童福祉法第</a:t>
            </a:r>
            <a:r>
              <a:rPr lang="en-US" altLang="ja-JP" sz="2200" dirty="0">
                <a:latin typeface="+mn-ea"/>
              </a:rPr>
              <a:t>25</a:t>
            </a:r>
            <a:r>
              <a:rPr lang="ja-JP" altLang="en-US" sz="2200" dirty="0">
                <a:latin typeface="+mn-ea"/>
              </a:rPr>
              <a:t>条</a:t>
            </a:r>
            <a:endParaRPr lang="en-US" altLang="ja-JP" sz="2200" dirty="0">
              <a:latin typeface="+mn-ea"/>
            </a:endParaRPr>
          </a:p>
          <a:p>
            <a:pPr marL="0" indent="0">
              <a:buNone/>
            </a:pPr>
            <a:endParaRPr lang="en-US" altLang="ja-JP" sz="1200" dirty="0">
              <a:latin typeface="+mn-ea"/>
            </a:endParaRPr>
          </a:p>
          <a:p>
            <a:pPr marL="0" indent="0">
              <a:buNone/>
            </a:pPr>
            <a:r>
              <a:rPr lang="ja-JP" altLang="en-US" sz="2200" dirty="0">
                <a:latin typeface="+mn-ea"/>
              </a:rPr>
              <a:t>　　（</a:t>
            </a:r>
            <a:r>
              <a:rPr lang="en-US" altLang="ja-JP" sz="2200" dirty="0">
                <a:latin typeface="+mn-ea"/>
              </a:rPr>
              <a:t>1</a:t>
            </a:r>
            <a:r>
              <a:rPr lang="ja-JP" altLang="en-US" sz="2200" dirty="0">
                <a:latin typeface="+mn-ea"/>
              </a:rPr>
              <a:t>）設置主体・・・市町村などの地方自治体</a:t>
            </a:r>
            <a:endParaRPr lang="en-US" altLang="ja-JP" sz="2200" dirty="0">
              <a:latin typeface="+mn-ea"/>
            </a:endParaRPr>
          </a:p>
          <a:p>
            <a:pPr marL="0" indent="0">
              <a:buNone/>
            </a:pPr>
            <a:r>
              <a:rPr lang="ja-JP" altLang="en-US" sz="2200" dirty="0">
                <a:latin typeface="+mn-ea"/>
              </a:rPr>
              <a:t>　　（</a:t>
            </a:r>
            <a:r>
              <a:rPr lang="en-US" altLang="ja-JP" sz="2200" dirty="0">
                <a:latin typeface="+mn-ea"/>
              </a:rPr>
              <a:t>2</a:t>
            </a:r>
            <a:r>
              <a:rPr lang="ja-JP" altLang="en-US" sz="2200" dirty="0">
                <a:latin typeface="+mn-ea"/>
              </a:rPr>
              <a:t>）対象児童・・・児童福祉法に規定される「要保護児童（保護者のいない</a:t>
            </a:r>
            <a:endParaRPr lang="en-US" altLang="ja-JP" sz="2200" dirty="0">
              <a:latin typeface="+mn-ea"/>
            </a:endParaRPr>
          </a:p>
          <a:p>
            <a:pPr marL="0" indent="0">
              <a:buNone/>
            </a:pPr>
            <a:r>
              <a:rPr lang="ja-JP" altLang="en-US" sz="2200" dirty="0">
                <a:latin typeface="+mn-ea"/>
              </a:rPr>
              <a:t>　　　　　　　　　　　　 児童又は保護者に監護させることが不適当であると認め</a:t>
            </a:r>
            <a:endParaRPr lang="en-US" altLang="ja-JP" sz="2200" dirty="0">
              <a:latin typeface="+mn-ea"/>
            </a:endParaRPr>
          </a:p>
          <a:p>
            <a:pPr marL="0" indent="0">
              <a:buNone/>
            </a:pPr>
            <a:r>
              <a:rPr lang="en-US" altLang="ja-JP" sz="2200" dirty="0">
                <a:latin typeface="+mn-ea"/>
              </a:rPr>
              <a:t>                           </a:t>
            </a:r>
            <a:r>
              <a:rPr lang="ja-JP" altLang="en-US" sz="2200" dirty="0">
                <a:latin typeface="+mn-ea"/>
              </a:rPr>
              <a:t> ら</a:t>
            </a:r>
            <a:r>
              <a:rPr lang="ja-JP" altLang="en-US" sz="2200" dirty="0" err="1">
                <a:latin typeface="+mn-ea"/>
              </a:rPr>
              <a:t>れる</a:t>
            </a:r>
            <a:r>
              <a:rPr lang="ja-JP" altLang="en-US" sz="2200" dirty="0">
                <a:latin typeface="+mn-ea"/>
              </a:rPr>
              <a:t>児童）」「被虐待児童」「非行児童」などに加えて、</a:t>
            </a:r>
            <a:endParaRPr lang="en-US" altLang="ja-JP" sz="2200" dirty="0">
              <a:latin typeface="+mn-ea"/>
            </a:endParaRPr>
          </a:p>
          <a:p>
            <a:pPr marL="0" indent="0">
              <a:buNone/>
            </a:pPr>
            <a:r>
              <a:rPr lang="en-US" altLang="ja-JP" sz="2200" dirty="0">
                <a:latin typeface="+mn-ea"/>
              </a:rPr>
              <a:t>                           </a:t>
            </a:r>
            <a:r>
              <a:rPr lang="ja-JP" altLang="en-US" sz="2200" dirty="0">
                <a:latin typeface="+mn-ea"/>
              </a:rPr>
              <a:t> 特定妊婦も含まれる。</a:t>
            </a:r>
            <a:endParaRPr lang="en-US" altLang="ja-JP" sz="2200" dirty="0">
              <a:latin typeface="+mn-ea"/>
            </a:endParaRPr>
          </a:p>
          <a:p>
            <a:pPr marL="0" indent="0">
              <a:buNone/>
            </a:pPr>
            <a:r>
              <a:rPr lang="ja-JP" altLang="en-US" sz="2200" dirty="0">
                <a:latin typeface="+mn-ea"/>
              </a:rPr>
              <a:t>　　（</a:t>
            </a:r>
            <a:r>
              <a:rPr lang="en-US" altLang="ja-JP" sz="2200" dirty="0">
                <a:latin typeface="+mn-ea"/>
              </a:rPr>
              <a:t>3)</a:t>
            </a:r>
            <a:r>
              <a:rPr lang="ja-JP" altLang="en-US" sz="2200" dirty="0">
                <a:latin typeface="+mn-ea"/>
              </a:rPr>
              <a:t>業務・・・要保護児童に関する情報交換や支援内容に関する協議など</a:t>
            </a:r>
            <a:endParaRPr lang="en-US" altLang="ja-JP" sz="2200" dirty="0">
              <a:latin typeface="+mn-ea"/>
            </a:endParaRPr>
          </a:p>
          <a:p>
            <a:pPr marL="0" indent="0">
              <a:buNone/>
            </a:pPr>
            <a:r>
              <a:rPr lang="ja-JP" altLang="en-US" sz="2200" dirty="0">
                <a:latin typeface="+mn-ea"/>
              </a:rPr>
              <a:t>　　（</a:t>
            </a:r>
            <a:r>
              <a:rPr lang="en-US" altLang="ja-JP" sz="2200" dirty="0">
                <a:latin typeface="+mn-ea"/>
              </a:rPr>
              <a:t>4</a:t>
            </a:r>
            <a:r>
              <a:rPr lang="ja-JP" altLang="en-US" sz="2200" dirty="0">
                <a:latin typeface="+mn-ea"/>
              </a:rPr>
              <a:t>）調整機関・・・設置した地方自治体長は、会が効果的に機能するよう</a:t>
            </a:r>
            <a:endParaRPr lang="en-US" altLang="ja-JP" sz="2200" dirty="0">
              <a:latin typeface="+mn-ea"/>
            </a:endParaRPr>
          </a:p>
          <a:p>
            <a:pPr marL="0" indent="0">
              <a:buNone/>
            </a:pPr>
            <a:r>
              <a:rPr lang="ja-JP" altLang="en-US" sz="2200" dirty="0">
                <a:latin typeface="+mn-ea"/>
              </a:rPr>
              <a:t>　　　　　　　　　　　　 運営の中核となる調整機関を指定する。</a:t>
            </a:r>
            <a:endParaRPr lang="en-US" altLang="ja-JP" sz="2200" dirty="0">
              <a:latin typeface="+mn-ea"/>
            </a:endParaRPr>
          </a:p>
          <a:p>
            <a:pPr marL="0" indent="0">
              <a:buNone/>
            </a:pPr>
            <a:r>
              <a:rPr lang="ja-JP" altLang="en-US" sz="2200" dirty="0">
                <a:latin typeface="+mn-ea"/>
              </a:rPr>
              <a:t>    （</a:t>
            </a:r>
            <a:r>
              <a:rPr lang="en-US" altLang="ja-JP" sz="2200" dirty="0">
                <a:latin typeface="+mn-ea"/>
              </a:rPr>
              <a:t>5</a:t>
            </a:r>
            <a:r>
              <a:rPr lang="ja-JP" altLang="en-US" sz="2200" dirty="0">
                <a:latin typeface="+mn-ea"/>
              </a:rPr>
              <a:t>）守秘義務・・・構成員は職務上知り得た内容に関する守秘義務がある。</a:t>
            </a:r>
            <a:endParaRPr lang="en-US" altLang="ja-JP" sz="2200" dirty="0">
              <a:latin typeface="+mn-ea"/>
            </a:endParaRPr>
          </a:p>
          <a:p>
            <a:pPr marL="0" indent="0">
              <a:buNone/>
            </a:pPr>
            <a:r>
              <a:rPr lang="ja-JP" altLang="en-US" sz="2200" dirty="0">
                <a:latin typeface="+mn-ea"/>
              </a:rPr>
              <a:t>　　（</a:t>
            </a:r>
            <a:r>
              <a:rPr lang="en-US" altLang="ja-JP" sz="2200" dirty="0">
                <a:latin typeface="+mn-ea"/>
              </a:rPr>
              <a:t>6)</a:t>
            </a:r>
            <a:r>
              <a:rPr lang="ja-JP" altLang="en-US" sz="2200" dirty="0">
                <a:latin typeface="+mn-ea"/>
              </a:rPr>
              <a:t>協力・・・会は必要があると認める時に関係機関等に対し、</a:t>
            </a:r>
            <a:r>
              <a:rPr lang="ja-JP" altLang="en-US" sz="2200" dirty="0" smtClean="0">
                <a:latin typeface="+mn-ea"/>
              </a:rPr>
              <a:t>資料及び</a:t>
            </a:r>
            <a:endParaRPr lang="en-US" altLang="ja-JP" sz="2200" dirty="0">
              <a:latin typeface="+mn-ea"/>
            </a:endParaRPr>
          </a:p>
          <a:p>
            <a:pPr marL="0" indent="0">
              <a:buNone/>
            </a:pPr>
            <a:r>
              <a:rPr lang="en-US" altLang="ja-JP" sz="2200" dirty="0">
                <a:latin typeface="+mn-ea"/>
              </a:rPr>
              <a:t>                    </a:t>
            </a:r>
            <a:r>
              <a:rPr lang="ja-JP" altLang="en-US" sz="2200" dirty="0">
                <a:latin typeface="+mn-ea"/>
              </a:rPr>
              <a:t>情報提供や意見の開陳その他の必要な協力を求めることが</a:t>
            </a:r>
            <a:endParaRPr lang="en-US" altLang="ja-JP" sz="2200" dirty="0">
              <a:latin typeface="+mn-ea"/>
            </a:endParaRPr>
          </a:p>
          <a:p>
            <a:pPr marL="0" indent="0">
              <a:buNone/>
            </a:pPr>
            <a:r>
              <a:rPr lang="ja-JP" altLang="en-US" sz="2200" dirty="0">
                <a:latin typeface="+mn-ea"/>
              </a:rPr>
              <a:t>                    できる。</a:t>
            </a:r>
            <a:endParaRPr lang="en-US" altLang="ja-JP" sz="2200"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787732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76672"/>
            <a:ext cx="9144000" cy="504056"/>
          </a:xfrm>
        </p:spPr>
        <p:txBody>
          <a:bodyPr>
            <a:normAutofit lnSpcReduction="10000"/>
          </a:bodyPr>
          <a:lstStyle/>
          <a:p>
            <a:pPr marL="0" indent="0">
              <a:buNone/>
            </a:pPr>
            <a:r>
              <a:rPr lang="ja-JP" altLang="en-US" sz="2800" dirty="0">
                <a:solidFill>
                  <a:srgbClr val="FF0000"/>
                </a:solidFill>
              </a:rPr>
              <a:t>　</a:t>
            </a:r>
            <a:r>
              <a:rPr lang="ja-JP" altLang="en-US" sz="2600" dirty="0">
                <a:solidFill>
                  <a:srgbClr val="0070C0"/>
                </a:solidFill>
              </a:rPr>
              <a:t>□</a:t>
            </a:r>
            <a:r>
              <a:rPr lang="ja-JP" altLang="ja-JP" sz="2600" dirty="0">
                <a:solidFill>
                  <a:srgbClr val="0070C0"/>
                </a:solidFill>
              </a:rPr>
              <a:t>要保護児童対策地域協議会の役割を理解しましょう</a:t>
            </a:r>
          </a:p>
        </p:txBody>
      </p:sp>
      <p:sp>
        <p:nvSpPr>
          <p:cNvPr id="2" name="正方形/長方形 1"/>
          <p:cNvSpPr/>
          <p:nvPr/>
        </p:nvSpPr>
        <p:spPr>
          <a:xfrm>
            <a:off x="323528" y="1179824"/>
            <a:ext cx="5328592" cy="455343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 name="二等辺三角形 3"/>
          <p:cNvSpPr/>
          <p:nvPr/>
        </p:nvSpPr>
        <p:spPr>
          <a:xfrm>
            <a:off x="557824" y="1464057"/>
            <a:ext cx="4860000" cy="3960000"/>
          </a:xfrm>
          <a:prstGeom prst="triangl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6" name="直線コネクタ 5"/>
          <p:cNvCxnSpPr>
            <a:cxnSpLocks/>
          </p:cNvCxnSpPr>
          <p:nvPr/>
        </p:nvCxnSpPr>
        <p:spPr>
          <a:xfrm>
            <a:off x="2123728" y="2852936"/>
            <a:ext cx="172819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a:cxnSpLocks/>
          </p:cNvCxnSpPr>
          <p:nvPr/>
        </p:nvCxnSpPr>
        <p:spPr>
          <a:xfrm>
            <a:off x="1383257" y="4077072"/>
            <a:ext cx="318874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401073" y="2176051"/>
            <a:ext cx="1111247" cy="554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代表者</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　 議</a:t>
            </a:r>
          </a:p>
        </p:txBody>
      </p:sp>
      <p:sp>
        <p:nvSpPr>
          <p:cNvPr id="19" name="正方形/長方形 18"/>
          <p:cNvSpPr/>
          <p:nvPr/>
        </p:nvSpPr>
        <p:spPr>
          <a:xfrm>
            <a:off x="2057200" y="3196523"/>
            <a:ext cx="1861248" cy="659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 務 者 会 議</a:t>
            </a:r>
          </a:p>
        </p:txBody>
      </p:sp>
      <p:sp>
        <p:nvSpPr>
          <p:cNvPr id="20" name="正方形/長方形 19"/>
          <p:cNvSpPr/>
          <p:nvPr/>
        </p:nvSpPr>
        <p:spPr>
          <a:xfrm>
            <a:off x="1408524" y="4518366"/>
            <a:ext cx="3096344" cy="471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個 別 ケ </a:t>
            </a:r>
            <a:r>
              <a:rPr kumimoji="1" lang="ja-JP" altLang="en-US" sz="20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ー</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ス 検 討 会 議</a:t>
            </a:r>
          </a:p>
        </p:txBody>
      </p:sp>
      <p:sp>
        <p:nvSpPr>
          <p:cNvPr id="5" name="吹き出し: 線 4"/>
          <p:cNvSpPr/>
          <p:nvPr/>
        </p:nvSpPr>
        <p:spPr>
          <a:xfrm>
            <a:off x="5886416" y="2089145"/>
            <a:ext cx="3060000" cy="612000"/>
          </a:xfrm>
          <a:prstGeom prst="borderCallout1">
            <a:avLst>
              <a:gd name="adj1" fmla="val 50834"/>
              <a:gd name="adj2" fmla="val -7"/>
              <a:gd name="adj3" fmla="val 50965"/>
              <a:gd name="adj4" fmla="val -75631"/>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○代表者会議：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年に</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回の開催</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吹き出し: 線 15"/>
          <p:cNvSpPr/>
          <p:nvPr/>
        </p:nvSpPr>
        <p:spPr>
          <a:xfrm>
            <a:off x="5898942" y="3123766"/>
            <a:ext cx="3060000" cy="612268"/>
          </a:xfrm>
          <a:prstGeom prst="borderCallout1">
            <a:avLst>
              <a:gd name="adj1" fmla="val 54764"/>
              <a:gd name="adj2" fmla="val -7"/>
              <a:gd name="adj3" fmla="val 54405"/>
              <a:gd name="adj4" fmla="val -54792"/>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○実務者会議：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a:t>
            </a:r>
            <a:r>
              <a:rPr lang="ja-JP" altLang="en-US" dirty="0">
                <a:solidFill>
                  <a:prstClr val="black"/>
                </a:solidFill>
                <a:latin typeface="ＭＳ Ｐゴシック" panose="020B0600070205080204" pitchFamily="50" charset="-128"/>
                <a:ea typeface="ＭＳ Ｐゴシック" panose="020B0600070205080204" pitchFamily="50" charset="-128"/>
              </a:rPr>
              <a:t>か</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に</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回程度の開催</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吹き出し: 線 16"/>
          <p:cNvSpPr/>
          <p:nvPr/>
        </p:nvSpPr>
        <p:spPr>
          <a:xfrm>
            <a:off x="5898942" y="4378210"/>
            <a:ext cx="3060000" cy="612000"/>
          </a:xfrm>
          <a:prstGeom prst="borderCallout1">
            <a:avLst>
              <a:gd name="adj1" fmla="val 50834"/>
              <a:gd name="adj2" fmla="val -7"/>
              <a:gd name="adj3" fmla="val 51826"/>
              <a:gd name="adj4" fmla="val -31305"/>
            </a:avLst>
          </a:prstGeom>
          <a:solidFill>
            <a:schemeClr val="accent4">
              <a:lumMod val="40000"/>
              <a:lumOff val="6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○個別ケース検討会議：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必要に応じて随時開催</a:t>
            </a:r>
          </a:p>
        </p:txBody>
      </p:sp>
      <p:sp>
        <p:nvSpPr>
          <p:cNvPr id="10" name="四角形: 角を丸くする 9"/>
          <p:cNvSpPr/>
          <p:nvPr/>
        </p:nvSpPr>
        <p:spPr>
          <a:xfrm>
            <a:off x="557824" y="5949280"/>
            <a:ext cx="8118632"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大切なのは、子どもを「家庭に帰す」から</a:t>
            </a:r>
            <a:r>
              <a:rPr kumimoji="1" lang="ja-JP" altLang="en-US" sz="1800" b="1"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「地域に帰す」</a:t>
            </a:r>
            <a:r>
              <a:rPr kumimoji="1" lang="ja-JP" altLang="en-US" sz="18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というイメージ！</a:t>
            </a:r>
            <a:endPar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スライド番号プレースホルダー 7"/>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2465514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08720"/>
            <a:ext cx="9144000" cy="5688632"/>
          </a:xfrm>
        </p:spPr>
        <p:txBody>
          <a:bodyPr>
            <a:normAutofit/>
          </a:bodyPr>
          <a:lstStyle/>
          <a:p>
            <a:pPr marL="0" indent="0">
              <a:buNone/>
            </a:pPr>
            <a:r>
              <a:rPr lang="ja-JP" altLang="en-US" sz="5000" b="1" dirty="0">
                <a:solidFill>
                  <a:srgbClr val="FF0000"/>
                </a:solidFill>
              </a:rPr>
              <a:t>　</a:t>
            </a:r>
            <a:r>
              <a:rPr lang="ja-JP" altLang="ja-JP" sz="2800" b="1" dirty="0"/>
              <a:t>【家庭支援専門相談員】</a:t>
            </a:r>
            <a:endParaRPr lang="en-US" altLang="ja-JP" sz="2800" b="1" dirty="0"/>
          </a:p>
          <a:p>
            <a:pPr marL="0" indent="0">
              <a:buNone/>
            </a:pPr>
            <a:r>
              <a:rPr lang="ja-JP" altLang="en-US" sz="2800" b="1" dirty="0"/>
              <a:t>　　</a:t>
            </a:r>
            <a:r>
              <a:rPr lang="ja-JP" altLang="en-US" sz="2800" b="1" dirty="0">
                <a:solidFill>
                  <a:srgbClr val="FF0000"/>
                </a:solidFill>
              </a:rPr>
              <a:t>　</a:t>
            </a:r>
            <a:r>
              <a:rPr lang="en-US" altLang="ja-JP" sz="2800" b="1" dirty="0">
                <a:solidFill>
                  <a:srgbClr val="FF0000"/>
                </a:solidFill>
              </a:rPr>
              <a:t>FSW</a:t>
            </a:r>
            <a:r>
              <a:rPr lang="ja-JP" altLang="en-US" sz="2800" b="1" dirty="0">
                <a:solidFill>
                  <a:srgbClr val="FF0000"/>
                </a:solidFill>
              </a:rPr>
              <a:t>（ファミリーソーシャルワーカー）</a:t>
            </a:r>
            <a:endParaRPr lang="ja-JP" altLang="ja-JP" sz="2800" dirty="0">
              <a:solidFill>
                <a:srgbClr val="FF0000"/>
              </a:solidFill>
            </a:endParaRPr>
          </a:p>
          <a:p>
            <a:pPr marL="0" lvl="0" indent="0">
              <a:buNone/>
            </a:pPr>
            <a:r>
              <a:rPr lang="ja-JP" altLang="en-US" sz="2400" dirty="0">
                <a:latin typeface="+mn-ea"/>
              </a:rPr>
              <a:t>　　　</a:t>
            </a:r>
            <a:endParaRPr lang="en-US" altLang="ja-JP" sz="2400" dirty="0">
              <a:latin typeface="+mn-ea"/>
            </a:endParaRPr>
          </a:p>
          <a:p>
            <a:pPr marL="0" lvl="0" indent="0">
              <a:buNone/>
            </a:pPr>
            <a:r>
              <a:rPr lang="ja-JP" altLang="en-US" sz="2400" dirty="0">
                <a:latin typeface="+mn-ea"/>
              </a:rPr>
              <a:t>　　</a:t>
            </a:r>
            <a:r>
              <a:rPr lang="ja-JP" altLang="en-US" b="1" dirty="0">
                <a:solidFill>
                  <a:srgbClr val="0070C0"/>
                </a:solidFill>
                <a:latin typeface="+mn-ea"/>
              </a:rPr>
              <a:t>□</a:t>
            </a:r>
            <a:r>
              <a:rPr lang="ja-JP" altLang="ja-JP" b="1" dirty="0">
                <a:solidFill>
                  <a:srgbClr val="0070C0"/>
                </a:solidFill>
                <a:latin typeface="+mn-ea"/>
              </a:rPr>
              <a:t>児童相談所の役割を十分に理解した上で、</a:t>
            </a:r>
            <a:endParaRPr lang="en-US" altLang="ja-JP" b="1" dirty="0">
              <a:solidFill>
                <a:srgbClr val="0070C0"/>
              </a:solidFill>
              <a:latin typeface="+mn-ea"/>
            </a:endParaRPr>
          </a:p>
          <a:p>
            <a:pPr marL="0" lvl="0" indent="0">
              <a:buNone/>
            </a:pPr>
            <a:r>
              <a:rPr lang="ja-JP" altLang="en-US" b="1" dirty="0">
                <a:solidFill>
                  <a:srgbClr val="0070C0"/>
                </a:solidFill>
                <a:latin typeface="+mn-ea"/>
              </a:rPr>
              <a:t>　　　</a:t>
            </a:r>
            <a:r>
              <a:rPr lang="ja-JP" altLang="ja-JP" b="1" dirty="0">
                <a:solidFill>
                  <a:srgbClr val="0070C0"/>
                </a:solidFill>
                <a:latin typeface="+mn-ea"/>
              </a:rPr>
              <a:t>連携を図ります</a:t>
            </a:r>
            <a:r>
              <a:rPr lang="ja-JP" altLang="en-US" b="1" dirty="0">
                <a:solidFill>
                  <a:srgbClr val="0070C0"/>
                </a:solidFill>
                <a:latin typeface="+mn-ea"/>
              </a:rPr>
              <a:t>。</a:t>
            </a:r>
            <a:endParaRPr lang="ja-JP" altLang="ja-JP" b="1" dirty="0">
              <a:solidFill>
                <a:srgbClr val="0070C0"/>
              </a:solidFill>
              <a:latin typeface="+mn-ea"/>
            </a:endParaRPr>
          </a:p>
          <a:p>
            <a:pPr marL="0" lvl="0" indent="0">
              <a:buNone/>
            </a:pPr>
            <a:r>
              <a:rPr lang="ja-JP" altLang="en-US" sz="2400" dirty="0">
                <a:latin typeface="+mn-ea"/>
              </a:rPr>
              <a:t>　　　　スライド</a:t>
            </a:r>
            <a:r>
              <a:rPr lang="en-US" altLang="ja-JP" sz="2400" dirty="0">
                <a:latin typeface="+mn-ea"/>
              </a:rPr>
              <a:t>7</a:t>
            </a:r>
            <a:r>
              <a:rPr lang="ja-JP" altLang="en-US" sz="2400" dirty="0">
                <a:latin typeface="+mn-ea"/>
              </a:rPr>
              <a:t>－</a:t>
            </a:r>
            <a:r>
              <a:rPr lang="en-US" altLang="ja-JP" sz="2400" dirty="0">
                <a:latin typeface="+mn-ea"/>
              </a:rPr>
              <a:t>8</a:t>
            </a:r>
            <a:r>
              <a:rPr lang="ja-JP" altLang="en-US" sz="2400" dirty="0">
                <a:latin typeface="+mn-ea"/>
              </a:rPr>
              <a:t>も参照のこと</a:t>
            </a:r>
            <a:endParaRPr lang="en-US" altLang="ja-JP" sz="2400" dirty="0">
              <a:latin typeface="+mn-ea"/>
            </a:endParaRPr>
          </a:p>
          <a:p>
            <a:pPr marL="0" lvl="0" indent="0">
              <a:buNone/>
            </a:pPr>
            <a:endParaRPr lang="en-US" altLang="ja-JP" sz="2400" dirty="0">
              <a:latin typeface="+mn-ea"/>
            </a:endParaRPr>
          </a:p>
          <a:p>
            <a:pPr marL="0" lvl="0" indent="0">
              <a:buNone/>
            </a:pPr>
            <a:r>
              <a:rPr lang="ja-JP" altLang="en-US" sz="2400" dirty="0">
                <a:latin typeface="+mn-ea"/>
              </a:rPr>
              <a:t>　</a:t>
            </a:r>
            <a:r>
              <a:rPr lang="ja-JP" altLang="en-US" sz="2400" dirty="0">
                <a:solidFill>
                  <a:srgbClr val="0070C0"/>
                </a:solidFill>
                <a:latin typeface="+mn-ea"/>
              </a:rPr>
              <a:t>　</a:t>
            </a:r>
            <a:r>
              <a:rPr lang="ja-JP" altLang="en-US" sz="2800" b="1" dirty="0">
                <a:solidFill>
                  <a:srgbClr val="0070C0"/>
                </a:solidFill>
                <a:latin typeface="+mn-ea"/>
              </a:rPr>
              <a:t>□</a:t>
            </a:r>
            <a:r>
              <a:rPr lang="ja-JP" altLang="ja-JP" sz="2800" b="1" dirty="0">
                <a:solidFill>
                  <a:srgbClr val="0070C0"/>
                </a:solidFill>
                <a:latin typeface="+mn-ea"/>
              </a:rPr>
              <a:t>要保護児童対策地域協議会の役割を十分に理解</a:t>
            </a:r>
            <a:endParaRPr lang="en-US" altLang="ja-JP" sz="2800" b="1" dirty="0">
              <a:solidFill>
                <a:srgbClr val="0070C0"/>
              </a:solidFill>
              <a:latin typeface="+mn-ea"/>
            </a:endParaRPr>
          </a:p>
          <a:p>
            <a:pPr marL="0" lvl="0" indent="0">
              <a:buNone/>
            </a:pPr>
            <a:r>
              <a:rPr lang="ja-JP" altLang="en-US" sz="2800" b="1" dirty="0">
                <a:solidFill>
                  <a:srgbClr val="0070C0"/>
                </a:solidFill>
                <a:latin typeface="+mn-ea"/>
              </a:rPr>
              <a:t>　　　</a:t>
            </a:r>
            <a:r>
              <a:rPr lang="ja-JP" altLang="ja-JP" sz="2800" b="1" dirty="0">
                <a:solidFill>
                  <a:srgbClr val="0070C0"/>
                </a:solidFill>
                <a:latin typeface="+mn-ea"/>
              </a:rPr>
              <a:t>した上で、</a:t>
            </a:r>
            <a:r>
              <a:rPr lang="ja-JP" altLang="en-US" sz="2800" dirty="0">
                <a:solidFill>
                  <a:srgbClr val="0070C0"/>
                </a:solidFill>
                <a:latin typeface="+mn-ea"/>
              </a:rPr>
              <a:t> </a:t>
            </a:r>
            <a:r>
              <a:rPr lang="ja-JP" altLang="ja-JP" sz="2800" dirty="0">
                <a:solidFill>
                  <a:srgbClr val="0070C0"/>
                </a:solidFill>
                <a:latin typeface="+mn-ea"/>
              </a:rPr>
              <a:t>連携を図ります</a:t>
            </a:r>
            <a:r>
              <a:rPr lang="ja-JP" altLang="en-US" sz="2800" dirty="0">
                <a:solidFill>
                  <a:srgbClr val="0070C0"/>
                </a:solidFill>
                <a:latin typeface="+mn-ea"/>
              </a:rPr>
              <a:t>。</a:t>
            </a:r>
            <a:endParaRPr lang="en-US" altLang="ja-JP" sz="2800" dirty="0">
              <a:solidFill>
                <a:srgbClr val="0070C0"/>
              </a:solidFill>
              <a:latin typeface="+mn-ea"/>
            </a:endParaRPr>
          </a:p>
          <a:p>
            <a:pPr marL="0" lvl="0" indent="0">
              <a:buNone/>
            </a:pPr>
            <a:r>
              <a:rPr lang="ja-JP" altLang="en-US" sz="2400" dirty="0">
                <a:latin typeface="+mn-ea"/>
              </a:rPr>
              <a:t>　　　　スライド</a:t>
            </a:r>
            <a:r>
              <a:rPr lang="en-US" altLang="ja-JP" sz="2400" dirty="0">
                <a:latin typeface="+mn-ea"/>
              </a:rPr>
              <a:t>11</a:t>
            </a:r>
            <a:r>
              <a:rPr lang="ja-JP" altLang="en-US" sz="2400" dirty="0">
                <a:latin typeface="+mn-ea"/>
              </a:rPr>
              <a:t>－</a:t>
            </a:r>
            <a:r>
              <a:rPr lang="en-US" altLang="ja-JP" sz="2400" dirty="0">
                <a:latin typeface="+mn-ea"/>
              </a:rPr>
              <a:t>12</a:t>
            </a:r>
            <a:r>
              <a:rPr lang="ja-JP" altLang="en-US" sz="2400" dirty="0">
                <a:latin typeface="+mn-ea"/>
              </a:rPr>
              <a:t>も参照のこと</a:t>
            </a:r>
            <a:endParaRPr lang="en-US" altLang="ja-JP" sz="2400"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3747917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80728"/>
            <a:ext cx="9144000" cy="5616624"/>
          </a:xfrm>
        </p:spPr>
        <p:txBody>
          <a:bodyPr>
            <a:normAutofit/>
          </a:bodyPr>
          <a:lstStyle/>
          <a:p>
            <a:pPr marL="0" indent="0">
              <a:buNone/>
            </a:pPr>
            <a:r>
              <a:rPr lang="ja-JP" altLang="en-US" sz="2800" b="1" dirty="0">
                <a:solidFill>
                  <a:srgbClr val="FF0000"/>
                </a:solidFill>
              </a:rPr>
              <a:t>　　</a:t>
            </a:r>
            <a:r>
              <a:rPr lang="ja-JP" altLang="ja-JP" sz="2800" b="1" dirty="0"/>
              <a:t>【看護職】</a:t>
            </a:r>
            <a:endParaRPr lang="en-US" altLang="ja-JP" sz="2800" b="1" dirty="0"/>
          </a:p>
          <a:p>
            <a:pPr marL="0" indent="0">
              <a:buNone/>
            </a:pPr>
            <a:endParaRPr lang="ja-JP" altLang="ja-JP" sz="2800" dirty="0"/>
          </a:p>
          <a:p>
            <a:pPr marL="0" lvl="0" indent="0">
              <a:buNone/>
            </a:pPr>
            <a:r>
              <a:rPr lang="ja-JP" altLang="en-US" sz="2600" dirty="0"/>
              <a:t>　</a:t>
            </a:r>
            <a:r>
              <a:rPr lang="ja-JP" altLang="en-US" sz="2800" b="1" dirty="0">
                <a:solidFill>
                  <a:srgbClr val="0070C0"/>
                </a:solidFill>
              </a:rPr>
              <a:t>□</a:t>
            </a:r>
            <a:r>
              <a:rPr lang="ja-JP" altLang="ja-JP" sz="2800" b="1" dirty="0">
                <a:solidFill>
                  <a:srgbClr val="0070C0"/>
                </a:solidFill>
              </a:rPr>
              <a:t>地域の医療機関と保健センターとの連携を図ります</a:t>
            </a:r>
            <a:r>
              <a:rPr lang="ja-JP" altLang="en-US" sz="2800" b="1" dirty="0">
                <a:solidFill>
                  <a:srgbClr val="0070C0"/>
                </a:solidFill>
              </a:rPr>
              <a:t>。</a:t>
            </a:r>
            <a:endParaRPr lang="en-US" altLang="ja-JP" sz="2800" b="1" dirty="0">
              <a:solidFill>
                <a:srgbClr val="0070C0"/>
              </a:solidFill>
            </a:endParaRPr>
          </a:p>
          <a:p>
            <a:pPr marL="0" lvl="0" indent="0">
              <a:buNone/>
            </a:pPr>
            <a:r>
              <a:rPr lang="ja-JP" altLang="en-US" sz="2400" dirty="0">
                <a:latin typeface="+mn-ea"/>
              </a:rPr>
              <a:t>　　　　  スライド</a:t>
            </a:r>
            <a:r>
              <a:rPr lang="en-US" altLang="ja-JP" sz="2400" dirty="0">
                <a:latin typeface="+mn-ea"/>
              </a:rPr>
              <a:t>10</a:t>
            </a:r>
            <a:r>
              <a:rPr lang="ja-JP" altLang="en-US" sz="2400" dirty="0">
                <a:latin typeface="+mn-ea"/>
              </a:rPr>
              <a:t>や「改訂新版　乳児院養育指針」の関連ページも</a:t>
            </a:r>
            <a:endParaRPr lang="en-US" altLang="ja-JP" sz="2400" dirty="0">
              <a:latin typeface="+mn-ea"/>
            </a:endParaRPr>
          </a:p>
          <a:p>
            <a:pPr marL="0" lvl="0" indent="0">
              <a:buNone/>
            </a:pPr>
            <a:r>
              <a:rPr lang="ja-JP" altLang="en-US" sz="2400" dirty="0">
                <a:latin typeface="+mn-ea"/>
              </a:rPr>
              <a:t>　　　　　参照のこと。</a:t>
            </a:r>
            <a:endParaRPr lang="en-US" altLang="ja-JP" sz="2400" dirty="0">
              <a:latin typeface="+mn-ea"/>
            </a:endParaRPr>
          </a:p>
          <a:p>
            <a:pPr marL="0" lvl="0" indent="0">
              <a:buNone/>
            </a:pPr>
            <a:r>
              <a:rPr lang="ja-JP" altLang="en-US" sz="2400" dirty="0">
                <a:latin typeface="+mn-ea"/>
              </a:rPr>
              <a:t>　　　　　</a:t>
            </a:r>
            <a:endParaRPr lang="ja-JP" altLang="ja-JP" sz="2400"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1793917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a:xfrm>
            <a:off x="0" y="274638"/>
            <a:ext cx="9144000" cy="850106"/>
          </a:xfrm>
        </p:spPr>
        <p:txBody>
          <a:bodyPr/>
          <a:lstStyle/>
          <a:p>
            <a:pPr algn="l"/>
            <a:r>
              <a:rPr lang="en-US" altLang="ja-JP" sz="3200" dirty="0">
                <a:solidFill>
                  <a:srgbClr val="00B0F0"/>
                </a:solidFill>
                <a:ea typeface="HG丸ｺﾞｼｯｸM-PRO" panose="020F0600000000000000" pitchFamily="50" charset="-128"/>
              </a:rPr>
              <a:t> </a:t>
            </a:r>
            <a:r>
              <a:rPr lang="en-US" altLang="ja-JP" sz="3200" dirty="0">
                <a:solidFill>
                  <a:srgbClr val="0070C0"/>
                </a:solidFill>
                <a:latin typeface="+mn-ea"/>
                <a:ea typeface="+mn-ea"/>
              </a:rPr>
              <a:t>□</a:t>
            </a:r>
            <a:r>
              <a:rPr lang="ja-JP" altLang="en-US" sz="3200" dirty="0">
                <a:solidFill>
                  <a:srgbClr val="0070C0"/>
                </a:solidFill>
                <a:latin typeface="+mn-ea"/>
                <a:ea typeface="+mn-ea"/>
              </a:rPr>
              <a:t>  はじめに</a:t>
            </a:r>
          </a:p>
        </p:txBody>
      </p:sp>
      <p:sp>
        <p:nvSpPr>
          <p:cNvPr id="2" name="四角形: 角を丸くする 1"/>
          <p:cNvSpPr/>
          <p:nvPr/>
        </p:nvSpPr>
        <p:spPr>
          <a:xfrm>
            <a:off x="107504" y="980728"/>
            <a:ext cx="8928992" cy="5328592"/>
          </a:xfrm>
          <a:prstGeom prst="roundRect">
            <a:avLst>
              <a:gd name="adj" fmla="val 520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7030A0"/>
                </a:solidFill>
                <a:effectLst/>
                <a:uLnTx/>
                <a:uFillTx/>
                <a:latin typeface="Calibri"/>
                <a:ea typeface="ＭＳ Ｐゴシック" panose="020B0600070205080204" pitchFamily="50" charset="-128"/>
                <a:cs typeface="+mn-cs"/>
              </a:rPr>
              <a:t>選択機能</a:t>
            </a:r>
          </a:p>
        </p:txBody>
      </p:sp>
      <p:sp>
        <p:nvSpPr>
          <p:cNvPr id="5" name="四角形: 角を丸くする 4"/>
          <p:cNvSpPr/>
          <p:nvPr/>
        </p:nvSpPr>
        <p:spPr>
          <a:xfrm>
            <a:off x="467544" y="1867247"/>
            <a:ext cx="8136584" cy="4298057"/>
          </a:xfrm>
          <a:prstGeom prst="roundRect">
            <a:avLst>
              <a:gd name="adj" fmla="val 520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7030A0"/>
                </a:solidFill>
                <a:effectLst/>
                <a:uLnTx/>
                <a:uFillTx/>
                <a:latin typeface="Calibri"/>
                <a:ea typeface="ＭＳ Ｐゴシック" panose="020B0600070205080204" pitchFamily="50" charset="-128"/>
                <a:cs typeface="+mn-cs"/>
              </a:rPr>
              <a:t>法的（必須）義務機能</a:t>
            </a:r>
          </a:p>
        </p:txBody>
      </p:sp>
      <p:sp>
        <p:nvSpPr>
          <p:cNvPr id="3" name="楕円 2"/>
          <p:cNvSpPr/>
          <p:nvPr/>
        </p:nvSpPr>
        <p:spPr>
          <a:xfrm>
            <a:off x="3577111" y="1494478"/>
            <a:ext cx="1512168" cy="288000"/>
          </a:xfrm>
          <a:prstGeom prst="ellipse">
            <a:avLst/>
          </a:prstGeom>
          <a:solidFill>
            <a:srgbClr val="FFFF99">
              <a:alpha val="59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里 親 支 援</a:t>
            </a:r>
          </a:p>
        </p:txBody>
      </p:sp>
      <p:sp>
        <p:nvSpPr>
          <p:cNvPr id="6" name="正方形/長方形 5"/>
          <p:cNvSpPr/>
          <p:nvPr/>
        </p:nvSpPr>
        <p:spPr>
          <a:xfrm>
            <a:off x="701616" y="1406727"/>
            <a:ext cx="2484000" cy="36000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地域子育て支援機能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8" name="楕円 7"/>
          <p:cNvSpPr/>
          <p:nvPr/>
        </p:nvSpPr>
        <p:spPr>
          <a:xfrm>
            <a:off x="5556950" y="1478727"/>
            <a:ext cx="2808000" cy="288000"/>
          </a:xfrm>
          <a:prstGeom prst="ellipse">
            <a:avLst/>
          </a:prstGeom>
          <a:solidFill>
            <a:srgbClr val="FFFF99">
              <a:alpha val="59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児童家庭支援センター</a:t>
            </a:r>
          </a:p>
        </p:txBody>
      </p:sp>
      <p:sp>
        <p:nvSpPr>
          <p:cNvPr id="9" name="楕円 8"/>
          <p:cNvSpPr/>
          <p:nvPr/>
        </p:nvSpPr>
        <p:spPr>
          <a:xfrm>
            <a:off x="3365904" y="1124744"/>
            <a:ext cx="2083542" cy="288000"/>
          </a:xfrm>
          <a:prstGeom prst="ellipse">
            <a:avLst/>
          </a:prstGeom>
          <a:solidFill>
            <a:srgbClr val="FFFF99">
              <a:alpha val="59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養育支援訪問</a:t>
            </a:r>
          </a:p>
        </p:txBody>
      </p:sp>
      <p:sp>
        <p:nvSpPr>
          <p:cNvPr id="10" name="楕円 9"/>
          <p:cNvSpPr/>
          <p:nvPr/>
        </p:nvSpPr>
        <p:spPr>
          <a:xfrm>
            <a:off x="5556950" y="1089536"/>
            <a:ext cx="2808000" cy="288000"/>
          </a:xfrm>
          <a:prstGeom prst="ellipse">
            <a:avLst/>
          </a:prstGeom>
          <a:solidFill>
            <a:srgbClr val="FFFF99">
              <a:alpha val="59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こんにちは赤ちゃん事業</a:t>
            </a:r>
          </a:p>
        </p:txBody>
      </p:sp>
      <p:sp>
        <p:nvSpPr>
          <p:cNvPr id="11" name="正方形/長方形 10"/>
          <p:cNvSpPr/>
          <p:nvPr/>
        </p:nvSpPr>
        <p:spPr>
          <a:xfrm>
            <a:off x="859047" y="2693658"/>
            <a:ext cx="360000" cy="248400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一時保護所機能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p:cNvSpPr/>
          <p:nvPr/>
        </p:nvSpPr>
        <p:spPr>
          <a:xfrm>
            <a:off x="2177872" y="5201381"/>
            <a:ext cx="2484000" cy="36000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親子関係育成機能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7" name="四角形: 対角を丸める 6"/>
          <p:cNvSpPr/>
          <p:nvPr/>
        </p:nvSpPr>
        <p:spPr>
          <a:xfrm>
            <a:off x="553731" y="5061097"/>
            <a:ext cx="1008000" cy="468000"/>
          </a:xfrm>
          <a:prstGeom prst="round2Diag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一時保護</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アセスメント</a:t>
            </a:r>
          </a:p>
        </p:txBody>
      </p:sp>
      <p:sp>
        <p:nvSpPr>
          <p:cNvPr id="16" name="正方形/長方形 15"/>
          <p:cNvSpPr/>
          <p:nvPr/>
        </p:nvSpPr>
        <p:spPr>
          <a:xfrm>
            <a:off x="1763688" y="2348880"/>
            <a:ext cx="3312368" cy="3312368"/>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 name="四角形: 角を丸くする 17"/>
          <p:cNvSpPr/>
          <p:nvPr/>
        </p:nvSpPr>
        <p:spPr>
          <a:xfrm>
            <a:off x="1971014" y="2438257"/>
            <a:ext cx="2916416" cy="1544589"/>
          </a:xfrm>
          <a:prstGeom prst="roundRect">
            <a:avLst>
              <a:gd name="adj" fmla="val 520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F81BD">
                    <a:lumMod val="75000"/>
                  </a:srgbClr>
                </a:solidFill>
                <a:effectLst/>
                <a:uLnTx/>
                <a:uFillTx/>
                <a:latin typeface="Calibri"/>
                <a:ea typeface="ＭＳ Ｐゴシック" panose="020B0600070205080204" pitchFamily="50" charset="-128"/>
                <a:cs typeface="+mn-cs"/>
              </a:rPr>
              <a:t>１：１を理想とした少人数養育</a:t>
            </a:r>
          </a:p>
        </p:txBody>
      </p:sp>
      <p:sp>
        <p:nvSpPr>
          <p:cNvPr id="17" name="正方形/長方形 16"/>
          <p:cNvSpPr/>
          <p:nvPr/>
        </p:nvSpPr>
        <p:spPr>
          <a:xfrm>
            <a:off x="8472454" y="1528939"/>
            <a:ext cx="480453" cy="237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など</a:t>
            </a:r>
          </a:p>
        </p:txBody>
      </p:sp>
      <p:cxnSp>
        <p:nvCxnSpPr>
          <p:cNvPr id="28" name="直線矢印コネクタ 27"/>
          <p:cNvCxnSpPr/>
          <p:nvPr/>
        </p:nvCxnSpPr>
        <p:spPr>
          <a:xfrm>
            <a:off x="1331640" y="4077072"/>
            <a:ext cx="288032" cy="0"/>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cxnSpLocks/>
          </p:cNvCxnSpPr>
          <p:nvPr/>
        </p:nvCxnSpPr>
        <p:spPr>
          <a:xfrm rot="-5400000">
            <a:off x="3303222" y="4149543"/>
            <a:ext cx="252000" cy="0"/>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cxnSpLocks/>
          </p:cNvCxnSpPr>
          <p:nvPr/>
        </p:nvCxnSpPr>
        <p:spPr>
          <a:xfrm flipV="1">
            <a:off x="4671437" y="3645248"/>
            <a:ext cx="1881527" cy="1556132"/>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cxnSpLocks/>
          </p:cNvCxnSpPr>
          <p:nvPr/>
        </p:nvCxnSpPr>
        <p:spPr>
          <a:xfrm rot="-16200000">
            <a:off x="3303223" y="5040030"/>
            <a:ext cx="252000" cy="0"/>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cxnSpLocks/>
          </p:cNvCxnSpPr>
          <p:nvPr/>
        </p:nvCxnSpPr>
        <p:spPr>
          <a:xfrm flipV="1">
            <a:off x="4657721" y="4411044"/>
            <a:ext cx="1904153" cy="790338"/>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cxnSpLocks/>
          </p:cNvCxnSpPr>
          <p:nvPr/>
        </p:nvCxnSpPr>
        <p:spPr>
          <a:xfrm>
            <a:off x="4671437" y="5201381"/>
            <a:ext cx="1890437" cy="14135"/>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p:cNvCxnSpPr>
          <p:nvPr/>
        </p:nvCxnSpPr>
        <p:spPr>
          <a:xfrm flipV="1">
            <a:off x="1561731" y="3539382"/>
            <a:ext cx="3769546" cy="1746922"/>
          </a:xfrm>
          <a:prstGeom prst="straightConnector1">
            <a:avLst/>
          </a:prstGeom>
          <a:ln w="31750" cap="sq">
            <a:solidFill>
              <a:srgbClr val="00B050"/>
            </a:solidFill>
            <a:prstDash val="sys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9" name="四角形: 対角を丸める 18"/>
          <p:cNvSpPr/>
          <p:nvPr/>
        </p:nvSpPr>
        <p:spPr>
          <a:xfrm>
            <a:off x="2930619" y="4358113"/>
            <a:ext cx="1008000" cy="468000"/>
          </a:xfrm>
          <a:prstGeom prst="round2Diag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関係性</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アセスメント</a:t>
            </a:r>
          </a:p>
        </p:txBody>
      </p:sp>
      <p:sp>
        <p:nvSpPr>
          <p:cNvPr id="15" name="正方形/長方形 14"/>
          <p:cNvSpPr/>
          <p:nvPr/>
        </p:nvSpPr>
        <p:spPr>
          <a:xfrm>
            <a:off x="2215668" y="2813644"/>
            <a:ext cx="2484000" cy="1010703"/>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専門的養育機能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・予防的発達促進的養育</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・病虚弱児・</a:t>
            </a:r>
            <a:r>
              <a:rPr kumimoji="1" lang="ja-JP" altLang="en-US" sz="12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障がい</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児の養育</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・被虐待児の養育など</a:t>
            </a:r>
          </a:p>
        </p:txBody>
      </p:sp>
      <p:sp>
        <p:nvSpPr>
          <p:cNvPr id="12" name="正方形/長方形 11"/>
          <p:cNvSpPr/>
          <p:nvPr/>
        </p:nvSpPr>
        <p:spPr>
          <a:xfrm>
            <a:off x="5679727" y="3177248"/>
            <a:ext cx="360000" cy="248400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再出発支援機能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0" name="四角形: 対角を丸める 19"/>
          <p:cNvSpPr/>
          <p:nvPr/>
        </p:nvSpPr>
        <p:spPr>
          <a:xfrm>
            <a:off x="5331277" y="2986613"/>
            <a:ext cx="1008000" cy="468000"/>
          </a:xfrm>
          <a:prstGeom prst="round2DiagRect">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再出発</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アセスメント</a:t>
            </a:r>
          </a:p>
        </p:txBody>
      </p:sp>
      <p:sp>
        <p:nvSpPr>
          <p:cNvPr id="64" name="楕円 63"/>
          <p:cNvSpPr/>
          <p:nvPr/>
        </p:nvSpPr>
        <p:spPr>
          <a:xfrm>
            <a:off x="6566680" y="3533113"/>
            <a:ext cx="1620000" cy="396000"/>
          </a:xfrm>
          <a:prstGeom prst="ellipse">
            <a:avLst/>
          </a:prstGeom>
          <a:solidFill>
            <a:srgbClr val="FFFF99">
              <a:alpha val="59000"/>
            </a:srgbClr>
          </a:solidFill>
          <a:ln w="158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児童養護施設</a:t>
            </a:r>
          </a:p>
        </p:txBody>
      </p:sp>
      <p:sp>
        <p:nvSpPr>
          <p:cNvPr id="65" name="楕円 64"/>
          <p:cNvSpPr/>
          <p:nvPr/>
        </p:nvSpPr>
        <p:spPr>
          <a:xfrm>
            <a:off x="6566680" y="4266365"/>
            <a:ext cx="1620000" cy="396000"/>
          </a:xfrm>
          <a:prstGeom prst="ellipse">
            <a:avLst/>
          </a:prstGeom>
          <a:solidFill>
            <a:srgbClr val="FFFF99">
              <a:alpha val="59000"/>
            </a:srgbClr>
          </a:solidFill>
          <a:ln w="158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里 親 家 庭</a:t>
            </a:r>
          </a:p>
        </p:txBody>
      </p:sp>
      <p:sp>
        <p:nvSpPr>
          <p:cNvPr id="66" name="楕円 65"/>
          <p:cNvSpPr/>
          <p:nvPr/>
        </p:nvSpPr>
        <p:spPr>
          <a:xfrm>
            <a:off x="6559775" y="5085543"/>
            <a:ext cx="1620000" cy="396000"/>
          </a:xfrm>
          <a:prstGeom prst="ellipse">
            <a:avLst/>
          </a:prstGeom>
          <a:solidFill>
            <a:srgbClr val="99CCFF">
              <a:alpha val="58824"/>
            </a:srgbClr>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家庭（実親）</a:t>
            </a:r>
          </a:p>
        </p:txBody>
      </p:sp>
      <p:sp>
        <p:nvSpPr>
          <p:cNvPr id="63" name="矢印: 右 62"/>
          <p:cNvSpPr/>
          <p:nvPr/>
        </p:nvSpPr>
        <p:spPr>
          <a:xfrm>
            <a:off x="859047" y="5661247"/>
            <a:ext cx="7385361" cy="412123"/>
          </a:xfrm>
          <a:prstGeom prst="rightArrow">
            <a:avLst>
              <a:gd name="adj1" fmla="val 50000"/>
              <a:gd name="adj2" fmla="val 165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適 切 な 養 育 環 境 の 永 続 的 保 障</a:t>
            </a:r>
          </a:p>
        </p:txBody>
      </p:sp>
      <p:sp>
        <p:nvSpPr>
          <p:cNvPr id="13" name="正方形/長方形 12"/>
          <p:cNvSpPr/>
          <p:nvPr/>
        </p:nvSpPr>
        <p:spPr>
          <a:xfrm>
            <a:off x="7970089" y="3120990"/>
            <a:ext cx="360000" cy="2484000"/>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アフターケア機能</a:t>
            </a: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67" name="正方形/長方形 66"/>
          <p:cNvSpPr/>
          <p:nvPr/>
        </p:nvSpPr>
        <p:spPr>
          <a:xfrm>
            <a:off x="4499992" y="6309320"/>
            <a:ext cx="406899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養育の流れ　　　　　　  アセスメントの連続性</a:t>
            </a:r>
            <a:endPar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69" name="直線矢印コネクタ 68"/>
          <p:cNvCxnSpPr/>
          <p:nvPr/>
        </p:nvCxnSpPr>
        <p:spPr>
          <a:xfrm>
            <a:off x="4887430" y="6453336"/>
            <a:ext cx="288032" cy="0"/>
          </a:xfrm>
          <a:prstGeom prst="straightConnector1">
            <a:avLst/>
          </a:prstGeom>
          <a:ln w="31750" cap="sq">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cxnSpLocks/>
          </p:cNvCxnSpPr>
          <p:nvPr/>
        </p:nvCxnSpPr>
        <p:spPr>
          <a:xfrm>
            <a:off x="6444208" y="6453336"/>
            <a:ext cx="360000" cy="0"/>
          </a:xfrm>
          <a:prstGeom prst="straightConnector1">
            <a:avLst/>
          </a:prstGeom>
          <a:ln w="31750" cap="sq">
            <a:solidFill>
              <a:srgbClr val="00B050"/>
            </a:solidFill>
            <a:prstDash val="sys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2482563" y="587405"/>
            <a:ext cx="532979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＊全乳協「乳児院の将来ビジョン検討委員会報告書」（</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H24.9</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）より</a:t>
            </a:r>
          </a:p>
        </p:txBody>
      </p:sp>
      <p:sp>
        <p:nvSpPr>
          <p:cNvPr id="21" name="スライド番号プレースホルダー 20"/>
          <p:cNvSpPr>
            <a:spLocks noGrp="1"/>
          </p:cNvSpPr>
          <p:nvPr>
            <p:ph type="sldNum" sz="quarter" idx="12"/>
          </p:nvPr>
        </p:nvSpPr>
        <p:spPr>
          <a:xfrm>
            <a:off x="6758880" y="6356350"/>
            <a:ext cx="2133600" cy="365125"/>
          </a:xfrm>
        </p:spPr>
        <p:txBody>
          <a:bodyPr/>
          <a:lstStyle/>
          <a:p>
            <a:fld id="{52885D5F-1D73-4CD8-8BE9-6FDEEE1081D8}"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330570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52736"/>
            <a:ext cx="9144000" cy="648072"/>
          </a:xfrm>
        </p:spPr>
        <p:txBody>
          <a:bodyPr>
            <a:normAutofit/>
          </a:bodyPr>
          <a:lstStyle/>
          <a:p>
            <a:pPr marL="0" indent="0">
              <a:buNone/>
            </a:pPr>
            <a:r>
              <a:rPr lang="ja-JP" altLang="en-US" sz="3000" dirty="0">
                <a:solidFill>
                  <a:srgbClr val="0070C0"/>
                </a:solidFill>
                <a:latin typeface="+mn-ea"/>
              </a:rPr>
              <a:t>□</a:t>
            </a:r>
            <a:r>
              <a:rPr lang="ja-JP" altLang="ja-JP" sz="3000" dirty="0">
                <a:solidFill>
                  <a:srgbClr val="0070C0"/>
                </a:solidFill>
                <a:latin typeface="+mn-ea"/>
              </a:rPr>
              <a:t>児童相談所の役割や協働の大切さを理解し</a:t>
            </a:r>
            <a:r>
              <a:rPr lang="ja-JP" altLang="en-US" sz="3000" dirty="0">
                <a:solidFill>
                  <a:srgbClr val="0070C0"/>
                </a:solidFill>
                <a:latin typeface="+mn-ea"/>
              </a:rPr>
              <a:t>ま</a:t>
            </a:r>
            <a:r>
              <a:rPr lang="ja-JP" altLang="ja-JP" sz="3000" dirty="0">
                <a:solidFill>
                  <a:srgbClr val="0070C0"/>
                </a:solidFill>
                <a:latin typeface="+mn-ea"/>
              </a:rPr>
              <a:t>しょう</a:t>
            </a:r>
          </a:p>
        </p:txBody>
      </p:sp>
      <p:sp>
        <p:nvSpPr>
          <p:cNvPr id="4" name="コンテンツ プレースホルダー 2"/>
          <p:cNvSpPr txBox="1">
            <a:spLocks/>
          </p:cNvSpPr>
          <p:nvPr/>
        </p:nvSpPr>
        <p:spPr>
          <a:xfrm>
            <a:off x="1714" y="2348879"/>
            <a:ext cx="9144000" cy="43134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〇</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児童相談所は、入退所の判断や家族との調整</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等を</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行う</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役割を持ち、乳児院が密に関わる機関</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の一つ</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です。</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乳児院は常に子どもを中心にした視点を大切に</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しな</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ら、児童相談所と協働し</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子どもを守り育</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てる使命</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を持</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28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って</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います。</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⇒『改訂新版　乳児院養育指針』第１２章</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58219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a:spLocks noGrp="1"/>
          </p:cNvSpPr>
          <p:nvPr>
            <p:ph idx="1"/>
          </p:nvPr>
        </p:nvSpPr>
        <p:spPr>
          <a:xfrm>
            <a:off x="0" y="836712"/>
            <a:ext cx="9144000" cy="5760640"/>
          </a:xfrm>
        </p:spPr>
        <p:txBody>
          <a:bodyPr>
            <a:normAutofit/>
          </a:bodyPr>
          <a:lstStyle/>
          <a:p>
            <a:pPr marL="0" indent="0">
              <a:buNone/>
            </a:pPr>
            <a:endParaRPr lang="en-US" altLang="ja-JP" sz="1400" dirty="0"/>
          </a:p>
          <a:p>
            <a:pPr marL="0" indent="0">
              <a:buNone/>
            </a:pPr>
            <a:r>
              <a:rPr lang="ja-JP" altLang="en-US" sz="2800" dirty="0"/>
              <a:t>　　</a:t>
            </a:r>
            <a:r>
              <a:rPr lang="en-US" altLang="ja-JP" sz="2800" dirty="0"/>
              <a:t>1. </a:t>
            </a:r>
            <a:r>
              <a:rPr lang="ja-JP" altLang="en-US" sz="2800" dirty="0"/>
              <a:t>児童相談所設置の目的</a:t>
            </a:r>
            <a:endParaRPr lang="en-US" altLang="ja-JP" sz="2800" dirty="0"/>
          </a:p>
          <a:p>
            <a:pPr marL="0" indent="0">
              <a:buNone/>
            </a:pPr>
            <a:endParaRPr lang="en-US" altLang="ja-JP" sz="1800" dirty="0">
              <a:latin typeface="+mn-ea"/>
            </a:endParaRPr>
          </a:p>
          <a:p>
            <a:pPr marL="0" indent="0">
              <a:buNone/>
            </a:pPr>
            <a:r>
              <a:rPr lang="ja-JP" altLang="en-US" sz="2800" dirty="0"/>
              <a:t>　　</a:t>
            </a:r>
            <a:r>
              <a:rPr lang="en-US" altLang="ja-JP" sz="2800" dirty="0"/>
              <a:t>2. </a:t>
            </a:r>
            <a:r>
              <a:rPr lang="ja-JP" altLang="en-US" sz="2800" dirty="0"/>
              <a:t>児童相談所の設置主体</a:t>
            </a:r>
            <a:endParaRPr lang="en-US" altLang="ja-JP" sz="2800" dirty="0"/>
          </a:p>
          <a:p>
            <a:pPr marL="0" indent="0">
              <a:buNone/>
            </a:pPr>
            <a:endParaRPr lang="en-US" altLang="ja-JP" sz="1800" dirty="0">
              <a:latin typeface="+mn-ea"/>
            </a:endParaRPr>
          </a:p>
          <a:p>
            <a:pPr marL="0" indent="0">
              <a:buNone/>
            </a:pPr>
            <a:r>
              <a:rPr lang="en-US" altLang="ja-JP" sz="2800" dirty="0"/>
              <a:t>  </a:t>
            </a:r>
            <a:r>
              <a:rPr lang="ja-JP" altLang="en-US" sz="2800" dirty="0"/>
              <a:t>　</a:t>
            </a:r>
            <a:r>
              <a:rPr lang="en-US" altLang="ja-JP" sz="2800" dirty="0"/>
              <a:t> 3.</a:t>
            </a:r>
            <a:r>
              <a:rPr lang="ja-JP" altLang="en-US" sz="2800" dirty="0"/>
              <a:t> 児童相談所の役割</a:t>
            </a:r>
            <a:endParaRPr lang="en-US" altLang="ja-JP" sz="2800" dirty="0"/>
          </a:p>
          <a:p>
            <a:pPr marL="0" indent="0">
              <a:buNone/>
            </a:pPr>
            <a:endParaRPr lang="en-US" altLang="ja-JP" sz="1800" dirty="0">
              <a:latin typeface="+mn-ea"/>
            </a:endParaRPr>
          </a:p>
          <a:p>
            <a:pPr marL="0" indent="0">
              <a:buNone/>
            </a:pPr>
            <a:r>
              <a:rPr lang="en-US" altLang="ja-JP" sz="2800" dirty="0"/>
              <a:t>  </a:t>
            </a:r>
            <a:r>
              <a:rPr lang="ja-JP" altLang="en-US" sz="2800" dirty="0"/>
              <a:t>　</a:t>
            </a:r>
            <a:r>
              <a:rPr lang="en-US" altLang="ja-JP" sz="2800" dirty="0"/>
              <a:t> </a:t>
            </a:r>
            <a:r>
              <a:rPr lang="en-US" altLang="ja-JP" sz="2800" dirty="0">
                <a:solidFill>
                  <a:schemeClr val="bg1">
                    <a:lumMod val="50000"/>
                  </a:schemeClr>
                </a:solidFill>
              </a:rPr>
              <a:t>4.</a:t>
            </a:r>
            <a:r>
              <a:rPr lang="ja-JP" altLang="en-US" sz="2800" dirty="0">
                <a:solidFill>
                  <a:schemeClr val="bg1">
                    <a:lumMod val="50000"/>
                  </a:schemeClr>
                </a:solidFill>
              </a:rPr>
              <a:t> 児童相談所の業務</a:t>
            </a:r>
            <a:endParaRPr lang="en-US" altLang="ja-JP" sz="2800" dirty="0">
              <a:solidFill>
                <a:schemeClr val="bg1">
                  <a:lumMod val="50000"/>
                </a:schemeClr>
              </a:solidFill>
            </a:endParaRPr>
          </a:p>
          <a:p>
            <a:pPr marL="0" indent="0">
              <a:buNone/>
            </a:pPr>
            <a:endParaRPr lang="en-US" altLang="ja-JP" sz="1800" dirty="0">
              <a:solidFill>
                <a:schemeClr val="bg1">
                  <a:lumMod val="50000"/>
                </a:schemeClr>
              </a:solidFill>
              <a:latin typeface="+mn-ea"/>
            </a:endParaRPr>
          </a:p>
          <a:p>
            <a:pPr marL="0" indent="0">
              <a:buNone/>
            </a:pPr>
            <a:r>
              <a:rPr lang="en-US" altLang="ja-JP" sz="2800" dirty="0">
                <a:solidFill>
                  <a:schemeClr val="bg1">
                    <a:lumMod val="50000"/>
                  </a:schemeClr>
                </a:solidFill>
              </a:rPr>
              <a:t>  </a:t>
            </a:r>
            <a:r>
              <a:rPr lang="ja-JP" altLang="en-US" sz="2800" dirty="0">
                <a:solidFill>
                  <a:schemeClr val="bg1">
                    <a:lumMod val="50000"/>
                  </a:schemeClr>
                </a:solidFill>
              </a:rPr>
              <a:t>　</a:t>
            </a:r>
            <a:r>
              <a:rPr lang="en-US" altLang="ja-JP" sz="2800" dirty="0">
                <a:solidFill>
                  <a:schemeClr val="bg1">
                    <a:lumMod val="50000"/>
                  </a:schemeClr>
                </a:solidFill>
              </a:rPr>
              <a:t> 5.</a:t>
            </a:r>
            <a:r>
              <a:rPr lang="ja-JP" altLang="en-US" sz="2800" dirty="0">
                <a:solidFill>
                  <a:schemeClr val="bg1">
                    <a:lumMod val="50000"/>
                  </a:schemeClr>
                </a:solidFill>
              </a:rPr>
              <a:t> 児童相談所の職員 </a:t>
            </a:r>
            <a:endParaRPr lang="en-US" altLang="ja-JP" sz="2800" dirty="0">
              <a:solidFill>
                <a:schemeClr val="bg1">
                  <a:lumMod val="50000"/>
                </a:schemeClr>
              </a:solidFill>
            </a:endParaRPr>
          </a:p>
          <a:p>
            <a:pPr marL="0" indent="0">
              <a:buNone/>
            </a:pPr>
            <a:endParaRPr lang="en-US" altLang="ja-JP" sz="1800" dirty="0">
              <a:solidFill>
                <a:schemeClr val="bg1">
                  <a:lumMod val="50000"/>
                </a:schemeClr>
              </a:solidFill>
            </a:endParaRPr>
          </a:p>
          <a:p>
            <a:pPr marL="0" indent="0">
              <a:buNone/>
            </a:pPr>
            <a:r>
              <a:rPr lang="en-US" altLang="ja-JP" sz="2800" dirty="0">
                <a:solidFill>
                  <a:schemeClr val="bg1">
                    <a:lumMod val="50000"/>
                  </a:schemeClr>
                </a:solidFill>
              </a:rPr>
              <a:t>   </a:t>
            </a:r>
            <a:r>
              <a:rPr lang="ja-JP" altLang="en-US" sz="2800" dirty="0">
                <a:solidFill>
                  <a:schemeClr val="bg1">
                    <a:lumMod val="50000"/>
                  </a:schemeClr>
                </a:solidFill>
              </a:rPr>
              <a:t>　</a:t>
            </a:r>
            <a:r>
              <a:rPr lang="en-US" altLang="ja-JP" sz="2800" dirty="0">
                <a:solidFill>
                  <a:schemeClr val="bg1">
                    <a:lumMod val="50000"/>
                  </a:schemeClr>
                </a:solidFill>
              </a:rPr>
              <a:t>6.</a:t>
            </a:r>
            <a:r>
              <a:rPr lang="ja-JP" altLang="en-US" sz="2800" dirty="0">
                <a:solidFill>
                  <a:schemeClr val="bg1">
                    <a:lumMod val="50000"/>
                  </a:schemeClr>
                </a:solidFill>
              </a:rPr>
              <a:t> 児童相談所への相談の種類</a:t>
            </a:r>
            <a:endParaRPr lang="en-US" altLang="ja-JP" sz="2800" dirty="0">
              <a:solidFill>
                <a:schemeClr val="bg1">
                  <a:lumMod val="50000"/>
                </a:schemeClr>
              </a:solidFill>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368391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p:cNvSpPr>
            <a:spLocks noGrp="1"/>
          </p:cNvSpPr>
          <p:nvPr>
            <p:ph idx="1"/>
          </p:nvPr>
        </p:nvSpPr>
        <p:spPr>
          <a:xfrm>
            <a:off x="0" y="836712"/>
            <a:ext cx="9144000" cy="5760640"/>
          </a:xfrm>
        </p:spPr>
        <p:txBody>
          <a:bodyPr>
            <a:normAutofit/>
          </a:bodyPr>
          <a:lstStyle/>
          <a:p>
            <a:pPr marL="0" indent="0">
              <a:buNone/>
            </a:pPr>
            <a:endParaRPr lang="en-US" altLang="ja-JP" sz="1400" dirty="0"/>
          </a:p>
          <a:p>
            <a:pPr marL="0" indent="0">
              <a:buNone/>
            </a:pPr>
            <a:r>
              <a:rPr lang="ja-JP" altLang="en-US" sz="2800" dirty="0"/>
              <a:t>　　</a:t>
            </a:r>
            <a:r>
              <a:rPr lang="en-US" altLang="ja-JP" sz="2800" dirty="0">
                <a:solidFill>
                  <a:schemeClr val="bg1">
                    <a:lumMod val="50000"/>
                  </a:schemeClr>
                </a:solidFill>
              </a:rPr>
              <a:t>1. </a:t>
            </a:r>
            <a:r>
              <a:rPr lang="ja-JP" altLang="en-US" sz="2800" dirty="0">
                <a:solidFill>
                  <a:schemeClr val="bg1">
                    <a:lumMod val="50000"/>
                  </a:schemeClr>
                </a:solidFill>
              </a:rPr>
              <a:t>児童相談所設置の目的</a:t>
            </a:r>
            <a:endParaRPr lang="en-US" altLang="ja-JP" sz="2800" dirty="0">
              <a:solidFill>
                <a:schemeClr val="bg1">
                  <a:lumMod val="50000"/>
                </a:schemeClr>
              </a:solidFill>
            </a:endParaRPr>
          </a:p>
          <a:p>
            <a:pPr marL="0" indent="0">
              <a:buNone/>
            </a:pPr>
            <a:endParaRPr lang="en-US" altLang="ja-JP" sz="1800" dirty="0">
              <a:solidFill>
                <a:schemeClr val="bg1">
                  <a:lumMod val="50000"/>
                </a:schemeClr>
              </a:solidFill>
              <a:latin typeface="+mn-ea"/>
            </a:endParaRPr>
          </a:p>
          <a:p>
            <a:pPr marL="0" indent="0">
              <a:buNone/>
            </a:pPr>
            <a:r>
              <a:rPr lang="ja-JP" altLang="en-US" sz="2800" dirty="0">
                <a:solidFill>
                  <a:schemeClr val="bg1">
                    <a:lumMod val="50000"/>
                  </a:schemeClr>
                </a:solidFill>
              </a:rPr>
              <a:t>　　</a:t>
            </a:r>
            <a:r>
              <a:rPr lang="en-US" altLang="ja-JP" sz="2800" dirty="0">
                <a:solidFill>
                  <a:schemeClr val="bg1">
                    <a:lumMod val="50000"/>
                  </a:schemeClr>
                </a:solidFill>
              </a:rPr>
              <a:t>2. </a:t>
            </a:r>
            <a:r>
              <a:rPr lang="ja-JP" altLang="en-US" sz="2800" dirty="0">
                <a:solidFill>
                  <a:schemeClr val="bg1">
                    <a:lumMod val="50000"/>
                  </a:schemeClr>
                </a:solidFill>
              </a:rPr>
              <a:t>児童相談所の設置主体</a:t>
            </a:r>
            <a:endParaRPr lang="en-US" altLang="ja-JP" sz="2800" dirty="0">
              <a:solidFill>
                <a:schemeClr val="bg1">
                  <a:lumMod val="50000"/>
                </a:schemeClr>
              </a:solidFill>
            </a:endParaRPr>
          </a:p>
          <a:p>
            <a:pPr marL="0" indent="0">
              <a:buNone/>
            </a:pPr>
            <a:endParaRPr lang="en-US" altLang="ja-JP" sz="1800" dirty="0">
              <a:solidFill>
                <a:schemeClr val="bg1">
                  <a:lumMod val="50000"/>
                </a:schemeClr>
              </a:solidFill>
              <a:latin typeface="+mn-ea"/>
            </a:endParaRPr>
          </a:p>
          <a:p>
            <a:pPr marL="0" indent="0">
              <a:buNone/>
            </a:pPr>
            <a:r>
              <a:rPr lang="en-US" altLang="ja-JP" sz="2800" dirty="0">
                <a:solidFill>
                  <a:schemeClr val="bg1">
                    <a:lumMod val="50000"/>
                  </a:schemeClr>
                </a:solidFill>
              </a:rPr>
              <a:t>  </a:t>
            </a:r>
            <a:r>
              <a:rPr lang="ja-JP" altLang="en-US" sz="2800" dirty="0">
                <a:solidFill>
                  <a:schemeClr val="bg1">
                    <a:lumMod val="50000"/>
                  </a:schemeClr>
                </a:solidFill>
              </a:rPr>
              <a:t>　</a:t>
            </a:r>
            <a:r>
              <a:rPr lang="en-US" altLang="ja-JP" sz="2800" dirty="0">
                <a:solidFill>
                  <a:schemeClr val="bg1">
                    <a:lumMod val="50000"/>
                  </a:schemeClr>
                </a:solidFill>
              </a:rPr>
              <a:t> 3.</a:t>
            </a:r>
            <a:r>
              <a:rPr lang="ja-JP" altLang="en-US" sz="2800" dirty="0">
                <a:solidFill>
                  <a:schemeClr val="bg1">
                    <a:lumMod val="50000"/>
                  </a:schemeClr>
                </a:solidFill>
              </a:rPr>
              <a:t> 児童相談所の役割</a:t>
            </a:r>
            <a:endParaRPr lang="en-US" altLang="ja-JP" sz="2800" dirty="0">
              <a:solidFill>
                <a:schemeClr val="bg1">
                  <a:lumMod val="50000"/>
                </a:schemeClr>
              </a:solidFill>
            </a:endParaRPr>
          </a:p>
          <a:p>
            <a:pPr marL="0" indent="0">
              <a:buNone/>
            </a:pPr>
            <a:endParaRPr lang="en-US" altLang="ja-JP" sz="1800" dirty="0">
              <a:latin typeface="+mn-ea"/>
            </a:endParaRPr>
          </a:p>
          <a:p>
            <a:pPr marL="0" indent="0">
              <a:buNone/>
            </a:pPr>
            <a:r>
              <a:rPr lang="en-US" altLang="ja-JP" sz="2800" dirty="0"/>
              <a:t>  </a:t>
            </a:r>
            <a:r>
              <a:rPr lang="ja-JP" altLang="en-US" sz="2800" dirty="0"/>
              <a:t>　</a:t>
            </a:r>
            <a:r>
              <a:rPr lang="en-US" altLang="ja-JP" sz="2800" dirty="0"/>
              <a:t> 4.</a:t>
            </a:r>
            <a:r>
              <a:rPr lang="ja-JP" altLang="en-US" sz="2800" dirty="0"/>
              <a:t> 児童相談所の業務</a:t>
            </a:r>
            <a:endParaRPr lang="en-US" altLang="ja-JP" sz="2800" dirty="0"/>
          </a:p>
          <a:p>
            <a:pPr marL="0" indent="0">
              <a:buNone/>
            </a:pPr>
            <a:endParaRPr lang="en-US" altLang="ja-JP" sz="1800" dirty="0">
              <a:latin typeface="+mn-ea"/>
            </a:endParaRPr>
          </a:p>
          <a:p>
            <a:pPr marL="0" indent="0">
              <a:buNone/>
            </a:pPr>
            <a:r>
              <a:rPr lang="en-US" altLang="ja-JP" sz="2800" dirty="0"/>
              <a:t>  </a:t>
            </a:r>
            <a:r>
              <a:rPr lang="ja-JP" altLang="en-US" sz="2800" dirty="0"/>
              <a:t>　</a:t>
            </a:r>
            <a:r>
              <a:rPr lang="en-US" altLang="ja-JP" sz="2800" dirty="0"/>
              <a:t> 5.</a:t>
            </a:r>
            <a:r>
              <a:rPr lang="ja-JP" altLang="en-US" sz="2800" dirty="0"/>
              <a:t> 児童相談所の職員 </a:t>
            </a:r>
            <a:endParaRPr lang="en-US" altLang="ja-JP" sz="2800" dirty="0"/>
          </a:p>
          <a:p>
            <a:pPr marL="0" indent="0">
              <a:buNone/>
            </a:pPr>
            <a:endParaRPr lang="en-US" altLang="ja-JP" sz="1800" dirty="0"/>
          </a:p>
          <a:p>
            <a:pPr marL="0" indent="0">
              <a:buNone/>
            </a:pPr>
            <a:r>
              <a:rPr lang="en-US" altLang="ja-JP" sz="2800" dirty="0"/>
              <a:t>   </a:t>
            </a:r>
            <a:r>
              <a:rPr lang="ja-JP" altLang="en-US" sz="2800" dirty="0"/>
              <a:t>　</a:t>
            </a:r>
            <a:r>
              <a:rPr lang="en-US" altLang="ja-JP" sz="2800" dirty="0"/>
              <a:t>6.</a:t>
            </a:r>
            <a:r>
              <a:rPr lang="ja-JP" altLang="en-US" sz="2800" dirty="0"/>
              <a:t> 児童相談所への相談の種類</a:t>
            </a:r>
            <a:endParaRPr lang="en-US" altLang="ja-JP" sz="28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3969920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562074"/>
          </a:xfrm>
        </p:spPr>
        <p:txBody>
          <a:bodyPr>
            <a:normAutofit/>
          </a:bodyPr>
          <a:lstStyle/>
          <a:p>
            <a:pPr algn="l"/>
            <a:r>
              <a:rPr lang="ja-JP" altLang="en-US" sz="2800" dirty="0"/>
              <a:t>　児童相談の主な流れ</a:t>
            </a:r>
            <a:endParaRPr kumimoji="1" lang="ja-JP" altLang="en-US" sz="2800" dirty="0"/>
          </a:p>
        </p:txBody>
      </p:sp>
      <p:sp>
        <p:nvSpPr>
          <p:cNvPr id="4" name="四角形: 角を丸くする 3"/>
          <p:cNvSpPr/>
          <p:nvPr/>
        </p:nvSpPr>
        <p:spPr>
          <a:xfrm>
            <a:off x="183261" y="1353392"/>
            <a:ext cx="1080120" cy="4968552"/>
          </a:xfrm>
          <a:prstGeom prst="roundRect">
            <a:avLst>
              <a:gd name="adj" fmla="val 99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  　族</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近隣住民</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医療機関</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市町村</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児童委員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民生委員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保育所</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幼稚園</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 　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児童本人</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警 　察</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児家セン</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など</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四角形: 角を丸くする 4"/>
          <p:cNvSpPr/>
          <p:nvPr/>
        </p:nvSpPr>
        <p:spPr>
          <a:xfrm>
            <a:off x="183261" y="1113839"/>
            <a:ext cx="1080120" cy="414267"/>
          </a:xfrm>
          <a:prstGeom prst="roundRect">
            <a:avLst>
              <a:gd name="adj" fmla="val 9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　域</a:t>
            </a:r>
          </a:p>
        </p:txBody>
      </p:sp>
      <p:sp>
        <p:nvSpPr>
          <p:cNvPr id="6" name="矢印: 右 5"/>
          <p:cNvSpPr/>
          <p:nvPr/>
        </p:nvSpPr>
        <p:spPr>
          <a:xfrm>
            <a:off x="1334088" y="2754813"/>
            <a:ext cx="406642" cy="2437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四角形: 角を丸くする 7"/>
          <p:cNvSpPr/>
          <p:nvPr/>
        </p:nvSpPr>
        <p:spPr>
          <a:xfrm>
            <a:off x="1876158" y="1996872"/>
            <a:ext cx="5646846" cy="4347501"/>
          </a:xfrm>
          <a:prstGeom prst="roundRect">
            <a:avLst>
              <a:gd name="adj" fmla="val 5231"/>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四角形: 角を丸くする 6"/>
          <p:cNvSpPr/>
          <p:nvPr/>
        </p:nvSpPr>
        <p:spPr>
          <a:xfrm>
            <a:off x="1876158" y="1889360"/>
            <a:ext cx="5646845" cy="399486"/>
          </a:xfrm>
          <a:prstGeom prst="roundRect">
            <a:avLst>
              <a:gd name="adj" fmla="val 4004"/>
            </a:avLst>
          </a:prstGeom>
          <a:solidFill>
            <a:schemeClr val="accent6"/>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　童　相　談　所</a:t>
            </a:r>
          </a:p>
        </p:txBody>
      </p:sp>
      <p:sp>
        <p:nvSpPr>
          <p:cNvPr id="9" name="四角形: 角を丸くする 8"/>
          <p:cNvSpPr/>
          <p:nvPr/>
        </p:nvSpPr>
        <p:spPr>
          <a:xfrm>
            <a:off x="2849431" y="2372754"/>
            <a:ext cx="979633" cy="2700000"/>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調　査</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四角形: 角を丸くする 10"/>
          <p:cNvSpPr/>
          <p:nvPr/>
        </p:nvSpPr>
        <p:spPr>
          <a:xfrm>
            <a:off x="2018494" y="3024381"/>
            <a:ext cx="442348" cy="2781901"/>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 談 受 付　→　受 理 会 議</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 name="四角形: 角を丸くする 11"/>
          <p:cNvSpPr/>
          <p:nvPr/>
        </p:nvSpPr>
        <p:spPr>
          <a:xfrm>
            <a:off x="1336731" y="3064489"/>
            <a:ext cx="423254" cy="2643769"/>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 談 ・ 通  告 ・ 送 致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3" name="矢印: 右 12"/>
          <p:cNvSpPr>
            <a:spLocks noChangeAspect="1"/>
          </p:cNvSpPr>
          <p:nvPr/>
        </p:nvSpPr>
        <p:spPr>
          <a:xfrm>
            <a:off x="2573672" y="3396225"/>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四角形: 角を丸くする 13"/>
          <p:cNvSpPr/>
          <p:nvPr/>
        </p:nvSpPr>
        <p:spPr>
          <a:xfrm>
            <a:off x="2791500" y="2594242"/>
            <a:ext cx="918539" cy="2458408"/>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照 会 ・ 健康診断　など</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面 接 ・ 委 嘱・ 心理検査</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電 話 ・ 立 入 調 査</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四角形: 角を丸くする 14"/>
          <p:cNvSpPr/>
          <p:nvPr/>
        </p:nvSpPr>
        <p:spPr>
          <a:xfrm>
            <a:off x="2805056" y="5160672"/>
            <a:ext cx="1085125" cy="1080000"/>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一時保護</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・観察</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・指導</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矢印: 右 15"/>
          <p:cNvSpPr>
            <a:spLocks noChangeAspect="1"/>
          </p:cNvSpPr>
          <p:nvPr/>
        </p:nvSpPr>
        <p:spPr>
          <a:xfrm>
            <a:off x="2563880" y="5326346"/>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四角形: 角を丸くする 16"/>
          <p:cNvSpPr/>
          <p:nvPr/>
        </p:nvSpPr>
        <p:spPr>
          <a:xfrm>
            <a:off x="4248456" y="2853752"/>
            <a:ext cx="1224000" cy="340593"/>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 会 診 断</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四角形: 角を丸くする 17"/>
          <p:cNvSpPr/>
          <p:nvPr/>
        </p:nvSpPr>
        <p:spPr>
          <a:xfrm>
            <a:off x="4248456" y="3620063"/>
            <a:ext cx="1224000" cy="340593"/>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心 理 診 断</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9" name="四角形: 角を丸くする 18"/>
          <p:cNvSpPr/>
          <p:nvPr/>
        </p:nvSpPr>
        <p:spPr>
          <a:xfrm>
            <a:off x="4217497" y="4386374"/>
            <a:ext cx="1224000" cy="340593"/>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 学 診 断</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0" name="四角形: 角を丸くする 19"/>
          <p:cNvSpPr/>
          <p:nvPr/>
        </p:nvSpPr>
        <p:spPr>
          <a:xfrm>
            <a:off x="4226189" y="5143303"/>
            <a:ext cx="1224000" cy="340593"/>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行 動 診 断</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1" name="矢印: 右 20"/>
          <p:cNvSpPr>
            <a:spLocks noChangeAspect="1"/>
          </p:cNvSpPr>
          <p:nvPr/>
        </p:nvSpPr>
        <p:spPr>
          <a:xfrm>
            <a:off x="3963531" y="5199321"/>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矢印: 右 21"/>
          <p:cNvSpPr>
            <a:spLocks noChangeAspect="1"/>
          </p:cNvSpPr>
          <p:nvPr/>
        </p:nvSpPr>
        <p:spPr>
          <a:xfrm>
            <a:off x="3948849" y="2899842"/>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矢印: 右 22"/>
          <p:cNvSpPr>
            <a:spLocks noChangeAspect="1"/>
          </p:cNvSpPr>
          <p:nvPr/>
        </p:nvSpPr>
        <p:spPr>
          <a:xfrm>
            <a:off x="3949608" y="3656081"/>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矢印: 右 23"/>
          <p:cNvSpPr>
            <a:spLocks noChangeAspect="1"/>
          </p:cNvSpPr>
          <p:nvPr/>
        </p:nvSpPr>
        <p:spPr>
          <a:xfrm>
            <a:off x="3940547" y="4427577"/>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矢印: 右 24"/>
          <p:cNvSpPr>
            <a:spLocks noChangeAspect="1"/>
          </p:cNvSpPr>
          <p:nvPr/>
        </p:nvSpPr>
        <p:spPr>
          <a:xfrm>
            <a:off x="5602928" y="2913071"/>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矢印: 右 25"/>
          <p:cNvSpPr>
            <a:spLocks noChangeAspect="1"/>
          </p:cNvSpPr>
          <p:nvPr/>
        </p:nvSpPr>
        <p:spPr>
          <a:xfrm>
            <a:off x="5572278" y="4470472"/>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矢印: 右 26"/>
          <p:cNvSpPr>
            <a:spLocks noChangeAspect="1"/>
          </p:cNvSpPr>
          <p:nvPr/>
        </p:nvSpPr>
        <p:spPr>
          <a:xfrm>
            <a:off x="5531449" y="5207406"/>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矢印: 右 27"/>
          <p:cNvSpPr>
            <a:spLocks noChangeAspect="1"/>
          </p:cNvSpPr>
          <p:nvPr/>
        </p:nvSpPr>
        <p:spPr>
          <a:xfrm>
            <a:off x="5600116" y="3657111"/>
            <a:ext cx="180000" cy="22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9" name="四角形: 角を丸くする 28"/>
          <p:cNvSpPr/>
          <p:nvPr/>
        </p:nvSpPr>
        <p:spPr>
          <a:xfrm>
            <a:off x="5914279" y="2837600"/>
            <a:ext cx="463673" cy="2625169"/>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判 定 会 議 （ 総 合 診 断 ）</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四角形: 角を丸くする 29"/>
          <p:cNvSpPr/>
          <p:nvPr/>
        </p:nvSpPr>
        <p:spPr>
          <a:xfrm>
            <a:off x="1897707" y="2430662"/>
            <a:ext cx="832553" cy="340593"/>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受　理</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31" name="四角形: 角を丸くする 30"/>
          <p:cNvSpPr/>
          <p:nvPr/>
        </p:nvSpPr>
        <p:spPr>
          <a:xfrm>
            <a:off x="3973065" y="2430662"/>
            <a:ext cx="1941213" cy="340593"/>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ア　セ　ス　メ　ン　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33" name="矢印: 右 32"/>
          <p:cNvSpPr/>
          <p:nvPr/>
        </p:nvSpPr>
        <p:spPr>
          <a:xfrm>
            <a:off x="6524625" y="3977845"/>
            <a:ext cx="288000" cy="2437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四角形: 角を丸くする 33"/>
          <p:cNvSpPr/>
          <p:nvPr/>
        </p:nvSpPr>
        <p:spPr>
          <a:xfrm>
            <a:off x="6912729" y="3002295"/>
            <a:ext cx="440462" cy="2194834"/>
          </a:xfrm>
          <a:prstGeom prst="roundRect">
            <a:avLst>
              <a:gd name="adj" fmla="val 9948"/>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援 助 方 針 決 定</a:t>
            </a:r>
            <a:endPar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矢印: 右 34"/>
          <p:cNvSpPr/>
          <p:nvPr/>
        </p:nvSpPr>
        <p:spPr>
          <a:xfrm>
            <a:off x="7632093" y="3175631"/>
            <a:ext cx="288000" cy="2437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6" name="矢印: 右 35"/>
          <p:cNvSpPr/>
          <p:nvPr/>
        </p:nvSpPr>
        <p:spPr>
          <a:xfrm>
            <a:off x="7632093" y="4747699"/>
            <a:ext cx="288000" cy="2437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吹き出し: 線 36"/>
          <p:cNvSpPr/>
          <p:nvPr/>
        </p:nvSpPr>
        <p:spPr>
          <a:xfrm>
            <a:off x="4036855" y="5700301"/>
            <a:ext cx="2047313" cy="540371"/>
          </a:xfrm>
          <a:prstGeom prst="borderCallout1">
            <a:avLst>
              <a:gd name="adj1" fmla="val 43153"/>
              <a:gd name="adj2" fmla="val -424"/>
              <a:gd name="adj3" fmla="val -5991"/>
              <a:gd name="adj4" fmla="val -902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乳児院へ一時保護</a:t>
            </a:r>
            <a:endParaRPr kumimoji="1" lang="en-US" altLang="ja-JP"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（アセスメント）</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9" name="四角形: 角を丸くする 38"/>
          <p:cNvSpPr/>
          <p:nvPr/>
        </p:nvSpPr>
        <p:spPr>
          <a:xfrm>
            <a:off x="8029181" y="4685674"/>
            <a:ext cx="855025" cy="1800000"/>
          </a:xfrm>
          <a:prstGeom prst="roundRect">
            <a:avLst>
              <a:gd name="adj" fmla="val 994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家庭訪問</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来所相談・ 検査</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助言・ 指導・ 判定</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0" name="四角形: 角を丸くする 39"/>
          <p:cNvSpPr/>
          <p:nvPr/>
        </p:nvSpPr>
        <p:spPr>
          <a:xfrm>
            <a:off x="8029180" y="1269160"/>
            <a:ext cx="855025" cy="2880000"/>
          </a:xfrm>
          <a:prstGeom prst="roundRect">
            <a:avLst>
              <a:gd name="adj" fmla="val 9948"/>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観察 ・ 健康診断</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聞き取り（　家族・ 関係機関）</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入所 ・ アセスメント</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8" name="四角形: 角を丸くする 37"/>
          <p:cNvSpPr/>
          <p:nvPr/>
        </p:nvSpPr>
        <p:spPr>
          <a:xfrm>
            <a:off x="8029180" y="1003965"/>
            <a:ext cx="855026" cy="349427"/>
          </a:xfrm>
          <a:prstGeom prst="roundRect">
            <a:avLst>
              <a:gd name="adj" fmla="val 9948"/>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乳児院</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四角形: 角を丸くする 40"/>
          <p:cNvSpPr/>
          <p:nvPr/>
        </p:nvSpPr>
        <p:spPr>
          <a:xfrm>
            <a:off x="8029180" y="4332255"/>
            <a:ext cx="855026" cy="364589"/>
          </a:xfrm>
          <a:prstGeom prst="roundRect">
            <a:avLst>
              <a:gd name="adj" fmla="val 994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在宅</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四角形: 角を丸くする 41"/>
          <p:cNvSpPr/>
          <p:nvPr/>
        </p:nvSpPr>
        <p:spPr>
          <a:xfrm>
            <a:off x="1876159" y="965300"/>
            <a:ext cx="2096906" cy="325046"/>
          </a:xfrm>
          <a:prstGeom prst="roundRect">
            <a:avLst>
              <a:gd name="adj" fmla="val 9948"/>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裁　判　所</a:t>
            </a:r>
          </a:p>
        </p:txBody>
      </p:sp>
      <p:sp>
        <p:nvSpPr>
          <p:cNvPr id="43" name="四角形: 角を丸くする 42"/>
          <p:cNvSpPr/>
          <p:nvPr/>
        </p:nvSpPr>
        <p:spPr>
          <a:xfrm>
            <a:off x="4401736" y="956324"/>
            <a:ext cx="2096906" cy="343514"/>
          </a:xfrm>
          <a:prstGeom prst="roundRect">
            <a:avLst>
              <a:gd name="adj" fmla="val 9948"/>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児童福祉審議会</a:t>
            </a:r>
          </a:p>
        </p:txBody>
      </p:sp>
      <p:cxnSp>
        <p:nvCxnSpPr>
          <p:cNvPr id="45" name="直線矢印コネクタ 44"/>
          <p:cNvCxnSpPr>
            <a:cxnSpLocks/>
          </p:cNvCxnSpPr>
          <p:nvPr/>
        </p:nvCxnSpPr>
        <p:spPr>
          <a:xfrm flipV="1">
            <a:off x="2123728" y="1388019"/>
            <a:ext cx="1" cy="4207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cxnSpLocks/>
          </p:cNvCxnSpPr>
          <p:nvPr/>
        </p:nvCxnSpPr>
        <p:spPr>
          <a:xfrm>
            <a:off x="3710039" y="1388019"/>
            <a:ext cx="0" cy="40027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cxnSpLocks/>
          </p:cNvCxnSpPr>
          <p:nvPr/>
        </p:nvCxnSpPr>
        <p:spPr>
          <a:xfrm flipV="1">
            <a:off x="4638282" y="1388019"/>
            <a:ext cx="1" cy="4207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cxnSpLocks/>
          </p:cNvCxnSpPr>
          <p:nvPr/>
        </p:nvCxnSpPr>
        <p:spPr>
          <a:xfrm>
            <a:off x="6300192" y="1377804"/>
            <a:ext cx="0" cy="420707"/>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四角形: 角を丸くする 54"/>
          <p:cNvSpPr/>
          <p:nvPr/>
        </p:nvSpPr>
        <p:spPr>
          <a:xfrm>
            <a:off x="2165355" y="1377329"/>
            <a:ext cx="1477221" cy="437029"/>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虐待ケース</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56" name="四角形: 角を丸くする 55"/>
          <p:cNvSpPr/>
          <p:nvPr/>
        </p:nvSpPr>
        <p:spPr>
          <a:xfrm>
            <a:off x="1533457" y="1543998"/>
            <a:ext cx="643959" cy="355577"/>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請求</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7" name="四角形: 角を丸くする 56"/>
          <p:cNvSpPr/>
          <p:nvPr/>
        </p:nvSpPr>
        <p:spPr>
          <a:xfrm>
            <a:off x="3692711" y="1269159"/>
            <a:ext cx="643959" cy="355577"/>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許可</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9" name="四角形: 角を丸くする 58"/>
          <p:cNvSpPr/>
          <p:nvPr/>
        </p:nvSpPr>
        <p:spPr>
          <a:xfrm>
            <a:off x="4730627" y="1368423"/>
            <a:ext cx="1477221" cy="437029"/>
          </a:xfrm>
          <a:prstGeom prst="roundRect">
            <a:avLst>
              <a:gd name="adj" fmla="val 9948"/>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諮問</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答申</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197968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矢印: 上下 98"/>
          <p:cNvSpPr/>
          <p:nvPr/>
        </p:nvSpPr>
        <p:spPr>
          <a:xfrm rot="20939021">
            <a:off x="5497978" y="2909707"/>
            <a:ext cx="275243" cy="2340000"/>
          </a:xfrm>
          <a:prstGeom prst="upDownArrow">
            <a:avLst>
              <a:gd name="adj1" fmla="val 50000"/>
              <a:gd name="adj2" fmla="val 82883"/>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コンテンツ プレースホルダー 2"/>
          <p:cNvSpPr>
            <a:spLocks noGrp="1"/>
          </p:cNvSpPr>
          <p:nvPr>
            <p:ph idx="1"/>
          </p:nvPr>
        </p:nvSpPr>
        <p:spPr>
          <a:xfrm>
            <a:off x="0" y="476672"/>
            <a:ext cx="9144000" cy="504056"/>
          </a:xfrm>
        </p:spPr>
        <p:txBody>
          <a:bodyPr anchor="t" anchorCtr="0">
            <a:normAutofit lnSpcReduction="10000"/>
          </a:bodyPr>
          <a:lstStyle/>
          <a:p>
            <a:pPr marL="0" indent="0">
              <a:buNone/>
            </a:pPr>
            <a:r>
              <a:rPr lang="ja-JP" altLang="en-US" sz="2800" dirty="0">
                <a:solidFill>
                  <a:srgbClr val="FF0000"/>
                </a:solidFill>
              </a:rPr>
              <a:t>　</a:t>
            </a:r>
            <a:r>
              <a:rPr lang="ja-JP" altLang="en-US" sz="2000" dirty="0"/>
              <a:t>〇児童相談所と乳児院との協働（入所前から退所後までのイメージ）</a:t>
            </a:r>
            <a:endParaRPr lang="en-US" altLang="ja-JP" sz="2000" dirty="0"/>
          </a:p>
        </p:txBody>
      </p:sp>
      <p:sp>
        <p:nvSpPr>
          <p:cNvPr id="2" name="四角形: 角を丸くする 1"/>
          <p:cNvSpPr/>
          <p:nvPr/>
        </p:nvSpPr>
        <p:spPr>
          <a:xfrm>
            <a:off x="179512" y="980727"/>
            <a:ext cx="8784976" cy="1367986"/>
          </a:xfrm>
          <a:prstGeom prst="roundRect">
            <a:avLst>
              <a:gd name="adj" fmla="val 10806"/>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など</a:t>
            </a:r>
          </a:p>
        </p:txBody>
      </p:sp>
      <p:sp>
        <p:nvSpPr>
          <p:cNvPr id="3" name="楕円 2"/>
          <p:cNvSpPr/>
          <p:nvPr/>
        </p:nvSpPr>
        <p:spPr>
          <a:xfrm>
            <a:off x="325331" y="1089546"/>
            <a:ext cx="1260000" cy="360000"/>
          </a:xfrm>
          <a:prstGeom prst="ellipse">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区 市 町</a:t>
            </a:r>
          </a:p>
        </p:txBody>
      </p:sp>
      <p:sp>
        <p:nvSpPr>
          <p:cNvPr id="5" name="楕円 4"/>
          <p:cNvSpPr/>
          <p:nvPr/>
        </p:nvSpPr>
        <p:spPr>
          <a:xfrm>
            <a:off x="7524670" y="1109351"/>
            <a:ext cx="1260000" cy="360000"/>
          </a:xfrm>
          <a:prstGeom prst="ellipse">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 育 所</a:t>
            </a:r>
          </a:p>
        </p:txBody>
      </p:sp>
      <p:sp>
        <p:nvSpPr>
          <p:cNvPr id="6" name="楕円 5"/>
          <p:cNvSpPr/>
          <p:nvPr/>
        </p:nvSpPr>
        <p:spPr>
          <a:xfrm>
            <a:off x="1864388" y="1109351"/>
            <a:ext cx="1476000" cy="360000"/>
          </a:xfrm>
          <a:prstGeom prst="ellipse">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医療機関</a:t>
            </a:r>
          </a:p>
        </p:txBody>
      </p:sp>
      <p:sp>
        <p:nvSpPr>
          <p:cNvPr id="7" name="楕円 6"/>
          <p:cNvSpPr/>
          <p:nvPr/>
        </p:nvSpPr>
        <p:spPr>
          <a:xfrm>
            <a:off x="5853543" y="1089546"/>
            <a:ext cx="1476000" cy="360000"/>
          </a:xfrm>
          <a:prstGeom prst="ellipse">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地域住民</a:t>
            </a:r>
          </a:p>
        </p:txBody>
      </p:sp>
      <p:sp>
        <p:nvSpPr>
          <p:cNvPr id="11" name="楕円 10"/>
          <p:cNvSpPr/>
          <p:nvPr/>
        </p:nvSpPr>
        <p:spPr>
          <a:xfrm>
            <a:off x="3600000" y="1109351"/>
            <a:ext cx="1944000" cy="360000"/>
          </a:xfrm>
          <a:prstGeom prst="ellipse">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保護者・家族</a:t>
            </a:r>
          </a:p>
        </p:txBody>
      </p:sp>
      <p:sp>
        <p:nvSpPr>
          <p:cNvPr id="12" name="四角形: 角を丸くする 11"/>
          <p:cNvSpPr/>
          <p:nvPr/>
        </p:nvSpPr>
        <p:spPr>
          <a:xfrm>
            <a:off x="3197164" y="2490545"/>
            <a:ext cx="2772000" cy="390746"/>
          </a:xfrm>
          <a:prstGeom prst="roundRect">
            <a:avLst>
              <a:gd name="adj" fmla="val 10806"/>
            </a:avLst>
          </a:prstGeom>
          <a:solidFill>
            <a:srgbClr val="FFCC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　童　相　談　所</a:t>
            </a:r>
          </a:p>
        </p:txBody>
      </p:sp>
      <p:cxnSp>
        <p:nvCxnSpPr>
          <p:cNvPr id="14" name="直線矢印コネクタ 13"/>
          <p:cNvCxnSpPr>
            <a:cxnSpLocks/>
            <a:stCxn id="3" idx="5"/>
          </p:cNvCxnSpPr>
          <p:nvPr/>
        </p:nvCxnSpPr>
        <p:spPr>
          <a:xfrm>
            <a:off x="1400808" y="1396825"/>
            <a:ext cx="1799775" cy="1129759"/>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cxnSpLocks/>
            <a:stCxn id="10" idx="5"/>
            <a:endCxn id="12" idx="1"/>
          </p:cNvCxnSpPr>
          <p:nvPr/>
        </p:nvCxnSpPr>
        <p:spPr>
          <a:xfrm>
            <a:off x="1372904" y="1932516"/>
            <a:ext cx="1824260" cy="753402"/>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楕円 9"/>
          <p:cNvSpPr/>
          <p:nvPr/>
        </p:nvSpPr>
        <p:spPr>
          <a:xfrm>
            <a:off x="297427" y="1625237"/>
            <a:ext cx="1260000" cy="360000"/>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 健 師</a:t>
            </a:r>
          </a:p>
        </p:txBody>
      </p:sp>
      <p:cxnSp>
        <p:nvCxnSpPr>
          <p:cNvPr id="18" name="直線矢印コネクタ 17"/>
          <p:cNvCxnSpPr>
            <a:cxnSpLocks/>
            <a:stCxn id="6" idx="5"/>
          </p:cNvCxnSpPr>
          <p:nvPr/>
        </p:nvCxnSpPr>
        <p:spPr>
          <a:xfrm>
            <a:off x="3124233" y="1416630"/>
            <a:ext cx="830451" cy="10490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cxnSpLocks/>
            <a:stCxn id="5" idx="3"/>
          </p:cNvCxnSpPr>
          <p:nvPr/>
        </p:nvCxnSpPr>
        <p:spPr>
          <a:xfrm flipH="1">
            <a:off x="5835486" y="1416630"/>
            <a:ext cx="1873707" cy="1066906"/>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7718840" y="1572516"/>
            <a:ext cx="1080000" cy="360000"/>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警　察</a:t>
            </a:r>
          </a:p>
        </p:txBody>
      </p:sp>
      <p:cxnSp>
        <p:nvCxnSpPr>
          <p:cNvPr id="22" name="直線矢印コネクタ 21"/>
          <p:cNvCxnSpPr>
            <a:cxnSpLocks/>
            <a:stCxn id="8" idx="3"/>
            <a:endCxn id="12" idx="3"/>
          </p:cNvCxnSpPr>
          <p:nvPr/>
        </p:nvCxnSpPr>
        <p:spPr>
          <a:xfrm flipH="1">
            <a:off x="5969164" y="1879795"/>
            <a:ext cx="1907838" cy="806123"/>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cxnSpLocks/>
            <a:stCxn id="7" idx="3"/>
          </p:cNvCxnSpPr>
          <p:nvPr/>
        </p:nvCxnSpPr>
        <p:spPr>
          <a:xfrm flipH="1">
            <a:off x="5189878" y="1396825"/>
            <a:ext cx="879820" cy="1080511"/>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cxnSpLocks/>
          </p:cNvCxnSpPr>
          <p:nvPr/>
        </p:nvCxnSpPr>
        <p:spPr>
          <a:xfrm>
            <a:off x="3032606" y="1985237"/>
            <a:ext cx="463072" cy="485682"/>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矢印: 下 50"/>
          <p:cNvSpPr/>
          <p:nvPr/>
        </p:nvSpPr>
        <p:spPr>
          <a:xfrm>
            <a:off x="3386299" y="2942632"/>
            <a:ext cx="2393608" cy="632189"/>
          </a:xfrm>
          <a:prstGeom prst="downArrow">
            <a:avLst>
              <a:gd name="adj1" fmla="val 50000"/>
              <a:gd name="adj2" fmla="val 61954"/>
            </a:avLst>
          </a:prstGeom>
          <a:solidFill>
            <a:schemeClr val="tx2">
              <a:lumMod val="40000"/>
              <a:lumOff val="60000"/>
            </a:schemeClr>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措　置</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（一時保護）</a:t>
            </a:r>
          </a:p>
        </p:txBody>
      </p:sp>
      <p:sp>
        <p:nvSpPr>
          <p:cNvPr id="65" name="四角形: 角を丸くする 64"/>
          <p:cNvSpPr/>
          <p:nvPr/>
        </p:nvSpPr>
        <p:spPr>
          <a:xfrm>
            <a:off x="2692208" y="3617416"/>
            <a:ext cx="3781915" cy="960817"/>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　　児　　院</a:t>
            </a:r>
          </a:p>
        </p:txBody>
      </p:sp>
      <p:sp>
        <p:nvSpPr>
          <p:cNvPr id="66" name="四角形: 角を丸くする 65"/>
          <p:cNvSpPr/>
          <p:nvPr/>
        </p:nvSpPr>
        <p:spPr>
          <a:xfrm>
            <a:off x="179512" y="5114636"/>
            <a:ext cx="8784976" cy="1421674"/>
          </a:xfrm>
          <a:prstGeom prst="roundRect">
            <a:avLst>
              <a:gd name="adj" fmla="val 10806"/>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など</a:t>
            </a:r>
            <a:r>
              <a:rPr kumimoji="1" lang="ja-JP" altLang="en-US" sz="18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など</a:t>
            </a:r>
          </a:p>
        </p:txBody>
      </p:sp>
      <p:sp>
        <p:nvSpPr>
          <p:cNvPr id="67" name="楕円 66"/>
          <p:cNvSpPr/>
          <p:nvPr/>
        </p:nvSpPr>
        <p:spPr>
          <a:xfrm>
            <a:off x="325331" y="6032253"/>
            <a:ext cx="1260000" cy="360000"/>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区 市 町</a:t>
            </a:r>
          </a:p>
        </p:txBody>
      </p:sp>
      <p:sp>
        <p:nvSpPr>
          <p:cNvPr id="68" name="楕円 67"/>
          <p:cNvSpPr/>
          <p:nvPr/>
        </p:nvSpPr>
        <p:spPr>
          <a:xfrm>
            <a:off x="1746886" y="6032253"/>
            <a:ext cx="1476000" cy="360000"/>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医療機関</a:t>
            </a:r>
          </a:p>
        </p:txBody>
      </p:sp>
      <p:sp>
        <p:nvSpPr>
          <p:cNvPr id="69" name="楕円 68"/>
          <p:cNvSpPr/>
          <p:nvPr/>
        </p:nvSpPr>
        <p:spPr>
          <a:xfrm>
            <a:off x="3356837" y="6023347"/>
            <a:ext cx="1872000" cy="360000"/>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保護者・家族</a:t>
            </a:r>
          </a:p>
        </p:txBody>
      </p:sp>
      <p:sp>
        <p:nvSpPr>
          <p:cNvPr id="70" name="楕円 69"/>
          <p:cNvSpPr/>
          <p:nvPr/>
        </p:nvSpPr>
        <p:spPr>
          <a:xfrm>
            <a:off x="7547603" y="6055448"/>
            <a:ext cx="1260000" cy="360000"/>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保 育 所</a:t>
            </a:r>
          </a:p>
        </p:txBody>
      </p:sp>
      <p:sp>
        <p:nvSpPr>
          <p:cNvPr id="13" name="楕円 12"/>
          <p:cNvSpPr/>
          <p:nvPr/>
        </p:nvSpPr>
        <p:spPr>
          <a:xfrm>
            <a:off x="1675342" y="1617302"/>
            <a:ext cx="2160000" cy="360000"/>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民生・児童委員</a:t>
            </a:r>
          </a:p>
        </p:txBody>
      </p:sp>
      <p:cxnSp>
        <p:nvCxnSpPr>
          <p:cNvPr id="92" name="直線矢印コネクタ 91"/>
          <p:cNvCxnSpPr>
            <a:cxnSpLocks/>
            <a:stCxn id="11" idx="4"/>
          </p:cNvCxnSpPr>
          <p:nvPr/>
        </p:nvCxnSpPr>
        <p:spPr>
          <a:xfrm flipH="1">
            <a:off x="4317249" y="1469351"/>
            <a:ext cx="254751" cy="1016778"/>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cxnSpLocks/>
            <a:endCxn id="12" idx="0"/>
          </p:cNvCxnSpPr>
          <p:nvPr/>
        </p:nvCxnSpPr>
        <p:spPr>
          <a:xfrm flipH="1">
            <a:off x="4583164" y="1941165"/>
            <a:ext cx="324083" cy="54938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2" name="楕円 101"/>
          <p:cNvSpPr/>
          <p:nvPr/>
        </p:nvSpPr>
        <p:spPr>
          <a:xfrm>
            <a:off x="5362789" y="6032253"/>
            <a:ext cx="2027930" cy="360000"/>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児童養護施設</a:t>
            </a:r>
          </a:p>
        </p:txBody>
      </p:sp>
      <p:cxnSp>
        <p:nvCxnSpPr>
          <p:cNvPr id="105" name="直線矢印コネクタ 104"/>
          <p:cNvCxnSpPr>
            <a:cxnSpLocks/>
            <a:endCxn id="65" idx="1"/>
          </p:cNvCxnSpPr>
          <p:nvPr/>
        </p:nvCxnSpPr>
        <p:spPr>
          <a:xfrm flipV="1">
            <a:off x="1265092" y="4097825"/>
            <a:ext cx="1427116" cy="1430372"/>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cxnSpLocks/>
            <a:stCxn id="67" idx="7"/>
          </p:cNvCxnSpPr>
          <p:nvPr/>
        </p:nvCxnSpPr>
        <p:spPr>
          <a:xfrm flipV="1">
            <a:off x="1400808" y="4532199"/>
            <a:ext cx="1275250" cy="1552775"/>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楕円 70"/>
          <p:cNvSpPr/>
          <p:nvPr/>
        </p:nvSpPr>
        <p:spPr>
          <a:xfrm>
            <a:off x="301017" y="5514527"/>
            <a:ext cx="1332000" cy="360000"/>
          </a:xfrm>
          <a:prstGeom prst="ellips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保 健 師</a:t>
            </a:r>
          </a:p>
        </p:txBody>
      </p:sp>
      <p:cxnSp>
        <p:nvCxnSpPr>
          <p:cNvPr id="111" name="直線矢印コネクタ 110"/>
          <p:cNvCxnSpPr>
            <a:cxnSpLocks/>
            <a:stCxn id="68" idx="0"/>
          </p:cNvCxnSpPr>
          <p:nvPr/>
        </p:nvCxnSpPr>
        <p:spPr>
          <a:xfrm flipV="1">
            <a:off x="2484886" y="4578233"/>
            <a:ext cx="452047" cy="1454020"/>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楕円 99"/>
          <p:cNvSpPr/>
          <p:nvPr/>
        </p:nvSpPr>
        <p:spPr>
          <a:xfrm>
            <a:off x="1724692" y="5494382"/>
            <a:ext cx="2160000" cy="360000"/>
          </a:xfrm>
          <a:prstGeom prst="ellips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民生・児童委員</a:t>
            </a:r>
          </a:p>
        </p:txBody>
      </p:sp>
      <p:cxnSp>
        <p:nvCxnSpPr>
          <p:cNvPr id="115" name="直線矢印コネクタ 114"/>
          <p:cNvCxnSpPr>
            <a:cxnSpLocks/>
          </p:cNvCxnSpPr>
          <p:nvPr/>
        </p:nvCxnSpPr>
        <p:spPr>
          <a:xfrm flipV="1">
            <a:off x="3170615" y="4591632"/>
            <a:ext cx="52271" cy="902751"/>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a:cxnSpLocks/>
            <a:stCxn id="104" idx="0"/>
            <a:endCxn id="65" idx="3"/>
          </p:cNvCxnSpPr>
          <p:nvPr/>
        </p:nvCxnSpPr>
        <p:spPr>
          <a:xfrm flipH="1" flipV="1">
            <a:off x="6474123" y="4097825"/>
            <a:ext cx="1836300" cy="1412141"/>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cxnSpLocks/>
            <a:stCxn id="70" idx="0"/>
          </p:cNvCxnSpPr>
          <p:nvPr/>
        </p:nvCxnSpPr>
        <p:spPr>
          <a:xfrm flipH="1" flipV="1">
            <a:off x="6493225" y="4546044"/>
            <a:ext cx="1684378" cy="1509404"/>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楕円 103"/>
          <p:cNvSpPr/>
          <p:nvPr/>
        </p:nvSpPr>
        <p:spPr>
          <a:xfrm>
            <a:off x="7770423" y="5509966"/>
            <a:ext cx="1080000" cy="360000"/>
          </a:xfrm>
          <a:prstGeom prst="ellips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里　親</a:t>
            </a:r>
          </a:p>
        </p:txBody>
      </p:sp>
      <p:cxnSp>
        <p:nvCxnSpPr>
          <p:cNvPr id="124" name="直線矢印コネクタ 123"/>
          <p:cNvCxnSpPr>
            <a:cxnSpLocks/>
            <a:stCxn id="69" idx="0"/>
          </p:cNvCxnSpPr>
          <p:nvPr/>
        </p:nvCxnSpPr>
        <p:spPr>
          <a:xfrm flipH="1" flipV="1">
            <a:off x="3975136" y="4591632"/>
            <a:ext cx="317701" cy="1431715"/>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cxnSpLocks/>
            <a:stCxn id="101" idx="0"/>
          </p:cNvCxnSpPr>
          <p:nvPr/>
        </p:nvCxnSpPr>
        <p:spPr>
          <a:xfrm flipH="1" flipV="1">
            <a:off x="5441299" y="4628695"/>
            <a:ext cx="384626" cy="872538"/>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a:cxnSpLocks/>
            <a:stCxn id="102" idx="0"/>
          </p:cNvCxnSpPr>
          <p:nvPr/>
        </p:nvCxnSpPr>
        <p:spPr>
          <a:xfrm flipH="1" flipV="1">
            <a:off x="6021640" y="4578233"/>
            <a:ext cx="355114" cy="1454020"/>
          </a:xfrm>
          <a:prstGeom prst="straightConnector1">
            <a:avLst/>
          </a:prstGeom>
          <a:ln w="2540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楕円 100"/>
          <p:cNvSpPr/>
          <p:nvPr/>
        </p:nvSpPr>
        <p:spPr>
          <a:xfrm>
            <a:off x="3975136" y="5501233"/>
            <a:ext cx="3701577" cy="360000"/>
          </a:xfrm>
          <a:prstGeom prst="ellips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要保護児童対策地域協議会</a:t>
            </a:r>
          </a:p>
        </p:txBody>
      </p:sp>
      <p:sp>
        <p:nvSpPr>
          <p:cNvPr id="160" name="正方形/長方形 159"/>
          <p:cNvSpPr/>
          <p:nvPr/>
        </p:nvSpPr>
        <p:spPr>
          <a:xfrm>
            <a:off x="7735609" y="2128073"/>
            <a:ext cx="1101657" cy="416013"/>
          </a:xfrm>
          <a:prstGeom prst="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　域</a:t>
            </a:r>
          </a:p>
        </p:txBody>
      </p:sp>
      <p:sp>
        <p:nvSpPr>
          <p:cNvPr id="161" name="正方形/長方形 160"/>
          <p:cNvSpPr/>
          <p:nvPr/>
        </p:nvSpPr>
        <p:spPr>
          <a:xfrm>
            <a:off x="292502" y="4919263"/>
            <a:ext cx="1101657" cy="416013"/>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地　域</a:t>
            </a:r>
          </a:p>
        </p:txBody>
      </p:sp>
      <p:sp>
        <p:nvSpPr>
          <p:cNvPr id="164" name="吹き出し: 折線 163"/>
          <p:cNvSpPr/>
          <p:nvPr/>
        </p:nvSpPr>
        <p:spPr>
          <a:xfrm>
            <a:off x="288754" y="3621020"/>
            <a:ext cx="1730633" cy="1116000"/>
          </a:xfrm>
          <a:prstGeom prst="borderCallout2">
            <a:avLst>
              <a:gd name="adj1" fmla="val 44452"/>
              <a:gd name="adj2" fmla="val 394"/>
              <a:gd name="adj3" fmla="val 110287"/>
              <a:gd name="adj4" fmla="val -7701"/>
              <a:gd name="adj5" fmla="val 142345"/>
              <a:gd name="adj6" fmla="val -6029"/>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入 所 中 </a:t>
            </a: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退 所 前 </a:t>
            </a: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退 所 時 </a:t>
            </a: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退 所 後 </a:t>
            </a:r>
            <a:r>
              <a:rPr kumimoji="1" lang="en-US" altLang="ja-JP"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endParaRPr>
          </a:p>
        </p:txBody>
      </p:sp>
      <p:sp>
        <p:nvSpPr>
          <p:cNvPr id="165" name="吹き出し: 折線 164"/>
          <p:cNvSpPr/>
          <p:nvPr/>
        </p:nvSpPr>
        <p:spPr>
          <a:xfrm>
            <a:off x="283158" y="2473107"/>
            <a:ext cx="1724033" cy="970042"/>
          </a:xfrm>
          <a:prstGeom prst="borderCallout2">
            <a:avLst>
              <a:gd name="adj1" fmla="val 44452"/>
              <a:gd name="adj2" fmla="val 394"/>
              <a:gd name="adj3" fmla="val 16023"/>
              <a:gd name="adj4" fmla="val -9865"/>
              <a:gd name="adj5" fmla="val -17670"/>
              <a:gd name="adj6" fmla="val -4607"/>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 所 前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 所 時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（一時保護含む）</a:t>
            </a:r>
          </a:p>
        </p:txBody>
      </p:sp>
      <p:sp>
        <p:nvSpPr>
          <p:cNvPr id="170" name="大かっこ 169"/>
          <p:cNvSpPr/>
          <p:nvPr/>
        </p:nvSpPr>
        <p:spPr>
          <a:xfrm>
            <a:off x="6737525" y="2893980"/>
            <a:ext cx="2278952" cy="1017489"/>
          </a:xfrm>
          <a:prstGeom prst="bracketPair">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情報収集・提供・共有</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（その時々で必要になる</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アセスメント）</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171" name="直線矢印コネクタ 170"/>
          <p:cNvCxnSpPr>
            <a:cxnSpLocks/>
          </p:cNvCxnSpPr>
          <p:nvPr/>
        </p:nvCxnSpPr>
        <p:spPr>
          <a:xfrm>
            <a:off x="7050965" y="3038927"/>
            <a:ext cx="1652073"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四角形: 角を丸くする 74"/>
          <p:cNvSpPr/>
          <p:nvPr/>
        </p:nvSpPr>
        <p:spPr>
          <a:xfrm>
            <a:off x="4740976" y="3686789"/>
            <a:ext cx="1620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アドミッションケア</a:t>
            </a:r>
          </a:p>
        </p:txBody>
      </p:sp>
      <p:sp>
        <p:nvSpPr>
          <p:cNvPr id="76" name="四角形: 角を丸くする 75"/>
          <p:cNvSpPr/>
          <p:nvPr/>
        </p:nvSpPr>
        <p:spPr>
          <a:xfrm>
            <a:off x="4737652" y="3999079"/>
            <a:ext cx="1620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イ　ン　ケ　ア</a:t>
            </a:r>
          </a:p>
        </p:txBody>
      </p:sp>
      <p:sp>
        <p:nvSpPr>
          <p:cNvPr id="77" name="四角形: 角を丸くする 76"/>
          <p:cNvSpPr/>
          <p:nvPr/>
        </p:nvSpPr>
        <p:spPr>
          <a:xfrm>
            <a:off x="4746221" y="4294044"/>
            <a:ext cx="1584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リービングケア</a:t>
            </a:r>
          </a:p>
        </p:txBody>
      </p:sp>
      <p:sp>
        <p:nvSpPr>
          <p:cNvPr id="64" name="矢印: 上下 63"/>
          <p:cNvSpPr/>
          <p:nvPr/>
        </p:nvSpPr>
        <p:spPr>
          <a:xfrm rot="20939021">
            <a:off x="2598238" y="2181947"/>
            <a:ext cx="275243" cy="1692000"/>
          </a:xfrm>
          <a:prstGeom prst="upDownArrow">
            <a:avLst>
              <a:gd name="adj1" fmla="val 50000"/>
              <a:gd name="adj2" fmla="val 82883"/>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72" name="直線矢印コネクタ 71"/>
          <p:cNvCxnSpPr>
            <a:cxnSpLocks/>
          </p:cNvCxnSpPr>
          <p:nvPr/>
        </p:nvCxnSpPr>
        <p:spPr>
          <a:xfrm>
            <a:off x="5909088" y="2881291"/>
            <a:ext cx="0" cy="736125"/>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矢印: 下 86"/>
          <p:cNvSpPr/>
          <p:nvPr/>
        </p:nvSpPr>
        <p:spPr>
          <a:xfrm>
            <a:off x="3515139" y="4724796"/>
            <a:ext cx="2160000" cy="316094"/>
          </a:xfrm>
          <a:prstGeom prst="downArrow">
            <a:avLst>
              <a:gd name="adj1" fmla="val 50000"/>
              <a:gd name="adj2" fmla="val 61954"/>
            </a:avLst>
          </a:prstGeom>
          <a:solidFill>
            <a:schemeClr val="bg1">
              <a:lumMod val="85000"/>
            </a:schemeClr>
          </a:solidFill>
          <a:ln w="222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退　所</a:t>
            </a:r>
            <a:endParaRPr kumimoji="1" lang="en-US" altLang="ja-JP" sz="1600" b="1"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endParaRPr>
          </a:p>
        </p:txBody>
      </p:sp>
      <p:sp>
        <p:nvSpPr>
          <p:cNvPr id="79" name="楕円 78"/>
          <p:cNvSpPr/>
          <p:nvPr/>
        </p:nvSpPr>
        <p:spPr>
          <a:xfrm>
            <a:off x="3953257" y="1606751"/>
            <a:ext cx="3701577" cy="360000"/>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要保護児童対策地域協議会</a:t>
            </a:r>
          </a:p>
        </p:txBody>
      </p:sp>
      <p:sp>
        <p:nvSpPr>
          <p:cNvPr id="4" name="スライド番号プレースホルダー 3"/>
          <p:cNvSpPr>
            <a:spLocks noGrp="1"/>
          </p:cNvSpPr>
          <p:nvPr>
            <p:ph type="sldNum" sz="quarter" idx="12"/>
          </p:nvPr>
        </p:nvSpPr>
        <p:spPr>
          <a:xfrm>
            <a:off x="7092280" y="6356350"/>
            <a:ext cx="2133600" cy="365125"/>
          </a:xfrm>
        </p:spPr>
        <p:txBody>
          <a:bodyPr/>
          <a:lstStyle/>
          <a:p>
            <a:fld id="{52885D5F-1D73-4CD8-8BE9-6FDEEE1081D8}"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46847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矢印: 上下 56"/>
          <p:cNvSpPr/>
          <p:nvPr/>
        </p:nvSpPr>
        <p:spPr>
          <a:xfrm rot="20939021">
            <a:off x="5497978" y="2909707"/>
            <a:ext cx="275243" cy="2340000"/>
          </a:xfrm>
          <a:prstGeom prst="upDownArrow">
            <a:avLst>
              <a:gd name="adj1" fmla="val 50000"/>
              <a:gd name="adj2" fmla="val 82883"/>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コンテンツ プレースホルダー 2"/>
          <p:cNvSpPr>
            <a:spLocks noGrp="1"/>
          </p:cNvSpPr>
          <p:nvPr>
            <p:ph idx="1"/>
          </p:nvPr>
        </p:nvSpPr>
        <p:spPr>
          <a:xfrm>
            <a:off x="0" y="476672"/>
            <a:ext cx="9144000" cy="504056"/>
          </a:xfrm>
        </p:spPr>
        <p:txBody>
          <a:bodyPr anchor="t" anchorCtr="0">
            <a:normAutofit lnSpcReduction="10000"/>
          </a:bodyPr>
          <a:lstStyle/>
          <a:p>
            <a:pPr marL="0" indent="0">
              <a:buNone/>
            </a:pPr>
            <a:r>
              <a:rPr lang="ja-JP" altLang="en-US" sz="2800" dirty="0">
                <a:solidFill>
                  <a:srgbClr val="FF0000"/>
                </a:solidFill>
              </a:rPr>
              <a:t>　</a:t>
            </a:r>
            <a:r>
              <a:rPr lang="ja-JP" altLang="en-US" sz="2000" dirty="0"/>
              <a:t>〇児童相談所と乳児院との協働（入所前から退所後までのイメージ）</a:t>
            </a:r>
            <a:endParaRPr lang="en-US" altLang="ja-JP" sz="2000" dirty="0"/>
          </a:p>
        </p:txBody>
      </p:sp>
      <p:sp>
        <p:nvSpPr>
          <p:cNvPr id="2" name="四角形: 角を丸くする 1"/>
          <p:cNvSpPr/>
          <p:nvPr/>
        </p:nvSpPr>
        <p:spPr>
          <a:xfrm>
            <a:off x="179512" y="980727"/>
            <a:ext cx="8784976" cy="1367986"/>
          </a:xfrm>
          <a:prstGeom prst="roundRect">
            <a:avLst>
              <a:gd name="adj" fmla="val 1080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lumMod val="65000"/>
                  </a:prstClr>
                </a:solidFill>
                <a:effectLst/>
                <a:uLnTx/>
                <a:uFillTx/>
                <a:latin typeface="Calibri"/>
                <a:ea typeface="ＭＳ Ｐゴシック" panose="020B0600070205080204" pitchFamily="50" charset="-128"/>
                <a:cs typeface="+mn-cs"/>
              </a:rPr>
              <a:t>など</a:t>
            </a:r>
          </a:p>
        </p:txBody>
      </p:sp>
      <p:sp>
        <p:nvSpPr>
          <p:cNvPr id="3" name="楕円 2"/>
          <p:cNvSpPr/>
          <p:nvPr/>
        </p:nvSpPr>
        <p:spPr>
          <a:xfrm>
            <a:off x="325331" y="1089546"/>
            <a:ext cx="1260000" cy="360000"/>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区 市 町</a:t>
            </a:r>
          </a:p>
        </p:txBody>
      </p:sp>
      <p:sp>
        <p:nvSpPr>
          <p:cNvPr id="5" name="楕円 4"/>
          <p:cNvSpPr/>
          <p:nvPr/>
        </p:nvSpPr>
        <p:spPr>
          <a:xfrm>
            <a:off x="7524670" y="1109351"/>
            <a:ext cx="1260000" cy="360000"/>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保 育 所</a:t>
            </a:r>
          </a:p>
        </p:txBody>
      </p:sp>
      <p:sp>
        <p:nvSpPr>
          <p:cNvPr id="6" name="楕円 5"/>
          <p:cNvSpPr/>
          <p:nvPr/>
        </p:nvSpPr>
        <p:spPr>
          <a:xfrm>
            <a:off x="1864388" y="1109351"/>
            <a:ext cx="1476000" cy="360000"/>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医療機関</a:t>
            </a:r>
          </a:p>
        </p:txBody>
      </p:sp>
      <p:sp>
        <p:nvSpPr>
          <p:cNvPr id="7" name="楕円 6"/>
          <p:cNvSpPr/>
          <p:nvPr/>
        </p:nvSpPr>
        <p:spPr>
          <a:xfrm>
            <a:off x="5853543" y="1089546"/>
            <a:ext cx="1476000" cy="360000"/>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地域住民</a:t>
            </a:r>
          </a:p>
        </p:txBody>
      </p:sp>
      <p:sp>
        <p:nvSpPr>
          <p:cNvPr id="11" name="楕円 10"/>
          <p:cNvSpPr/>
          <p:nvPr/>
        </p:nvSpPr>
        <p:spPr>
          <a:xfrm>
            <a:off x="3600000" y="1109351"/>
            <a:ext cx="1944000" cy="360000"/>
          </a:xfrm>
          <a:prstGeom prst="ellipse">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保護者・家族</a:t>
            </a:r>
          </a:p>
        </p:txBody>
      </p:sp>
      <p:sp>
        <p:nvSpPr>
          <p:cNvPr id="12" name="四角形: 角を丸くする 11"/>
          <p:cNvSpPr/>
          <p:nvPr/>
        </p:nvSpPr>
        <p:spPr>
          <a:xfrm>
            <a:off x="3197164" y="2490545"/>
            <a:ext cx="2772000" cy="390746"/>
          </a:xfrm>
          <a:prstGeom prst="roundRect">
            <a:avLst>
              <a:gd name="adj" fmla="val 10806"/>
            </a:avLst>
          </a:prstGeom>
          <a:solidFill>
            <a:srgbClr val="FFCC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　童　相　談　所</a:t>
            </a:r>
          </a:p>
        </p:txBody>
      </p:sp>
      <p:cxnSp>
        <p:nvCxnSpPr>
          <p:cNvPr id="14" name="直線矢印コネクタ 13"/>
          <p:cNvCxnSpPr>
            <a:cxnSpLocks/>
            <a:stCxn id="3" idx="5"/>
          </p:cNvCxnSpPr>
          <p:nvPr/>
        </p:nvCxnSpPr>
        <p:spPr>
          <a:xfrm>
            <a:off x="1400808" y="1396825"/>
            <a:ext cx="1799775" cy="1129759"/>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cxnSpLocks/>
            <a:stCxn id="10" idx="5"/>
            <a:endCxn id="12" idx="1"/>
          </p:cNvCxnSpPr>
          <p:nvPr/>
        </p:nvCxnSpPr>
        <p:spPr>
          <a:xfrm>
            <a:off x="1372904" y="1932516"/>
            <a:ext cx="1824260" cy="753402"/>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楕円 9"/>
          <p:cNvSpPr/>
          <p:nvPr/>
        </p:nvSpPr>
        <p:spPr>
          <a:xfrm>
            <a:off x="297427" y="1625237"/>
            <a:ext cx="1260000" cy="360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保 健 師</a:t>
            </a:r>
          </a:p>
        </p:txBody>
      </p:sp>
      <p:cxnSp>
        <p:nvCxnSpPr>
          <p:cNvPr id="18" name="直線矢印コネクタ 17"/>
          <p:cNvCxnSpPr>
            <a:cxnSpLocks/>
            <a:stCxn id="6" idx="5"/>
          </p:cNvCxnSpPr>
          <p:nvPr/>
        </p:nvCxnSpPr>
        <p:spPr>
          <a:xfrm>
            <a:off x="3124233" y="1416630"/>
            <a:ext cx="830451" cy="1049070"/>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cxnSpLocks/>
            <a:stCxn id="5" idx="3"/>
          </p:cNvCxnSpPr>
          <p:nvPr/>
        </p:nvCxnSpPr>
        <p:spPr>
          <a:xfrm flipH="1">
            <a:off x="5835486" y="1416630"/>
            <a:ext cx="1873707" cy="1066906"/>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楕円 7"/>
          <p:cNvSpPr/>
          <p:nvPr/>
        </p:nvSpPr>
        <p:spPr>
          <a:xfrm>
            <a:off x="7718840" y="1572516"/>
            <a:ext cx="1080000" cy="360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警　察</a:t>
            </a:r>
          </a:p>
        </p:txBody>
      </p:sp>
      <p:cxnSp>
        <p:nvCxnSpPr>
          <p:cNvPr id="22" name="直線矢印コネクタ 21"/>
          <p:cNvCxnSpPr>
            <a:cxnSpLocks/>
            <a:stCxn id="8" idx="3"/>
            <a:endCxn id="12" idx="3"/>
          </p:cNvCxnSpPr>
          <p:nvPr/>
        </p:nvCxnSpPr>
        <p:spPr>
          <a:xfrm flipH="1">
            <a:off x="5969164" y="1879795"/>
            <a:ext cx="1907838" cy="806123"/>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cxnSpLocks/>
            <a:stCxn id="7" idx="4"/>
          </p:cNvCxnSpPr>
          <p:nvPr/>
        </p:nvCxnSpPr>
        <p:spPr>
          <a:xfrm flipH="1">
            <a:off x="5189876" y="1449546"/>
            <a:ext cx="1401667" cy="1027790"/>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cxnSpLocks/>
            <a:stCxn id="13" idx="4"/>
          </p:cNvCxnSpPr>
          <p:nvPr/>
        </p:nvCxnSpPr>
        <p:spPr>
          <a:xfrm>
            <a:off x="2755342" y="1977302"/>
            <a:ext cx="740336" cy="493617"/>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矢印: 下 50"/>
          <p:cNvSpPr/>
          <p:nvPr/>
        </p:nvSpPr>
        <p:spPr>
          <a:xfrm>
            <a:off x="3386299" y="2942632"/>
            <a:ext cx="2393608" cy="632189"/>
          </a:xfrm>
          <a:prstGeom prst="downArrow">
            <a:avLst>
              <a:gd name="adj1" fmla="val 50000"/>
              <a:gd name="adj2" fmla="val 61954"/>
            </a:avLst>
          </a:prstGeom>
          <a:solidFill>
            <a:schemeClr val="tx2">
              <a:lumMod val="40000"/>
              <a:lumOff val="60000"/>
            </a:schemeClr>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措　置</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（一時保護）</a:t>
            </a:r>
          </a:p>
        </p:txBody>
      </p:sp>
      <p:sp>
        <p:nvSpPr>
          <p:cNvPr id="66" name="四角形: 角を丸くする 65"/>
          <p:cNvSpPr/>
          <p:nvPr/>
        </p:nvSpPr>
        <p:spPr>
          <a:xfrm>
            <a:off x="179512" y="5114636"/>
            <a:ext cx="8784976" cy="1421674"/>
          </a:xfrm>
          <a:prstGeom prst="roundRect">
            <a:avLst>
              <a:gd name="adj" fmla="val 108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など</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など</a:t>
            </a:r>
          </a:p>
        </p:txBody>
      </p:sp>
      <p:sp>
        <p:nvSpPr>
          <p:cNvPr id="65" name="四角形: 角を丸くする 64"/>
          <p:cNvSpPr/>
          <p:nvPr/>
        </p:nvSpPr>
        <p:spPr>
          <a:xfrm>
            <a:off x="2692208" y="3617416"/>
            <a:ext cx="3781915" cy="960817"/>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　　児　　院</a:t>
            </a:r>
          </a:p>
        </p:txBody>
      </p:sp>
      <p:sp>
        <p:nvSpPr>
          <p:cNvPr id="67" name="楕円 66"/>
          <p:cNvSpPr/>
          <p:nvPr/>
        </p:nvSpPr>
        <p:spPr>
          <a:xfrm>
            <a:off x="325331" y="6032253"/>
            <a:ext cx="1260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区 市 町</a:t>
            </a:r>
          </a:p>
        </p:txBody>
      </p:sp>
      <p:sp>
        <p:nvSpPr>
          <p:cNvPr id="68" name="楕円 67"/>
          <p:cNvSpPr/>
          <p:nvPr/>
        </p:nvSpPr>
        <p:spPr>
          <a:xfrm>
            <a:off x="1746886" y="6032253"/>
            <a:ext cx="1476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医療機関</a:t>
            </a:r>
          </a:p>
        </p:txBody>
      </p:sp>
      <p:sp>
        <p:nvSpPr>
          <p:cNvPr id="69" name="楕円 68"/>
          <p:cNvSpPr/>
          <p:nvPr/>
        </p:nvSpPr>
        <p:spPr>
          <a:xfrm>
            <a:off x="3356837" y="6023347"/>
            <a:ext cx="1872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保護者・家族</a:t>
            </a:r>
          </a:p>
        </p:txBody>
      </p:sp>
      <p:sp>
        <p:nvSpPr>
          <p:cNvPr id="70" name="楕円 69"/>
          <p:cNvSpPr/>
          <p:nvPr/>
        </p:nvSpPr>
        <p:spPr>
          <a:xfrm>
            <a:off x="7547603" y="6055448"/>
            <a:ext cx="1260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 育 所</a:t>
            </a:r>
          </a:p>
        </p:txBody>
      </p:sp>
      <p:sp>
        <p:nvSpPr>
          <p:cNvPr id="13" name="楕円 12"/>
          <p:cNvSpPr/>
          <p:nvPr/>
        </p:nvSpPr>
        <p:spPr>
          <a:xfrm>
            <a:off x="1675342" y="1617302"/>
            <a:ext cx="2160000" cy="360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民生・児童委員</a:t>
            </a:r>
          </a:p>
        </p:txBody>
      </p:sp>
      <p:sp>
        <p:nvSpPr>
          <p:cNvPr id="79" name="楕円 78"/>
          <p:cNvSpPr/>
          <p:nvPr/>
        </p:nvSpPr>
        <p:spPr>
          <a:xfrm>
            <a:off x="3953257" y="1606751"/>
            <a:ext cx="3701577" cy="360000"/>
          </a:xfrm>
          <a:prstGeom prst="ellipse">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要保護児童対策地域協議会</a:t>
            </a:r>
          </a:p>
        </p:txBody>
      </p:sp>
      <p:cxnSp>
        <p:nvCxnSpPr>
          <p:cNvPr id="92" name="直線矢印コネクタ 91"/>
          <p:cNvCxnSpPr>
            <a:cxnSpLocks/>
            <a:stCxn id="11" idx="4"/>
          </p:cNvCxnSpPr>
          <p:nvPr/>
        </p:nvCxnSpPr>
        <p:spPr>
          <a:xfrm flipH="1">
            <a:off x="4317249" y="1469351"/>
            <a:ext cx="254751" cy="1016778"/>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cxnSpLocks/>
            <a:endCxn id="12" idx="0"/>
          </p:cNvCxnSpPr>
          <p:nvPr/>
        </p:nvCxnSpPr>
        <p:spPr>
          <a:xfrm flipH="1">
            <a:off x="4583164" y="1941165"/>
            <a:ext cx="324083" cy="549380"/>
          </a:xfrm>
          <a:prstGeom prst="straightConnector1">
            <a:avLst/>
          </a:prstGeom>
          <a:ln w="22225">
            <a:solidFill>
              <a:schemeClr val="bg1">
                <a:lumMod val="6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2" name="楕円 101"/>
          <p:cNvSpPr/>
          <p:nvPr/>
        </p:nvSpPr>
        <p:spPr>
          <a:xfrm>
            <a:off x="5362789" y="6032253"/>
            <a:ext cx="202793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児童養護施設</a:t>
            </a:r>
          </a:p>
        </p:txBody>
      </p:sp>
      <p:cxnSp>
        <p:nvCxnSpPr>
          <p:cNvPr id="105" name="直線矢印コネクタ 104"/>
          <p:cNvCxnSpPr>
            <a:cxnSpLocks/>
            <a:endCxn id="65" idx="1"/>
          </p:cNvCxnSpPr>
          <p:nvPr/>
        </p:nvCxnSpPr>
        <p:spPr>
          <a:xfrm flipV="1">
            <a:off x="1265092" y="4097825"/>
            <a:ext cx="1427116" cy="1430372"/>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cxnSpLocks/>
            <a:stCxn id="67" idx="7"/>
          </p:cNvCxnSpPr>
          <p:nvPr/>
        </p:nvCxnSpPr>
        <p:spPr>
          <a:xfrm flipV="1">
            <a:off x="1400808" y="4532199"/>
            <a:ext cx="1275250" cy="1552775"/>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楕円 70"/>
          <p:cNvSpPr/>
          <p:nvPr/>
        </p:nvSpPr>
        <p:spPr>
          <a:xfrm>
            <a:off x="301017" y="5514527"/>
            <a:ext cx="1332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保 健 師</a:t>
            </a:r>
          </a:p>
        </p:txBody>
      </p:sp>
      <p:cxnSp>
        <p:nvCxnSpPr>
          <p:cNvPr id="111" name="直線矢印コネクタ 110"/>
          <p:cNvCxnSpPr>
            <a:cxnSpLocks/>
            <a:stCxn id="68" idx="0"/>
          </p:cNvCxnSpPr>
          <p:nvPr/>
        </p:nvCxnSpPr>
        <p:spPr>
          <a:xfrm flipV="1">
            <a:off x="2484886" y="4578233"/>
            <a:ext cx="452047" cy="145402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楕円 99"/>
          <p:cNvSpPr/>
          <p:nvPr/>
        </p:nvSpPr>
        <p:spPr>
          <a:xfrm>
            <a:off x="1724692" y="5494382"/>
            <a:ext cx="21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民生・児童委員</a:t>
            </a:r>
          </a:p>
        </p:txBody>
      </p:sp>
      <p:cxnSp>
        <p:nvCxnSpPr>
          <p:cNvPr id="115" name="直線矢印コネクタ 114"/>
          <p:cNvCxnSpPr>
            <a:cxnSpLocks/>
          </p:cNvCxnSpPr>
          <p:nvPr/>
        </p:nvCxnSpPr>
        <p:spPr>
          <a:xfrm flipV="1">
            <a:off x="3170615" y="4591632"/>
            <a:ext cx="52271" cy="902751"/>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a:cxnSpLocks/>
            <a:stCxn id="104" idx="0"/>
            <a:endCxn id="65" idx="3"/>
          </p:cNvCxnSpPr>
          <p:nvPr/>
        </p:nvCxnSpPr>
        <p:spPr>
          <a:xfrm flipH="1" flipV="1">
            <a:off x="6474123" y="4097825"/>
            <a:ext cx="1836300" cy="1412141"/>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cxnSpLocks/>
            <a:stCxn id="70" idx="0"/>
          </p:cNvCxnSpPr>
          <p:nvPr/>
        </p:nvCxnSpPr>
        <p:spPr>
          <a:xfrm flipH="1" flipV="1">
            <a:off x="6493225" y="4546044"/>
            <a:ext cx="1684378" cy="1509404"/>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楕円 103"/>
          <p:cNvSpPr/>
          <p:nvPr/>
        </p:nvSpPr>
        <p:spPr>
          <a:xfrm>
            <a:off x="7770423" y="5509966"/>
            <a:ext cx="108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里　親</a:t>
            </a:r>
          </a:p>
        </p:txBody>
      </p:sp>
      <p:cxnSp>
        <p:nvCxnSpPr>
          <p:cNvPr id="124" name="直線矢印コネクタ 123"/>
          <p:cNvCxnSpPr>
            <a:cxnSpLocks/>
            <a:stCxn id="69" idx="0"/>
          </p:cNvCxnSpPr>
          <p:nvPr/>
        </p:nvCxnSpPr>
        <p:spPr>
          <a:xfrm flipH="1" flipV="1">
            <a:off x="3975136" y="4591632"/>
            <a:ext cx="317701" cy="1431715"/>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cxnSpLocks/>
          </p:cNvCxnSpPr>
          <p:nvPr/>
        </p:nvCxnSpPr>
        <p:spPr>
          <a:xfrm flipH="1" flipV="1">
            <a:off x="5331040" y="4619790"/>
            <a:ext cx="60600" cy="908407"/>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a:cxnSpLocks/>
            <a:stCxn id="102" idx="0"/>
          </p:cNvCxnSpPr>
          <p:nvPr/>
        </p:nvCxnSpPr>
        <p:spPr>
          <a:xfrm flipH="1" flipV="1">
            <a:off x="6021640" y="4578233"/>
            <a:ext cx="355114" cy="145402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楕円 100"/>
          <p:cNvSpPr/>
          <p:nvPr/>
        </p:nvSpPr>
        <p:spPr>
          <a:xfrm>
            <a:off x="3975136" y="5501233"/>
            <a:ext cx="3701577"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要保護児童対策地域協議会</a:t>
            </a:r>
          </a:p>
        </p:txBody>
      </p:sp>
      <p:sp>
        <p:nvSpPr>
          <p:cNvPr id="160" name="正方形/長方形 159"/>
          <p:cNvSpPr/>
          <p:nvPr/>
        </p:nvSpPr>
        <p:spPr>
          <a:xfrm>
            <a:off x="7735609" y="2128073"/>
            <a:ext cx="1101657" cy="416013"/>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地　域</a:t>
            </a:r>
          </a:p>
        </p:txBody>
      </p:sp>
      <p:sp>
        <p:nvSpPr>
          <p:cNvPr id="161" name="正方形/長方形 160"/>
          <p:cNvSpPr/>
          <p:nvPr/>
        </p:nvSpPr>
        <p:spPr>
          <a:xfrm>
            <a:off x="292502" y="4919263"/>
            <a:ext cx="1101657" cy="41601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　域</a:t>
            </a:r>
          </a:p>
        </p:txBody>
      </p:sp>
      <p:sp>
        <p:nvSpPr>
          <p:cNvPr id="164" name="吹き出し: 折線 163"/>
          <p:cNvSpPr/>
          <p:nvPr/>
        </p:nvSpPr>
        <p:spPr>
          <a:xfrm>
            <a:off x="288754" y="3621020"/>
            <a:ext cx="1730633" cy="1116000"/>
          </a:xfrm>
          <a:prstGeom prst="borderCallout2">
            <a:avLst>
              <a:gd name="adj1" fmla="val 44452"/>
              <a:gd name="adj2" fmla="val 394"/>
              <a:gd name="adj3" fmla="val 110287"/>
              <a:gd name="adj4" fmla="val -7701"/>
              <a:gd name="adj5" fmla="val 142345"/>
              <a:gd name="adj6" fmla="val -6029"/>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入 所 中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 所 前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 所 時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 所 後 </a:t>
            </a:r>
            <a:r>
              <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65" name="吹き出し: 折線 164"/>
          <p:cNvSpPr/>
          <p:nvPr/>
        </p:nvSpPr>
        <p:spPr>
          <a:xfrm>
            <a:off x="283158" y="2473107"/>
            <a:ext cx="1724033" cy="970042"/>
          </a:xfrm>
          <a:prstGeom prst="borderCallout2">
            <a:avLst>
              <a:gd name="adj1" fmla="val 44452"/>
              <a:gd name="adj2" fmla="val 394"/>
              <a:gd name="adj3" fmla="val 16023"/>
              <a:gd name="adj4" fmla="val -9865"/>
              <a:gd name="adj5" fmla="val -17670"/>
              <a:gd name="adj6" fmla="val -4607"/>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入 所 前 </a:t>
            </a:r>
            <a:r>
              <a:rPr kumimoji="1" lang="en-US" altLang="ja-JP"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入 所 時 </a:t>
            </a:r>
            <a:r>
              <a:rPr kumimoji="1" lang="en-US" altLang="ja-JP"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Calibri"/>
                <a:ea typeface="ＭＳ Ｐゴシック" panose="020B0600070205080204" pitchFamily="50" charset="-128"/>
                <a:cs typeface="+mn-cs"/>
              </a:rPr>
              <a:t>（一時保護含む）</a:t>
            </a:r>
          </a:p>
        </p:txBody>
      </p:sp>
      <p:sp>
        <p:nvSpPr>
          <p:cNvPr id="170" name="大かっこ 169"/>
          <p:cNvSpPr/>
          <p:nvPr/>
        </p:nvSpPr>
        <p:spPr>
          <a:xfrm>
            <a:off x="6630947" y="2877389"/>
            <a:ext cx="2278952" cy="1017489"/>
          </a:xfrm>
          <a:prstGeom prst="bracketPair">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情報収集・提供・共有</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（その時々で必要になる</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アセスメント）</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171" name="直線矢印コネクタ 170"/>
          <p:cNvCxnSpPr>
            <a:cxnSpLocks/>
          </p:cNvCxnSpPr>
          <p:nvPr/>
        </p:nvCxnSpPr>
        <p:spPr>
          <a:xfrm>
            <a:off x="6992405" y="2969941"/>
            <a:ext cx="1652073"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矢印: 上下 63"/>
          <p:cNvSpPr/>
          <p:nvPr/>
        </p:nvSpPr>
        <p:spPr>
          <a:xfrm rot="20939021">
            <a:off x="2598238" y="2181947"/>
            <a:ext cx="275243" cy="1692000"/>
          </a:xfrm>
          <a:prstGeom prst="upDownArrow">
            <a:avLst>
              <a:gd name="adj1" fmla="val 50000"/>
              <a:gd name="adj2" fmla="val 82883"/>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72" name="直線矢印コネクタ 71"/>
          <p:cNvCxnSpPr>
            <a:cxnSpLocks/>
          </p:cNvCxnSpPr>
          <p:nvPr/>
        </p:nvCxnSpPr>
        <p:spPr>
          <a:xfrm>
            <a:off x="5909088" y="2881291"/>
            <a:ext cx="0" cy="736125"/>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矢印: 下 86"/>
          <p:cNvSpPr/>
          <p:nvPr/>
        </p:nvSpPr>
        <p:spPr>
          <a:xfrm>
            <a:off x="3515139" y="4724796"/>
            <a:ext cx="2160000" cy="316094"/>
          </a:xfrm>
          <a:prstGeom prst="downArrow">
            <a:avLst>
              <a:gd name="adj1" fmla="val 50000"/>
              <a:gd name="adj2" fmla="val 61954"/>
            </a:avLst>
          </a:prstGeom>
          <a:solidFill>
            <a:schemeClr val="tx2">
              <a:lumMod val="40000"/>
              <a:lumOff val="60000"/>
            </a:schemeClr>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退　所</a:t>
            </a:r>
            <a:endPar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6" name="四角形: 角を丸くする 75"/>
          <p:cNvSpPr/>
          <p:nvPr/>
        </p:nvSpPr>
        <p:spPr>
          <a:xfrm>
            <a:off x="4737652" y="3999079"/>
            <a:ext cx="1620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イ　ン　ケ　ア</a:t>
            </a:r>
          </a:p>
        </p:txBody>
      </p:sp>
      <p:sp>
        <p:nvSpPr>
          <p:cNvPr id="77" name="四角形: 角を丸くする 76"/>
          <p:cNvSpPr/>
          <p:nvPr/>
        </p:nvSpPr>
        <p:spPr>
          <a:xfrm>
            <a:off x="4746221" y="4294044"/>
            <a:ext cx="1584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リービングケア</a:t>
            </a:r>
          </a:p>
        </p:txBody>
      </p:sp>
      <p:sp>
        <p:nvSpPr>
          <p:cNvPr id="75" name="四角形: 角を丸くする 74"/>
          <p:cNvSpPr/>
          <p:nvPr/>
        </p:nvSpPr>
        <p:spPr>
          <a:xfrm>
            <a:off x="4740976" y="3686789"/>
            <a:ext cx="1620000" cy="252000"/>
          </a:xfrm>
          <a:prstGeom prst="roundRect">
            <a:avLst>
              <a:gd name="adj" fmla="val 10806"/>
            </a:avLst>
          </a:prstGeom>
          <a:solidFill>
            <a:srgbClr val="CCFF99"/>
          </a:solidFill>
          <a:ln w="158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アドミッションケア</a:t>
            </a:r>
          </a:p>
        </p:txBody>
      </p:sp>
      <p:sp>
        <p:nvSpPr>
          <p:cNvPr id="4" name="スライド番号プレースホルダー 3"/>
          <p:cNvSpPr>
            <a:spLocks noGrp="1"/>
          </p:cNvSpPr>
          <p:nvPr>
            <p:ph type="sldNum" sz="quarter" idx="12"/>
          </p:nvPr>
        </p:nvSpPr>
        <p:spPr>
          <a:xfrm>
            <a:off x="7092280" y="6356350"/>
            <a:ext cx="2133600" cy="365125"/>
          </a:xfrm>
        </p:spPr>
        <p:txBody>
          <a:bodyPr/>
          <a:lstStyle/>
          <a:p>
            <a:fld id="{52885D5F-1D73-4CD8-8BE9-6FDEEE1081D8}" type="slidenum">
              <a:rPr lang="ja-JP" altLang="en-US" smtClean="0">
                <a:solidFill>
                  <a:prstClr val="black">
                    <a:tint val="75000"/>
                  </a:prstClr>
                </a:solidFill>
              </a:rPr>
              <a:pPr/>
              <a:t>8</a:t>
            </a:fld>
            <a:endParaRPr lang="ja-JP" altLang="en-US" dirty="0">
              <a:solidFill>
                <a:prstClr val="black">
                  <a:tint val="75000"/>
                </a:prstClr>
              </a:solidFill>
            </a:endParaRPr>
          </a:p>
        </p:txBody>
      </p:sp>
    </p:spTree>
    <p:extLst>
      <p:ext uri="{BB962C8B-B14F-4D97-AF65-F5344CB8AC3E}">
        <p14:creationId xmlns:p14="http://schemas.microsoft.com/office/powerpoint/2010/main" val="3630740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08720"/>
            <a:ext cx="9144000" cy="5688632"/>
          </a:xfrm>
        </p:spPr>
        <p:txBody>
          <a:bodyPr>
            <a:normAutofit fontScale="55000" lnSpcReduction="20000"/>
          </a:bodyPr>
          <a:lstStyle/>
          <a:p>
            <a:pPr marL="0" indent="0">
              <a:buNone/>
            </a:pPr>
            <a:r>
              <a:rPr lang="ja-JP" altLang="en-US" sz="2800" dirty="0"/>
              <a:t>　</a:t>
            </a:r>
            <a:r>
              <a:rPr lang="ja-JP" altLang="en-US" sz="4500" dirty="0"/>
              <a:t>○乳児院から「つなぐ」先のこと</a:t>
            </a:r>
            <a:endParaRPr lang="en-US" altLang="ja-JP" sz="4500" dirty="0"/>
          </a:p>
          <a:p>
            <a:pPr marL="0" indent="0">
              <a:buNone/>
            </a:pPr>
            <a:r>
              <a:rPr lang="ja-JP" altLang="en-US" sz="4500" dirty="0"/>
              <a:t>　　◆</a:t>
            </a:r>
            <a:r>
              <a:rPr lang="ja-JP" altLang="ja-JP" sz="4500" dirty="0"/>
              <a:t>家庭</a:t>
            </a:r>
            <a:r>
              <a:rPr lang="ja-JP" altLang="en-US" sz="4500" dirty="0"/>
              <a:t>・・・</a:t>
            </a:r>
            <a:r>
              <a:rPr lang="ja-JP" altLang="ja-JP" sz="4500" dirty="0"/>
              <a:t>両親世帯・ひとり親世帯・親族世帯</a:t>
            </a:r>
            <a:endParaRPr lang="en-US" altLang="ja-JP" sz="4500" dirty="0"/>
          </a:p>
          <a:p>
            <a:pPr marL="0" indent="0">
              <a:buNone/>
            </a:pPr>
            <a:r>
              <a:rPr lang="ja-JP" altLang="en-US" sz="4500" dirty="0"/>
              <a:t>　　　　　　　　  保護者の病気</a:t>
            </a:r>
            <a:r>
              <a:rPr lang="ja-JP" altLang="en-US" sz="4500" dirty="0" smtClean="0"/>
              <a:t>や</a:t>
            </a:r>
            <a:r>
              <a:rPr lang="ja-JP" altLang="en-US" sz="4500" dirty="0"/>
              <a:t>障害</a:t>
            </a:r>
            <a:r>
              <a:rPr lang="ja-JP" altLang="en-US" sz="4500" dirty="0" smtClean="0"/>
              <a:t>の</a:t>
            </a:r>
            <a:r>
              <a:rPr lang="ja-JP" altLang="en-US" sz="4500" dirty="0"/>
              <a:t>有無、養育スキル、</a:t>
            </a:r>
            <a:endParaRPr lang="en-US" altLang="ja-JP" sz="4500" dirty="0"/>
          </a:p>
          <a:p>
            <a:pPr marL="0" indent="0">
              <a:buNone/>
            </a:pPr>
            <a:r>
              <a:rPr lang="ja-JP" altLang="en-US" sz="4500" dirty="0"/>
              <a:t>　　　　　　　　  子どもへの思い、住環境、経済状況、地域性、</a:t>
            </a:r>
            <a:endParaRPr lang="en-US" altLang="ja-JP" sz="4500" dirty="0"/>
          </a:p>
          <a:p>
            <a:pPr marL="0" indent="0">
              <a:buNone/>
            </a:pPr>
            <a:r>
              <a:rPr lang="ja-JP" altLang="en-US" sz="4500" dirty="0"/>
              <a:t>　　　　　　　　  サポート体制（家族・社会資源）</a:t>
            </a:r>
            <a:r>
              <a:rPr lang="ja-JP" altLang="en-US" sz="4500" dirty="0" err="1"/>
              <a:t>。。。</a:t>
            </a:r>
            <a:endParaRPr lang="en-US" altLang="ja-JP" sz="4500" dirty="0"/>
          </a:p>
          <a:p>
            <a:pPr marL="0" indent="0">
              <a:buNone/>
            </a:pPr>
            <a:r>
              <a:rPr lang="ja-JP" altLang="en-US" sz="4500" dirty="0"/>
              <a:t>　　　　　　　　  ◎</a:t>
            </a:r>
            <a:r>
              <a:rPr lang="ja-JP" altLang="en-US" sz="4500" dirty="0">
                <a:solidFill>
                  <a:srgbClr val="C00000"/>
                </a:solidFill>
              </a:rPr>
              <a:t>親子関係調整</a:t>
            </a:r>
            <a:r>
              <a:rPr lang="ja-JP" altLang="en-US" sz="4500" dirty="0"/>
              <a:t>、面会・外出・外泊</a:t>
            </a:r>
            <a:endParaRPr lang="en-US" altLang="ja-JP" sz="4500" dirty="0"/>
          </a:p>
          <a:p>
            <a:pPr marL="0" indent="0">
              <a:buNone/>
            </a:pPr>
            <a:r>
              <a:rPr lang="ja-JP" altLang="en-US" sz="4500" dirty="0"/>
              <a:t>　　◆</a:t>
            </a:r>
            <a:r>
              <a:rPr lang="ja-JP" altLang="en-US" sz="4500" dirty="0">
                <a:solidFill>
                  <a:srgbClr val="FF0000"/>
                </a:solidFill>
              </a:rPr>
              <a:t>里親養育　ファミリーホーム　特別養子縁組</a:t>
            </a:r>
            <a:endParaRPr lang="en-US" altLang="ja-JP" sz="4500" dirty="0">
              <a:solidFill>
                <a:srgbClr val="FF0000"/>
              </a:solidFill>
            </a:endParaRPr>
          </a:p>
          <a:p>
            <a:pPr marL="0" indent="0">
              <a:buNone/>
            </a:pPr>
            <a:r>
              <a:rPr lang="ja-JP" altLang="en-US" sz="4500" dirty="0"/>
              <a:t>　　　　　　　・・・里親、養親の年齢、養育スキル、サポート体制、</a:t>
            </a:r>
            <a:endParaRPr lang="en-US" altLang="ja-JP" sz="4500" dirty="0"/>
          </a:p>
          <a:p>
            <a:pPr marL="0" indent="0">
              <a:buNone/>
            </a:pPr>
            <a:r>
              <a:rPr lang="ja-JP" altLang="en-US" sz="4500" dirty="0"/>
              <a:t>　　　　　　　　  親族等の理解や協力、地域性</a:t>
            </a:r>
            <a:r>
              <a:rPr lang="ja-JP" altLang="en-US" sz="4500" dirty="0" err="1"/>
              <a:t>。。。</a:t>
            </a:r>
            <a:endParaRPr lang="en-US" altLang="ja-JP" sz="4500" dirty="0"/>
          </a:p>
          <a:p>
            <a:pPr marL="0" indent="0">
              <a:buNone/>
            </a:pPr>
            <a:r>
              <a:rPr lang="ja-JP" altLang="en-US" sz="4500" dirty="0"/>
              <a:t>　　　　　　　　  ◎マッチング（面会・外出・外泊）</a:t>
            </a:r>
            <a:endParaRPr lang="en-US" altLang="ja-JP" sz="4500" dirty="0"/>
          </a:p>
          <a:p>
            <a:pPr marL="0" indent="0">
              <a:buNone/>
            </a:pPr>
            <a:r>
              <a:rPr lang="ja-JP" altLang="en-US" sz="4500" dirty="0"/>
              <a:t>　　◆児童養護施設</a:t>
            </a:r>
            <a:endParaRPr lang="en-US" altLang="ja-JP" sz="4500" dirty="0"/>
          </a:p>
          <a:p>
            <a:pPr marL="0" indent="0">
              <a:buNone/>
            </a:pPr>
            <a:r>
              <a:rPr lang="ja-JP" altLang="en-US" sz="4500" dirty="0"/>
              <a:t>　　　　　　　・・・大舎　ユニットケア　グループホーム</a:t>
            </a:r>
            <a:endParaRPr lang="en-US" altLang="ja-JP" sz="4500" dirty="0"/>
          </a:p>
          <a:p>
            <a:pPr marL="0" indent="0">
              <a:buNone/>
            </a:pPr>
            <a:r>
              <a:rPr lang="ja-JP" altLang="en-US" sz="4500" dirty="0"/>
              <a:t>　　　　　　　　　地域小規模児童養護施設</a:t>
            </a:r>
            <a:endParaRPr lang="en-US" altLang="ja-JP" sz="4500" dirty="0"/>
          </a:p>
          <a:p>
            <a:pPr marL="0" indent="0">
              <a:buNone/>
            </a:pPr>
            <a:r>
              <a:rPr lang="ja-JP" altLang="en-US" sz="4500" dirty="0"/>
              <a:t>　　　　　　　　  ◎事前交流（ならし養育）</a:t>
            </a:r>
            <a:endParaRPr lang="en-US" altLang="ja-JP" sz="4500" dirty="0"/>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3250503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713</Words>
  <Application>Microsoft Office PowerPoint</Application>
  <PresentationFormat>画面に合わせる (4:3)</PresentationFormat>
  <Paragraphs>487</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10</vt:i4>
      </vt:variant>
      <vt:variant>
        <vt:lpstr>スライド タイトル</vt:lpstr>
      </vt:variant>
      <vt:variant>
        <vt:i4>14</vt:i4>
      </vt:variant>
    </vt:vector>
  </HeadingPairs>
  <TitlesOfParts>
    <vt:vector size="28" baseType="lpstr">
      <vt:lpstr>HG丸ｺﾞｼｯｸM-PRO</vt: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⑧ 他 機 関 連 携</vt:lpstr>
      <vt:lpstr> □  はじめに</vt:lpstr>
      <vt:lpstr>PowerPoint プレゼンテーション</vt:lpstr>
      <vt:lpstr>PowerPoint プレゼンテーション</vt:lpstr>
      <vt:lpstr>PowerPoint プレゼンテーション</vt:lpstr>
      <vt:lpstr>　児童相談の主な流れ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2018-11-26T05:59:50Z</dcterms:modified>
  <cp:contentStatus/>
</cp:coreProperties>
</file>