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8.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9.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9" r:id="rId2"/>
    <p:sldMasterId id="2147483731" r:id="rId3"/>
    <p:sldMasterId id="2147483743" r:id="rId4"/>
    <p:sldMasterId id="2147483755" r:id="rId5"/>
    <p:sldMasterId id="2147483767" r:id="rId6"/>
    <p:sldMasterId id="2147483779" r:id="rId7"/>
    <p:sldMasterId id="2147483791" r:id="rId8"/>
    <p:sldMasterId id="2147483803" r:id="rId9"/>
    <p:sldMasterId id="2147483815" r:id="rId10"/>
  </p:sldMasterIdLst>
  <p:notesMasterIdLst>
    <p:notesMasterId r:id="rId29"/>
  </p:notesMasterIdLst>
  <p:handoutMasterIdLst>
    <p:handoutMasterId r:id="rId30"/>
  </p:handoutMasterIdLst>
  <p:sldIdLst>
    <p:sldId id="448" r:id="rId11"/>
    <p:sldId id="449" r:id="rId12"/>
    <p:sldId id="450" r:id="rId13"/>
    <p:sldId id="451" r:id="rId14"/>
    <p:sldId id="453" r:id="rId15"/>
    <p:sldId id="454" r:id="rId16"/>
    <p:sldId id="425" r:id="rId17"/>
    <p:sldId id="455" r:id="rId18"/>
    <p:sldId id="456" r:id="rId19"/>
    <p:sldId id="457" r:id="rId20"/>
    <p:sldId id="458" r:id="rId21"/>
    <p:sldId id="459" r:id="rId22"/>
    <p:sldId id="460" r:id="rId23"/>
    <p:sldId id="461" r:id="rId24"/>
    <p:sldId id="462" r:id="rId25"/>
    <p:sldId id="463" r:id="rId26"/>
    <p:sldId id="464" r:id="rId27"/>
    <p:sldId id="465"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3489" autoAdjust="0"/>
  </p:normalViewPr>
  <p:slideViewPr>
    <p:cSldViewPr>
      <p:cViewPr varScale="1">
        <p:scale>
          <a:sx n="65" d="100"/>
          <a:sy n="65" d="100"/>
        </p:scale>
        <p:origin x="123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030"/>
    </p:cViewPr>
  </p:sorterViewPr>
  <p:notesViewPr>
    <p:cSldViewPr>
      <p:cViewPr varScale="1">
        <p:scale>
          <a:sx n="73" d="100"/>
          <a:sy n="73" d="100"/>
        </p:scale>
        <p:origin x="2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C72F01-AEC2-4D16-8590-87DEA638A407}" type="datetimeFigureOut">
              <a:rPr kumimoji="1" lang="ja-JP" altLang="en-US" smtClean="0"/>
              <a:t>2018/11/26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0447EC2-1E0A-4A59-AD86-012B0EBB6297}" type="slidenum">
              <a:rPr kumimoji="1" lang="ja-JP" altLang="en-US" smtClean="0"/>
              <a:t>‹#›</a:t>
            </a:fld>
            <a:endParaRPr kumimoji="1" lang="ja-JP" altLang="en-US"/>
          </a:p>
        </p:txBody>
      </p:sp>
    </p:spTree>
    <p:extLst>
      <p:ext uri="{BB962C8B-B14F-4D97-AF65-F5344CB8AC3E}">
        <p14:creationId xmlns:p14="http://schemas.microsoft.com/office/powerpoint/2010/main" val="3900733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166813" y="247130"/>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235249" y="3817541"/>
            <a:ext cx="6336704" cy="5616623"/>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6038" y="9650189"/>
            <a:ext cx="2949575" cy="289149"/>
          </a:xfrm>
          <a:prstGeom prst="rect">
            <a:avLst/>
          </a:prstGeom>
        </p:spPr>
        <p:txBody>
          <a:bodyPr vert="horz" lIns="91440" tIns="45720" rIns="91440" bIns="45720" rtlCol="0" anchor="b"/>
          <a:lstStyle>
            <a:lvl1pPr algn="r">
              <a:defRPr sz="1200"/>
            </a:lvl1pPr>
          </a:lstStyle>
          <a:p>
            <a:fld id="{1D41D0D0-B189-4CD0-8BC2-1D06F6EF1208}" type="slidenum">
              <a:rPr kumimoji="1" lang="ja-JP" altLang="en-US" smtClean="0"/>
              <a:t>‹#›</a:t>
            </a:fld>
            <a:endParaRPr kumimoji="1" lang="ja-JP" altLang="en-US"/>
          </a:p>
        </p:txBody>
      </p:sp>
    </p:spTree>
    <p:extLst>
      <p:ext uri="{BB962C8B-B14F-4D97-AF65-F5344CB8AC3E}">
        <p14:creationId xmlns:p14="http://schemas.microsoft.com/office/powerpoint/2010/main" val="40673267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ここでは乳児院の機能や役割の一つとして重要であり、近年特に社会的関心も高まってきている里親支援についてお話します。</a:t>
            </a:r>
            <a:endParaRPr lang="en-US" altLang="ja-JP" dirty="0"/>
          </a:p>
          <a:p>
            <a:endParaRPr lang="en-US" altLang="ja-JP" dirty="0"/>
          </a:p>
          <a:p>
            <a:r>
              <a:rPr lang="ja-JP" altLang="en-US" dirty="0"/>
              <a:t>　乳児院で働く皆さんは「里親」という言葉を聞けば、これまでにかかわった子ども達や里親さんの顔が浮かぶと思います。</a:t>
            </a:r>
            <a:endParaRPr lang="en-US" altLang="ja-JP" dirty="0"/>
          </a:p>
          <a:p>
            <a:r>
              <a:rPr lang="ja-JP" altLang="en-US" dirty="0" smtClean="0"/>
              <a:t>　ところが</a:t>
            </a:r>
            <a:r>
              <a:rPr lang="ja-JP" altLang="en-US" dirty="0"/>
              <a:t>「里親」という言葉をネット検索すると、日本ではまだ「犬や猫の里親募集！」が上位に出てくるくらい、乳児院と同様に世間一般的にはまだまだ知られていないのが現状です。知られていないということはその現状や役割などが「きちんと理解されていない」ということになります。この項ではその人間の里親制度について、もう少し知識を得てもらえればと思います。</a:t>
            </a:r>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a:t>
            </a:fld>
            <a:endParaRPr lang="ja-JP" altLang="en-US" noProof="0" dirty="0"/>
          </a:p>
        </p:txBody>
      </p:sp>
      <p:sp>
        <p:nvSpPr>
          <p:cNvPr id="7" name="スライド イメージ プレースホルダー 6">
            <a:extLst>
              <a:ext uri="{FF2B5EF4-FFF2-40B4-BE49-F238E27FC236}">
                <a16:creationId xmlns:a16="http://schemas.microsoft.com/office/drawing/2014/main" xmlns="" id="{CB3F45DA-5836-4BC9-9C71-2F82B7BB4130}"/>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453606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里親になりたい人が認定されるまでには上記のプロセスを経ていく必要があります。</a:t>
            </a:r>
            <a:endParaRPr lang="en-US" altLang="ja-JP" dirty="0"/>
          </a:p>
          <a:p>
            <a:r>
              <a:rPr lang="en-US" altLang="ja-JP" dirty="0"/>
              <a:t>【</a:t>
            </a:r>
            <a:r>
              <a:rPr lang="ja-JP" altLang="en-US" dirty="0"/>
              <a:t>左の項目から右まで一通り読む</a:t>
            </a:r>
            <a:r>
              <a:rPr lang="en-US" altLang="ja-JP" dirty="0"/>
              <a:t>】</a:t>
            </a:r>
          </a:p>
          <a:p>
            <a:endParaRPr lang="en-US" altLang="ja-JP" dirty="0"/>
          </a:p>
          <a:p>
            <a:r>
              <a:rPr lang="ja-JP" altLang="en-US" dirty="0"/>
              <a:t>　また、養育里親になるためには、以下の４つの要件があります。「児童福祉法：第</a:t>
            </a:r>
            <a:r>
              <a:rPr lang="en-US" altLang="ja-JP" dirty="0"/>
              <a:t>34</a:t>
            </a:r>
            <a:r>
              <a:rPr lang="ja-JP" altLang="en-US" dirty="0"/>
              <a:t>条の</a:t>
            </a:r>
            <a:r>
              <a:rPr lang="en-US" altLang="ja-JP" dirty="0"/>
              <a:t>19</a:t>
            </a:r>
            <a:r>
              <a:rPr lang="ja-JP" altLang="en-US" dirty="0"/>
              <a:t>」</a:t>
            </a:r>
            <a:endParaRPr lang="en-US" altLang="ja-JP" dirty="0"/>
          </a:p>
          <a:p>
            <a:r>
              <a:rPr lang="ja-JP" altLang="en-US" dirty="0"/>
              <a:t>１．要保護児童の養育についての理解および熱意と、児童に対する豊かな愛情を有していること</a:t>
            </a:r>
            <a:endParaRPr lang="en-US" altLang="ja-JP" dirty="0"/>
          </a:p>
          <a:p>
            <a:r>
              <a:rPr lang="ja-JP" altLang="en-US" dirty="0"/>
              <a:t>２．経済的に困窮していないこと</a:t>
            </a:r>
            <a:endParaRPr lang="en-US" altLang="ja-JP" dirty="0"/>
          </a:p>
          <a:p>
            <a:r>
              <a:rPr lang="ja-JP" altLang="en-US" dirty="0"/>
              <a:t>３．都道府県知事が行う養育里親研修を修了していること</a:t>
            </a:r>
            <a:endParaRPr lang="en-US" altLang="ja-JP" dirty="0"/>
          </a:p>
          <a:p>
            <a:r>
              <a:rPr lang="ja-JP" altLang="en-US" dirty="0"/>
              <a:t>４．里親本人またはその同居人が欠格事由に該当していないこと</a:t>
            </a:r>
            <a:endParaRPr lang="en-US" altLang="ja-JP" dirty="0"/>
          </a:p>
          <a:p>
            <a:endParaRPr lang="en-US" altLang="ja-JP" dirty="0"/>
          </a:p>
          <a:p>
            <a:pPr lvl="0"/>
            <a:r>
              <a:rPr lang="ja-JP" altLang="en-US" dirty="0" smtClean="0"/>
              <a:t>＊</a:t>
            </a:r>
            <a:r>
              <a:rPr lang="ja-JP" altLang="en-US" dirty="0"/>
              <a:t>欠格事由とは？（簡略版）／養育里親になることのできない者</a:t>
            </a:r>
            <a:endParaRPr lang="en-US" altLang="ja-JP" dirty="0"/>
          </a:p>
          <a:p>
            <a:r>
              <a:rPr lang="ja-JP" altLang="en-US" dirty="0"/>
              <a:t>一．成年被後見人又は被保佐人 </a:t>
            </a:r>
            <a:endParaRPr lang="en-US" altLang="ja-JP" dirty="0"/>
          </a:p>
          <a:p>
            <a:r>
              <a:rPr lang="ja-JP" altLang="en-US" dirty="0"/>
              <a:t>二．禁錮以上の刑に処せられ、その執行を終わり、又は執行を受けることがなくなるまでの者 </a:t>
            </a:r>
            <a:endParaRPr lang="en-US" altLang="ja-JP" dirty="0"/>
          </a:p>
          <a:p>
            <a:r>
              <a:rPr lang="ja-JP" altLang="en-US" dirty="0"/>
              <a:t>三．この法律、児童買春、児童ポルノに係る行為等の処罰及び児童の保護等に関する法律、その他国民の福祉に関する法律で政令で定めるものの規定により罰金の刑に処せられ、その執行を終わり</a:t>
            </a:r>
            <a:r>
              <a:rPr lang="ja-JP" altLang="en-US" dirty="0" smtClean="0"/>
              <a:t>、又</a:t>
            </a:r>
            <a:r>
              <a:rPr lang="ja-JP" altLang="en-US" dirty="0"/>
              <a:t>は執行を受けることがなくなるまでの者</a:t>
            </a:r>
            <a:endParaRPr lang="en-US" altLang="ja-JP" dirty="0"/>
          </a:p>
          <a:p>
            <a:r>
              <a:rPr lang="ja-JP" altLang="en-US" dirty="0"/>
              <a:t>四．児童虐待の防止等に関する法律に規定する児童虐待又は被措置児童等虐待を行った者その他児童の福祉に関し著しく不適当な行為をした者 </a:t>
            </a:r>
            <a:endParaRPr lang="en-US" altLang="ja-JP" dirty="0"/>
          </a:p>
          <a:p>
            <a:r>
              <a:rPr lang="ja-JP" altLang="en-US" dirty="0"/>
              <a:t>２．都道府県知事は、養育里親又はその同居人がいずれかに該当するに至つたときは、当該養育里親を直ちに養育里親名簿から抹消しなければならない。</a:t>
            </a:r>
            <a:endParaRPr lang="en-US" altLang="ja-JP" dirty="0"/>
          </a:p>
          <a:p>
            <a:endParaRPr lang="ja-JP" altLang="en-US" dirty="0"/>
          </a:p>
          <a:p>
            <a:r>
              <a:rPr lang="ja-JP" altLang="en-US" dirty="0" smtClean="0"/>
              <a:t>　</a:t>
            </a:r>
            <a:r>
              <a:rPr lang="en-US" altLang="ja-JP" dirty="0" smtClean="0"/>
              <a:t>25</a:t>
            </a:r>
            <a:r>
              <a:rPr lang="ja-JP" altLang="en-US" dirty="0"/>
              <a:t>歳以上であれば、高齢者でも、夫婦でなくても、未婚あるいは独身男性・女性でも里親になることは可能です。</a:t>
            </a:r>
            <a:br>
              <a:rPr lang="ja-JP" altLang="en-US" dirty="0"/>
            </a:br>
            <a:endParaRPr lang="en-US" altLang="ja-JP" dirty="0"/>
          </a:p>
          <a:p>
            <a:r>
              <a:rPr lang="ja-JP" altLang="en-US" dirty="0" smtClean="0"/>
              <a:t>　この</a:t>
            </a:r>
            <a:r>
              <a:rPr lang="ja-JP" altLang="en-US" dirty="0"/>
              <a:t>ように里親登録のための要件自体は、決してハードルが高いものだとは言い切れないのが事実です。</a:t>
            </a:r>
            <a:br>
              <a:rPr lang="ja-JP" altLang="en-US" dirty="0"/>
            </a:br>
            <a:r>
              <a:rPr lang="ja-JP" altLang="en-US" dirty="0"/>
              <a:t>里親になりたい人の社会的養護への理解が低いと例えば「子どもの私物化」や「実親の存在の軽視」、「施設や児童相談所などの関係機関との連携を望まない」、「跡継ぎがほしい」、「将来的に介護をしてほしい」、「夫婦関係を見直したい」、「子どもでもいれば」などといったような感覚がある人や子ども目線でなく里親自身のためという傾向の強い人などはふさわしいと言えません。</a:t>
            </a:r>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10</a:t>
            </a:fld>
            <a:endParaRPr lang="ja-JP" altLang="en-US" noProof="0" dirty="0"/>
          </a:p>
        </p:txBody>
      </p:sp>
      <p:sp>
        <p:nvSpPr>
          <p:cNvPr id="7" name="スライド イメージ プレースホルダー 6">
            <a:extLst>
              <a:ext uri="{FF2B5EF4-FFF2-40B4-BE49-F238E27FC236}">
                <a16:creationId xmlns:a16="http://schemas.microsoft.com/office/drawing/2014/main" xmlns="" id="{580C291D-B20A-4C0A-A75B-10F76A4A658E}"/>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828945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次に「家庭養護」と「家庭的養護」についてお話しします。</a:t>
            </a:r>
            <a:endParaRPr lang="en-US" altLang="ja-JP" dirty="0"/>
          </a:p>
          <a:p>
            <a:endParaRPr lang="en-US" altLang="ja-JP" dirty="0"/>
          </a:p>
          <a:p>
            <a:r>
              <a:rPr lang="ja-JP" altLang="en-US" dirty="0"/>
              <a:t>　どちらの言葉も「施設養護（養育）」に対するものでよく似ており、上図の左側のように「社会的養護の課題と将来像」では里親もファミリーホームも家庭的養護とされていましたが、その後に右側のように従来の本体施設が「施設養護」、施設に属する小規模グループケアなどが「家庭的養護」、里親とファミリーホームが「家庭養護」と改められました。施設のグループホームと似た形態のファミリーホームは施設が小さくなったものではなく、里親家庭が大きくなったものと定義されているようです。</a:t>
            </a:r>
            <a:endParaRPr lang="en-US" altLang="ja-JP" dirty="0"/>
          </a:p>
          <a:p>
            <a:endParaRPr lang="en-US" altLang="ja-JP" dirty="0"/>
          </a:p>
          <a:p>
            <a:r>
              <a:rPr lang="ja-JP" altLang="en-US" dirty="0" smtClean="0"/>
              <a:t>　国</a:t>
            </a:r>
            <a:r>
              <a:rPr lang="ja-JP" altLang="en-US" dirty="0"/>
              <a:t>の方針として「家庭的養護の推進」などと表現する場合には、「家庭的養護」と「家庭養護」の両方が含まれます。</a:t>
            </a:r>
            <a:endParaRPr lang="en-US" altLang="ja-JP" dirty="0"/>
          </a:p>
          <a:p>
            <a:r>
              <a:rPr lang="ja-JP" altLang="en-US" dirty="0"/>
              <a:t>・</a:t>
            </a:r>
            <a:r>
              <a:rPr lang="ja-JP" altLang="en-US" dirty="0" smtClean="0"/>
              <a:t>里親</a:t>
            </a:r>
            <a:r>
              <a:rPr lang="ja-JP" altLang="en-US" dirty="0"/>
              <a:t>及びファミリーホームは、保護の必要な児童を養育者の家庭に迎え入れて養育する「家庭養護」</a:t>
            </a:r>
            <a:endParaRPr lang="en-US" altLang="ja-JP" dirty="0"/>
          </a:p>
          <a:p>
            <a:r>
              <a:rPr lang="ja-JP" altLang="en-US" dirty="0" smtClean="0"/>
              <a:t>・施設</a:t>
            </a:r>
            <a:r>
              <a:rPr lang="ja-JP" altLang="en-US" dirty="0"/>
              <a:t>において家庭的な養育環境を目指す小規模化の取り組みは「家庭的養護」</a:t>
            </a:r>
            <a:endParaRPr lang="en-US" altLang="ja-JP" dirty="0"/>
          </a:p>
          <a:p>
            <a:r>
              <a:rPr lang="ja-JP" altLang="en-US" dirty="0"/>
              <a:t>・</a:t>
            </a:r>
            <a:r>
              <a:rPr lang="ja-JP" altLang="en-US" dirty="0" smtClean="0"/>
              <a:t>両者</a:t>
            </a:r>
            <a:r>
              <a:rPr lang="ja-JP" altLang="en-US" dirty="0"/>
              <a:t>を合わせて言うときは、「家庭的養護の推進」を用いる</a:t>
            </a:r>
            <a:endParaRPr lang="en-US" altLang="ja-JP" dirty="0"/>
          </a:p>
          <a:p>
            <a:pPr lvl="0"/>
            <a:endParaRPr lang="en-US" altLang="ja-JP" dirty="0"/>
          </a:p>
          <a:p>
            <a:pPr lvl="0"/>
            <a:r>
              <a:rPr lang="ja-JP" altLang="en-US" dirty="0" smtClean="0"/>
              <a:t>　国連</a:t>
            </a:r>
            <a:r>
              <a:rPr lang="ja-JP" altLang="en-US" dirty="0"/>
              <a:t>の方でもスライドのように「家庭養護」と「家庭的養護」はそれぞれの言葉が使い分けられています。</a:t>
            </a:r>
          </a:p>
          <a:p>
            <a:r>
              <a:rPr lang="ja-JP" altLang="en-US" dirty="0"/>
              <a:t>・</a:t>
            </a:r>
            <a:r>
              <a:rPr lang="ja-JP" altLang="en-US" dirty="0" smtClean="0"/>
              <a:t>代替的</a:t>
            </a:r>
            <a:r>
              <a:rPr lang="ja-JP" altLang="en-US" dirty="0"/>
              <a:t>養護の指針では、  </a:t>
            </a:r>
            <a:r>
              <a:rPr lang="en-US" altLang="ja-JP" dirty="0"/>
              <a:t>family‐based care </a:t>
            </a:r>
            <a:r>
              <a:rPr lang="ja-JP" altLang="en-US" dirty="0"/>
              <a:t>「家庭養護」 ・ </a:t>
            </a:r>
            <a:r>
              <a:rPr lang="en-US" altLang="ja-JP" dirty="0"/>
              <a:t>family-like care </a:t>
            </a:r>
            <a:r>
              <a:rPr lang="ja-JP" altLang="en-US" dirty="0"/>
              <a:t>「家庭的養護」と定義されている。</a:t>
            </a:r>
          </a:p>
          <a:p>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11</a:t>
            </a:fld>
            <a:endParaRPr lang="ja-JP" altLang="en-US" noProof="0" dirty="0"/>
          </a:p>
        </p:txBody>
      </p:sp>
      <p:sp>
        <p:nvSpPr>
          <p:cNvPr id="7" name="スライド イメージ プレースホルダー 6">
            <a:extLst>
              <a:ext uri="{FF2B5EF4-FFF2-40B4-BE49-F238E27FC236}">
                <a16:creationId xmlns:a16="http://schemas.microsoft.com/office/drawing/2014/main" xmlns="" id="{621588B8-4801-4133-B8AA-EB5F6738B24A}"/>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740683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この「家庭的養護推進計画」「都道府県推進計画」は、社会的養護の課題と将来像において示されたものです。</a:t>
            </a:r>
            <a:endParaRPr lang="en-US" altLang="ja-JP" dirty="0"/>
          </a:p>
          <a:p>
            <a:endParaRPr lang="en-US" altLang="ja-JP" dirty="0"/>
          </a:p>
          <a:p>
            <a:r>
              <a:rPr lang="ja-JP" altLang="en-US" dirty="0"/>
              <a:t>　これに関しても先ほどスライド</a:t>
            </a:r>
            <a:r>
              <a:rPr lang="en-US" altLang="ja-JP" dirty="0"/>
              <a:t>3</a:t>
            </a:r>
            <a:r>
              <a:rPr lang="ja-JP" altLang="en-US" dirty="0"/>
              <a:t>のところでお話しした「新しい社会的養育ビジョン」に基づいて、平成</a:t>
            </a:r>
            <a:r>
              <a:rPr lang="en-US" altLang="ja-JP" dirty="0"/>
              <a:t>29</a:t>
            </a:r>
            <a:r>
              <a:rPr lang="ja-JP" altLang="en-US" dirty="0"/>
              <a:t>年末までに厚労省から</a:t>
            </a:r>
            <a:r>
              <a:rPr lang="ja-JP" altLang="en-US" dirty="0" smtClean="0"/>
              <a:t>都道府県および政令</a:t>
            </a:r>
            <a:r>
              <a:rPr lang="ja-JP" altLang="en-US" dirty="0"/>
              <a:t>市宛てに通知が出され、各自治体は平成</a:t>
            </a:r>
            <a:r>
              <a:rPr lang="en-US" altLang="ja-JP" dirty="0" smtClean="0"/>
              <a:t>31</a:t>
            </a:r>
            <a:r>
              <a:rPr lang="ja-JP" altLang="en-US" dirty="0" smtClean="0"/>
              <a:t>年度内</a:t>
            </a:r>
            <a:r>
              <a:rPr lang="ja-JP" altLang="en-US" dirty="0"/>
              <a:t>に新たな計画を提出する流れになっていますので、それぞれでご確認ください。</a:t>
            </a:r>
            <a:endParaRPr lang="en-US" altLang="ja-JP" dirty="0"/>
          </a:p>
          <a:p>
            <a:endParaRPr lang="en-US" altLang="ja-JP" dirty="0"/>
          </a:p>
          <a:p>
            <a:r>
              <a:rPr lang="ja-JP" altLang="en-US" dirty="0" smtClean="0"/>
              <a:t>　「</a:t>
            </a:r>
            <a:r>
              <a:rPr lang="ja-JP" altLang="en-US" dirty="0"/>
              <a:t>家庭的養護推進計画」は各施設で実情に合わせて都道府県等に提出してあるものですので、ご自身の施設のものを見たことがないという方もそれぞれでご確認下さい。</a:t>
            </a:r>
            <a:endParaRPr lang="en-US" altLang="ja-JP" dirty="0"/>
          </a:p>
          <a:p>
            <a:endParaRPr lang="en-US" altLang="ja-JP" dirty="0"/>
          </a:p>
          <a:p>
            <a:r>
              <a:rPr lang="ja-JP" altLang="en-US" dirty="0"/>
              <a:t>　ここでもまた、前段階の「課題と将来像」に沿って話を進めます。「都道府県推進計画」は各施設から提出された計画を基に、各都道府県において平成</a:t>
            </a:r>
            <a:r>
              <a:rPr lang="en-US" altLang="ja-JP" dirty="0"/>
              <a:t>27</a:t>
            </a:r>
            <a:r>
              <a:rPr lang="ja-JP" altLang="en-US" dirty="0"/>
              <a:t>～</a:t>
            </a:r>
            <a:r>
              <a:rPr lang="en-US" altLang="ja-JP" dirty="0"/>
              <a:t>41</a:t>
            </a:r>
            <a:r>
              <a:rPr lang="ja-JP" altLang="en-US" dirty="0"/>
              <a:t>年度までの</a:t>
            </a:r>
            <a:r>
              <a:rPr lang="en-US" altLang="ja-JP" dirty="0"/>
              <a:t>15</a:t>
            </a:r>
            <a:r>
              <a:rPr lang="ja-JP" altLang="en-US" dirty="0"/>
              <a:t>年間で家庭的養護をどう推進していくかを具体的な方策として作成されているものです。これについても各都道府県のホームページ等で見ておかれると良いと思います。</a:t>
            </a:r>
            <a:endParaRPr lang="en-US" altLang="ja-JP" dirty="0"/>
          </a:p>
          <a:p>
            <a:endParaRPr lang="en-US" altLang="ja-JP" dirty="0"/>
          </a:p>
          <a:p>
            <a:r>
              <a:rPr lang="ja-JP" altLang="en-US" dirty="0"/>
              <a:t>　国の目標としてまずは平成</a:t>
            </a:r>
            <a:r>
              <a:rPr lang="en-US" altLang="ja-JP" dirty="0"/>
              <a:t>31</a:t>
            </a:r>
            <a:r>
              <a:rPr lang="ja-JP" altLang="en-US" dirty="0"/>
              <a:t>年度末までに里親委託率を</a:t>
            </a:r>
            <a:r>
              <a:rPr lang="en-US" altLang="ja-JP" dirty="0"/>
              <a:t>22</a:t>
            </a:r>
            <a:r>
              <a:rPr lang="ja-JP" altLang="en-US" dirty="0"/>
              <a:t>％まで、最終的には先ほどからお伝えしているよう</a:t>
            </a:r>
            <a:r>
              <a:rPr lang="ja-JP" altLang="en-US" dirty="0" smtClean="0"/>
              <a:t>に</a:t>
            </a:r>
            <a:r>
              <a:rPr lang="en-US" altLang="ja-JP" dirty="0" smtClean="0"/>
              <a:t>3</a:t>
            </a:r>
            <a:r>
              <a:rPr lang="ja-JP" altLang="en-US" dirty="0" smtClean="0"/>
              <a:t>割</a:t>
            </a:r>
            <a:r>
              <a:rPr lang="ja-JP" altLang="en-US" dirty="0"/>
              <a:t>程度までに引き上げたい考えです。</a:t>
            </a:r>
            <a:endParaRPr lang="en-US" altLang="ja-JP" dirty="0"/>
          </a:p>
          <a:p>
            <a:endParaRPr lang="en-US" altLang="ja-JP" dirty="0"/>
          </a:p>
          <a:p>
            <a:r>
              <a:rPr lang="ja-JP" altLang="en-US" dirty="0"/>
              <a:t>　</a:t>
            </a:r>
            <a:r>
              <a:rPr lang="ja-JP" altLang="en-US" dirty="0" smtClean="0"/>
              <a:t>各都道府県および政令</a:t>
            </a:r>
            <a:r>
              <a:rPr lang="ja-JP" altLang="en-US" dirty="0"/>
              <a:t>指定都市や中核市の里親委託率については、厚生労働省のホームページなどにおいて公開されていますので、地域の状況を見ておかれると良いでしょう。</a:t>
            </a:r>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12</a:t>
            </a:fld>
            <a:endParaRPr lang="ja-JP" altLang="en-US" noProof="0" dirty="0"/>
          </a:p>
        </p:txBody>
      </p:sp>
      <p:sp>
        <p:nvSpPr>
          <p:cNvPr id="7" name="スライド イメージ プレースホルダー 6">
            <a:extLst>
              <a:ext uri="{FF2B5EF4-FFF2-40B4-BE49-F238E27FC236}">
                <a16:creationId xmlns:a16="http://schemas.microsoft.com/office/drawing/2014/main" xmlns="" id="{86CE9F01-8F50-4AF5-8481-7684ABCB46B7}"/>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788705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里親委託までの流れについて、左側から順にお話しします。</a:t>
            </a:r>
            <a:endParaRPr lang="en-US" altLang="ja-JP" dirty="0"/>
          </a:p>
          <a:p>
            <a:endParaRPr lang="en-US" altLang="ja-JP" dirty="0"/>
          </a:p>
          <a:p>
            <a:r>
              <a:rPr lang="ja-JP" altLang="en-US" dirty="0" smtClean="0"/>
              <a:t>〇児相</a:t>
            </a:r>
            <a:r>
              <a:rPr lang="ja-JP" altLang="en-US" dirty="0"/>
              <a:t>による里親候補選定</a:t>
            </a:r>
            <a:endParaRPr lang="en-US" altLang="ja-JP" dirty="0"/>
          </a:p>
          <a:p>
            <a:r>
              <a:rPr lang="ja-JP" altLang="en-US" dirty="0"/>
              <a:t>　</a:t>
            </a:r>
            <a:r>
              <a:rPr lang="ja-JP" altLang="en-US" dirty="0" smtClean="0"/>
              <a:t>里親</a:t>
            </a:r>
            <a:r>
              <a:rPr lang="ja-JP" altLang="en-US" dirty="0"/>
              <a:t>の希望、在住地、年齢、養育スキルなどを参考に、児相の里親推進員や児童福祉司（ケースワーカー）などが複数から候補者を絞り込んで選定、 里親には子どもや家族の、乳児院には</a:t>
            </a:r>
            <a:r>
              <a:rPr lang="ja-JP" altLang="en-US" dirty="0" smtClean="0"/>
              <a:t>里親家庭</a:t>
            </a:r>
            <a:r>
              <a:rPr lang="ja-JP" altLang="en-US" dirty="0"/>
              <a:t>の情報が伝えられます。</a:t>
            </a:r>
            <a:endParaRPr lang="en-US" altLang="ja-JP" dirty="0"/>
          </a:p>
          <a:p>
            <a:r>
              <a:rPr lang="ja-JP" altLang="en-US" dirty="0" smtClean="0"/>
              <a:t>＊</a:t>
            </a:r>
            <a:r>
              <a:rPr lang="ja-JP" altLang="en-US" dirty="0"/>
              <a:t>本来なら乳児院もこの段階から「その子どもに合いそうな里親」の選定に参画すべきですが、ごく一部の地域を除いてはまだ児相内のみでなされている（決定されている）のが実状です。</a:t>
            </a:r>
            <a:endParaRPr lang="en-US" altLang="ja-JP" dirty="0"/>
          </a:p>
          <a:p>
            <a:r>
              <a:rPr lang="ja-JP" altLang="en-US" dirty="0" smtClean="0"/>
              <a:t>〇</a:t>
            </a:r>
            <a:r>
              <a:rPr lang="ja-JP" altLang="en-US" dirty="0"/>
              <a:t>乳児院入所中の対象児童との顔合わせ</a:t>
            </a:r>
            <a:endParaRPr lang="en-US" altLang="ja-JP" dirty="0"/>
          </a:p>
          <a:p>
            <a:r>
              <a:rPr lang="ja-JP" altLang="en-US" dirty="0" smtClean="0"/>
              <a:t>　児相</a:t>
            </a:r>
            <a:r>
              <a:rPr lang="ja-JP" altLang="en-US" dirty="0"/>
              <a:t>職員と共に里親が乳児院を訪れ、子どもに会います。乳児院からは子どもや家族とのかかわりなどについて説明をします。</a:t>
            </a:r>
            <a:endParaRPr lang="en-US" altLang="ja-JP" dirty="0"/>
          </a:p>
          <a:p>
            <a:r>
              <a:rPr lang="ja-JP" altLang="en-US" dirty="0" smtClean="0"/>
              <a:t>〇</a:t>
            </a:r>
            <a:r>
              <a:rPr lang="ja-JP" altLang="en-US" dirty="0"/>
              <a:t>里親候補への意思確認</a:t>
            </a:r>
            <a:endParaRPr lang="en-US" altLang="ja-JP" dirty="0"/>
          </a:p>
          <a:p>
            <a:pPr lvl="0"/>
            <a:r>
              <a:rPr lang="ja-JP" altLang="en-US" dirty="0"/>
              <a:t>　</a:t>
            </a:r>
            <a:r>
              <a:rPr lang="ja-JP" altLang="en-US" dirty="0" smtClean="0"/>
              <a:t>児相</a:t>
            </a:r>
            <a:r>
              <a:rPr lang="ja-JP" altLang="en-US" dirty="0"/>
              <a:t>と里親が「面会した児童との交流」を始めるかを協議し、始まる場合は次の段階へ、始まらない場合は次の候補者選定に入ります。</a:t>
            </a:r>
            <a:endParaRPr lang="en-US" altLang="ja-JP" dirty="0"/>
          </a:p>
          <a:p>
            <a:pPr lvl="0"/>
            <a:r>
              <a:rPr lang="ja-JP" altLang="en-US" dirty="0" smtClean="0"/>
              <a:t>〇</a:t>
            </a:r>
            <a:r>
              <a:rPr lang="ja-JP" altLang="en-US" dirty="0"/>
              <a:t>交流開始～面会</a:t>
            </a:r>
            <a:endParaRPr lang="en-US" altLang="ja-JP" dirty="0"/>
          </a:p>
          <a:p>
            <a:pPr lvl="0"/>
            <a:r>
              <a:rPr lang="ja-JP" altLang="en-US" dirty="0" smtClean="0"/>
              <a:t>　乳児院</a:t>
            </a:r>
            <a:r>
              <a:rPr lang="ja-JP" altLang="en-US" dirty="0"/>
              <a:t>と里親とでマッチング交流の進め方を話し合います。月年齢に合わせた生活介助、発達・発育の理解から通院・予防接種への同行など各施設のやり方があるでしょうから、それぞれで確認して</a:t>
            </a:r>
            <a:r>
              <a:rPr lang="ja-JP" altLang="en-US" dirty="0" smtClean="0"/>
              <a:t>、その</a:t>
            </a:r>
            <a:r>
              <a:rPr lang="ja-JP" altLang="en-US" dirty="0"/>
              <a:t>間の進捗状況など児相職員とも共有することを意識しましょう。</a:t>
            </a:r>
            <a:endParaRPr lang="en-US" altLang="ja-JP" dirty="0"/>
          </a:p>
          <a:p>
            <a:r>
              <a:rPr lang="ja-JP" altLang="en-US" dirty="0" smtClean="0"/>
              <a:t>〇</a:t>
            </a:r>
            <a:r>
              <a:rPr lang="ja-JP" altLang="en-US" dirty="0"/>
              <a:t>外出</a:t>
            </a:r>
            <a:endParaRPr lang="en-US" altLang="ja-JP" dirty="0"/>
          </a:p>
          <a:p>
            <a:r>
              <a:rPr lang="ja-JP" altLang="en-US" dirty="0" smtClean="0"/>
              <a:t>　里親子</a:t>
            </a:r>
            <a:r>
              <a:rPr lang="ja-JP" altLang="en-US" dirty="0"/>
              <a:t>の関係性が構築され、養育スキルもほぼ獲得できた頃から外出を始めます。必要なものの準備や適切な危機管理など里親子にとって様々な意味合いで、より関係性が深まる時期でもあり、</a:t>
            </a:r>
            <a:r>
              <a:rPr lang="ja-JP" altLang="en-US" dirty="0" smtClean="0"/>
              <a:t>楽しく</a:t>
            </a:r>
            <a:r>
              <a:rPr lang="ja-JP" altLang="en-US" dirty="0"/>
              <a:t>交流することはもちろん、里親が課題を自己解決できるなど自信をつけていけるような支援が重要です。また、タイミングを見て里親宅への家庭訪問なども実施します。　　</a:t>
            </a:r>
            <a:endParaRPr lang="en-US" altLang="ja-JP" dirty="0"/>
          </a:p>
          <a:p>
            <a:r>
              <a:rPr lang="ja-JP" altLang="en-US" dirty="0" smtClean="0"/>
              <a:t>〇</a:t>
            </a:r>
            <a:r>
              <a:rPr lang="ja-JP" altLang="en-US" dirty="0"/>
              <a:t>外泊</a:t>
            </a:r>
            <a:endParaRPr lang="en-US" altLang="ja-JP" dirty="0"/>
          </a:p>
          <a:p>
            <a:r>
              <a:rPr lang="ja-JP" altLang="en-US" dirty="0" smtClean="0"/>
              <a:t>　施設内</a:t>
            </a:r>
            <a:r>
              <a:rPr lang="ja-JP" altLang="en-US" dirty="0"/>
              <a:t>の親子宿泊スペースや実際に里親宅での外泊などを実施します。まずは短い日程から回を追うごとに少しずつ延ばしていくなどの工夫も必要です。一連一定のプロセスの中で、テリングや</a:t>
            </a:r>
            <a:r>
              <a:rPr lang="ja-JP" altLang="en-US" dirty="0" smtClean="0"/>
              <a:t>真実告知</a:t>
            </a:r>
            <a:r>
              <a:rPr lang="ja-JP" altLang="en-US" dirty="0"/>
              <a:t>について意識を高めてもらえるようなアプローチも大切でしょう。里親宅での長期外泊中に児相と一緒に家庭訪問を実施するなどした後に、措置変更が検討されます。</a:t>
            </a:r>
            <a:endParaRPr lang="en-US" altLang="ja-JP" dirty="0"/>
          </a:p>
          <a:p>
            <a:r>
              <a:rPr lang="ja-JP" altLang="en-US" dirty="0" smtClean="0"/>
              <a:t>〇</a:t>
            </a:r>
            <a:r>
              <a:rPr lang="ja-JP" altLang="en-US" dirty="0"/>
              <a:t>措置解除⇒里親家庭への措置変更</a:t>
            </a:r>
            <a:endParaRPr lang="en-US" altLang="ja-JP" dirty="0"/>
          </a:p>
          <a:p>
            <a:r>
              <a:rPr lang="ja-JP" altLang="en-US" dirty="0" smtClean="0"/>
              <a:t>　里親</a:t>
            </a:r>
            <a:r>
              <a:rPr lang="ja-JP" altLang="en-US" dirty="0"/>
              <a:t>、児相、施設との協議の上で、措置変更日を検討します。場合によっては、長期外泊からそのまま措置変更という場合もあります。</a:t>
            </a:r>
            <a:endParaRPr lang="en-US" altLang="ja-JP" dirty="0"/>
          </a:p>
          <a:p>
            <a:endParaRPr lang="en-US" altLang="ja-JP" dirty="0"/>
          </a:p>
          <a:p>
            <a:r>
              <a:rPr lang="ja-JP" altLang="en-US" dirty="0"/>
              <a:t>　また、マッチング交流には何日間とか何回以上通うなどの規定は特にないため、乳児院職員はその適切なタイミングや里親子のアセスメントをしっかり見極めることが必要です。</a:t>
            </a:r>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13</a:t>
            </a:fld>
            <a:endParaRPr lang="ja-JP" altLang="en-US" noProof="0" dirty="0"/>
          </a:p>
        </p:txBody>
      </p:sp>
      <p:sp>
        <p:nvSpPr>
          <p:cNvPr id="7" name="スライド イメージ プレースホルダー 6">
            <a:extLst>
              <a:ext uri="{FF2B5EF4-FFF2-40B4-BE49-F238E27FC236}">
                <a16:creationId xmlns:a16="http://schemas.microsoft.com/office/drawing/2014/main" xmlns="" id="{6622266F-688D-4CE2-A228-72A06A9BEF87}"/>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417951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続いて、里親家庭を取り巻く現状や課題についてお話しします。</a:t>
            </a:r>
            <a:endParaRPr lang="en-US" altLang="ja-JP" dirty="0"/>
          </a:p>
          <a:p>
            <a:endParaRPr lang="en-US" altLang="ja-JP" dirty="0"/>
          </a:p>
          <a:p>
            <a:r>
              <a:rPr lang="ja-JP" altLang="en-US" dirty="0" smtClean="0"/>
              <a:t>・</a:t>
            </a:r>
            <a:r>
              <a:rPr lang="ja-JP" altLang="en-US" dirty="0"/>
              <a:t>里親は私的な立場で公的な養育を行う方々ですが、私達と同じように社会的養護（養育）の一翼を担っています。</a:t>
            </a:r>
            <a:endParaRPr lang="en-US" altLang="ja-JP" dirty="0"/>
          </a:p>
          <a:p>
            <a:r>
              <a:rPr lang="ja-JP" altLang="en-US" dirty="0"/>
              <a:t> </a:t>
            </a:r>
            <a:endParaRPr lang="en-US" altLang="ja-JP" dirty="0"/>
          </a:p>
          <a:p>
            <a:r>
              <a:rPr lang="ja-JP" altLang="en-US" dirty="0" smtClean="0"/>
              <a:t>・</a:t>
            </a:r>
            <a:r>
              <a:rPr lang="ja-JP" altLang="en-US" dirty="0"/>
              <a:t>乳児院では各種専門職が子ども達をチームで養育していますが、里親は主に夫婦でそれを行っているため、里親自身の養育感や思いが優先されてしまい子どものニーズや特性が重視されない可能性も否定できません。だからこそ、乳児院をはじめとした地域とのパートナーシップやチームワークが重要なのだということはぜひ伝えて欲しいと思います。</a:t>
            </a:r>
            <a:endParaRPr lang="en-US" altLang="ja-JP" dirty="0"/>
          </a:p>
          <a:p>
            <a:r>
              <a:rPr lang="ja-JP" altLang="en-US" dirty="0"/>
              <a:t>　</a:t>
            </a:r>
            <a:endParaRPr lang="en-US" altLang="ja-JP" dirty="0"/>
          </a:p>
          <a:p>
            <a:r>
              <a:rPr lang="ja-JP" altLang="en-US" dirty="0" smtClean="0"/>
              <a:t>・</a:t>
            </a:r>
            <a:r>
              <a:rPr lang="ja-JP" altLang="en-US" dirty="0"/>
              <a:t>また、子どもには必ず実親が存在します。特別養子縁組の場合は縁組が成立すれば、戸籍上は実親との関係が消滅しますが、実親の存在が消えるわけではありません。養育里親の場合でも制限がない限りは実親の面会・外出・外泊等の要望に応える必要があります。どちらの場合もいつかは、子どもにとっても里親にとっても大きな、そして大切な「真実告知」や「</a:t>
            </a:r>
            <a:r>
              <a:rPr lang="en-US" altLang="ja-JP" dirty="0"/>
              <a:t>telling</a:t>
            </a:r>
            <a:r>
              <a:rPr lang="ja-JP" altLang="en-US" dirty="0"/>
              <a:t>」ときちんと向き合う必要性があります。いずれにしても、里親も実親から子どもを託された立場であり、その存在を軽視せずにきちんと理解し、対応するための支援を心掛けて欲しいものです。</a:t>
            </a:r>
            <a:endParaRPr lang="en-US" altLang="ja-JP" dirty="0"/>
          </a:p>
          <a:p>
            <a:endParaRPr lang="en-US" altLang="ja-JP" dirty="0"/>
          </a:p>
          <a:p>
            <a:r>
              <a:rPr lang="ja-JP" altLang="en-US" dirty="0" smtClean="0"/>
              <a:t>・</a:t>
            </a:r>
            <a:r>
              <a:rPr lang="ja-JP" altLang="en-US" dirty="0"/>
              <a:t>現在では、国や自治体、里親会、里親支援専門相談員（里親支援ソーシャルワーカー／詳細は後ほど詳しく説明）、民間の里親支援機関などによる制度の周知や啓発活動が少しずつ増えてはいますが、社会的な認知度はまだまだ低いようです。さらには児相の説明不足などにより、実親から里親委託の同意が取りにくいことなどもあって、「里親委託より施設入所」という選択が多くなされてきました。</a:t>
            </a:r>
            <a:endParaRPr lang="en-US" altLang="ja-JP" dirty="0"/>
          </a:p>
          <a:p>
            <a:endParaRPr lang="en-US" altLang="ja-JP" dirty="0"/>
          </a:p>
          <a:p>
            <a:pPr lvl="0"/>
            <a:r>
              <a:rPr lang="ja-JP" altLang="en-US" dirty="0" smtClean="0"/>
              <a:t>・</a:t>
            </a:r>
            <a:r>
              <a:rPr lang="ja-JP" altLang="en-US" dirty="0"/>
              <a:t>これはやはり「里親＝養子に出す」というイメージの先行があったためで、今後は「里親＝養子ではない」ということや子どもへの利点について、もっと実親に理解を求めていく必要があります。</a:t>
            </a:r>
            <a:endParaRPr lang="en-US" altLang="ja-JP" dirty="0"/>
          </a:p>
          <a:p>
            <a:pPr lvl="0"/>
            <a:endParaRPr lang="en-US" altLang="ja-JP" dirty="0"/>
          </a:p>
          <a:p>
            <a:pPr lvl="0"/>
            <a:r>
              <a:rPr lang="ja-JP" altLang="en-US" dirty="0" smtClean="0"/>
              <a:t>・</a:t>
            </a:r>
            <a:r>
              <a:rPr lang="ja-JP" altLang="en-US" dirty="0"/>
              <a:t>これまでは児相も子どもの発達や発育を一定期間で見守るという意味合いなどから、新生児委託をあまり進めてこなかった経緯がありますが、最近では自治体や児相の方針で積極的に新生児期での委託を推進しているところも増え、医療機関や民間のあっせん機関などでも同様の取り組みが始まっています。</a:t>
            </a:r>
            <a:endParaRPr lang="en-US" altLang="ja-JP" dirty="0"/>
          </a:p>
          <a:p>
            <a:r>
              <a:rPr lang="ja-JP" altLang="en-US" dirty="0"/>
              <a:t>　 </a:t>
            </a:r>
            <a:endParaRPr lang="en-US" altLang="ja-JP" dirty="0"/>
          </a:p>
          <a:p>
            <a:r>
              <a:rPr lang="ja-JP" altLang="en-US" dirty="0" smtClean="0"/>
              <a:t>・</a:t>
            </a:r>
            <a:r>
              <a:rPr lang="ja-JP" altLang="en-US" dirty="0"/>
              <a:t>そういった児相や乳児院を介さずに子どもを委託された里親へのサポートも、乳幼児養育のスペシャリストとして、地域に根差している乳児院がより積極的にかかわっていく姿勢も重要になってくると思います。</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14</a:t>
            </a:fld>
            <a:endParaRPr lang="ja-JP" altLang="en-US" noProof="0" dirty="0"/>
          </a:p>
        </p:txBody>
      </p:sp>
      <p:sp>
        <p:nvSpPr>
          <p:cNvPr id="7" name="スライド イメージ プレースホルダー 6">
            <a:extLst>
              <a:ext uri="{FF2B5EF4-FFF2-40B4-BE49-F238E27FC236}">
                <a16:creationId xmlns:a16="http://schemas.microsoft.com/office/drawing/2014/main" xmlns="" id="{5866EFC2-91D3-4BFC-B734-2D5D69124A2E}"/>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058094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里親子に深くかかわる乳児院の役割としては</a:t>
            </a:r>
            <a:endParaRPr lang="en-US" altLang="ja-JP" dirty="0"/>
          </a:p>
          <a:p>
            <a:endParaRPr lang="en-US" altLang="ja-JP" dirty="0"/>
          </a:p>
          <a:p>
            <a:r>
              <a:rPr lang="ja-JP" altLang="en-US" dirty="0"/>
              <a:t>・里親には制度自体がそもそも“子どもの幸せのため”のものであることへの理解を求めると同時に、私達は特にまだ自分の思いをきちんと言語化できない子ども達を中心として、子ども達の良き代弁者となっていく必要があります。</a:t>
            </a:r>
            <a:endParaRPr lang="en-US" altLang="ja-JP" dirty="0"/>
          </a:p>
          <a:p>
            <a:endParaRPr lang="en-US" altLang="ja-JP" dirty="0"/>
          </a:p>
          <a:p>
            <a:r>
              <a:rPr lang="ja-JP" altLang="en-US" dirty="0"/>
              <a:t>・最善の</a:t>
            </a:r>
            <a:r>
              <a:rPr lang="ja-JP" altLang="ja-JP" dirty="0"/>
              <a:t>選択肢</a:t>
            </a:r>
            <a:r>
              <a:rPr lang="ja-JP" altLang="en-US" dirty="0"/>
              <a:t>の一つ</a:t>
            </a:r>
            <a:r>
              <a:rPr lang="ja-JP" altLang="ja-JP" dirty="0"/>
              <a:t>としての里親委託</a:t>
            </a:r>
            <a:r>
              <a:rPr lang="ja-JP" altLang="en-US" dirty="0"/>
              <a:t>において、施設と里親子が</a:t>
            </a:r>
            <a:r>
              <a:rPr lang="ja-JP" altLang="ja-JP" dirty="0"/>
              <a:t>つ</a:t>
            </a:r>
            <a:r>
              <a:rPr lang="ja-JP" altLang="en-US" dirty="0"/>
              <a:t>な</a:t>
            </a:r>
            <a:r>
              <a:rPr lang="ja-JP" altLang="ja-JP" dirty="0"/>
              <a:t>がり</a:t>
            </a:r>
            <a:r>
              <a:rPr lang="ja-JP" altLang="en-US" dirty="0"/>
              <a:t>感を持てる</a:t>
            </a:r>
            <a:r>
              <a:rPr lang="ja-JP" altLang="ja-JP" dirty="0"/>
              <a:t>育ちを実現するために</a:t>
            </a:r>
            <a:r>
              <a:rPr lang="ja-JP" altLang="en-US" dirty="0"/>
              <a:t>は、</a:t>
            </a:r>
            <a:r>
              <a:rPr lang="ja-JP" altLang="ja-JP" dirty="0"/>
              <a:t>里親家庭</a:t>
            </a:r>
            <a:r>
              <a:rPr lang="ja-JP" altLang="en-US" dirty="0"/>
              <a:t>に施設や地域と共にその子を育てる</a:t>
            </a:r>
            <a:r>
              <a:rPr lang="ja-JP" altLang="ja-JP" dirty="0"/>
              <a:t>チームの一員</a:t>
            </a:r>
            <a:r>
              <a:rPr lang="ja-JP" altLang="en-US" dirty="0"/>
              <a:t>と意識を持ってもらえるような支援が求められます。</a:t>
            </a:r>
            <a:endParaRPr lang="en-US" altLang="ja-JP" dirty="0"/>
          </a:p>
          <a:p>
            <a:endParaRPr lang="en-US" altLang="ja-JP" dirty="0"/>
          </a:p>
          <a:p>
            <a:r>
              <a:rPr lang="ja-JP" altLang="en-US" dirty="0"/>
              <a:t>・里親はその動機、性格、年齢、立場、養育スキル、地域性、支援者の有無なども様々であることをきちんとアセスメントができてこそ、より良い支援が実現します。</a:t>
            </a:r>
            <a:endParaRPr lang="en-US" altLang="ja-JP" dirty="0"/>
          </a:p>
          <a:p>
            <a:endParaRPr lang="en-US" altLang="ja-JP" dirty="0"/>
          </a:p>
          <a:p>
            <a:r>
              <a:rPr lang="ja-JP" altLang="en-US" dirty="0"/>
              <a:t>・乳児院はこれまでも子どもを家族や児童養護施設等へつないできたスペシャリストであるという経験を、里親委託においても十分に発揮できる力を持っているはずです。</a:t>
            </a:r>
            <a:endParaRPr lang="en-US" altLang="ja-JP" dirty="0"/>
          </a:p>
          <a:p>
            <a:endParaRPr lang="en-US" altLang="ja-JP" dirty="0"/>
          </a:p>
          <a:p>
            <a:r>
              <a:rPr lang="ja-JP" altLang="en-US" dirty="0"/>
              <a:t>・里親には子どもの月年齢、体調</a:t>
            </a:r>
            <a:r>
              <a:rPr lang="ja-JP" altLang="en-US" dirty="0" smtClean="0"/>
              <a:t>、障害や</a:t>
            </a:r>
            <a:r>
              <a:rPr lang="ja-JP" altLang="en-US" dirty="0"/>
              <a:t>疾患等の有無によって、交流方法が異なる場合があることも説明し、適切な対応がなされるよう理解を求めます。　</a:t>
            </a:r>
            <a:endParaRPr lang="en-US" altLang="ja-JP" dirty="0"/>
          </a:p>
          <a:p>
            <a:endParaRPr lang="en-US" altLang="ja-JP" dirty="0"/>
          </a:p>
          <a:p>
            <a:r>
              <a:rPr lang="ja-JP" altLang="en-US" dirty="0"/>
              <a:t>　子どもの担当養育者としての心構えとしては</a:t>
            </a:r>
          </a:p>
          <a:p>
            <a:r>
              <a:rPr lang="ja-JP" altLang="en-US" dirty="0" smtClean="0"/>
              <a:t>①</a:t>
            </a:r>
            <a:r>
              <a:rPr lang="ja-JP" altLang="en-US" dirty="0"/>
              <a:t>スムーズなアタッチメントや育ちのバトンタッチを目指す</a:t>
            </a:r>
          </a:p>
          <a:p>
            <a:r>
              <a:rPr lang="ja-JP" altLang="en-US" dirty="0" smtClean="0"/>
              <a:t>②</a:t>
            </a:r>
            <a:r>
              <a:rPr lang="ja-JP" altLang="en-US" dirty="0"/>
              <a:t>担当養育者としての子どもへの思いは大切にしながら、客観的な視点も忘れない</a:t>
            </a:r>
          </a:p>
          <a:p>
            <a:r>
              <a:rPr lang="ja-JP" altLang="en-US" dirty="0" smtClean="0"/>
              <a:t>③</a:t>
            </a:r>
            <a:r>
              <a:rPr lang="ja-JP" altLang="en-US" dirty="0"/>
              <a:t>里親のアセスメントにあたっての他職種職員との連携</a:t>
            </a:r>
            <a:endParaRPr lang="en-US" altLang="ja-JP" dirty="0"/>
          </a:p>
          <a:p>
            <a:r>
              <a:rPr lang="ja-JP" altLang="en-US" dirty="0" smtClean="0"/>
              <a:t>④</a:t>
            </a:r>
            <a:r>
              <a:rPr lang="ja-JP" altLang="en-US" dirty="0"/>
              <a:t>里親子の交流の深まりに合わせて当たって、子どもとの関係性を切り替えていく準備</a:t>
            </a:r>
          </a:p>
          <a:p>
            <a:r>
              <a:rPr lang="ja-JP" altLang="en-US" dirty="0" smtClean="0"/>
              <a:t>⑤</a:t>
            </a:r>
            <a:r>
              <a:rPr lang="ja-JP" altLang="en-US" dirty="0"/>
              <a:t>正式に委託が決まったあるいは措置変更の際は、祝福して送り出す</a:t>
            </a:r>
            <a:endParaRPr lang="en-US" altLang="ja-JP" dirty="0"/>
          </a:p>
          <a:p>
            <a:r>
              <a:rPr lang="ja-JP" altLang="en-US" dirty="0"/>
              <a:t>　</a:t>
            </a:r>
            <a:endParaRPr lang="en-US" altLang="ja-JP" dirty="0"/>
          </a:p>
          <a:p>
            <a:r>
              <a:rPr lang="ja-JP" altLang="en-US" dirty="0" smtClean="0"/>
              <a:t>　実際</a:t>
            </a:r>
            <a:r>
              <a:rPr lang="ja-JP" altLang="en-US" dirty="0"/>
              <a:t>に子どもを里親に委託したからと言っても、そこで関係が終わるわけではありません。家庭復帰させた親子へのそれと同じようにアフターケアについても意識する必要があります。</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15</a:t>
            </a:fld>
            <a:endParaRPr lang="ja-JP" altLang="en-US" noProof="0" dirty="0"/>
          </a:p>
        </p:txBody>
      </p:sp>
      <p:sp>
        <p:nvSpPr>
          <p:cNvPr id="7" name="スライド イメージ プレースホルダー 6">
            <a:extLst>
              <a:ext uri="{FF2B5EF4-FFF2-40B4-BE49-F238E27FC236}">
                <a16:creationId xmlns:a16="http://schemas.microsoft.com/office/drawing/2014/main" xmlns="" id="{C5FA6DC8-7280-4F86-A813-447A7127E2D6}"/>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093191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実際に子どもを里親に委託したからと言っても、そこで関係が終わるわけではありません。家庭復帰させた親子へのそれと同じようにアフターケアについても意識する必要があります。</a:t>
            </a:r>
            <a:endParaRPr lang="en-US" altLang="ja-JP" dirty="0"/>
          </a:p>
          <a:p>
            <a:endParaRPr lang="en-US" altLang="ja-JP" dirty="0"/>
          </a:p>
          <a:p>
            <a:r>
              <a:rPr lang="ja-JP" altLang="en-US" dirty="0"/>
              <a:t>・乳児院が担う支援は、各自治体や施設によって体制や取り組みの方法が異なることは理解して欲しいと思います。皆さんが住んでいらっしゃる地域や施設の考え方等によってそのあたりは異なります。</a:t>
            </a:r>
            <a:endParaRPr lang="en-US" altLang="ja-JP" dirty="0"/>
          </a:p>
          <a:p>
            <a:endParaRPr lang="ja-JP" altLang="en-US" dirty="0"/>
          </a:p>
          <a:p>
            <a:r>
              <a:rPr lang="ja-JP" altLang="en-US" dirty="0"/>
              <a:t>・関係機関との協議が必要というのは、これも家庭復帰させたケースと同様に里親家庭へも継続的な関わりを続けて欲しいという点です。自施設から委託した児童のみならず、例えば各地域の里親支援専門相談員が担当するエリアや過去に委託したケース、未委託里親へのサポートなどにも意識的に取り組んで欲しいと思います。</a:t>
            </a:r>
            <a:endParaRPr lang="en-US" altLang="ja-JP" dirty="0"/>
          </a:p>
          <a:p>
            <a:endParaRPr lang="ja-JP" altLang="en-US" dirty="0"/>
          </a:p>
          <a:p>
            <a:r>
              <a:rPr lang="ja-JP" altLang="en-US" dirty="0"/>
              <a:t>・委託当初は、子どもや里親の様々な思いに寄り添った支援となるでしょう。もちろん、これまでの交流によって里親子の関係性が構築されていることは大前提ですが、例えば子どもの体調不良時の対応や試し行動などは実際に知識として知っているからといって、必ずしも適切に対応できるわけではありません。また、第三者に相談することで委託自体を取り消されるのではないか、という不安を抱えている里親も少なくないようです。そういった誤解を取り除き、「不調」などが起きる前にサポートできることが理想です。</a:t>
            </a:r>
            <a:endParaRPr lang="en-US" altLang="ja-JP" dirty="0"/>
          </a:p>
          <a:p>
            <a:endParaRPr lang="en-US" altLang="ja-JP" dirty="0"/>
          </a:p>
          <a:p>
            <a:r>
              <a:rPr lang="ja-JP" altLang="en-US" dirty="0"/>
              <a:t>・家庭訪問は、できれば定期的にあるいは必要に応じて、児相や里親支援機関と一緒に、また里親支援専門相談員や担当養育者、必要に応じて心理職や看護師などが実施します。よくできている部分はきちんと評価し、不安や不満などは丁寧に聞き取るなど、しっかり里親子のアセスメントを行うことで関係性の悪化や不調などに繋がることがないように心がけましょう。</a:t>
            </a:r>
            <a:endParaRPr lang="en-US" altLang="ja-JP" dirty="0"/>
          </a:p>
          <a:p>
            <a:endParaRPr lang="ja-JP" altLang="en-US" dirty="0"/>
          </a:p>
          <a:p>
            <a:r>
              <a:rPr lang="ja-JP" altLang="en-US" dirty="0"/>
              <a:t>・また、日頃より里親支援専門相談員や担当養育者が、あるいは必要に応じて他の専門職が電話や来所、家庭訪問時などの相談に乗れるような体制づくりも意識しましょう。</a:t>
            </a:r>
          </a:p>
          <a:p>
            <a:endParaRPr lang="en-US" altLang="ja-JP" dirty="0"/>
          </a:p>
          <a:p>
            <a:r>
              <a:rPr lang="ja-JP" altLang="en-US" dirty="0"/>
              <a:t>・その他には児童手当の受給や住民異動、（実親名義の）保険証更新、特別養子縁組手続きなどの行政手続きや真実告知へのサポートなども行うことがあります。</a:t>
            </a:r>
          </a:p>
          <a:p>
            <a:endParaRPr lang="en-US" altLang="ja-JP" dirty="0"/>
          </a:p>
          <a:p>
            <a:r>
              <a:rPr lang="ja-JP" altLang="en-US" dirty="0"/>
              <a:t>・レスパイトケアについては、制度に関する周知を図り、利用についての説明等を行う。</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16</a:t>
            </a:fld>
            <a:endParaRPr lang="ja-JP" altLang="en-US" noProof="0" dirty="0"/>
          </a:p>
        </p:txBody>
      </p:sp>
      <p:sp>
        <p:nvSpPr>
          <p:cNvPr id="7" name="スライド イメージ プレースホルダー 6">
            <a:extLst>
              <a:ext uri="{FF2B5EF4-FFF2-40B4-BE49-F238E27FC236}">
                <a16:creationId xmlns:a16="http://schemas.microsoft.com/office/drawing/2014/main" xmlns="" id="{27143431-D4FE-4446-B77D-694383A445E4}"/>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249125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地域の里親への支援に関しては、全乳協が</a:t>
            </a:r>
            <a:r>
              <a:rPr lang="en-US" altLang="ja-JP" dirty="0"/>
              <a:t>H27</a:t>
            </a:r>
            <a:r>
              <a:rPr lang="ja-JP" altLang="en-US" dirty="0" smtClean="0"/>
              <a:t>年</a:t>
            </a:r>
            <a:r>
              <a:rPr lang="en-US" altLang="ja-JP" dirty="0" smtClean="0"/>
              <a:t>5</a:t>
            </a:r>
            <a:r>
              <a:rPr lang="ja-JP" altLang="en-US" dirty="0" smtClean="0"/>
              <a:t>月</a:t>
            </a:r>
            <a:r>
              <a:rPr lang="ja-JP" altLang="en-US" dirty="0"/>
              <a:t>に発行した「よりよい家庭養護の実現を目指して　－チームワークによる家庭養護－」をぜひご一読ください。</a:t>
            </a:r>
            <a:endParaRPr lang="en-US" altLang="ja-JP" dirty="0"/>
          </a:p>
          <a:p>
            <a:endParaRPr lang="en-US" altLang="ja-JP" dirty="0"/>
          </a:p>
          <a:p>
            <a:r>
              <a:rPr lang="ja-JP" altLang="en-US" dirty="0"/>
              <a:t>　里親支援という言葉は今でももちろん使われてはいますが、どちらかというと施設（上）→里親（下）というイメージが拭い切れません。最近では特に上記の冊子にあるような里親と施設との「チームワーク」あるいは「パートナーシップ」といった表現がされる傾向が強いように思います。私たちもそういう並列的な関係性でありたいと思っています。</a:t>
            </a:r>
            <a:endParaRPr lang="en-US" altLang="ja-JP" dirty="0"/>
          </a:p>
          <a:p>
            <a:endParaRPr lang="en-US" altLang="ja-JP" dirty="0"/>
          </a:p>
          <a:p>
            <a:r>
              <a:rPr lang="ja-JP" altLang="en-US" dirty="0"/>
              <a:t>　私たち乳児院職員は</a:t>
            </a:r>
            <a:r>
              <a:rPr lang="ja-JP" altLang="en-US" dirty="0" smtClean="0"/>
              <a:t>前頁で</a:t>
            </a:r>
            <a:r>
              <a:rPr lang="ja-JP" altLang="en-US" dirty="0"/>
              <a:t>お伝えしたように自施設から委託した里親家庭だけでなく、施設が所在している地域や近隣自治体に点在している里親が安心してつながることのできるあるいは帰属感を持ってもらえるような存在であることを意識する必要があります。里親支援専門相談員だけでなく、これまでの乳幼児養育を専門的にやってきた乳児院だからこそやれることがあるはずですし、頼ってもらえることでまた乳児院自体の専門スキルも上がっていくのだと思います。</a:t>
            </a:r>
            <a:endParaRPr lang="en-US" altLang="ja-JP" dirty="0"/>
          </a:p>
          <a:p>
            <a:endParaRPr lang="en-US" altLang="ja-JP" dirty="0"/>
          </a:p>
          <a:p>
            <a:r>
              <a:rPr lang="ja-JP" altLang="en-US" dirty="0"/>
              <a:t>　また、里親支援専門相談員や里親支援機関、児童相談所との連携の中で、各自治体等での里親制度のＰＲ、里親に関心を持っている地域住民を私たちの仲間として迎え入れるべく、リクルート活動等を進めていくことも必要です。</a:t>
            </a:r>
          </a:p>
          <a:p>
            <a:endParaRPr lang="en-US" altLang="ja-JP" dirty="0"/>
          </a:p>
          <a:p>
            <a:r>
              <a:rPr lang="ja-JP" altLang="en-US" dirty="0"/>
              <a:t>　</a:t>
            </a:r>
            <a:r>
              <a:rPr lang="en-US" altLang="ja-JP" dirty="0"/>
              <a:t>【</a:t>
            </a:r>
            <a:r>
              <a:rPr lang="ja-JP" altLang="en-US" dirty="0"/>
              <a:t>まとめ</a:t>
            </a:r>
            <a:r>
              <a:rPr lang="en-US" altLang="ja-JP" dirty="0"/>
              <a:t>】</a:t>
            </a:r>
          </a:p>
          <a:p>
            <a:r>
              <a:rPr lang="ja-JP" altLang="en-US" dirty="0"/>
              <a:t>・社会的養護（養育）における里親制度の重要な点は、つまり「子どもが家庭で育つ権利の保障であり、その選択肢を増やす」ということに他なりません。</a:t>
            </a:r>
          </a:p>
          <a:p>
            <a:r>
              <a:rPr lang="ja-JP" altLang="en-US" dirty="0"/>
              <a:t>・これまで乳児院が多くのそして様々な子ども達と培ってきた専門性を活かして、子どもとの関係性をしっかり里親にも引き継ぐことが、子どもの将来につながっていることを再認識して欲しいと思います。</a:t>
            </a:r>
            <a:endParaRPr lang="en-US" altLang="ja-JP" dirty="0"/>
          </a:p>
          <a:p>
            <a:r>
              <a:rPr lang="ja-JP" altLang="en-US" dirty="0"/>
              <a:t>・そして、各地域やそれぞれの乳児院での取り組みや強み・弱みを理解し、職員同士であるいは施設同士でその思いやスキルを磨きあうことで、里親子とのパートナーシップにつなげていきましょう。</a:t>
            </a:r>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17</a:t>
            </a:fld>
            <a:endParaRPr lang="ja-JP" altLang="en-US" noProof="0" dirty="0"/>
          </a:p>
        </p:txBody>
      </p:sp>
      <p:sp>
        <p:nvSpPr>
          <p:cNvPr id="7" name="スライド イメージ プレースホルダー 6">
            <a:extLst>
              <a:ext uri="{FF2B5EF4-FFF2-40B4-BE49-F238E27FC236}">
                <a16:creationId xmlns:a16="http://schemas.microsoft.com/office/drawing/2014/main" xmlns="" id="{6CB5BC86-D419-4796-8B1F-64A85F4D1DCB}"/>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221939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247650"/>
            <a:ext cx="4473575" cy="3354388"/>
          </a:xfrm>
        </p:spPr>
      </p:sp>
      <p:sp>
        <p:nvSpPr>
          <p:cNvPr id="3" name="ノート プレースホルダー 2"/>
          <p:cNvSpPr>
            <a:spLocks noGrp="1"/>
          </p:cNvSpPr>
          <p:nvPr>
            <p:ph type="body" idx="1"/>
          </p:nvPr>
        </p:nvSpPr>
        <p:spPr/>
        <p:txBody>
          <a:bodyPr/>
          <a:lstStyle/>
          <a:p>
            <a:r>
              <a:rPr kumimoji="1" lang="ja-JP" altLang="en-US" sz="1050" dirty="0" smtClean="0">
                <a:latin typeface="ＭＳ Ｐゴシック" panose="020B0600070205080204" pitchFamily="50" charset="-128"/>
                <a:ea typeface="ＭＳ Ｐゴシック" panose="020B0600070205080204" pitchFamily="50" charset="-128"/>
              </a:rPr>
              <a:t>　最後</a:t>
            </a:r>
            <a:r>
              <a:rPr kumimoji="1" lang="ja-JP" altLang="en-US" sz="1050" dirty="0">
                <a:latin typeface="ＭＳ Ｐゴシック" panose="020B0600070205080204" pitchFamily="50" charset="-128"/>
                <a:ea typeface="ＭＳ Ｐゴシック" panose="020B0600070205080204" pitchFamily="50" charset="-128"/>
              </a:rPr>
              <a:t>に要綱等に定められている里親支援専門相談員の業務内容をご紹介しておきます。</a:t>
            </a:r>
            <a:endParaRPr kumimoji="1" lang="en-US" altLang="ja-JP" sz="1050" dirty="0">
              <a:latin typeface="ＭＳ Ｐゴシック" panose="020B0600070205080204" pitchFamily="50" charset="-128"/>
              <a:ea typeface="ＭＳ Ｐゴシック" panose="020B0600070205080204" pitchFamily="50" charset="-128"/>
            </a:endParaRPr>
          </a:p>
          <a:p>
            <a:endParaRPr kumimoji="1" lang="en-US" altLang="ja-JP" sz="1050" dirty="0">
              <a:latin typeface="ＭＳ Ｐゴシック" panose="020B0600070205080204" pitchFamily="50" charset="-128"/>
              <a:ea typeface="ＭＳ Ｐゴシック" panose="020B0600070205080204" pitchFamily="50" charset="-128"/>
            </a:endParaRPr>
          </a:p>
          <a:p>
            <a:r>
              <a:rPr kumimoji="1" lang="ja-JP" altLang="en-US" sz="1050" dirty="0" smtClean="0">
                <a:latin typeface="ＭＳ Ｐゴシック" panose="020B0600070205080204" pitchFamily="50" charset="-128"/>
                <a:ea typeface="ＭＳ Ｐゴシック" panose="020B0600070205080204" pitchFamily="50" charset="-128"/>
              </a:rPr>
              <a:t>　もちろん</a:t>
            </a:r>
            <a:r>
              <a:rPr kumimoji="1" lang="ja-JP" altLang="en-US" sz="1050" dirty="0">
                <a:latin typeface="ＭＳ Ｐゴシック" panose="020B0600070205080204" pitchFamily="50" charset="-128"/>
                <a:ea typeface="ＭＳ Ｐゴシック" panose="020B0600070205080204" pitchFamily="50" charset="-128"/>
              </a:rPr>
              <a:t>これらはあくまでも基本的な内容ですので、これ以外にも独自の取り組みを行っている機関や施設や地域があることも知っておいてください。</a:t>
            </a:r>
            <a:endParaRPr kumimoji="1" lang="en-US" altLang="ja-JP" sz="1050" dirty="0">
              <a:latin typeface="ＭＳ Ｐゴシック" panose="020B0600070205080204" pitchFamily="50" charset="-128"/>
              <a:ea typeface="ＭＳ Ｐゴシック" panose="020B0600070205080204" pitchFamily="50" charset="-128"/>
            </a:endParaRPr>
          </a:p>
          <a:p>
            <a:endParaRPr kumimoji="1" lang="en-US" altLang="ja-JP" sz="1050" dirty="0">
              <a:latin typeface="ＭＳ Ｐゴシック" panose="020B0600070205080204" pitchFamily="50" charset="-128"/>
              <a:ea typeface="ＭＳ Ｐゴシック" panose="020B0600070205080204" pitchFamily="50" charset="-128"/>
            </a:endParaRPr>
          </a:p>
          <a:p>
            <a:r>
              <a:rPr kumimoji="1" lang="ja-JP" altLang="en-US" sz="1050" dirty="0" smtClean="0">
                <a:latin typeface="ＭＳ Ｐゴシック" panose="020B0600070205080204" pitchFamily="50" charset="-128"/>
                <a:ea typeface="ＭＳ Ｐゴシック" panose="020B0600070205080204" pitchFamily="50" charset="-128"/>
              </a:rPr>
              <a:t>　以上</a:t>
            </a:r>
            <a:r>
              <a:rPr kumimoji="1" lang="ja-JP" altLang="en-US" sz="1050" dirty="0">
                <a:latin typeface="ＭＳ Ｐゴシック" panose="020B0600070205080204" pitchFamily="50" charset="-128"/>
                <a:ea typeface="ＭＳ Ｐゴシック" panose="020B0600070205080204" pitchFamily="50" charset="-128"/>
              </a:rPr>
              <a:t>で、乳児院の里親支援関連のお話を終わります。</a:t>
            </a: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2C6EC-43E9-4550-8BF1-B3383A135DC6}"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741775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まずは、その基本的な考え方や根拠についてお話をします。</a:t>
            </a:r>
            <a:endParaRPr lang="en-US" altLang="ja-JP" dirty="0"/>
          </a:p>
          <a:p>
            <a:endParaRPr lang="en-US" altLang="ja-JP" dirty="0"/>
          </a:p>
          <a:p>
            <a:r>
              <a:rPr lang="ja-JP" altLang="en-US" dirty="0"/>
              <a:t>　子どもにかかわるお仕事をされている皆さんでも、「児童の権利に関する条約」（通称：子どもの権利条約）を全文きちんと読んだことがあるという方は、それほど多くないのではないでしょうか。</a:t>
            </a:r>
            <a:endParaRPr lang="en-US" altLang="ja-JP" dirty="0"/>
          </a:p>
          <a:p>
            <a:r>
              <a:rPr lang="ja-JP" altLang="en-US" dirty="0" smtClean="0"/>
              <a:t>　この</a:t>
            </a:r>
            <a:r>
              <a:rPr lang="ja-JP" altLang="en-US" dirty="0"/>
              <a:t>「子どもの権利条約」は平成元年に国連総会にて採択され、日本は平成</a:t>
            </a:r>
            <a:r>
              <a:rPr lang="en-US" altLang="ja-JP" dirty="0"/>
              <a:t>2</a:t>
            </a:r>
            <a:r>
              <a:rPr lang="ja-JP" altLang="en-US" dirty="0"/>
              <a:t>年に署名、平成</a:t>
            </a:r>
            <a:r>
              <a:rPr lang="en-US" altLang="ja-JP" dirty="0"/>
              <a:t>6</a:t>
            </a:r>
            <a:r>
              <a:rPr lang="ja-JP" altLang="en-US" dirty="0"/>
              <a:t>年に批准しています。批准国はそれを実現するため、国内法の整備などに具体的に取り組む義務が、そして国民一人ひとりはもちろん、乳児院職員は特にそこに定められた「子ども達が有するすべての権利」について知らせ、それを保障する義務があります。</a:t>
            </a:r>
            <a:endParaRPr lang="en-US" altLang="ja-JP" dirty="0"/>
          </a:p>
          <a:p>
            <a:r>
              <a:rPr lang="ja-JP" altLang="en-US" dirty="0" smtClean="0"/>
              <a:t>　こちら</a:t>
            </a:r>
            <a:r>
              <a:rPr lang="ja-JP" altLang="en-US" dirty="0"/>
              <a:t>で紹介している外務省のホームページなどでその全文を読むことができます。文章中には原則的に代替的養護は家庭で行うとはっきり規定されています。　　</a:t>
            </a:r>
            <a:endParaRPr lang="en-US" altLang="ja-JP" dirty="0"/>
          </a:p>
          <a:p>
            <a:r>
              <a:rPr lang="ja-JP" altLang="en-US" dirty="0" smtClean="0"/>
              <a:t>　日本</a:t>
            </a:r>
            <a:r>
              <a:rPr lang="ja-JP" altLang="en-US" dirty="0"/>
              <a:t>の</a:t>
            </a:r>
            <a:r>
              <a:rPr lang="ja-JP" altLang="ja-JP" dirty="0"/>
              <a:t>社会的養護</a:t>
            </a:r>
            <a:r>
              <a:rPr lang="ja-JP" altLang="en-US" dirty="0"/>
              <a:t>（養育）の</a:t>
            </a:r>
            <a:r>
              <a:rPr lang="ja-JP" altLang="ja-JP" dirty="0"/>
              <a:t>必要な子ども</a:t>
            </a:r>
            <a:r>
              <a:rPr lang="ja-JP" altLang="en-US" dirty="0"/>
              <a:t>は約</a:t>
            </a:r>
            <a:r>
              <a:rPr lang="en-US" altLang="ja-JP" dirty="0"/>
              <a:t>4</a:t>
            </a:r>
            <a:r>
              <a:rPr lang="ja-JP" altLang="en-US" dirty="0"/>
              <a:t>万人、そ</a:t>
            </a:r>
            <a:r>
              <a:rPr lang="ja-JP" altLang="ja-JP" dirty="0"/>
              <a:t>の</a:t>
            </a:r>
            <a:r>
              <a:rPr lang="en-US" altLang="ja-JP" dirty="0"/>
              <a:t>8</a:t>
            </a:r>
            <a:r>
              <a:rPr lang="ja-JP" altLang="ja-JP" dirty="0"/>
              <a:t>割以上</a:t>
            </a:r>
            <a:r>
              <a:rPr lang="ja-JP" altLang="en-US" dirty="0"/>
              <a:t>は</a:t>
            </a:r>
            <a:r>
              <a:rPr lang="ja-JP" altLang="ja-JP" dirty="0"/>
              <a:t>乳児院や児童養護施設</a:t>
            </a:r>
            <a:r>
              <a:rPr lang="ja-JP" altLang="en-US" dirty="0"/>
              <a:t>など</a:t>
            </a:r>
            <a:r>
              <a:rPr lang="ja-JP" altLang="ja-JP" dirty="0"/>
              <a:t>で</a:t>
            </a:r>
            <a:r>
              <a:rPr lang="ja-JP" altLang="en-US" dirty="0"/>
              <a:t>養育されており、欧米諸国と比較しても人員配置や予算などが圧倒的に少ないながらも日夜頑張っている私たちの意に反して、この条約を守り切れていないと</a:t>
            </a:r>
            <a:r>
              <a:rPr lang="ja-JP" altLang="ja-JP" dirty="0"/>
              <a:t>「施設偏重」</a:t>
            </a:r>
            <a:r>
              <a:rPr lang="ja-JP" altLang="en-US" dirty="0"/>
              <a:t>「集団的養育」「乳幼児期の親子分離」など</a:t>
            </a:r>
            <a:r>
              <a:rPr lang="ja-JP" altLang="ja-JP" dirty="0"/>
              <a:t>が</a:t>
            </a:r>
            <a:r>
              <a:rPr lang="ja-JP" altLang="en-US" dirty="0"/>
              <a:t>国内外</a:t>
            </a:r>
            <a:r>
              <a:rPr lang="ja-JP" altLang="ja-JP" dirty="0"/>
              <a:t>から</a:t>
            </a:r>
            <a:r>
              <a:rPr lang="ja-JP" altLang="en-US" dirty="0"/>
              <a:t>の</a:t>
            </a:r>
            <a:r>
              <a:rPr lang="ja-JP" altLang="ja-JP" dirty="0"/>
              <a:t>批判</a:t>
            </a:r>
            <a:r>
              <a:rPr lang="ja-JP" altLang="en-US" dirty="0"/>
              <a:t>の対象となっています。</a:t>
            </a:r>
            <a:endParaRPr lang="en-US" altLang="ja-JP" dirty="0"/>
          </a:p>
          <a:p>
            <a:endParaRPr lang="en-US" altLang="ja-JP" dirty="0"/>
          </a:p>
          <a:p>
            <a:r>
              <a:rPr lang="ja-JP" altLang="en-US" dirty="0"/>
              <a:t>　平成</a:t>
            </a:r>
            <a:r>
              <a:rPr lang="en-US" altLang="ja-JP" dirty="0"/>
              <a:t>28</a:t>
            </a:r>
            <a:r>
              <a:rPr lang="ja-JP" altLang="en-US" dirty="0"/>
              <a:t>～</a:t>
            </a:r>
            <a:r>
              <a:rPr lang="en-US" altLang="ja-JP" dirty="0"/>
              <a:t>29</a:t>
            </a:r>
            <a:r>
              <a:rPr lang="ja-JP" altLang="en-US" dirty="0"/>
              <a:t>年度において、私たちの職務にかかわる大きな法改正がなされました。</a:t>
            </a:r>
            <a:endParaRPr lang="en-US" altLang="ja-JP" dirty="0"/>
          </a:p>
          <a:p>
            <a:r>
              <a:rPr lang="ja-JP" altLang="en-US" dirty="0" smtClean="0"/>
              <a:t>　「</a:t>
            </a:r>
            <a:r>
              <a:rPr lang="ja-JP" altLang="en-US" dirty="0"/>
              <a:t>児童福祉法等の一部を改正する法律」（以下、改正児童福祉法）において、「児童福祉法の理念の明確化」「市町村および児相の体制強化」「里親委託の推進」などが条文化され、</a:t>
            </a:r>
            <a:r>
              <a:rPr lang="ja-JP" altLang="en-US" dirty="0" smtClean="0"/>
              <a:t>前頁で言及</a:t>
            </a:r>
            <a:r>
              <a:rPr lang="ja-JP" altLang="en-US" dirty="0"/>
              <a:t>した国内外からの批判に対するこれからのあり方がはっきり示されたと言えるでしょう。</a:t>
            </a:r>
            <a:endParaRPr lang="en-US" altLang="ja-JP" dirty="0"/>
          </a:p>
          <a:p>
            <a:endParaRPr lang="en-US" altLang="ja-JP" dirty="0"/>
          </a:p>
          <a:p>
            <a:r>
              <a:rPr lang="ja-JP" altLang="en-US" dirty="0"/>
              <a:t>　第一条 　全て児童は、児童の権利に関する条約の精神にのっとり、適切に養育されること、・・・以下、省略。</a:t>
            </a:r>
            <a:endParaRPr lang="en-US" altLang="ja-JP" dirty="0"/>
          </a:p>
          <a:p>
            <a:endParaRPr lang="en-US" altLang="ja-JP" dirty="0"/>
          </a:p>
          <a:p>
            <a:r>
              <a:rPr lang="ja-JP" altLang="en-US" dirty="0"/>
              <a:t>　ここで言われる「適切な養育」とは、</a:t>
            </a:r>
            <a:endParaRPr lang="en-US" altLang="ja-JP" dirty="0"/>
          </a:p>
          <a:p>
            <a:endParaRPr lang="en-US" altLang="ja-JP" dirty="0"/>
          </a:p>
          <a:p>
            <a:r>
              <a:rPr lang="ja-JP" altLang="en-US" dirty="0"/>
              <a:t>　第三条の二 　前半、省略。・・・児童を家庭において養育することが困難であり又は適当でない場合にあつては児童が家庭における養育環境と同様の養育環境において継続的に養育されるよう、</a:t>
            </a:r>
            <a:r>
              <a:rPr lang="ja-JP" altLang="en-US" dirty="0" smtClean="0"/>
              <a:t>児童を</a:t>
            </a:r>
            <a:r>
              <a:rPr lang="ja-JP" altLang="en-US" dirty="0"/>
              <a:t>家庭及び当該養育環境において養育することが適当でない場合にあつては児童ができる限り良好な家庭的環境において養育されるよう、必要な措置を講じなければならない。</a:t>
            </a:r>
            <a:endParaRPr lang="en-US" altLang="ja-JP" dirty="0"/>
          </a:p>
          <a:p>
            <a:endParaRPr lang="en-US" altLang="ja-JP" dirty="0"/>
          </a:p>
          <a:p>
            <a:r>
              <a:rPr lang="ja-JP" altLang="en-US" dirty="0"/>
              <a:t>　この条文によって、これからの日本は家庭→里親→施設という優先順位で、「施設養護（養育）」から「家庭養護（里親養育）」へ徐々にシフトしていくという方針が掲げられたことが分かります。</a:t>
            </a:r>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2</a:t>
            </a:fld>
            <a:endParaRPr lang="ja-JP" altLang="en-US" noProof="0" dirty="0"/>
          </a:p>
        </p:txBody>
      </p:sp>
      <p:sp>
        <p:nvSpPr>
          <p:cNvPr id="7" name="スライド イメージ プレースホルダー 6">
            <a:extLst>
              <a:ext uri="{FF2B5EF4-FFF2-40B4-BE49-F238E27FC236}">
                <a16:creationId xmlns:a16="http://schemas.microsoft.com/office/drawing/2014/main" xmlns="" id="{B4864568-EEBD-4505-B2BF-7870B6F629EA}"/>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572811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平成</a:t>
            </a:r>
            <a:r>
              <a:rPr lang="en-US" altLang="ja-JP" dirty="0"/>
              <a:t>23</a:t>
            </a:r>
            <a:r>
              <a:rPr lang="ja-JP" altLang="en-US" dirty="0"/>
              <a:t>年</a:t>
            </a:r>
            <a:r>
              <a:rPr lang="en-US" altLang="ja-JP" dirty="0"/>
              <a:t>7</a:t>
            </a:r>
            <a:r>
              <a:rPr lang="ja-JP" altLang="en-US" dirty="0"/>
              <a:t>月に示された</a:t>
            </a:r>
            <a:r>
              <a:rPr lang="en-US" altLang="ja-JP" dirty="0"/>
              <a:t>『</a:t>
            </a:r>
            <a:r>
              <a:rPr lang="ja-JP" altLang="en-US" dirty="0"/>
              <a:t>社会的養護の課題と将来像</a:t>
            </a:r>
            <a:r>
              <a:rPr lang="en-US" altLang="ja-JP" dirty="0"/>
              <a:t>』</a:t>
            </a:r>
            <a:r>
              <a:rPr lang="ja-JP" altLang="en-US" dirty="0"/>
              <a:t>の中では、社会的養護（養育）の基盤は以下のように規定されました。</a:t>
            </a:r>
            <a:endParaRPr lang="en-US" altLang="ja-JP" dirty="0"/>
          </a:p>
          <a:p>
            <a:r>
              <a:rPr lang="ja-JP" altLang="en-US" dirty="0"/>
              <a:t>◆乳児院・児童養護施設等の本体施設　◆小規模型施設（地域小規模やグループホーム）　◆里親養育（養子縁組やファミリーホーム含む）</a:t>
            </a:r>
            <a:endParaRPr lang="en-US" altLang="ja-JP" dirty="0"/>
          </a:p>
          <a:p>
            <a:r>
              <a:rPr lang="ja-JP" altLang="en-US" dirty="0" smtClean="0"/>
              <a:t>　今後</a:t>
            </a:r>
            <a:r>
              <a:rPr lang="en-US" altLang="ja-JP" dirty="0"/>
              <a:t>15</a:t>
            </a:r>
            <a:r>
              <a:rPr lang="ja-JP" altLang="en-US" dirty="0"/>
              <a:t>年間（平成</a:t>
            </a:r>
            <a:r>
              <a:rPr lang="en-US" altLang="ja-JP" dirty="0"/>
              <a:t>27</a:t>
            </a:r>
            <a:r>
              <a:rPr lang="ja-JP" altLang="en-US" dirty="0"/>
              <a:t>～</a:t>
            </a:r>
            <a:r>
              <a:rPr lang="en-US" altLang="ja-JP" dirty="0"/>
              <a:t>41</a:t>
            </a:r>
            <a:r>
              <a:rPr lang="ja-JP" altLang="en-US" dirty="0"/>
              <a:t>年度）で、それぞれが</a:t>
            </a:r>
            <a:r>
              <a:rPr lang="ja-JP" altLang="en-US" dirty="0" smtClean="0"/>
              <a:t>概ね</a:t>
            </a:r>
            <a:r>
              <a:rPr lang="en-US" altLang="ja-JP" dirty="0"/>
              <a:t>1/3</a:t>
            </a:r>
            <a:r>
              <a:rPr lang="ja-JP" altLang="en-US" dirty="0" err="1" smtClean="0"/>
              <a:t>ずつ</a:t>
            </a:r>
            <a:r>
              <a:rPr lang="ja-JP" altLang="en-US" dirty="0"/>
              <a:t>程度になるようにしていくというものです。あとのスライドでも説明しますが、その後の平成</a:t>
            </a:r>
            <a:r>
              <a:rPr lang="en-US" altLang="ja-JP" dirty="0"/>
              <a:t>29</a:t>
            </a:r>
            <a:r>
              <a:rPr lang="ja-JP" altLang="en-US" dirty="0"/>
              <a:t>年</a:t>
            </a:r>
            <a:r>
              <a:rPr lang="en-US" altLang="ja-JP" dirty="0"/>
              <a:t>8</a:t>
            </a:r>
            <a:r>
              <a:rPr lang="ja-JP" altLang="en-US" dirty="0"/>
              <a:t>月</a:t>
            </a:r>
            <a:r>
              <a:rPr lang="en-US" altLang="ja-JP" dirty="0"/>
              <a:t>2</a:t>
            </a:r>
            <a:r>
              <a:rPr lang="ja-JP" altLang="en-US" dirty="0"/>
              <a:t>日には別に「新しい社会的養育ビジョン」が示されました。これはいわゆる法改正とは違いますが、乳児院職員は今後ともその動向について正しく知る努力が必要でしょう。</a:t>
            </a:r>
            <a:endParaRPr lang="en-US" altLang="ja-JP" dirty="0"/>
          </a:p>
          <a:p>
            <a:endParaRPr lang="en-US" altLang="ja-JP" dirty="0"/>
          </a:p>
          <a:p>
            <a:r>
              <a:rPr lang="ja-JP" altLang="en-US" dirty="0"/>
              <a:t>　ここではその前段階の「課題と将来像」に沿って話を進めます</a:t>
            </a:r>
            <a:r>
              <a:rPr lang="ja-JP" altLang="en-US" dirty="0" smtClean="0"/>
              <a:t>。</a:t>
            </a:r>
            <a:r>
              <a:rPr lang="en-US" altLang="ja-JP" dirty="0" smtClean="0"/>
              <a:t>1/3</a:t>
            </a:r>
            <a:r>
              <a:rPr lang="ja-JP" altLang="en-US" dirty="0" smtClean="0"/>
              <a:t>ずつ</a:t>
            </a:r>
            <a:r>
              <a:rPr lang="ja-JP" altLang="en-US" dirty="0"/>
              <a:t>と言われてはいますが、実質は施設養育（従来型の本体施設、小規模型施設）で全体</a:t>
            </a:r>
            <a:r>
              <a:rPr lang="ja-JP" altLang="en-US" dirty="0" smtClean="0"/>
              <a:t>の</a:t>
            </a:r>
            <a:r>
              <a:rPr lang="en-US" altLang="ja-JP" dirty="0" smtClean="0"/>
              <a:t>2/3</a:t>
            </a:r>
            <a:r>
              <a:rPr lang="ja-JP" altLang="en-US" dirty="0" err="1" smtClean="0"/>
              <a:t>、</a:t>
            </a:r>
            <a:r>
              <a:rPr lang="ja-JP" altLang="en-US" dirty="0"/>
              <a:t>あと</a:t>
            </a:r>
            <a:r>
              <a:rPr lang="ja-JP" altLang="en-US" dirty="0" smtClean="0"/>
              <a:t>の</a:t>
            </a:r>
            <a:r>
              <a:rPr lang="en-US" altLang="ja-JP" dirty="0" smtClean="0"/>
              <a:t>1/3</a:t>
            </a:r>
            <a:r>
              <a:rPr lang="ja-JP" altLang="en-US" dirty="0" smtClean="0"/>
              <a:t>を</a:t>
            </a:r>
            <a:r>
              <a:rPr lang="ja-JP" altLang="en-US" dirty="0"/>
              <a:t>家庭養育でとされ、施設の役割は里親支援専門相談員（里親支援ソーシャルワーカー）配置や里親支援事業などを通じて、地域の里親子や関係機関とより確実で密接なかかわりを持つことが求められます。</a:t>
            </a:r>
            <a:endParaRPr lang="en-US" altLang="ja-JP" dirty="0"/>
          </a:p>
          <a:p>
            <a:endParaRPr lang="en-US" altLang="ja-JP" dirty="0"/>
          </a:p>
          <a:p>
            <a:r>
              <a:rPr lang="ja-JP" altLang="en-US" dirty="0"/>
              <a:t>　これまで子ども達の安全基地となってきた施設の機能・役割・専門性については認められているということであり、 直ちに施設を廃止して、全ての子どもを里親委託にするような「施設養護なのか？家庭養護なのか？」という単純な二者択一的な考え方ではありません。</a:t>
            </a:r>
          </a:p>
          <a:p>
            <a:r>
              <a:rPr lang="ja-JP" altLang="en-US" dirty="0" smtClean="0"/>
              <a:t>　子ども</a:t>
            </a:r>
            <a:r>
              <a:rPr lang="ja-JP" altLang="en-US" dirty="0"/>
              <a:t>一人ひとりのニーズにきちんと応える、また自分の気持ちをまだ言葉でうまく表現できない乳幼児にとって最善の利益、最善の選択肢となるために、児相や乳児院職員、実親も含めた周りの大人達が代弁するということに他なりません。その</a:t>
            </a:r>
            <a:r>
              <a:rPr lang="ja-JP" altLang="ja-JP" dirty="0"/>
              <a:t>子どもにとって最善の養育</a:t>
            </a:r>
            <a:r>
              <a:rPr lang="ja-JP" altLang="en-US" dirty="0"/>
              <a:t>環境、実親にも子どもを託したいと思ってもらえる状況における</a:t>
            </a:r>
            <a:r>
              <a:rPr lang="ja-JP" altLang="ja-JP" dirty="0"/>
              <a:t>選択肢が</a:t>
            </a:r>
            <a:r>
              <a:rPr lang="ja-JP" altLang="en-US" dirty="0"/>
              <a:t>「施設なのか、里親なのか」ということです。そのためには施設でも里親家庭でも同様の環境が</a:t>
            </a:r>
            <a:r>
              <a:rPr lang="ja-JP" altLang="ja-JP" dirty="0"/>
              <a:t>整えられ、提供されること</a:t>
            </a:r>
            <a:r>
              <a:rPr lang="ja-JP" altLang="en-US" dirty="0"/>
              <a:t>が重要です</a:t>
            </a:r>
            <a:r>
              <a:rPr lang="ja-JP" altLang="ja-JP" dirty="0"/>
              <a:t>。</a:t>
            </a:r>
            <a:endParaRPr lang="en-US" altLang="ja-JP" dirty="0"/>
          </a:p>
          <a:p>
            <a:endParaRPr lang="en-US" altLang="ja-JP" dirty="0"/>
          </a:p>
          <a:p>
            <a:r>
              <a:rPr lang="ja-JP" altLang="en-US" dirty="0"/>
              <a:t>　乳児院は子ども達を家庭から預かり、</a:t>
            </a:r>
            <a:r>
              <a:rPr lang="ja-JP" altLang="ja-JP" dirty="0"/>
              <a:t>そして、</a:t>
            </a:r>
            <a:r>
              <a:rPr lang="ja-JP" altLang="en-US" dirty="0"/>
              <a:t>いずれは必ず「家庭」「里親」「児童養護施設等」のどこかに「</a:t>
            </a:r>
            <a:r>
              <a:rPr lang="ja-JP" altLang="ja-JP" dirty="0"/>
              <a:t>子どもの育ち</a:t>
            </a:r>
            <a:r>
              <a:rPr lang="ja-JP" altLang="en-US" dirty="0"/>
              <a:t>をつなぐ</a:t>
            </a:r>
            <a:r>
              <a:rPr lang="ja-JP" altLang="ja-JP" dirty="0"/>
              <a:t>」</a:t>
            </a:r>
            <a:r>
              <a:rPr lang="ja-JP" altLang="en-US" dirty="0"/>
              <a:t>施設です。その</a:t>
            </a:r>
            <a:r>
              <a:rPr lang="ja-JP" altLang="ja-JP" dirty="0"/>
              <a:t>ために</a:t>
            </a:r>
            <a:r>
              <a:rPr lang="ja-JP" altLang="en-US" dirty="0"/>
              <a:t>は</a:t>
            </a:r>
            <a:r>
              <a:rPr lang="ja-JP" altLang="ja-JP" dirty="0"/>
              <a:t>子どもを養育</a:t>
            </a:r>
            <a:r>
              <a:rPr lang="ja-JP" altLang="en-US" dirty="0"/>
              <a:t>する</a:t>
            </a:r>
            <a:r>
              <a:rPr lang="ja-JP" altLang="ja-JP" dirty="0"/>
              <a:t>施設</a:t>
            </a:r>
            <a:r>
              <a:rPr lang="ja-JP" altLang="en-US" dirty="0"/>
              <a:t>、</a:t>
            </a:r>
            <a:r>
              <a:rPr lang="ja-JP" altLang="ja-JP" dirty="0"/>
              <a:t>里親、またそれらを支援する</a:t>
            </a:r>
            <a:r>
              <a:rPr lang="ja-JP" altLang="en-US" dirty="0"/>
              <a:t>児相や地域の関係機関との</a:t>
            </a:r>
            <a:r>
              <a:rPr lang="ja-JP" altLang="ja-JP" dirty="0"/>
              <a:t>信頼関係構築</a:t>
            </a:r>
            <a:r>
              <a:rPr lang="ja-JP" altLang="en-US" dirty="0"/>
              <a:t>は絶対に欠かせません。</a:t>
            </a:r>
            <a:endParaRPr lang="en-US" altLang="ja-JP" dirty="0"/>
          </a:p>
          <a:p>
            <a:r>
              <a:rPr lang="ja-JP" altLang="en-US" dirty="0" smtClean="0"/>
              <a:t>　</a:t>
            </a:r>
            <a:r>
              <a:rPr lang="ja-JP" altLang="ja-JP" dirty="0" smtClean="0"/>
              <a:t>施設</a:t>
            </a:r>
            <a:r>
              <a:rPr lang="ja-JP" altLang="ja-JP" dirty="0"/>
              <a:t>養護と家庭養護を相反するもの</a:t>
            </a:r>
            <a:r>
              <a:rPr lang="ja-JP" altLang="en-US" dirty="0"/>
              <a:t>や敵対するもの</a:t>
            </a:r>
            <a:r>
              <a:rPr lang="ja-JP" altLang="ja-JP" dirty="0"/>
              <a:t>として捉えるのでなく、</a:t>
            </a:r>
            <a:r>
              <a:rPr lang="ja-JP" altLang="en-US" dirty="0"/>
              <a:t>それぞれが子どもを中心とした選択肢として、お互い</a:t>
            </a:r>
            <a:r>
              <a:rPr lang="ja-JP" altLang="ja-JP" dirty="0"/>
              <a:t>が重なり合</a:t>
            </a:r>
            <a:r>
              <a:rPr lang="ja-JP" altLang="en-US" dirty="0"/>
              <a:t>う</a:t>
            </a:r>
            <a:r>
              <a:rPr lang="ja-JP" altLang="ja-JP" dirty="0"/>
              <a:t>関係</a:t>
            </a:r>
            <a:r>
              <a:rPr lang="ja-JP" altLang="en-US" dirty="0"/>
              <a:t>となれるような</a:t>
            </a:r>
            <a:r>
              <a:rPr lang="ja-JP" altLang="ja-JP" dirty="0"/>
              <a:t>新しい発想</a:t>
            </a:r>
            <a:r>
              <a:rPr lang="ja-JP" altLang="en-US" dirty="0"/>
              <a:t>が必要でしょう。</a:t>
            </a:r>
            <a:endParaRPr lang="ja-JP"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3</a:t>
            </a:fld>
            <a:endParaRPr lang="ja-JP" altLang="en-US" noProof="0" dirty="0"/>
          </a:p>
        </p:txBody>
      </p:sp>
      <p:sp>
        <p:nvSpPr>
          <p:cNvPr id="7" name="スライド イメージ プレースホルダー 6">
            <a:extLst>
              <a:ext uri="{FF2B5EF4-FFF2-40B4-BE49-F238E27FC236}">
                <a16:creationId xmlns:a16="http://schemas.microsoft.com/office/drawing/2014/main" xmlns="" id="{A9F66635-C4E9-4850-968B-BFAF7CF6EC37}"/>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843400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では、その子どもにとっての選択肢の一つとしての里親制度について、お話ししていきます。全国里親会等のホームページでも詳しく紹介されていますので、ご参考に。</a:t>
            </a:r>
            <a:endParaRPr lang="en-US" altLang="ja-JP" dirty="0"/>
          </a:p>
          <a:p>
            <a:endParaRPr lang="en-US" altLang="ja-JP" dirty="0"/>
          </a:p>
          <a:p>
            <a:r>
              <a:rPr lang="ja-JP" altLang="en-US" dirty="0"/>
              <a:t>　まずは里親の種類についてです。この後にもっと詳しい説明をしますが、乳児院がかかわる里親の多くはいわゆる特別養子縁組を前提とした方が多いのが特徴です。</a:t>
            </a:r>
            <a:endParaRPr lang="en-US" altLang="ja-JP" dirty="0"/>
          </a:p>
          <a:p>
            <a:endParaRPr lang="en-US" altLang="ja-JP" dirty="0"/>
          </a:p>
          <a:p>
            <a:r>
              <a:rPr lang="ja-JP" altLang="en-US" dirty="0"/>
              <a:t>　今、国が最も求めているのがこの「養育里親」です。赤い字に注目して下さい。要は養子縁組を目的としていない里親が、自分の家庭で子ども達を養育していくものです。この養育里親には、実子と一緒に里子を育てられる方、自身の子育てが一段落した方などがおり、基本的には子どもが実親の元で暮らすことができるようになるまでとなりますが、期間はまちまちです。施設で育つ子ども達にとっては、社会に出る前の一般家庭での生活体験はとても重要な機会なのです。</a:t>
            </a:r>
            <a:endParaRPr lang="en-US" altLang="ja-JP" dirty="0"/>
          </a:p>
          <a:p>
            <a:r>
              <a:rPr lang="ja-JP" altLang="en-US" dirty="0"/>
              <a:t/>
            </a:r>
            <a:br>
              <a:rPr lang="ja-JP" altLang="en-US" dirty="0"/>
            </a:br>
            <a:r>
              <a:rPr lang="ja-JP" altLang="en-US" dirty="0"/>
              <a:t>　登録の有効期間は</a:t>
            </a:r>
            <a:r>
              <a:rPr lang="en-US" altLang="ja-JP" dirty="0"/>
              <a:t>5</a:t>
            </a:r>
            <a:r>
              <a:rPr lang="ja-JP" altLang="en-US" dirty="0"/>
              <a:t>年間で、更新研修の受講が必要となります。委託できる児童は</a:t>
            </a:r>
            <a:r>
              <a:rPr lang="en-US" altLang="ja-JP" dirty="0"/>
              <a:t>4</a:t>
            </a:r>
            <a:r>
              <a:rPr lang="ja-JP" altLang="en-US" dirty="0"/>
              <a:t>人までで、実子等を含めて</a:t>
            </a:r>
            <a:r>
              <a:rPr lang="en-US" altLang="ja-JP" dirty="0"/>
              <a:t>6</a:t>
            </a:r>
            <a:r>
              <a:rPr lang="ja-JP" altLang="en-US" dirty="0"/>
              <a:t>人までとなります。</a:t>
            </a:r>
            <a:endParaRPr lang="en-US" altLang="ja-JP" dirty="0"/>
          </a:p>
          <a:p>
            <a:r>
              <a:rPr lang="ja-JP" altLang="en-US" dirty="0" smtClean="0"/>
              <a:t>　「</a:t>
            </a:r>
            <a:r>
              <a:rPr lang="ja-JP" altLang="en-US" dirty="0"/>
              <a:t>養育里親」には乳児院職員の給与に該当する里親手当と里子の養育費（生活費）等が支給されます。</a:t>
            </a:r>
            <a:br>
              <a:rPr lang="ja-JP" altLang="en-US" dirty="0"/>
            </a:br>
            <a:r>
              <a:rPr lang="ja-JP" altLang="en-US" dirty="0"/>
              <a:t>養育里親は特に制限がなければ、施設と同様に保護者の求めに応じて定期的な面会や外出等の工夫や親子関係再構築（家族再統合）の支援も行います。</a:t>
            </a:r>
            <a:endParaRPr lang="en-US" altLang="ja-JP" dirty="0"/>
          </a:p>
          <a:p>
            <a:endParaRPr lang="en-US" altLang="ja-JP" dirty="0"/>
          </a:p>
          <a:p>
            <a:r>
              <a:rPr lang="ja-JP" altLang="en-US" dirty="0"/>
              <a:t>　次に「養子縁組里親」です。養子縁組里親と言っても、これには「普通養子縁組」と「特別養子縁組」の</a:t>
            </a:r>
            <a:r>
              <a:rPr lang="en-US" altLang="ja-JP" dirty="0"/>
              <a:t>2</a:t>
            </a:r>
            <a:r>
              <a:rPr lang="ja-JP" altLang="en-US" dirty="0"/>
              <a:t>種類がありますので、混同しないようにして下さい。</a:t>
            </a:r>
            <a:endParaRPr lang="en-US" altLang="ja-JP" dirty="0"/>
          </a:p>
          <a:p>
            <a:r>
              <a:rPr lang="ja-JP" altLang="en-US" dirty="0" smtClean="0"/>
              <a:t>　「</a:t>
            </a:r>
            <a:r>
              <a:rPr lang="ja-JP" altLang="en-US" dirty="0"/>
              <a:t>普通養子縁組」はいわゆる家の跡取りのための契約的なものであり、親子の離縁も可能となります。一般的に「養子に入った」という意味合いで使われるものです。戸籍上も「養子・養女」と記載されます。</a:t>
            </a:r>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4</a:t>
            </a:fld>
            <a:endParaRPr lang="ja-JP" altLang="en-US" noProof="0" dirty="0"/>
          </a:p>
        </p:txBody>
      </p:sp>
      <p:sp>
        <p:nvSpPr>
          <p:cNvPr id="7" name="スライド イメージ プレースホルダー 6">
            <a:extLst>
              <a:ext uri="{FF2B5EF4-FFF2-40B4-BE49-F238E27FC236}">
                <a16:creationId xmlns:a16="http://schemas.microsoft.com/office/drawing/2014/main" xmlns="" id="{51601F57-DA5D-4644-BE10-242344B76DBD}"/>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274006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　次に乳児院職員が出会う機会が多い「特別養子縁組里親」についてです。</a:t>
            </a:r>
            <a:endParaRPr lang="en-US" altLang="ja-JP" dirty="0"/>
          </a:p>
          <a:p>
            <a:pPr lvl="0"/>
            <a:endParaRPr lang="en-US" altLang="ja-JP" dirty="0"/>
          </a:p>
          <a:p>
            <a:pPr lvl="0"/>
            <a:r>
              <a:rPr lang="ja-JP" altLang="en-US" dirty="0"/>
              <a:t>　「特別養子縁組里親」とは保護者のいない子どもや家庭での養育が困難、また実親の親権放棄の意思が明確な場合（養育拒否など）の養子縁組を前提とした里親です。対象は子どもが</a:t>
            </a:r>
            <a:r>
              <a:rPr lang="en-US" altLang="ja-JP" dirty="0"/>
              <a:t>6</a:t>
            </a:r>
            <a:r>
              <a:rPr lang="ja-JP" altLang="en-US" dirty="0"/>
              <a:t>歳未満、里親はどちらかが</a:t>
            </a:r>
            <a:r>
              <a:rPr lang="en-US" altLang="ja-JP" dirty="0"/>
              <a:t>25</a:t>
            </a:r>
            <a:r>
              <a:rPr lang="ja-JP" altLang="en-US" dirty="0"/>
              <a:t>歳以上で婚姻関係にある夫婦であることが条件です。児相や乳児院からの措置委託や措置変更後に大きな問題がないと判断されれば、概ね</a:t>
            </a:r>
            <a:r>
              <a:rPr lang="en-US" altLang="ja-JP" dirty="0"/>
              <a:t>6</a:t>
            </a:r>
            <a:r>
              <a:rPr lang="ja-JP" altLang="en-US" dirty="0"/>
              <a:t>か月間同居した後に手続きの開始が可能、最終的には裁判所の審判によって実親との戸籍関係が消滅し、里親の実子として戸籍に入ります。</a:t>
            </a:r>
            <a:endParaRPr lang="en-US" altLang="ja-JP" dirty="0"/>
          </a:p>
          <a:p>
            <a:pPr lvl="0"/>
            <a:r>
              <a:rPr lang="ja-JP" altLang="en-US" dirty="0" smtClean="0"/>
              <a:t>　普通</a:t>
            </a:r>
            <a:r>
              <a:rPr lang="ja-JP" altLang="en-US" dirty="0"/>
              <a:t>養子縁組と違い「長男・長女」などと記載されますが、同時に裁判所での審判決定によることも記載されます。裁判所での審判決定までの経過において、実親に里親の氏名や住所は連絡されることや子どもが後に実親をたどることはできること、養子縁組の手続き中に実親から同意の取り下げ等がなされる可能性もあること、離縁は禁じられていることなどへの理解を求められます。</a:t>
            </a:r>
            <a:endParaRPr lang="en-US" altLang="ja-JP" dirty="0"/>
          </a:p>
          <a:p>
            <a:pPr lvl="0"/>
            <a:r>
              <a:rPr lang="ja-JP" altLang="en-US" dirty="0" smtClean="0"/>
              <a:t>　里親</a:t>
            </a:r>
            <a:r>
              <a:rPr lang="ja-JP" altLang="en-US" dirty="0"/>
              <a:t>の年齢は、子どもが成人した時に概ね </a:t>
            </a:r>
            <a:r>
              <a:rPr lang="en-US" altLang="ja-JP" dirty="0"/>
              <a:t>65 </a:t>
            </a:r>
            <a:r>
              <a:rPr lang="ja-JP" altLang="en-US" dirty="0"/>
              <a:t>歳以下となるような年齢が望ましい、子ども</a:t>
            </a:r>
            <a:r>
              <a:rPr lang="ja-JP" altLang="en-US" dirty="0" smtClean="0"/>
              <a:t>の障害や</a:t>
            </a:r>
            <a:r>
              <a:rPr lang="ja-JP" altLang="en-US" dirty="0"/>
              <a:t>病気はきちんと受け止める、といった条件が付いています。</a:t>
            </a:r>
            <a:endParaRPr lang="en-US" altLang="ja-JP" dirty="0"/>
          </a:p>
          <a:p>
            <a:pPr lvl="0"/>
            <a:endParaRPr lang="en-US" altLang="ja-JP" dirty="0"/>
          </a:p>
          <a:p>
            <a:pPr lvl="0"/>
            <a:r>
              <a:rPr lang="ja-JP" altLang="en-US" dirty="0"/>
              <a:t>　県などへの里親登録は必要、有効期間や更新研修の受講義務はありませんでしたが、この度に厚労省から通知が出され、養育里親同様に登録前研修受講が義務付けられました。委託できる児童数の制限は特にありません。</a:t>
            </a:r>
            <a:endParaRPr lang="en-US" altLang="ja-JP" dirty="0"/>
          </a:p>
          <a:p>
            <a:pPr lvl="0"/>
            <a:r>
              <a:rPr lang="ja-JP" altLang="en-US" dirty="0" smtClean="0"/>
              <a:t>　「</a:t>
            </a:r>
            <a:r>
              <a:rPr lang="ja-JP" altLang="en-US" dirty="0"/>
              <a:t>特別養子縁組里親」の中には「養育里親」にも重複登録されている方が少なくありません。これは特別養子縁組の法的な成立までは、先に述べた</a:t>
            </a:r>
            <a:r>
              <a:rPr lang="en-US" altLang="ja-JP" dirty="0"/>
              <a:t>6</a:t>
            </a:r>
            <a:r>
              <a:rPr lang="ja-JP" altLang="en-US" dirty="0"/>
              <a:t>か月間の同居（養育）が必要とされているからであり、それまでは児相から子どもを措置委託された「養育里親」でもあるという扱いになります。ゆくゆくは子どもが実子となる特別養子縁組里親への里親手当や子どもの養育費の支給は自治体によっても差があるようですので、地域の状況を知っておいて欲しいと思います。</a:t>
            </a:r>
            <a:endParaRPr lang="en-US" altLang="ja-JP" dirty="0"/>
          </a:p>
          <a:p>
            <a:pPr lvl="0"/>
            <a:endParaRPr lang="en-US" altLang="ja-JP" dirty="0"/>
          </a:p>
          <a:p>
            <a:pPr lvl="0"/>
            <a:r>
              <a:rPr lang="ja-JP" altLang="en-US" dirty="0" smtClean="0"/>
              <a:t>　また</a:t>
            </a:r>
            <a:r>
              <a:rPr lang="ja-JP" altLang="en-US" dirty="0"/>
              <a:t>、最近では自治体によっては乳児院を経由せずに児相から直接、新生児を里親委託するところも増えていますし、民間のあっせん機関も全国的にみられるようです。</a:t>
            </a:r>
            <a:endParaRPr lang="en-US" altLang="ja-JP"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5</a:t>
            </a:fld>
            <a:endParaRPr lang="ja-JP" altLang="en-US" noProof="0" dirty="0"/>
          </a:p>
        </p:txBody>
      </p:sp>
      <p:sp>
        <p:nvSpPr>
          <p:cNvPr id="7" name="スライド イメージ プレースホルダー 6">
            <a:extLst>
              <a:ext uri="{FF2B5EF4-FFF2-40B4-BE49-F238E27FC236}">
                <a16:creationId xmlns:a16="http://schemas.microsoft.com/office/drawing/2014/main" xmlns="" id="{C5FD6F59-8E85-46C1-9214-6E291CAA1CBC}"/>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986282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次に「専門里親」についてお話しします。</a:t>
            </a:r>
            <a:endParaRPr lang="en-US" altLang="ja-JP" dirty="0"/>
          </a:p>
          <a:p>
            <a:r>
              <a:rPr lang="ja-JP" altLang="en-US" dirty="0" smtClean="0"/>
              <a:t>　「</a:t>
            </a:r>
            <a:r>
              <a:rPr lang="ja-JP" altLang="en-US" dirty="0"/>
              <a:t>専門里親」は主に虐待された児童や非行等の問題を有する児童</a:t>
            </a:r>
            <a:r>
              <a:rPr lang="ja-JP" altLang="en-US" dirty="0" smtClean="0"/>
              <a:t>、および身体障害児</a:t>
            </a:r>
            <a:r>
              <a:rPr lang="ja-JP" altLang="en-US" dirty="0"/>
              <a:t>や</a:t>
            </a:r>
            <a:r>
              <a:rPr lang="ja-JP" altLang="en-US" dirty="0" smtClean="0"/>
              <a:t>知的障害児</a:t>
            </a:r>
            <a:r>
              <a:rPr lang="ja-JP" altLang="en-US" dirty="0"/>
              <a:t>など、一定の専門的ケアが必要となる児童を養育する里親です。</a:t>
            </a:r>
            <a:endParaRPr lang="en-US" altLang="ja-JP" dirty="0"/>
          </a:p>
          <a:p>
            <a:r>
              <a:rPr lang="ja-JP" altLang="en-US" dirty="0" smtClean="0"/>
              <a:t>　乳児院</a:t>
            </a:r>
            <a:r>
              <a:rPr lang="ja-JP" altLang="en-US" dirty="0"/>
              <a:t>などの社会的養護施設と同様に家庭復帰や親子関係再構築（家族再統合）、自立支援を目的としています。専門里親は養育里親よりもかかわりの難しい子どもや家族とへの対応をする場合が多いため、他の里親とは異なるより専門的な研修を受けることが必要です。また、児童の養育に専念できる環境も求められます。</a:t>
            </a:r>
            <a:br>
              <a:rPr lang="ja-JP" altLang="en-US" dirty="0"/>
            </a:br>
            <a:endParaRPr lang="en-US" altLang="ja-JP" dirty="0"/>
          </a:p>
          <a:p>
            <a:r>
              <a:rPr lang="ja-JP" altLang="en-US" dirty="0"/>
              <a:t>　「専門里親」は、養育里親の経験が</a:t>
            </a:r>
            <a:r>
              <a:rPr lang="en-US" altLang="ja-JP" dirty="0"/>
              <a:t>3</a:t>
            </a:r>
            <a:r>
              <a:rPr lang="ja-JP" altLang="en-US" dirty="0"/>
              <a:t>年以上などの条件があり、委託できる児童の数は</a:t>
            </a:r>
            <a:r>
              <a:rPr lang="en-US" altLang="ja-JP" dirty="0"/>
              <a:t>2</a:t>
            </a:r>
            <a:r>
              <a:rPr lang="ja-JP" altLang="en-US" dirty="0"/>
              <a:t>人まで、委託期間は</a:t>
            </a:r>
            <a:r>
              <a:rPr lang="en-US" altLang="ja-JP" dirty="0"/>
              <a:t>2</a:t>
            </a:r>
            <a:r>
              <a:rPr lang="ja-JP" altLang="en-US" dirty="0"/>
              <a:t>年とされています。必要に応じた委託期間の延長は認められます。登録有効期間は</a:t>
            </a:r>
            <a:r>
              <a:rPr lang="en-US" altLang="ja-JP" dirty="0"/>
              <a:t>2</a:t>
            </a:r>
            <a:r>
              <a:rPr lang="ja-JP" altLang="en-US" dirty="0"/>
              <a:t>年で、更新研修の受講が必要です。養育里親と同様に里親手当と里子の養育費（生活費）等が支給されます。</a:t>
            </a:r>
            <a:endParaRPr lang="en-US" altLang="ja-JP" dirty="0"/>
          </a:p>
          <a:p>
            <a:endParaRPr lang="en-US" altLang="ja-JP" dirty="0"/>
          </a:p>
          <a:p>
            <a:r>
              <a:rPr lang="ja-JP" altLang="en-US" dirty="0"/>
              <a:t>　次に「親族里親」です。これは東日本大震災の後にも注目された制度です。</a:t>
            </a:r>
            <a:endParaRPr lang="en-US" altLang="ja-JP" dirty="0"/>
          </a:p>
          <a:p>
            <a:r>
              <a:rPr lang="ja-JP" altLang="en-US" dirty="0" smtClean="0"/>
              <a:t>　児童</a:t>
            </a:r>
            <a:r>
              <a:rPr lang="ja-JP" altLang="en-US" dirty="0"/>
              <a:t>の親が死亡、行方不明、拘禁、入院や疾患などで養育できない場合などに、</a:t>
            </a:r>
            <a:r>
              <a:rPr lang="en-US" altLang="ja-JP" dirty="0"/>
              <a:t>3</a:t>
            </a:r>
            <a:r>
              <a:rPr lang="ja-JP" altLang="en-US" dirty="0"/>
              <a:t>親等以内の親族（祖父母、叔父、伯母など）がなる里親のことです。</a:t>
            </a:r>
            <a:br>
              <a:rPr lang="ja-JP" altLang="en-US" dirty="0"/>
            </a:br>
            <a:r>
              <a:rPr lang="ja-JP" altLang="en-US" dirty="0" smtClean="0"/>
              <a:t>　なお</a:t>
            </a:r>
            <a:r>
              <a:rPr lang="ja-JP" altLang="en-US" dirty="0"/>
              <a:t>、親族里親のうち、叔父や伯母など扶養義務のない親族については、養育里親と同様に里親手当や里子分の養育費は支給されます。</a:t>
            </a:r>
            <a:br>
              <a:rPr lang="ja-JP" altLang="en-US" dirty="0"/>
            </a:br>
            <a:endParaRPr lang="en-US" altLang="ja-JP" dirty="0"/>
          </a:p>
          <a:p>
            <a:r>
              <a:rPr lang="ja-JP" altLang="en-US" dirty="0"/>
              <a:t>　この他に、お正月やお盆、夏休みなどに１週間前後、施設から家庭に帰省できない児童を迎える季節里親、週末に児童たちを家庭に迎える週末里親、短期的に委託を受ける短期里親などがあります。こうした短期的な里親の場合は、事前研修の有無など、各自治体によって運用が異なるので、お住まいの児相にご確認ください。</a:t>
            </a:r>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6</a:t>
            </a:fld>
            <a:endParaRPr lang="ja-JP" altLang="en-US" noProof="0" dirty="0"/>
          </a:p>
        </p:txBody>
      </p:sp>
      <p:sp>
        <p:nvSpPr>
          <p:cNvPr id="7" name="スライド イメージ プレースホルダー 6">
            <a:extLst>
              <a:ext uri="{FF2B5EF4-FFF2-40B4-BE49-F238E27FC236}">
                <a16:creationId xmlns:a16="http://schemas.microsoft.com/office/drawing/2014/main" xmlns="" id="{CB97E854-5EFE-4DE4-B870-556230B918FD}"/>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731000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次</a:t>
            </a:r>
            <a:r>
              <a:rPr lang="ja-JP" altLang="en-US" dirty="0"/>
              <a:t>に関連事業として「ファミリーホーム」 （小規模住居型児童養育事業）のお話をします。</a:t>
            </a:r>
            <a:endParaRPr lang="en-US" altLang="ja-JP" dirty="0"/>
          </a:p>
          <a:p>
            <a:endParaRPr lang="en-US" altLang="ja-JP" dirty="0"/>
          </a:p>
          <a:p>
            <a:r>
              <a:rPr lang="ja-JP" altLang="en-US" dirty="0" smtClean="0"/>
              <a:t>　これ</a:t>
            </a:r>
            <a:r>
              <a:rPr lang="ja-JP" altLang="en-US" dirty="0"/>
              <a:t>は大きく里親が運営するものと法人が運営するものの２種類に分けられます。</a:t>
            </a:r>
            <a:endParaRPr lang="en-US" altLang="ja-JP" dirty="0"/>
          </a:p>
          <a:p>
            <a:r>
              <a:rPr lang="ja-JP" altLang="en-US" dirty="0"/>
              <a:t>前者は養育里親や専門里親などでの養育経験がある里親が開設するもの、後者は社会的養護施設の元職員などが本体施設とは別に運営するものです。</a:t>
            </a:r>
            <a:endParaRPr lang="en-US" altLang="ja-JP" dirty="0"/>
          </a:p>
          <a:p>
            <a:r>
              <a:rPr lang="ja-JP" altLang="en-US" dirty="0" smtClean="0"/>
              <a:t>　スタッフ</a:t>
            </a:r>
            <a:r>
              <a:rPr lang="ja-JP" altLang="en-US" dirty="0"/>
              <a:t>は</a:t>
            </a:r>
            <a:r>
              <a:rPr lang="ja-JP" altLang="en-US" dirty="0" smtClean="0"/>
              <a:t>「</a:t>
            </a:r>
            <a:r>
              <a:rPr lang="en-US" altLang="ja-JP" dirty="0" smtClean="0"/>
              <a:t>2</a:t>
            </a:r>
            <a:r>
              <a:rPr lang="ja-JP" altLang="en-US" dirty="0" smtClean="0"/>
              <a:t>名</a:t>
            </a:r>
            <a:r>
              <a:rPr lang="ja-JP" altLang="en-US" dirty="0"/>
              <a:t>の養育者（多くは里親夫婦）と</a:t>
            </a:r>
            <a:r>
              <a:rPr lang="ja-JP" altLang="en-US" dirty="0" smtClean="0"/>
              <a:t>補助者</a:t>
            </a:r>
            <a:r>
              <a:rPr lang="en-US" altLang="ja-JP" dirty="0" smtClean="0"/>
              <a:t>1</a:t>
            </a:r>
            <a:r>
              <a:rPr lang="ja-JP" altLang="en-US" dirty="0" smtClean="0"/>
              <a:t>名</a:t>
            </a:r>
            <a:r>
              <a:rPr lang="ja-JP" altLang="en-US" dirty="0"/>
              <a:t>以上」、または「</a:t>
            </a:r>
            <a:r>
              <a:rPr lang="ja-JP" altLang="en-US" dirty="0" smtClean="0"/>
              <a:t>養育者</a:t>
            </a:r>
            <a:r>
              <a:rPr lang="en-US" altLang="ja-JP" dirty="0" smtClean="0"/>
              <a:t>1</a:t>
            </a:r>
            <a:r>
              <a:rPr lang="ja-JP" altLang="en-US" dirty="0" smtClean="0"/>
              <a:t>名</a:t>
            </a:r>
            <a:r>
              <a:rPr lang="ja-JP" altLang="en-US" dirty="0"/>
              <a:t>と</a:t>
            </a:r>
            <a:r>
              <a:rPr lang="ja-JP" altLang="en-US" dirty="0" smtClean="0"/>
              <a:t>補助者</a:t>
            </a:r>
            <a:r>
              <a:rPr lang="en-US" altLang="ja-JP" dirty="0" smtClean="0"/>
              <a:t>2</a:t>
            </a:r>
            <a:r>
              <a:rPr lang="ja-JP" altLang="en-US" dirty="0" smtClean="0"/>
              <a:t>名</a:t>
            </a:r>
            <a:r>
              <a:rPr lang="ja-JP" altLang="en-US" dirty="0"/>
              <a:t>以上」となっています。</a:t>
            </a:r>
            <a:endParaRPr lang="en-US" altLang="ja-JP" dirty="0"/>
          </a:p>
          <a:p>
            <a:endParaRPr lang="en-US" altLang="ja-JP" dirty="0"/>
          </a:p>
          <a:p>
            <a:r>
              <a:rPr lang="ja-JP" altLang="en-US" dirty="0" smtClean="0"/>
              <a:t>　運営</a:t>
            </a:r>
            <a:r>
              <a:rPr lang="ja-JP" altLang="en-US" dirty="0"/>
              <a:t>母体が異なるだけで、養育者の住居で定員</a:t>
            </a:r>
            <a:r>
              <a:rPr lang="en-US" altLang="ja-JP" dirty="0"/>
              <a:t>5</a:t>
            </a:r>
            <a:r>
              <a:rPr lang="ja-JP" altLang="en-US" dirty="0"/>
              <a:t>～</a:t>
            </a:r>
            <a:r>
              <a:rPr lang="en-US" altLang="ja-JP" dirty="0"/>
              <a:t>6</a:t>
            </a:r>
            <a:r>
              <a:rPr lang="ja-JP" altLang="en-US" dirty="0"/>
              <a:t>名を養育する、虐待やネグレクト等により心に傷を受けた、非行等の問題がある</a:t>
            </a:r>
            <a:r>
              <a:rPr lang="ja-JP" altLang="en-US" dirty="0" smtClean="0"/>
              <a:t>、障害が</a:t>
            </a:r>
            <a:r>
              <a:rPr lang="ja-JP" altLang="en-US" dirty="0"/>
              <a:t>ある、複数の子どものいる環境が好ましい（子ども同士の相互交流）と思われる場合や子どもや実親が個人の里親に委託することに不安を抱いている場合など、子どもの状況に応じて活用されるという意味合いでは大きな違いはありませんし、施設と同様に自己評価や第三者委員の設置などが求められており、里親手当ではなく、人件費に基づく事務費等を委託児童数に応じて算定（現員払い）されています。</a:t>
            </a:r>
            <a:endParaRPr lang="en-US" altLang="ja-JP" dirty="0"/>
          </a:p>
          <a:p>
            <a:endParaRPr lang="en-US" altLang="ja-JP" dirty="0"/>
          </a:p>
          <a:p>
            <a:r>
              <a:rPr lang="ja-JP" altLang="en-US" dirty="0" smtClean="0"/>
              <a:t>　また</a:t>
            </a:r>
            <a:r>
              <a:rPr lang="ja-JP" altLang="en-US" dirty="0"/>
              <a:t>、ファミリーホームの継続のためには、専門里親と同様に更新研修が義務付けられています。</a:t>
            </a:r>
            <a:endParaRPr lang="en-US" altLang="ja-JP" dirty="0"/>
          </a:p>
          <a:p>
            <a:endParaRPr lang="en-US" altLang="ja-JP" dirty="0"/>
          </a:p>
          <a:p>
            <a:r>
              <a:rPr lang="ja-JP" altLang="en-US" dirty="0" smtClean="0"/>
              <a:t>　ここ</a:t>
            </a:r>
            <a:r>
              <a:rPr lang="ja-JP" altLang="en-US" dirty="0"/>
              <a:t>までお伝えした内容について、一覧表にまとめてありますが特別養子縁組里親の研修受講義務や里親手当等の支給についてなどはそれぞれの自治体に確認しておいた方がよいと思います。</a:t>
            </a:r>
            <a:endParaRPr lang="en-US" altLang="ja-JP" dirty="0"/>
          </a:p>
          <a:p>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7</a:t>
            </a:fld>
            <a:endParaRPr lang="ja-JP" altLang="en-US" noProof="0" dirty="0"/>
          </a:p>
        </p:txBody>
      </p:sp>
      <p:sp>
        <p:nvSpPr>
          <p:cNvPr id="7" name="スライド イメージ プレースホルダー 6">
            <a:extLst>
              <a:ext uri="{FF2B5EF4-FFF2-40B4-BE49-F238E27FC236}">
                <a16:creationId xmlns:a16="http://schemas.microsoft.com/office/drawing/2014/main" xmlns="" id="{7B402A45-057E-4641-8963-90F28660EF08}"/>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698049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a:t>
            </a:r>
            <a:r>
              <a:rPr lang="ja-JP" altLang="en-US" dirty="0"/>
              <a:t>日本の社会的養護（養育）は、これまで施設養護（乳児院や児童養護施設など）を中心に子どもたちを支援してきました。</a:t>
            </a:r>
          </a:p>
          <a:p>
            <a:endParaRPr lang="en-US" altLang="ja-JP" dirty="0"/>
          </a:p>
          <a:p>
            <a:r>
              <a:rPr lang="ja-JP" altLang="en-US" dirty="0" smtClean="0"/>
              <a:t>・</a:t>
            </a:r>
            <a:r>
              <a:rPr lang="ja-JP" altLang="en-US" dirty="0"/>
              <a:t>日本の子ども福祉のための予算は諸外国に比べて明らかに少なく、社会的養護自体もまだまだマイナーな存在だと言えます。しかしながら、その中でも社会的養護が必要な子ども達の</a:t>
            </a:r>
            <a:r>
              <a:rPr lang="ja-JP" altLang="en-US" dirty="0" smtClean="0"/>
              <a:t>約</a:t>
            </a:r>
            <a:r>
              <a:rPr lang="en-US" altLang="ja-JP" dirty="0" smtClean="0"/>
              <a:t>8</a:t>
            </a:r>
            <a:r>
              <a:rPr lang="ja-JP" altLang="en-US" dirty="0" smtClean="0"/>
              <a:t>割</a:t>
            </a:r>
            <a:r>
              <a:rPr lang="ja-JP" altLang="en-US" dirty="0"/>
              <a:t>が施設で養育されているということや里親制度の啓発や育成が他の先進国に比べ遅れていることが批判の対象となっているのは事実です。</a:t>
            </a:r>
            <a:endParaRPr lang="en-US" altLang="ja-JP" dirty="0"/>
          </a:p>
          <a:p>
            <a:endParaRPr lang="en-US" altLang="ja-JP" dirty="0"/>
          </a:p>
          <a:p>
            <a:r>
              <a:rPr lang="ja-JP" altLang="en-US" dirty="0" smtClean="0"/>
              <a:t>・</a:t>
            </a:r>
            <a:r>
              <a:rPr lang="ja-JP" altLang="en-US" dirty="0"/>
              <a:t>賛否両論あるにしても、海外では社会保障費の削減のためにこの里親（フォスターファミリー）制度に力を注ぐことである一定の成果は上げたところもあるようですし、加えて日本は上記の批判をかわしたいという部分も手伝って、これから本格的に里親制度の充実を目指しており、制度自体や社会的養護各施設に求められる役割などが変化してきていると考えられます。</a:t>
            </a:r>
            <a:r>
              <a:rPr lang="en-US" altLang="ja-JP" dirty="0"/>
              <a:t>                </a:t>
            </a:r>
            <a:r>
              <a:rPr lang="ja-JP" altLang="en-US" dirty="0"/>
              <a:t> </a:t>
            </a:r>
            <a:endParaRPr lang="en-US" altLang="ja-JP" dirty="0"/>
          </a:p>
          <a:p>
            <a:r>
              <a:rPr lang="ja-JP" altLang="en-US" dirty="0"/>
              <a:t>      </a:t>
            </a:r>
            <a:endParaRPr lang="en-US" altLang="ja-JP" dirty="0"/>
          </a:p>
          <a:p>
            <a:r>
              <a:rPr lang="ja-JP" altLang="en-US" dirty="0" smtClean="0"/>
              <a:t>・</a:t>
            </a:r>
            <a:r>
              <a:rPr lang="ja-JP" altLang="en-US" dirty="0"/>
              <a:t>先ほどの</a:t>
            </a:r>
            <a:r>
              <a:rPr lang="ja-JP" altLang="en-US" dirty="0" smtClean="0"/>
              <a:t>スライドで</a:t>
            </a:r>
            <a:r>
              <a:rPr lang="ja-JP" altLang="en-US" dirty="0"/>
              <a:t>お話ししたように、「施設養護から家庭養護へ」という流れは「子どもを中心として、一人ひとりのニーズに応えられる選択肢を増やす」ということが最大の目的であり、すぐに施設を廃止して全て里親にではなく、施設や里親により一層の社会的関心が高まることで、更なる人的配置や予算措置が進み「</a:t>
            </a:r>
            <a:r>
              <a:rPr lang="ja-JP" altLang="ja-JP" dirty="0"/>
              <a:t>子ども</a:t>
            </a:r>
            <a:r>
              <a:rPr lang="ja-JP" altLang="en-US" dirty="0"/>
              <a:t>の</a:t>
            </a:r>
            <a:r>
              <a:rPr lang="ja-JP" altLang="ja-JP" dirty="0"/>
              <a:t>最善の</a:t>
            </a:r>
            <a:r>
              <a:rPr lang="ja-JP" altLang="en-US" dirty="0"/>
              <a:t>利益を守る子ども中心の社会的養護」が実現するのです。</a:t>
            </a:r>
            <a:endParaRPr lang="en-US" altLang="ja-JP" dirty="0"/>
          </a:p>
          <a:p>
            <a:endParaRPr lang="en-US" altLang="ja-JP" dirty="0"/>
          </a:p>
          <a:p>
            <a:r>
              <a:rPr lang="ja-JP" altLang="en-US" dirty="0" smtClean="0"/>
              <a:t>・</a:t>
            </a:r>
            <a:r>
              <a:rPr lang="ja-JP" altLang="en-US" dirty="0"/>
              <a:t>制度設計の視点だけではなく、私たちが乳児院職員として日頃から感じている「子どもの生育歴」や「家庭状況の複雑化」などの課題を共有するために、里親と施設のパートナーシップ形成や研修の必要がさらに求められます。</a:t>
            </a:r>
          </a:p>
          <a:p>
            <a:endParaRPr lang="ja-JP" altLang="en-US" dirty="0"/>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8</a:t>
            </a:fld>
            <a:endParaRPr lang="ja-JP" altLang="en-US" noProof="0" dirty="0"/>
          </a:p>
        </p:txBody>
      </p:sp>
      <p:sp>
        <p:nvSpPr>
          <p:cNvPr id="7" name="スライド イメージ プレースホルダー 6">
            <a:extLst>
              <a:ext uri="{FF2B5EF4-FFF2-40B4-BE49-F238E27FC236}">
                <a16:creationId xmlns:a16="http://schemas.microsoft.com/office/drawing/2014/main" xmlns="" id="{17EABE2F-B0B5-48D8-B676-09AE3E93B2EA}"/>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74613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　現制度における</a:t>
            </a:r>
            <a:r>
              <a:rPr lang="ja-JP" altLang="ja-JP" dirty="0"/>
              <a:t>課題</a:t>
            </a:r>
            <a:r>
              <a:rPr lang="ja-JP" altLang="en-US" dirty="0"/>
              <a:t>としては、主にこのようなものが考えられます。</a:t>
            </a:r>
            <a:endParaRPr lang="ja-JP" altLang="ja-JP" dirty="0"/>
          </a:p>
          <a:p>
            <a:endParaRPr lang="en-US" altLang="ja-JP" dirty="0"/>
          </a:p>
          <a:p>
            <a:r>
              <a:rPr lang="ja-JP" altLang="en-US" dirty="0"/>
              <a:t>　まずは、</a:t>
            </a:r>
            <a:r>
              <a:rPr lang="ja-JP" altLang="ja-JP" dirty="0"/>
              <a:t>数的課題</a:t>
            </a:r>
            <a:r>
              <a:rPr lang="ja-JP" altLang="en-US" dirty="0"/>
              <a:t>です。</a:t>
            </a:r>
            <a:endParaRPr lang="ja-JP" altLang="ja-JP" dirty="0"/>
          </a:p>
          <a:p>
            <a:r>
              <a:rPr lang="ja-JP" altLang="en-US" dirty="0" smtClean="0"/>
              <a:t>　</a:t>
            </a:r>
            <a:r>
              <a:rPr lang="ja-JP" altLang="ja-JP" dirty="0" smtClean="0"/>
              <a:t>登録</a:t>
            </a:r>
            <a:r>
              <a:rPr lang="ja-JP" altLang="ja-JP" dirty="0"/>
              <a:t>里親数や委託里親数が絶対的に少ない、新たな養育里親の</a:t>
            </a:r>
            <a:r>
              <a:rPr lang="ja-JP" altLang="en-US" dirty="0"/>
              <a:t>発掘</a:t>
            </a:r>
            <a:r>
              <a:rPr lang="ja-JP" altLang="ja-JP" dirty="0"/>
              <a:t>が進まない</a:t>
            </a:r>
            <a:r>
              <a:rPr lang="ja-JP" altLang="en-US" dirty="0"/>
              <a:t>こと</a:t>
            </a:r>
            <a:r>
              <a:rPr lang="ja-JP" altLang="ja-JP" dirty="0"/>
              <a:t>などがあ</a:t>
            </a:r>
            <a:r>
              <a:rPr lang="ja-JP" altLang="en-US" dirty="0"/>
              <a:t>り、</a:t>
            </a:r>
            <a:r>
              <a:rPr lang="ja-JP" altLang="ja-JP" dirty="0"/>
              <a:t>多くの場合</a:t>
            </a:r>
            <a:r>
              <a:rPr lang="ja-JP" altLang="en-US" dirty="0"/>
              <a:t>は</a:t>
            </a:r>
            <a:r>
              <a:rPr lang="ja-JP" altLang="ja-JP" dirty="0"/>
              <a:t>都道府県等が</a:t>
            </a:r>
            <a:r>
              <a:rPr lang="ja-JP" altLang="en-US" dirty="0"/>
              <a:t>里</a:t>
            </a:r>
            <a:r>
              <a:rPr lang="ja-JP" altLang="ja-JP" dirty="0"/>
              <a:t>親</a:t>
            </a:r>
            <a:r>
              <a:rPr lang="ja-JP" altLang="en-US" dirty="0"/>
              <a:t>募集</a:t>
            </a:r>
            <a:r>
              <a:rPr lang="ja-JP" altLang="ja-JP" dirty="0"/>
              <a:t>の</a:t>
            </a:r>
            <a:r>
              <a:rPr lang="en-US" altLang="ja-JP" dirty="0"/>
              <a:t>PR</a:t>
            </a:r>
            <a:r>
              <a:rPr lang="ja-JP" altLang="ja-JP" dirty="0"/>
              <a:t>を</a:t>
            </a:r>
            <a:r>
              <a:rPr lang="ja-JP" altLang="en-US" dirty="0"/>
              <a:t>行</a:t>
            </a:r>
            <a:r>
              <a:rPr lang="ja-JP" altLang="ja-JP" dirty="0"/>
              <a:t>い応募を待つ</a:t>
            </a:r>
            <a:r>
              <a:rPr lang="ja-JP" altLang="en-US" dirty="0"/>
              <a:t>形</a:t>
            </a:r>
            <a:r>
              <a:rPr lang="ja-JP" altLang="ja-JP" dirty="0"/>
              <a:t>をとって</a:t>
            </a:r>
            <a:r>
              <a:rPr lang="ja-JP" altLang="en-US" dirty="0"/>
              <a:t>はいるが、</a:t>
            </a:r>
            <a:r>
              <a:rPr lang="ja-JP" altLang="ja-JP" dirty="0"/>
              <a:t>大きな成果は得られてい</a:t>
            </a:r>
            <a:r>
              <a:rPr lang="ja-JP" altLang="en-US" dirty="0"/>
              <a:t>ません。また、</a:t>
            </a:r>
            <a:r>
              <a:rPr lang="ja-JP" altLang="ja-JP" dirty="0"/>
              <a:t>仮に里親登録されたとしても、必ずしも子どもの委託に</a:t>
            </a:r>
            <a:r>
              <a:rPr lang="ja-JP" altLang="en-US" dirty="0"/>
              <a:t>つながってい</a:t>
            </a:r>
            <a:r>
              <a:rPr lang="ja-JP" altLang="ja-JP" dirty="0"/>
              <a:t>ない</a:t>
            </a:r>
            <a:r>
              <a:rPr lang="ja-JP" altLang="en-US" dirty="0"/>
              <a:t>のが現状です。</a:t>
            </a:r>
            <a:endParaRPr lang="en-US" altLang="ja-JP" dirty="0"/>
          </a:p>
          <a:p>
            <a:endParaRPr lang="en-US" altLang="ja-JP" dirty="0"/>
          </a:p>
          <a:p>
            <a:r>
              <a:rPr lang="ja-JP" altLang="en-US" dirty="0"/>
              <a:t>　次に</a:t>
            </a:r>
            <a:r>
              <a:rPr lang="ja-JP" altLang="ja-JP" dirty="0"/>
              <a:t>選択肢としての課題</a:t>
            </a:r>
            <a:r>
              <a:rPr lang="ja-JP" altLang="en-US" dirty="0"/>
              <a:t>です。</a:t>
            </a:r>
            <a:endParaRPr lang="ja-JP" altLang="ja-JP" dirty="0"/>
          </a:p>
          <a:p>
            <a:r>
              <a:rPr lang="ja-JP" altLang="en-US" dirty="0" smtClean="0"/>
              <a:t>　</a:t>
            </a:r>
            <a:r>
              <a:rPr lang="ja-JP" altLang="ja-JP" dirty="0" smtClean="0"/>
              <a:t>「</a:t>
            </a:r>
            <a:r>
              <a:rPr lang="ja-JP" altLang="ja-JP" dirty="0"/>
              <a:t>里親委託優先の原則」が示されて</a:t>
            </a:r>
            <a:r>
              <a:rPr lang="ja-JP" altLang="en-US" dirty="0"/>
              <a:t>は</a:t>
            </a:r>
            <a:r>
              <a:rPr lang="ja-JP" altLang="ja-JP" dirty="0"/>
              <a:t>い</a:t>
            </a:r>
            <a:r>
              <a:rPr lang="ja-JP" altLang="en-US" dirty="0"/>
              <a:t>ます</a:t>
            </a:r>
            <a:r>
              <a:rPr lang="ja-JP" altLang="ja-JP" dirty="0"/>
              <a:t>が、受け皿としての里親家庭不足、措置機関から見た登録里親へ</a:t>
            </a:r>
            <a:r>
              <a:rPr lang="ja-JP" altLang="en-US" dirty="0"/>
              <a:t>質へ</a:t>
            </a:r>
            <a:r>
              <a:rPr lang="ja-JP" altLang="ja-JP" dirty="0"/>
              <a:t>の信頼度</a:t>
            </a:r>
            <a:r>
              <a:rPr lang="ja-JP" altLang="en-US" dirty="0"/>
              <a:t>の問題</a:t>
            </a:r>
            <a:r>
              <a:rPr lang="ja-JP" altLang="ja-JP" dirty="0"/>
              <a:t>、里親委託に</a:t>
            </a:r>
            <a:r>
              <a:rPr lang="ja-JP" altLang="en-US" dirty="0"/>
              <a:t>は</a:t>
            </a:r>
            <a:r>
              <a:rPr lang="ja-JP" altLang="ja-JP" dirty="0"/>
              <a:t>時間と手間がかかる</a:t>
            </a:r>
            <a:r>
              <a:rPr lang="ja-JP" altLang="en-US" dirty="0"/>
              <a:t>、（里親と養子の区別がつかないなどによって）実親の同意が取りにくいなどの理由から</a:t>
            </a:r>
            <a:r>
              <a:rPr lang="ja-JP" altLang="ja-JP" dirty="0"/>
              <a:t>、結果として多くは施設入所措置が選択されている</a:t>
            </a:r>
            <a:r>
              <a:rPr lang="ja-JP" altLang="en-US" dirty="0"/>
              <a:t>と言えるでしょう。</a:t>
            </a:r>
            <a:endParaRPr lang="ja-JP" altLang="ja-JP" dirty="0"/>
          </a:p>
          <a:p>
            <a:r>
              <a:rPr lang="ja-JP" altLang="en-US" dirty="0"/>
              <a:t> </a:t>
            </a:r>
            <a:endParaRPr lang="en-US" altLang="ja-JP" dirty="0"/>
          </a:p>
          <a:p>
            <a:r>
              <a:rPr lang="ja-JP" altLang="en-US" dirty="0"/>
              <a:t>　最後に</a:t>
            </a:r>
            <a:r>
              <a:rPr lang="ja-JP" altLang="ja-JP" dirty="0"/>
              <a:t>家庭養護の質</a:t>
            </a:r>
            <a:r>
              <a:rPr lang="ja-JP" altLang="en-US" dirty="0"/>
              <a:t>的課題です。</a:t>
            </a:r>
            <a:endParaRPr lang="en-US" altLang="ja-JP" dirty="0"/>
          </a:p>
          <a:p>
            <a:r>
              <a:rPr lang="ja-JP" altLang="en-US" dirty="0" smtClean="0"/>
              <a:t>　</a:t>
            </a:r>
            <a:r>
              <a:rPr lang="ja-JP" altLang="ja-JP" dirty="0" smtClean="0"/>
              <a:t>社会的</a:t>
            </a:r>
            <a:r>
              <a:rPr lang="ja-JP" altLang="ja-JP" dirty="0"/>
              <a:t>養護</a:t>
            </a:r>
            <a:r>
              <a:rPr lang="ja-JP" altLang="en-US" dirty="0"/>
              <a:t>を必要とする</a:t>
            </a:r>
            <a:r>
              <a:rPr lang="ja-JP" altLang="ja-JP" dirty="0"/>
              <a:t>子どものニーズは多様化</a:t>
            </a:r>
            <a:r>
              <a:rPr lang="ja-JP" altLang="en-US" dirty="0"/>
              <a:t>・複雑化</a:t>
            </a:r>
            <a:r>
              <a:rPr lang="ja-JP" altLang="ja-JP" dirty="0"/>
              <a:t>し</a:t>
            </a:r>
            <a:r>
              <a:rPr lang="ja-JP" altLang="en-US" dirty="0"/>
              <a:t>ています。</a:t>
            </a:r>
            <a:r>
              <a:rPr lang="ja-JP" altLang="ja-JP" dirty="0"/>
              <a:t>それに</a:t>
            </a:r>
            <a:r>
              <a:rPr lang="ja-JP" altLang="en-US" dirty="0"/>
              <a:t>十分に</a:t>
            </a:r>
            <a:r>
              <a:rPr lang="ja-JP" altLang="ja-JP" dirty="0"/>
              <a:t>応えるために</a:t>
            </a:r>
            <a:r>
              <a:rPr lang="ja-JP" altLang="en-US" dirty="0"/>
              <a:t>は</a:t>
            </a:r>
            <a:r>
              <a:rPr lang="ja-JP" altLang="ja-JP" dirty="0"/>
              <a:t>より高い養育の質が求められ</a:t>
            </a:r>
            <a:r>
              <a:rPr lang="ja-JP" altLang="en-US" dirty="0"/>
              <a:t>ますが、里親</a:t>
            </a:r>
            <a:r>
              <a:rPr lang="ja-JP" altLang="ja-JP" dirty="0"/>
              <a:t>個人の資質やスキル</a:t>
            </a:r>
            <a:r>
              <a:rPr lang="ja-JP" altLang="en-US" dirty="0"/>
              <a:t>、また</a:t>
            </a:r>
            <a:r>
              <a:rPr lang="ja-JP" altLang="ja-JP" dirty="0"/>
              <a:t>それ以上に</a:t>
            </a:r>
            <a:r>
              <a:rPr lang="ja-JP" altLang="en-US" dirty="0"/>
              <a:t>多く</a:t>
            </a:r>
            <a:r>
              <a:rPr lang="ja-JP" altLang="ja-JP" dirty="0"/>
              <a:t>の人</a:t>
            </a:r>
            <a:r>
              <a:rPr lang="ja-JP" altLang="en-US" dirty="0"/>
              <a:t>と</a:t>
            </a:r>
            <a:r>
              <a:rPr lang="ja-JP" altLang="ja-JP" dirty="0"/>
              <a:t>チーム</a:t>
            </a:r>
            <a:r>
              <a:rPr lang="ja-JP" altLang="en-US" dirty="0"/>
              <a:t>として</a:t>
            </a:r>
            <a:r>
              <a:rPr lang="ja-JP" altLang="ja-JP" dirty="0"/>
              <a:t>成果を目指せる状況を作って行くこと</a:t>
            </a:r>
            <a:r>
              <a:rPr lang="ja-JP" altLang="en-US" dirty="0"/>
              <a:t>が必要となります。</a:t>
            </a:r>
            <a:endParaRPr lang="en-US" altLang="ja-JP" dirty="0"/>
          </a:p>
          <a:p>
            <a:r>
              <a:rPr lang="ja-JP" altLang="en-US" dirty="0" smtClean="0"/>
              <a:t>　施設</a:t>
            </a:r>
            <a:r>
              <a:rPr lang="ja-JP" altLang="en-US" dirty="0"/>
              <a:t>の里親支援専門相談員や民間里親支援機関、一部の児相には里親専任職員が配置されるなど</a:t>
            </a:r>
            <a:r>
              <a:rPr lang="ja-JP" altLang="ja-JP" dirty="0"/>
              <a:t>養育里親へ</a:t>
            </a:r>
            <a:r>
              <a:rPr lang="ja-JP" altLang="en-US" dirty="0"/>
              <a:t>の支援体制はここ数年でずいぶんと整ってきていて、</a:t>
            </a:r>
            <a:r>
              <a:rPr lang="ja-JP" altLang="ja-JP" dirty="0"/>
              <a:t>里親養育の質に対する期待もこれまで以上に高まっているのは事実で</a:t>
            </a:r>
            <a:r>
              <a:rPr lang="ja-JP" altLang="en-US" dirty="0"/>
              <a:t>す</a:t>
            </a:r>
            <a:r>
              <a:rPr lang="ja-JP" altLang="ja-JP" dirty="0"/>
              <a:t>。しかし</a:t>
            </a:r>
            <a:r>
              <a:rPr lang="ja-JP" altLang="en-US" dirty="0"/>
              <a:t>ながら</a:t>
            </a:r>
            <a:r>
              <a:rPr lang="ja-JP" altLang="ja-JP" dirty="0"/>
              <a:t>、それらの機関と里親家庭をどのように</a:t>
            </a:r>
            <a:r>
              <a:rPr lang="ja-JP" altLang="en-US" dirty="0"/>
              <a:t>つな</a:t>
            </a:r>
            <a:r>
              <a:rPr lang="ja-JP" altLang="ja-JP" dirty="0"/>
              <a:t>げるのか、</a:t>
            </a:r>
            <a:r>
              <a:rPr lang="ja-JP" altLang="en-US" dirty="0"/>
              <a:t>その</a:t>
            </a:r>
            <a:r>
              <a:rPr lang="ja-JP" altLang="ja-JP" dirty="0"/>
              <a:t>ための信頼関係をどのように築くのかという課題</a:t>
            </a:r>
            <a:r>
              <a:rPr lang="ja-JP" altLang="en-US" dirty="0"/>
              <a:t>が残っており、まだ</a:t>
            </a:r>
            <a:r>
              <a:rPr lang="ja-JP" altLang="ja-JP" dirty="0"/>
              <a:t>支援提供者とその利用者という構図から脱するには至っていないのが現状で</a:t>
            </a:r>
            <a:r>
              <a:rPr lang="ja-JP" altLang="en-US" dirty="0"/>
              <a:t>す</a:t>
            </a:r>
            <a:r>
              <a:rPr lang="ja-JP" altLang="ja-JP" dirty="0"/>
              <a:t>。</a:t>
            </a:r>
          </a:p>
          <a:p>
            <a:endParaRPr lang="en-US" altLang="ja-JP" dirty="0"/>
          </a:p>
          <a:p>
            <a:r>
              <a:rPr lang="ja-JP" altLang="en-US" dirty="0"/>
              <a:t>　詳しくは全国乳児福祉協議会が平成</a:t>
            </a:r>
            <a:r>
              <a:rPr lang="en-US" altLang="ja-JP" dirty="0"/>
              <a:t>27</a:t>
            </a:r>
            <a:r>
              <a:rPr lang="ja-JP" altLang="en-US" dirty="0"/>
              <a:t>年</a:t>
            </a:r>
            <a:r>
              <a:rPr lang="en-US" altLang="ja-JP" dirty="0"/>
              <a:t>5</a:t>
            </a:r>
            <a:r>
              <a:rPr lang="ja-JP" altLang="en-US" dirty="0"/>
              <a:t>月に発行した「よりよい家庭養護の実現をめざして</a:t>
            </a:r>
            <a:r>
              <a:rPr lang="en-US" altLang="ja-JP" dirty="0"/>
              <a:t>-</a:t>
            </a:r>
            <a:r>
              <a:rPr lang="ja-JP" altLang="en-US" dirty="0"/>
              <a:t> チームワークによる家庭養護 </a:t>
            </a:r>
            <a:r>
              <a:rPr lang="en-US" altLang="ja-JP" dirty="0"/>
              <a:t>‐</a:t>
            </a:r>
            <a:r>
              <a:rPr lang="ja-JP" altLang="en-US" dirty="0"/>
              <a:t>」に掲載されていますので、そちらをお読みいただければと思います。</a:t>
            </a:r>
          </a:p>
        </p:txBody>
      </p:sp>
      <p:sp>
        <p:nvSpPr>
          <p:cNvPr id="4" name="スライド番号プレースホルダー 3"/>
          <p:cNvSpPr>
            <a:spLocks noGrp="1"/>
          </p:cNvSpPr>
          <p:nvPr>
            <p:ph type="sldNum" sz="quarter" idx="10"/>
          </p:nvPr>
        </p:nvSpPr>
        <p:spPr/>
        <p:txBody>
          <a:bodyPr/>
          <a:lstStyle/>
          <a:p>
            <a:pPr lvl="0"/>
            <a:fld id="{9242C6EC-43E9-4550-8BF1-B3383A135DC6}" type="slidenum">
              <a:rPr lang="ja-JP" altLang="en-US" noProof="0" smtClean="0"/>
              <a:pPr lvl="0"/>
              <a:t>9</a:t>
            </a:fld>
            <a:endParaRPr lang="ja-JP" altLang="en-US" noProof="0" dirty="0"/>
          </a:p>
        </p:txBody>
      </p:sp>
      <p:sp>
        <p:nvSpPr>
          <p:cNvPr id="7" name="スライド イメージ プレースホルダー 6">
            <a:extLst>
              <a:ext uri="{FF2B5EF4-FFF2-40B4-BE49-F238E27FC236}">
                <a16:creationId xmlns:a16="http://schemas.microsoft.com/office/drawing/2014/main" xmlns="" id="{2A521AD7-51F2-4CBF-B233-E409BA9CD729}"/>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67277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2792B4-9AF6-4D7F-9800-886FEE40E6F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50251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34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F370DB-94A0-4D8A-ADDE-748C9CA5784F}"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88194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4D01A8-D4F5-48C2-AAAC-225EFFA2BB2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035703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0FCFA6-AD4C-493D-A504-DCBEE28176E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88535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ACD4778-41CF-4B61-87CB-0DEA6190E85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642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82C019-0389-4FAD-A500-BDF113A6AE0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331347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2F771B-23C0-4DED-BD52-ADD4C47A63A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43577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F53CEE-B42D-483B-9D21-2BACFF0896B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8744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07E750-3DB7-4B31-BD92-2AFA1F73436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8750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E4D5FE-B3C5-4F8E-ABEE-D3488B36807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11932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82031A-70B1-4511-8AD6-154C2CF929B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1117028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B8A842-4951-4F2B-87CF-DB49DC0B27D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360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168F0-B0DF-4C6D-9B59-78B69F96797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931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3C2480D-D164-4AEC-AF1A-FE6285A06ABA}"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7074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419AB-7CE5-4767-B445-0AB8D612257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8304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58F97A-6C92-4A87-A102-4016B2F5ECA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55479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8A76C3-7349-4995-823F-543D8F899C0A}"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48103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F8ADBD-1CC4-4D92-99F1-7FE67049FB4C}"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79349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9D76C1-BA90-4133-A9FA-BF37A4998DD2}"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160652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AFE842-0A00-47C1-B323-C8D9A1126140}"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6574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DA484-71D8-4E9A-8582-8E6F04F397D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34802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B611230-A70A-4102-A5C6-8BE879078907}"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36159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FB3271-F574-4C5D-BFFC-B389F69552C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52674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FD6D15-8E39-4DF6-8ACB-D982F9866CBE}"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61742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516BBC-C223-4553-B3BC-BB2DBC78614D}"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782323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9705C30E-1ABF-45AB-A4D0-AEC10F02C94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133872" cy="253916"/>
          </a:xfrm>
          <a:prstGeom prst="rect">
            <a:avLst/>
          </a:prstGeom>
          <a:solidFill>
            <a:srgbClr val="FF0000">
              <a:alpha val="70000"/>
            </a:srgbClr>
          </a:solidFill>
        </p:spPr>
        <p:txBody>
          <a:bodyPr wrap="square" rtlCol="0">
            <a:spAutoFit/>
          </a:bodyPr>
          <a:lstStyle/>
          <a:p>
            <a:pPr algn="l"/>
            <a:r>
              <a:rPr lang="ja-JP" altLang="en-US" sz="1050" dirty="0"/>
              <a:t>②資質と倫理</a:t>
            </a:r>
            <a:endParaRPr kumimoji="1" lang="ja-JP" altLang="en-US" sz="1050" dirty="0"/>
          </a:p>
        </p:txBody>
      </p:sp>
    </p:spTree>
    <p:extLst>
      <p:ext uri="{BB962C8B-B14F-4D97-AF65-F5344CB8AC3E}">
        <p14:creationId xmlns:p14="http://schemas.microsoft.com/office/powerpoint/2010/main" val="320485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567332-13DC-4C66-9855-C340551F338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572735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EAE1593-A5F0-48DC-88BF-1E1850CDCFBB}"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261313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419EEF-B2E4-45C4-B6C2-14C6FA4D265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09823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F502E2-D315-4766-8E4C-930D5691EAD7}"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875225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5D0F3C-34FD-477A-B5BE-1FB052FDF8BB}"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76279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B2DCDC-EB3F-4437-9D0A-75E3DA05F1A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07246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FF6239D-B536-4EEA-8250-8B0FF2DDC20F}"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2611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6ACC72C-6EE9-4AB3-ADDA-6952F18C789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17365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F60B66-936B-48EC-BC1A-5B3F75AEB16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52714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056678-5B07-4E75-BF97-C4901BF34F6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757952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C339-89A7-4697-9672-95AA70C93F6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488214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8D99411-CE9E-4883-9217-A0AF925093D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475656" cy="253916"/>
          </a:xfrm>
          <a:prstGeom prst="rect">
            <a:avLst/>
          </a:prstGeom>
          <a:solidFill>
            <a:srgbClr val="FF99CC">
              <a:alpha val="70000"/>
            </a:srgbClr>
          </a:solidFill>
        </p:spPr>
        <p:txBody>
          <a:bodyPr wrap="square" rtlCol="0">
            <a:spAutoFit/>
          </a:bodyPr>
          <a:lstStyle/>
          <a:p>
            <a:pPr algn="l"/>
            <a:r>
              <a:rPr kumimoji="1" lang="ja-JP" altLang="en-US" sz="1050" dirty="0"/>
              <a:t>③子どもの権利擁護</a:t>
            </a:r>
          </a:p>
        </p:txBody>
      </p:sp>
    </p:spTree>
    <p:extLst>
      <p:ext uri="{BB962C8B-B14F-4D97-AF65-F5344CB8AC3E}">
        <p14:creationId xmlns:p14="http://schemas.microsoft.com/office/powerpoint/2010/main" val="2642808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89ABD0-C40E-486B-A448-65AA60E9ECD1}"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455017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355FED-316E-42EF-9C7E-EC54A3DD17E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9630518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59085-BCF8-46A9-88C0-BB1F73662093}"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8465744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015B914-E9A4-4096-BD24-9165FCFB4575}"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8716731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FC12B-0B08-413A-90A9-A6FB44F9C9A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22754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2166EF-83F3-4D36-9986-6310EA28CEF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53223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CF5770-3039-4749-A83F-1757EF81362A}"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99837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E8D438-B64D-4E9E-8194-E17FAAE8C0BD}"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211755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96D09-75B5-41F2-A2CB-FB2A36EBDA0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539270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10789B-5DC7-4192-BF3F-9E9AD23F4CD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89369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B77C48-7A96-435B-8E6A-1B87F6936FC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989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B50BFAC-1BA4-45AA-892B-5BE7F3BDEC30}"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22067836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4EF015-0F1B-4E8F-B848-708BD775D027}"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633850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CF7145-DCEC-49AC-AE0F-BB5A251BE70B}"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32453903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A52A92-761B-4B1B-8807-645DA8DD7AE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2" name="テキスト ボックス 11"/>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676689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7EE3E3-9E5D-4AE8-A77E-FBF26F9DC1D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40968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CF918-2093-4A3D-B518-8224246D0596}"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841193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55BF53-1679-4AFA-92A2-3DAF2C0A78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629961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8AA86A-C57A-4741-9A11-8C7689A33C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38596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619C53-5866-454E-83A2-EEEAF24626F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273669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1B6AD5-FD0C-46B5-AF31-BF670B346E5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350603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CACC78-E7AB-42F3-8E6C-FAE44864B4B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1794731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26155B-E2E5-4D3C-B49A-0B61B1F902C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6548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7979" y="6126163"/>
            <a:ext cx="2880320" cy="337538"/>
          </a:xfrm>
        </p:spPr>
        <p:txBody>
          <a:bodyPr/>
          <a:lstStyle/>
          <a:p>
            <a:fld id="{C2BDA42F-C739-410A-9250-96235A8A18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a:xfrm>
            <a:off x="3124200" y="6173787"/>
            <a:ext cx="2895600" cy="365125"/>
          </a:xfrm>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53200" y="612953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344424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6F17804-644C-4995-87B7-5C66C10C6A48}"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2819717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D86A2FA1-2632-47B6-8BA7-7D2B93D3A1E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41768866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44C4ED-BCA4-44B2-9CE0-C77BB57DA88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078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342093-AA32-4A39-9C41-98648FA776B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0641862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1D9574-CDE8-40F3-8588-BB217582C6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789332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4AEA9F-F34F-4776-A95A-DC06BCBCAC5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387534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B262A1-68D4-4592-B052-A22A05E11DC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4252034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8B974E-8226-485A-9AEF-9035498F3FC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36363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E2AC77-7FC6-48D8-A4B3-B4F1E55DE41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9987547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C11B01-2E01-4FE5-8DDF-D03327F987A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9064889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3A260DA-B66A-41B1-9096-BDB62FE5497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01519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p:cNvSpPr>
            <a:spLocks noGrp="1"/>
          </p:cNvSpPr>
          <p:nvPr>
            <p:ph type="dt" sz="half" idx="10"/>
          </p:nvPr>
        </p:nvSpPr>
        <p:spPr/>
        <p:txBody>
          <a:bodyPr/>
          <a:lstStyle/>
          <a:p>
            <a:fld id="{C3B98AC0-A413-4A0A-ADF0-FED3F01506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rgbClr val="FFCC00"/>
          </a:solidFill>
        </p:spPr>
        <p:txBody>
          <a:bodyPr wrap="square" rtlCol="0">
            <a:spAutoFit/>
          </a:bodyPr>
          <a:lstStyle/>
          <a:p>
            <a:r>
              <a:rPr lang="ja-JP" altLang="en-US" sz="1050" dirty="0" smtClean="0">
                <a:solidFill>
                  <a:prstClr val="black"/>
                </a:solidFill>
              </a:rPr>
              <a:t>⑥チームアプローチと小規模ケア</a:t>
            </a:r>
            <a:endParaRPr lang="ja-JP" altLang="en-US" sz="1050" dirty="0">
              <a:solidFill>
                <a:prstClr val="black"/>
              </a:solidFill>
            </a:endParaRPr>
          </a:p>
        </p:txBody>
      </p:sp>
    </p:spTree>
    <p:extLst>
      <p:ext uri="{BB962C8B-B14F-4D97-AF65-F5344CB8AC3E}">
        <p14:creationId xmlns:p14="http://schemas.microsoft.com/office/powerpoint/2010/main" val="86254868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3DED5E-0D4E-4ABE-AD8C-AC6E9E1D13A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4920754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32F305-D874-4DCC-BDE7-501ED32755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9799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59E444-9EEF-44E3-A964-53763DD6276C}"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365330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5465A6-8945-455F-ABAD-0489B396CAA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1329027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20AFD69-686B-4503-86A1-EA4847275DE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3853894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E1E4C-1E57-4A37-9062-DE6C165248F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05681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CC242B-1880-4BC4-AF6C-8FF1D690482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6817285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D7BCBD-C45A-48C5-B8D3-7E84273EAFC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88955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4A02E4-6459-494C-820C-F2CCCC29F1B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36097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56187-7713-45EE-A134-4F6C295D7AE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914010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34E338-84CA-4CBB-B178-02711195EE3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74411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339A423-57E0-4F16-8B09-866BD5FA93F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37380936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FAAEE-805E-4B01-8512-88136402EC1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52305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AC6F1F-A4F1-40B2-AC9B-3626B63BCDB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4681016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496B52-D80F-4EA7-B200-47B88531B7F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6498366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AD0841E-1787-4716-B782-AFC36BFF90F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3844016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30E6AF1-6F2D-4B66-A3F3-354D413033C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4698831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4A6254-3727-4771-842B-8F9D6C3230F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1368350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4596451-A29A-4B84-B681-55A3FE4CAC0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9414221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80156A-953A-485D-9562-E33BC9B636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41630994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74C914-5426-4AAC-8983-A5BA9B967E8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0378792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0D0979-1A7F-40ED-8360-365B55E75EA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0704132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8B119C-5EB8-433D-8E2A-55E4DA2F7B1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60122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E066439-574A-4FA3-BFA6-D816B319C34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24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BE64E9-E610-49A8-87FB-F164C894A95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239593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3D9CAC-DB40-418D-87D8-1E78E658B2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04781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E24FF16-8D3B-4A48-A3AB-38EE0B0BF13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3957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B28386-57C6-42D1-AF9A-4007F0DF9EE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2602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48ED3A-DF87-4D95-9B79-8D0617312AE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69820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5E374B-6C0B-4920-984A-547A1F5055BE}"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1788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2B67FC-6377-426C-9639-BB7B7BD5C685}"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76363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C17129-DD08-4700-A94C-1C3AD8D4E5D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478594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A7F26B-085D-4A62-9EE1-3808C31D66C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98058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3694B0-6C89-458A-A3A4-AF6D37C9AED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73520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C94E0B-4BAB-43BB-BF2A-DCC69DB20D7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107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image" Target="../media/image1.gif"/><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gi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gif"/><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gi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1.gif"/><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1.gif"/><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1.gif"/><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1.gif"/><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gif"/><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36AAEE36-B3C6-4547-BFD5-7DE19A2054C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050" dirty="0">
                <a:solidFill>
                  <a:schemeClr val="tx1"/>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13151594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2F24546C-8D4A-41B1-97F6-B1BC7C1C9ED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70C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70C0"/>
          </a:solidFill>
        </p:spPr>
        <p:txBody>
          <a:bodyPr wrap="square" rtlCol="0">
            <a:spAutoFit/>
          </a:bodyPr>
          <a:lstStyle/>
          <a:p>
            <a:r>
              <a:rPr lang="ja-JP" altLang="en-US" sz="1050" dirty="0">
                <a:solidFill>
                  <a:prstClr val="black"/>
                </a:solidFill>
              </a:rPr>
              <a:t>⑨里親支援</a:t>
            </a:r>
          </a:p>
        </p:txBody>
      </p:sp>
    </p:spTree>
    <p:extLst>
      <p:ext uri="{BB962C8B-B14F-4D97-AF65-F5344CB8AC3E}">
        <p14:creationId xmlns:p14="http://schemas.microsoft.com/office/powerpoint/2010/main" val="375721248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7E011FE2-BDD4-498C-9394-EA41791E8584}"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no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66461718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432CDC5D-67CE-4C37-86CE-F579B92B3959}"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0000">
              <a:alpha val="70000"/>
            </a:srgbClr>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51633746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A80EB6B8-9871-41EE-AF09-8222C0B99EF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99CC"/>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75617678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04D3FD3-5015-4805-A73F-9859841922E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75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94215010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55DF300-B639-46F9-8C80-5DEEB7ADCF6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360187006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8211B736-49E2-4BC1-9131-C48175EA65F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p:nvSpPr>
        <p:spPr>
          <a:xfrm>
            <a:off x="0" y="6646858"/>
            <a:ext cx="9108504" cy="253916"/>
          </a:xfrm>
          <a:prstGeom prst="rect">
            <a:avLst/>
          </a:prstGeom>
          <a:solidFill>
            <a:srgbClr val="FFCC0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44223001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684D84E-D765-4E70-8387-C36625DE6A8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5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1221827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47B1195-5E6A-4BB4-BA2E-9DC2D54CF02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F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B0F0"/>
          </a:solidFill>
        </p:spPr>
        <p:txBody>
          <a:bodyPr wrap="square" rtlCol="0">
            <a:spAutoFit/>
          </a:bodyPr>
          <a:lstStyle/>
          <a:p>
            <a:r>
              <a:rPr lang="ja-JP" altLang="en-US" sz="1050" dirty="0">
                <a:solidFill>
                  <a:prstClr val="black"/>
                </a:solidFill>
              </a:rPr>
              <a:t>⑧他機関連携</a:t>
            </a:r>
          </a:p>
        </p:txBody>
      </p:sp>
    </p:spTree>
    <p:extLst>
      <p:ext uri="{BB962C8B-B14F-4D97-AF65-F5344CB8AC3E}">
        <p14:creationId xmlns:p14="http://schemas.microsoft.com/office/powerpoint/2010/main" val="23442366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0.xml"/></Relationships>
</file>

<file path=ppt/slides/_rels/slide2.xml.rels><?xml version="1.0" encoding="UTF-8" standalone="yes"?>
<Relationships xmlns="http://schemas.openxmlformats.org/package/2006/relationships"><Relationship Id="rId3" Type="http://schemas.openxmlformats.org/officeDocument/2006/relationships/hyperlink" Target="http://www.mofa.go.jp/mofaj/gaiko/jido/index.html" TargetMode="External"/><Relationship Id="rId2" Type="http://schemas.openxmlformats.org/officeDocument/2006/relationships/notesSlide" Target="../notesSlides/notesSlide2.xml"/><Relationship Id="rId1" Type="http://schemas.openxmlformats.org/officeDocument/2006/relationships/slideLayout" Target="../slideLayouts/slideLayout10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⑨ 里 親 支 援 </a:t>
            </a:r>
            <a:endParaRPr kumimoji="1" lang="ja-JP" altLang="en-US" dirty="0"/>
          </a:p>
        </p:txBody>
      </p:sp>
      <p:sp>
        <p:nvSpPr>
          <p:cNvPr id="3" name="サブタイトル 2"/>
          <p:cNvSpPr>
            <a:spLocks noGrp="1"/>
          </p:cNvSpPr>
          <p:nvPr>
            <p:ph type="subTitle" idx="1"/>
          </p:nvPr>
        </p:nvSpPr>
        <p:spPr>
          <a:xfrm>
            <a:off x="1187624" y="3886200"/>
            <a:ext cx="6984776" cy="1752600"/>
          </a:xfrm>
        </p:spPr>
        <p:txBody>
          <a:bodyPr/>
          <a:lstStyle/>
          <a:p>
            <a:r>
              <a:rPr lang="ja-JP" altLang="en-US" dirty="0"/>
              <a:t>全国乳児福祉協議会</a:t>
            </a:r>
            <a:endParaRPr lang="en-US" altLang="ja-JP" dirty="0"/>
          </a:p>
          <a:p>
            <a:r>
              <a:rPr lang="ja-JP" altLang="en-US" dirty="0"/>
              <a:t>研修体系具体化にむけた検討委員会</a:t>
            </a:r>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a:t>
            </a:fld>
            <a:endParaRPr lang="ja-JP" altLang="en-US" dirty="0">
              <a:solidFill>
                <a:prstClr val="black">
                  <a:tint val="75000"/>
                </a:prstClr>
              </a:solidFill>
            </a:endParaRPr>
          </a:p>
        </p:txBody>
      </p:sp>
    </p:spTree>
    <p:extLst>
      <p:ext uri="{BB962C8B-B14F-4D97-AF65-F5344CB8AC3E}">
        <p14:creationId xmlns:p14="http://schemas.microsoft.com/office/powerpoint/2010/main" val="1078380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620713"/>
            <a:ext cx="9144000" cy="5976639"/>
          </a:xfrm>
        </p:spPr>
        <p:txBody>
          <a:bodyPr/>
          <a:lstStyle/>
          <a:p>
            <a:pPr eaLnBrk="1" hangingPunct="1">
              <a:buFontTx/>
              <a:buNone/>
            </a:pPr>
            <a:r>
              <a:rPr lang="ja-JP" altLang="en-US" dirty="0"/>
              <a:t> </a:t>
            </a:r>
            <a:r>
              <a:rPr lang="ja-JP" altLang="en-US" sz="2800" dirty="0"/>
              <a:t>３）里親認定登録までのプロセス</a:t>
            </a:r>
            <a:r>
              <a:rPr lang="ja-JP" altLang="en-US" sz="2400" dirty="0"/>
              <a:t>（養育里親の例）</a:t>
            </a:r>
          </a:p>
        </p:txBody>
      </p:sp>
      <p:sp>
        <p:nvSpPr>
          <p:cNvPr id="2" name="四角形: 角を丸くする 1"/>
          <p:cNvSpPr/>
          <p:nvPr/>
        </p:nvSpPr>
        <p:spPr>
          <a:xfrm>
            <a:off x="481378" y="1556793"/>
            <a:ext cx="504000" cy="332527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里親希望者</a:t>
            </a:r>
          </a:p>
        </p:txBody>
      </p:sp>
      <p:sp>
        <p:nvSpPr>
          <p:cNvPr id="22" name="四角形: 角を丸くする 21"/>
          <p:cNvSpPr/>
          <p:nvPr/>
        </p:nvSpPr>
        <p:spPr>
          <a:xfrm>
            <a:off x="1453891" y="1556794"/>
            <a:ext cx="504000" cy="424495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児童相談所に相談・ 研修受講申し込み</a:t>
            </a:r>
          </a:p>
        </p:txBody>
      </p:sp>
      <p:sp>
        <p:nvSpPr>
          <p:cNvPr id="23" name="四角形: 角を丸くする 22"/>
          <p:cNvSpPr/>
          <p:nvPr/>
        </p:nvSpPr>
        <p:spPr>
          <a:xfrm>
            <a:off x="2427564" y="1556794"/>
            <a:ext cx="504000" cy="424495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基礎研修・  施設見学（ 一日 間）</a:t>
            </a:r>
          </a:p>
        </p:txBody>
      </p:sp>
      <p:sp>
        <p:nvSpPr>
          <p:cNvPr id="24" name="四角形: 角を丸くする 23"/>
          <p:cNvSpPr/>
          <p:nvPr/>
        </p:nvSpPr>
        <p:spPr>
          <a:xfrm>
            <a:off x="3391529" y="1556794"/>
            <a:ext cx="504000" cy="424495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登録前研修（ </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二日 間）</a:t>
            </a:r>
          </a:p>
        </p:txBody>
      </p:sp>
      <p:sp>
        <p:nvSpPr>
          <p:cNvPr id="25" name="四角形: 角を丸くする 24"/>
          <p:cNvSpPr/>
          <p:nvPr/>
        </p:nvSpPr>
        <p:spPr>
          <a:xfrm>
            <a:off x="4325550" y="1556793"/>
            <a:ext cx="504000" cy="4290925"/>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施設実習（ </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二日 間）</a:t>
            </a:r>
          </a:p>
        </p:txBody>
      </p:sp>
      <p:sp>
        <p:nvSpPr>
          <p:cNvPr id="26" name="四角形: 角を丸くする 25"/>
          <p:cNvSpPr/>
          <p:nvPr/>
        </p:nvSpPr>
        <p:spPr>
          <a:xfrm>
            <a:off x="5318544" y="1556793"/>
            <a:ext cx="504000" cy="4290925"/>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認定登録申請書提出（　児童相談所）</a:t>
            </a:r>
          </a:p>
        </p:txBody>
      </p:sp>
      <p:sp>
        <p:nvSpPr>
          <p:cNvPr id="27" name="四角形: 角を丸くする 26"/>
          <p:cNvSpPr/>
          <p:nvPr/>
        </p:nvSpPr>
        <p:spPr>
          <a:xfrm>
            <a:off x="6271977" y="1556794"/>
            <a:ext cx="504000" cy="424495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家庭訪問（  児童相談所）</a:t>
            </a:r>
          </a:p>
        </p:txBody>
      </p:sp>
      <p:sp>
        <p:nvSpPr>
          <p:cNvPr id="28" name="四角形: 角を丸くする 27"/>
          <p:cNvSpPr/>
          <p:nvPr/>
        </p:nvSpPr>
        <p:spPr>
          <a:xfrm>
            <a:off x="7234035" y="1556793"/>
            <a:ext cx="504000" cy="4276789"/>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都道府県等社会福祉審議会</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児童福祉専門部会</a:t>
            </a:r>
          </a:p>
        </p:txBody>
      </p:sp>
      <p:sp>
        <p:nvSpPr>
          <p:cNvPr id="11" name="四角形: 角を丸くする 10"/>
          <p:cNvSpPr/>
          <p:nvPr/>
        </p:nvSpPr>
        <p:spPr>
          <a:xfrm>
            <a:off x="8187468" y="1556794"/>
            <a:ext cx="504000" cy="424495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里親認定登録</a:t>
            </a:r>
          </a:p>
        </p:txBody>
      </p:sp>
      <p:sp>
        <p:nvSpPr>
          <p:cNvPr id="5" name="正方形/長方形 4"/>
          <p:cNvSpPr/>
          <p:nvPr/>
        </p:nvSpPr>
        <p:spPr>
          <a:xfrm>
            <a:off x="0" y="5984666"/>
            <a:ext cx="9144000" cy="461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養育里親は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5</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年ごと、専門里親は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年ごとの</a:t>
            </a:r>
            <a:r>
              <a:rPr kumimoji="1" lang="ja-JP" altLang="en-US" sz="1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研修および更新</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が必要</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矢印: 右 5"/>
          <p:cNvSpPr/>
          <p:nvPr/>
        </p:nvSpPr>
        <p:spPr>
          <a:xfrm>
            <a:off x="1069743" y="3075413"/>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6" name="矢印: 右 15"/>
          <p:cNvSpPr/>
          <p:nvPr/>
        </p:nvSpPr>
        <p:spPr>
          <a:xfrm>
            <a:off x="2080817" y="3075413"/>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7" name="矢印: 右 16"/>
          <p:cNvSpPr/>
          <p:nvPr/>
        </p:nvSpPr>
        <p:spPr>
          <a:xfrm>
            <a:off x="4020705" y="3075413"/>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8" name="矢印: 右 17"/>
          <p:cNvSpPr/>
          <p:nvPr/>
        </p:nvSpPr>
        <p:spPr>
          <a:xfrm>
            <a:off x="3027452" y="3075413"/>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9" name="矢印: 右 18"/>
          <p:cNvSpPr/>
          <p:nvPr/>
        </p:nvSpPr>
        <p:spPr>
          <a:xfrm>
            <a:off x="4910266" y="3100572"/>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0" name="矢印: 右 19"/>
          <p:cNvSpPr/>
          <p:nvPr/>
        </p:nvSpPr>
        <p:spPr>
          <a:xfrm>
            <a:off x="6875023" y="3087601"/>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1" name="矢印: 右 20"/>
          <p:cNvSpPr/>
          <p:nvPr/>
        </p:nvSpPr>
        <p:spPr>
          <a:xfrm>
            <a:off x="5898948" y="3100572"/>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9" name="矢印: 右 28"/>
          <p:cNvSpPr/>
          <p:nvPr/>
        </p:nvSpPr>
        <p:spPr>
          <a:xfrm>
            <a:off x="7818751" y="3093523"/>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0" name="Rectangle 3"/>
          <p:cNvSpPr txBox="1">
            <a:spLocks noChangeArrowheads="1"/>
          </p:cNvSpPr>
          <p:nvPr/>
        </p:nvSpPr>
        <p:spPr>
          <a:xfrm>
            <a:off x="0" y="1117957"/>
            <a:ext cx="9144000" cy="370362"/>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42900" marR="0" lvl="0" indent="-342900" algn="ctr" defTabSz="914400" rtl="0" eaLnBrk="1" fontAlgn="auto" latinLnBrk="0" hangingPunct="1">
              <a:lnSpc>
                <a:spcPct val="90000"/>
              </a:lnSpc>
              <a:spcBef>
                <a:spcPct val="2000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＊（特別）養子縁組里親の研修義務等は自治体によって異なる。</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10</a:t>
            </a:fld>
            <a:endParaRPr lang="ja-JP" altLang="en-US" dirty="0">
              <a:solidFill>
                <a:prstClr val="black">
                  <a:tint val="75000"/>
                </a:prstClr>
              </a:solidFill>
            </a:endParaRPr>
          </a:p>
        </p:txBody>
      </p:sp>
    </p:spTree>
    <p:extLst>
      <p:ext uri="{BB962C8B-B14F-4D97-AF65-F5344CB8AC3E}">
        <p14:creationId xmlns:p14="http://schemas.microsoft.com/office/powerpoint/2010/main" val="331272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60350"/>
            <a:ext cx="8624888" cy="1143000"/>
          </a:xfrm>
        </p:spPr>
        <p:txBody>
          <a:bodyPr/>
          <a:lstStyle/>
          <a:p>
            <a:pPr algn="l"/>
            <a:r>
              <a:rPr lang="ja-JP" altLang="en-US" sz="3200" dirty="0">
                <a:solidFill>
                  <a:schemeClr val="hlink"/>
                </a:solidFill>
                <a:latin typeface="+mn-ea"/>
                <a:ea typeface="+mn-ea"/>
              </a:rPr>
              <a:t> </a:t>
            </a:r>
            <a:r>
              <a:rPr lang="en-US" altLang="ja-JP" sz="3200" dirty="0">
                <a:solidFill>
                  <a:srgbClr val="0070C0"/>
                </a:solidFill>
                <a:latin typeface="+mn-ea"/>
                <a:ea typeface="+mn-ea"/>
              </a:rPr>
              <a:t>□ </a:t>
            </a:r>
            <a:r>
              <a:rPr lang="ja-JP" altLang="en-US" sz="3200" dirty="0">
                <a:solidFill>
                  <a:srgbClr val="0070C0"/>
                </a:solidFill>
                <a:latin typeface="+mn-ea"/>
                <a:ea typeface="+mn-ea"/>
              </a:rPr>
              <a:t>「家庭養護」と「家庭的養護」について</a:t>
            </a:r>
            <a:br>
              <a:rPr lang="ja-JP" altLang="en-US" sz="3200" dirty="0">
                <a:solidFill>
                  <a:srgbClr val="0070C0"/>
                </a:solidFill>
                <a:latin typeface="+mn-ea"/>
                <a:ea typeface="+mn-ea"/>
              </a:rPr>
            </a:br>
            <a:r>
              <a:rPr lang="ja-JP" altLang="en-US" sz="3200" dirty="0">
                <a:solidFill>
                  <a:srgbClr val="0070C0"/>
                </a:solidFill>
                <a:latin typeface="+mn-ea"/>
                <a:ea typeface="+mn-ea"/>
              </a:rPr>
              <a:t>       理解を深めましょう</a:t>
            </a:r>
          </a:p>
        </p:txBody>
      </p:sp>
      <p:sp>
        <p:nvSpPr>
          <p:cNvPr id="5" name="正方形/長方形 4"/>
          <p:cNvSpPr/>
          <p:nvPr/>
        </p:nvSpPr>
        <p:spPr>
          <a:xfrm>
            <a:off x="79753" y="2162087"/>
            <a:ext cx="4500000" cy="3096344"/>
          </a:xfrm>
          <a:prstGeom prst="rect">
            <a:avLst/>
          </a:prstGeom>
          <a:solidFill>
            <a:srgbClr val="92D050">
              <a:alpha val="45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社会的養護の課題と将来像では・・・</a:t>
            </a:r>
          </a:p>
        </p:txBody>
      </p:sp>
      <p:sp>
        <p:nvSpPr>
          <p:cNvPr id="22" name="正方形/長方形 21"/>
          <p:cNvSpPr/>
          <p:nvPr/>
        </p:nvSpPr>
        <p:spPr>
          <a:xfrm>
            <a:off x="4579753" y="2162087"/>
            <a:ext cx="4464496" cy="3096344"/>
          </a:xfrm>
          <a:prstGeom prst="rect">
            <a:avLst/>
          </a:prstGeom>
          <a:solidFill>
            <a:srgbClr val="00B050">
              <a:alpha val="45000"/>
            </a:srgbClr>
          </a:solidFill>
          <a:ln cmpd="sng">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施設運営指針・里親等養育指針では・・・</a:t>
            </a:r>
          </a:p>
        </p:txBody>
      </p:sp>
      <p:sp>
        <p:nvSpPr>
          <p:cNvPr id="10" name="正方形/長方形 9"/>
          <p:cNvSpPr/>
          <p:nvPr/>
        </p:nvSpPr>
        <p:spPr>
          <a:xfrm>
            <a:off x="187265" y="1266374"/>
            <a:ext cx="8784976" cy="846386"/>
          </a:xfrm>
          <a:prstGeom prst="rect">
            <a:avLst/>
          </a:prstGeom>
        </p:spPr>
        <p:txBody>
          <a:bodyPr wrap="square"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「家庭的養護」と「家庭養護」の用語の整理について</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＊「施設養護」</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に対する言葉としての</a:t>
            </a:r>
            <a:r>
              <a:rPr kumimoji="1" lang="ja-JP" altLang="en-US" sz="1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「家庭養護」と「家庭的養護」</a:t>
            </a:r>
          </a:p>
        </p:txBody>
      </p:sp>
      <p:sp>
        <p:nvSpPr>
          <p:cNvPr id="12" name="正方形/長方形 11"/>
          <p:cNvSpPr/>
          <p:nvPr/>
        </p:nvSpPr>
        <p:spPr>
          <a:xfrm>
            <a:off x="201273" y="2607152"/>
            <a:ext cx="2542720" cy="523125"/>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家庭</a:t>
            </a:r>
            <a:r>
              <a:rPr kumimoji="1" lang="ja-JP" altLang="en-US" sz="14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的</a:t>
            </a:r>
            <a:r>
              <a:rPr kumimoji="1" lang="ja-JP" altLang="en-US"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養護</a:t>
            </a:r>
            <a:endParaRPr kumimoji="1" lang="en-US" altLang="ja-JP" sz="1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・里親　・ファミリーホーム</a:t>
            </a:r>
          </a:p>
        </p:txBody>
      </p:sp>
      <p:sp>
        <p:nvSpPr>
          <p:cNvPr id="26" name="正方形/長方形 25"/>
          <p:cNvSpPr/>
          <p:nvPr/>
        </p:nvSpPr>
        <p:spPr>
          <a:xfrm>
            <a:off x="203689" y="3245470"/>
            <a:ext cx="349510" cy="1479673"/>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施設養護</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0" name="正方形/長方形 29"/>
          <p:cNvSpPr/>
          <p:nvPr/>
        </p:nvSpPr>
        <p:spPr>
          <a:xfrm>
            <a:off x="641529" y="3245469"/>
            <a:ext cx="2080144" cy="773479"/>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グループホーム</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・地域小規模児童養護施設</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・分園型小規模グループケア</a:t>
            </a:r>
          </a:p>
        </p:txBody>
      </p:sp>
      <p:sp>
        <p:nvSpPr>
          <p:cNvPr id="35" name="正方形/長方形 34"/>
          <p:cNvSpPr/>
          <p:nvPr/>
        </p:nvSpPr>
        <p:spPr>
          <a:xfrm>
            <a:off x="638810" y="4134140"/>
            <a:ext cx="2093810" cy="618821"/>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本体施設</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・小規模グループケア</a:t>
            </a:r>
          </a:p>
        </p:txBody>
      </p:sp>
      <p:sp>
        <p:nvSpPr>
          <p:cNvPr id="13" name="右中かっこ 12"/>
          <p:cNvSpPr/>
          <p:nvPr/>
        </p:nvSpPr>
        <p:spPr>
          <a:xfrm>
            <a:off x="2807284" y="3245471"/>
            <a:ext cx="117331" cy="1479672"/>
          </a:xfrm>
          <a:prstGeom prst="rightBrace">
            <a:avLst>
              <a:gd name="adj1" fmla="val 44681"/>
              <a:gd name="adj2" fmla="val 5058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7" name="右中かっこ 36"/>
          <p:cNvSpPr/>
          <p:nvPr/>
        </p:nvSpPr>
        <p:spPr>
          <a:xfrm>
            <a:off x="3657484" y="2618230"/>
            <a:ext cx="197494" cy="2106913"/>
          </a:xfrm>
          <a:prstGeom prst="rightBrace">
            <a:avLst>
              <a:gd name="adj1" fmla="val 44681"/>
              <a:gd name="adj2" fmla="val 5058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9" name="正方形/長方形 38"/>
          <p:cNvSpPr/>
          <p:nvPr/>
        </p:nvSpPr>
        <p:spPr>
          <a:xfrm>
            <a:off x="3945360" y="2618230"/>
            <a:ext cx="349510" cy="2134731"/>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家庭的養護の推進</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0" name="正方形/長方形 39"/>
          <p:cNvSpPr/>
          <p:nvPr/>
        </p:nvSpPr>
        <p:spPr>
          <a:xfrm>
            <a:off x="3037488" y="3245471"/>
            <a:ext cx="558667" cy="1479673"/>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家庭的な養育環境</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家庭的養護</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2" name="正方形/長方形 41"/>
          <p:cNvSpPr/>
          <p:nvPr/>
        </p:nvSpPr>
        <p:spPr>
          <a:xfrm>
            <a:off x="4806957" y="2640176"/>
            <a:ext cx="2542720" cy="523125"/>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家庭養護</a:t>
            </a:r>
            <a:endParaRPr kumimoji="1" lang="en-US" altLang="ja-JP" sz="14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・里親　・ファミリーホーム</a:t>
            </a:r>
          </a:p>
        </p:txBody>
      </p:sp>
      <p:sp>
        <p:nvSpPr>
          <p:cNvPr id="43" name="正方形/長方形 42"/>
          <p:cNvSpPr/>
          <p:nvPr/>
        </p:nvSpPr>
        <p:spPr>
          <a:xfrm>
            <a:off x="4821465" y="3248652"/>
            <a:ext cx="349510" cy="1476491"/>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施設養護</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4" name="正方形/長方形 43"/>
          <p:cNvSpPr/>
          <p:nvPr/>
        </p:nvSpPr>
        <p:spPr>
          <a:xfrm>
            <a:off x="5254828" y="3255589"/>
            <a:ext cx="2080144" cy="757452"/>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グループホーム</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・地域小規模児童養護施設</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・分園型小規模グループケア</a:t>
            </a:r>
          </a:p>
        </p:txBody>
      </p:sp>
      <p:sp>
        <p:nvSpPr>
          <p:cNvPr id="45" name="正方形/長方形 44"/>
          <p:cNvSpPr/>
          <p:nvPr/>
        </p:nvSpPr>
        <p:spPr>
          <a:xfrm>
            <a:off x="5255867" y="4131561"/>
            <a:ext cx="2093810" cy="593582"/>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本体施設</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・小規模グループケア</a:t>
            </a:r>
          </a:p>
        </p:txBody>
      </p:sp>
      <p:sp>
        <p:nvSpPr>
          <p:cNvPr id="46" name="右中かっこ 45"/>
          <p:cNvSpPr/>
          <p:nvPr/>
        </p:nvSpPr>
        <p:spPr>
          <a:xfrm>
            <a:off x="7432708" y="3245470"/>
            <a:ext cx="121471" cy="1479674"/>
          </a:xfrm>
          <a:prstGeom prst="rightBrace">
            <a:avLst>
              <a:gd name="adj1" fmla="val 44681"/>
              <a:gd name="adj2" fmla="val 5058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7" name="正方形/長方形 46"/>
          <p:cNvSpPr/>
          <p:nvPr/>
        </p:nvSpPr>
        <p:spPr>
          <a:xfrm>
            <a:off x="7619855" y="3255589"/>
            <a:ext cx="558667" cy="1492796"/>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家庭的な養育環境</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家庭的養護</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8" name="右中かっこ 47"/>
          <p:cNvSpPr/>
          <p:nvPr/>
        </p:nvSpPr>
        <p:spPr>
          <a:xfrm>
            <a:off x="8273123" y="2640176"/>
            <a:ext cx="182365" cy="2108209"/>
          </a:xfrm>
          <a:prstGeom prst="rightBrace">
            <a:avLst>
              <a:gd name="adj1" fmla="val 44681"/>
              <a:gd name="adj2" fmla="val 5058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9" name="正方形/長方形 48"/>
          <p:cNvSpPr/>
          <p:nvPr/>
        </p:nvSpPr>
        <p:spPr>
          <a:xfrm>
            <a:off x="8565616" y="2618230"/>
            <a:ext cx="349510" cy="2130155"/>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家庭的養護の推進</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14"/>
          <p:cNvSpPr txBox="1"/>
          <p:nvPr/>
        </p:nvSpPr>
        <p:spPr>
          <a:xfrm>
            <a:off x="0" y="5355310"/>
            <a:ext cx="914400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〇 </a:t>
            </a:r>
            <a:r>
              <a:rPr kumimoji="1" lang="ja-JP" altLang="en-US" sz="1600" b="0" i="0" u="none" strike="noStrike" kern="1200" cap="none" spc="-15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里親およびファミリーホーム</a:t>
            </a:r>
            <a:r>
              <a:rPr kumimoji="1" lang="ja-JP" altLang="en-US" sz="1600" b="0" i="0" u="none" strike="noStrike" kern="1200" cap="none" spc="-15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は、保護の必要な児童を養育者の家庭に迎え入れて養育する</a:t>
            </a:r>
            <a:r>
              <a:rPr kumimoji="1" lang="ja-JP" altLang="en-US" sz="1600" b="0" i="0" u="none" strike="noStrike" kern="1200" cap="none" spc="-15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「家庭養護」</a:t>
            </a:r>
            <a:endParaRPr kumimoji="1" lang="en-US" altLang="ja-JP" sz="1600" b="0" i="0" u="none" strike="noStrike" kern="1200" cap="none" spc="-15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〇 施設において家庭的な養育環境を目指す小規模化の取り組みは</a:t>
            </a:r>
            <a:r>
              <a:rPr kumimoji="1" lang="ja-JP" altLang="en-US" sz="16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「家庭的養護」</a:t>
            </a:r>
            <a:endParaRPr kumimoji="1" lang="en-US" altLang="ja-JP" sz="16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〇 両者を合わせて言うときは、「</a:t>
            </a:r>
            <a:r>
              <a:rPr kumimoji="1" lang="ja-JP" altLang="en-US" sz="16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家庭的養護</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の推進」を用いる</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〇 国連の代替的養護の指針では、  </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family‐based care </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「家庭養護」 ・ </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family-like care </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「家庭的養護」</a:t>
            </a:r>
          </a:p>
        </p:txBody>
      </p:sp>
      <p:sp>
        <p:nvSpPr>
          <p:cNvPr id="16" name="矢印: ストライプ 15"/>
          <p:cNvSpPr/>
          <p:nvPr/>
        </p:nvSpPr>
        <p:spPr>
          <a:xfrm>
            <a:off x="4135742" y="4808933"/>
            <a:ext cx="983598" cy="402817"/>
          </a:xfrm>
          <a:prstGeom prst="stripedRightArrow">
            <a:avLst>
              <a:gd name="adj1" fmla="val 50000"/>
              <a:gd name="adj2" fmla="val 80740"/>
            </a:avLst>
          </a:prstGeom>
          <a:solidFill>
            <a:srgbClr val="CC99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11</a:t>
            </a:fld>
            <a:endParaRPr lang="ja-JP" altLang="en-US" dirty="0">
              <a:solidFill>
                <a:prstClr val="black">
                  <a:tint val="75000"/>
                </a:prstClr>
              </a:solidFill>
            </a:endParaRPr>
          </a:p>
        </p:txBody>
      </p:sp>
    </p:spTree>
    <p:extLst>
      <p:ext uri="{BB962C8B-B14F-4D97-AF65-F5344CB8AC3E}">
        <p14:creationId xmlns:p14="http://schemas.microsoft.com/office/powerpoint/2010/main" val="758786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764704"/>
            <a:ext cx="9144000" cy="11387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〇各施設が立てた</a:t>
            </a:r>
            <a:r>
              <a:rPr kumimoji="1" lang="ja-JP" altLang="en-US"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家庭的養護推進計画</a:t>
            </a:r>
            <a:endParaRPr kumimoji="1" lang="en-US" altLang="ja-JP"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・小規模化、地域分散化や家庭養護（里親）の支援を進めるための具体的な</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方策。内容や期間は各施設の実情に合わせて設定。</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矢印: 下 3"/>
          <p:cNvSpPr/>
          <p:nvPr/>
        </p:nvSpPr>
        <p:spPr>
          <a:xfrm>
            <a:off x="3995682" y="1903477"/>
            <a:ext cx="1260140" cy="1309499"/>
          </a:xfrm>
          <a:prstGeom prst="downArrow">
            <a:avLst>
              <a:gd name="adj1" fmla="val 50000"/>
              <a:gd name="adj2" fmla="val 425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2" name="四角形: 角を丸くする 11"/>
          <p:cNvSpPr/>
          <p:nvPr/>
        </p:nvSpPr>
        <p:spPr>
          <a:xfrm>
            <a:off x="2339752" y="2123213"/>
            <a:ext cx="4572000" cy="426632"/>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＊推進期間：</a:t>
            </a: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H</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２７～４１年度の１５年間</a:t>
            </a:r>
          </a:p>
        </p:txBody>
      </p:sp>
      <p:sp>
        <p:nvSpPr>
          <p:cNvPr id="14" name="テキスト ボックス 13"/>
          <p:cNvSpPr txBox="1"/>
          <p:nvPr/>
        </p:nvSpPr>
        <p:spPr>
          <a:xfrm>
            <a:off x="0" y="3212976"/>
            <a:ext cx="9144000"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〇（各）</a:t>
            </a:r>
            <a:r>
              <a:rPr kumimoji="1" lang="ja-JP" altLang="en-US"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都道府県推進計画</a:t>
            </a:r>
            <a:endParaRPr kumimoji="1" lang="en-US" altLang="ja-JP"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 各施設（児童養護施設・乳児院）から都道府県へ提出された計画を基に</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定める平成</a:t>
            </a: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27</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年度から平成</a:t>
            </a: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41</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年度までの計画。</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・各期ごとの目標を設定し、推進期間中に都道府県として取り組むべき小</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規模化・地域分散化や家庭養護の支援を進めるための具体的な方策。</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・国の目標は全国の里親委託率を平成</a:t>
            </a: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31</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年度末までに</a:t>
            </a: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22</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％まで引き上げ、</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最終的（平成</a:t>
            </a: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41</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年度末）には</a:t>
            </a: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30</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％程度までにしたい考え。</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・各都道府県＋政令指定都市（中核市含む）の里親委託率は厚労省の方</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で毎年集計している。</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参考</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URL</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http://www.mhlw.go.jp/stf/seisakunitsuite/bunya/kodomo/kodomo_kosodate/syakaiteki_yougo/index.html</a:t>
            </a:r>
          </a:p>
        </p:txBody>
      </p:sp>
      <p:sp>
        <p:nvSpPr>
          <p:cNvPr id="3" name="スライド番号プレースホルダー 2"/>
          <p:cNvSpPr>
            <a:spLocks noGrp="1"/>
          </p:cNvSpPr>
          <p:nvPr>
            <p:ph type="sldNum" sz="quarter" idx="12"/>
          </p:nvPr>
        </p:nvSpPr>
        <p:spPr>
          <a:xfrm>
            <a:off x="6804248" y="6356350"/>
            <a:ext cx="2133600" cy="365125"/>
          </a:xfrm>
        </p:spPr>
        <p:txBody>
          <a:bodyPr/>
          <a:lstStyle/>
          <a:p>
            <a:fld id="{52885D5F-1D73-4CD8-8BE9-6FDEEE1081D8}" type="slidenum">
              <a:rPr lang="ja-JP" altLang="en-US" smtClean="0">
                <a:solidFill>
                  <a:prstClr val="black">
                    <a:tint val="75000"/>
                  </a:prstClr>
                </a:solidFill>
              </a:rPr>
              <a:pPr/>
              <a:t>12</a:t>
            </a:fld>
            <a:endParaRPr lang="ja-JP" altLang="en-US" dirty="0">
              <a:solidFill>
                <a:prstClr val="black">
                  <a:tint val="75000"/>
                </a:prstClr>
              </a:solidFill>
            </a:endParaRPr>
          </a:p>
        </p:txBody>
      </p:sp>
    </p:spTree>
    <p:extLst>
      <p:ext uri="{BB962C8B-B14F-4D97-AF65-F5344CB8AC3E}">
        <p14:creationId xmlns:p14="http://schemas.microsoft.com/office/powerpoint/2010/main" val="2269245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620713"/>
            <a:ext cx="9144000" cy="5976639"/>
          </a:xfrm>
        </p:spPr>
        <p:txBody>
          <a:bodyPr/>
          <a:lstStyle/>
          <a:p>
            <a:pPr eaLnBrk="1" hangingPunct="1">
              <a:buFontTx/>
              <a:buNone/>
            </a:pPr>
            <a:r>
              <a:rPr lang="ja-JP" altLang="en-US" sz="2400" dirty="0"/>
              <a:t> 　　</a:t>
            </a:r>
            <a:r>
              <a:rPr lang="ja-JP" altLang="en-US" sz="2800" dirty="0"/>
              <a:t>里親委託までの流れ</a:t>
            </a:r>
            <a:endParaRPr lang="ja-JP" altLang="en-US" sz="2400" dirty="0"/>
          </a:p>
        </p:txBody>
      </p:sp>
      <p:sp>
        <p:nvSpPr>
          <p:cNvPr id="2" name="四角形: 角を丸くする 1"/>
          <p:cNvSpPr/>
          <p:nvPr/>
        </p:nvSpPr>
        <p:spPr>
          <a:xfrm>
            <a:off x="467909" y="1348784"/>
            <a:ext cx="504000" cy="332527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児相による里親候補選定</a:t>
            </a:r>
          </a:p>
        </p:txBody>
      </p:sp>
      <p:sp>
        <p:nvSpPr>
          <p:cNvPr id="22" name="四角形: 角を丸くする 21"/>
          <p:cNvSpPr/>
          <p:nvPr/>
        </p:nvSpPr>
        <p:spPr>
          <a:xfrm>
            <a:off x="1469819" y="1348784"/>
            <a:ext cx="504000" cy="4244950"/>
          </a:xfrm>
          <a:prstGeom prst="roundRect">
            <a:avLst/>
          </a:prstGeom>
          <a:solidFill>
            <a:srgbClr val="FF99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乳児院入所中の対象児童との顔合わせ</a:t>
            </a:r>
          </a:p>
        </p:txBody>
      </p:sp>
      <p:sp>
        <p:nvSpPr>
          <p:cNvPr id="23" name="四角形: 角を丸くする 22"/>
          <p:cNvSpPr/>
          <p:nvPr/>
        </p:nvSpPr>
        <p:spPr>
          <a:xfrm>
            <a:off x="2442109" y="1348784"/>
            <a:ext cx="504000" cy="424495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里親候補への意思確認</a:t>
            </a:r>
          </a:p>
        </p:txBody>
      </p:sp>
      <p:sp>
        <p:nvSpPr>
          <p:cNvPr id="24" name="四角形: 角を丸くする 23"/>
          <p:cNvSpPr/>
          <p:nvPr/>
        </p:nvSpPr>
        <p:spPr>
          <a:xfrm>
            <a:off x="3391856" y="1348784"/>
            <a:ext cx="504000" cy="4244950"/>
          </a:xfrm>
          <a:prstGeom prst="roundRect">
            <a:avLst/>
          </a:prstGeom>
          <a:solidFill>
            <a:srgbClr val="FF99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交　流　開　始</a:t>
            </a:r>
          </a:p>
        </p:txBody>
      </p:sp>
      <p:sp>
        <p:nvSpPr>
          <p:cNvPr id="25" name="四角形: 角を丸くする 24"/>
          <p:cNvSpPr/>
          <p:nvPr/>
        </p:nvSpPr>
        <p:spPr>
          <a:xfrm>
            <a:off x="4309624" y="1348784"/>
            <a:ext cx="504000" cy="4290925"/>
          </a:xfrm>
          <a:prstGeom prst="roundRect">
            <a:avLst/>
          </a:prstGeom>
          <a:solidFill>
            <a:srgbClr val="FF99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面　　　　会</a:t>
            </a:r>
          </a:p>
        </p:txBody>
      </p:sp>
      <p:sp>
        <p:nvSpPr>
          <p:cNvPr id="26" name="四角形: 角を丸くする 25"/>
          <p:cNvSpPr/>
          <p:nvPr/>
        </p:nvSpPr>
        <p:spPr>
          <a:xfrm>
            <a:off x="5316080" y="1367063"/>
            <a:ext cx="504000" cy="4290925"/>
          </a:xfrm>
          <a:prstGeom prst="roundRect">
            <a:avLst/>
          </a:prstGeom>
          <a:solidFill>
            <a:srgbClr val="FF99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外　　　　出</a:t>
            </a:r>
          </a:p>
        </p:txBody>
      </p:sp>
      <p:sp>
        <p:nvSpPr>
          <p:cNvPr id="27" name="四角形: 角を丸くする 26"/>
          <p:cNvSpPr/>
          <p:nvPr/>
        </p:nvSpPr>
        <p:spPr>
          <a:xfrm>
            <a:off x="6272993" y="1367063"/>
            <a:ext cx="504000" cy="4244950"/>
          </a:xfrm>
          <a:prstGeom prst="roundRect">
            <a:avLst/>
          </a:prstGeom>
          <a:solidFill>
            <a:srgbClr val="FF99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宿泊訓練（　施設内など）</a:t>
            </a:r>
          </a:p>
        </p:txBody>
      </p:sp>
      <p:sp>
        <p:nvSpPr>
          <p:cNvPr id="28" name="四角形: 角を丸くする 27"/>
          <p:cNvSpPr/>
          <p:nvPr/>
        </p:nvSpPr>
        <p:spPr>
          <a:xfrm>
            <a:off x="7236693" y="1352170"/>
            <a:ext cx="504000" cy="4276789"/>
          </a:xfrm>
          <a:prstGeom prst="roundRect">
            <a:avLst/>
          </a:prstGeom>
          <a:solidFill>
            <a:srgbClr val="FF99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外　泊（　里親宅） → 長期外泊</a:t>
            </a:r>
          </a:p>
        </p:txBody>
      </p:sp>
      <p:sp>
        <p:nvSpPr>
          <p:cNvPr id="11" name="四角形: 角を丸くする 10"/>
          <p:cNvSpPr/>
          <p:nvPr/>
        </p:nvSpPr>
        <p:spPr>
          <a:xfrm>
            <a:off x="8159624" y="1367064"/>
            <a:ext cx="504000" cy="4244950"/>
          </a:xfrm>
          <a:prstGeom prst="roundRect">
            <a:avLst/>
          </a:prstGeom>
          <a:solidFill>
            <a:srgbClr val="FF99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措置解除＝里親委託（　措置変更）</a:t>
            </a:r>
          </a:p>
        </p:txBody>
      </p:sp>
      <p:sp>
        <p:nvSpPr>
          <p:cNvPr id="5" name="正方形/長方形 4"/>
          <p:cNvSpPr/>
          <p:nvPr/>
        </p:nvSpPr>
        <p:spPr>
          <a:xfrm>
            <a:off x="4396888" y="4674056"/>
            <a:ext cx="3266655" cy="699160"/>
          </a:xfrm>
          <a:prstGeom prst="rect">
            <a:avLst/>
          </a:prstGeom>
          <a:solidFill>
            <a:schemeClr val="bg1"/>
          </a:solidFill>
          <a:ln w="222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児相、里親</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SW</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、心理職、担当養育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者などによる家庭訪問や面談</a:t>
            </a:r>
          </a:p>
        </p:txBody>
      </p:sp>
      <p:sp>
        <p:nvSpPr>
          <p:cNvPr id="6" name="矢印: 右 5"/>
          <p:cNvSpPr/>
          <p:nvPr/>
        </p:nvSpPr>
        <p:spPr>
          <a:xfrm>
            <a:off x="1069743" y="3075413"/>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6" name="矢印: 右 15"/>
          <p:cNvSpPr/>
          <p:nvPr/>
        </p:nvSpPr>
        <p:spPr>
          <a:xfrm>
            <a:off x="2080817" y="3075413"/>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7" name="矢印: 右 16"/>
          <p:cNvSpPr/>
          <p:nvPr/>
        </p:nvSpPr>
        <p:spPr>
          <a:xfrm>
            <a:off x="4020705" y="3075413"/>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8" name="矢印: 右 17"/>
          <p:cNvSpPr/>
          <p:nvPr/>
        </p:nvSpPr>
        <p:spPr>
          <a:xfrm>
            <a:off x="3027452" y="3075413"/>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9" name="矢印: 右 18"/>
          <p:cNvSpPr/>
          <p:nvPr/>
        </p:nvSpPr>
        <p:spPr>
          <a:xfrm>
            <a:off x="4910266" y="3100572"/>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0" name="矢印: 右 19"/>
          <p:cNvSpPr/>
          <p:nvPr/>
        </p:nvSpPr>
        <p:spPr>
          <a:xfrm>
            <a:off x="6875023" y="3087601"/>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1" name="矢印: 右 20"/>
          <p:cNvSpPr/>
          <p:nvPr/>
        </p:nvSpPr>
        <p:spPr>
          <a:xfrm>
            <a:off x="5898948" y="3100572"/>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9" name="矢印: 右 28"/>
          <p:cNvSpPr/>
          <p:nvPr/>
        </p:nvSpPr>
        <p:spPr>
          <a:xfrm>
            <a:off x="7818751" y="3093523"/>
            <a:ext cx="288000" cy="2880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0" name="正方形/長方形 29"/>
          <p:cNvSpPr/>
          <p:nvPr/>
        </p:nvSpPr>
        <p:spPr>
          <a:xfrm>
            <a:off x="2248" y="5784856"/>
            <a:ext cx="9141751" cy="7473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マッチング：子どもの年月齢の違い</a:t>
            </a:r>
            <a:r>
              <a:rPr kumimoji="1" lang="ja-JP" altLang="en-US" sz="1800" b="0"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や</a:t>
            </a:r>
            <a:r>
              <a:rPr lang="ja-JP" altLang="en-US" dirty="0">
                <a:solidFill>
                  <a:srgbClr val="FF0000"/>
                </a:solidFill>
                <a:latin typeface="ＭＳ Ｐゴシック" panose="020B0600070205080204" pitchFamily="50" charset="-128"/>
                <a:ea typeface="ＭＳ Ｐゴシック" panose="020B0600070205080204" pitchFamily="50" charset="-128"/>
              </a:rPr>
              <a:t>障害</a:t>
            </a:r>
            <a:r>
              <a:rPr kumimoji="1" lang="ja-JP" altLang="en-US" sz="1800" b="0"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基礎疾患等の有無、また里親の養育スキル、</a:t>
            </a:r>
            <a:endParaRPr kumimoji="1" lang="en-US" altLang="ja-JP"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訪問頻度等には差があるため、実施期間はケースによって異なる。</a:t>
            </a:r>
          </a:p>
        </p:txBody>
      </p:sp>
      <p:sp>
        <p:nvSpPr>
          <p:cNvPr id="3" name="スライド番号プレースホルダー 2"/>
          <p:cNvSpPr>
            <a:spLocks noGrp="1"/>
          </p:cNvSpPr>
          <p:nvPr>
            <p:ph type="sldNum" sz="quarter" idx="12"/>
          </p:nvPr>
        </p:nvSpPr>
        <p:spPr>
          <a:xfrm>
            <a:off x="6553200" y="6232227"/>
            <a:ext cx="2133600" cy="365125"/>
          </a:xfrm>
        </p:spPr>
        <p:txBody>
          <a:bodyPr/>
          <a:lstStyle/>
          <a:p>
            <a:fld id="{52885D5F-1D73-4CD8-8BE9-6FDEEE1081D8}" type="slidenum">
              <a:rPr lang="ja-JP" altLang="en-US" smtClean="0">
                <a:solidFill>
                  <a:prstClr val="black">
                    <a:tint val="75000"/>
                  </a:prstClr>
                </a:solidFill>
              </a:rPr>
              <a:pPr/>
              <a:t>13</a:t>
            </a:fld>
            <a:endParaRPr lang="ja-JP" altLang="en-US" dirty="0">
              <a:solidFill>
                <a:prstClr val="black">
                  <a:tint val="75000"/>
                </a:prstClr>
              </a:solidFill>
            </a:endParaRPr>
          </a:p>
        </p:txBody>
      </p:sp>
    </p:spTree>
    <p:extLst>
      <p:ext uri="{BB962C8B-B14F-4D97-AF65-F5344CB8AC3E}">
        <p14:creationId xmlns:p14="http://schemas.microsoft.com/office/powerpoint/2010/main" val="1113028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476672"/>
            <a:ext cx="8686800" cy="1498178"/>
          </a:xfrm>
        </p:spPr>
        <p:txBody>
          <a:bodyPr>
            <a:noAutofit/>
          </a:bodyPr>
          <a:lstStyle/>
          <a:p>
            <a:pPr algn="l" eaLnBrk="1" hangingPunct="1"/>
            <a:r>
              <a:rPr lang="en-US" altLang="ja-JP" sz="3200" dirty="0">
                <a:solidFill>
                  <a:schemeClr val="hlink"/>
                </a:solidFill>
              </a:rPr>
              <a:t> </a:t>
            </a:r>
            <a:r>
              <a:rPr lang="en-US" altLang="ja-JP" sz="3200" dirty="0">
                <a:solidFill>
                  <a:srgbClr val="0070C0"/>
                </a:solidFill>
              </a:rPr>
              <a:t>□</a:t>
            </a:r>
            <a:r>
              <a:rPr lang="ja-JP" altLang="en-US" sz="3200" dirty="0">
                <a:solidFill>
                  <a:srgbClr val="0070C0"/>
                </a:solidFill>
              </a:rPr>
              <a:t>里親家庭の現状と課題について理解し、</a:t>
            </a:r>
            <a:r>
              <a:rPr lang="en-US" altLang="ja-JP" sz="3200" dirty="0">
                <a:solidFill>
                  <a:srgbClr val="0070C0"/>
                </a:solidFill>
              </a:rPr>
              <a:t/>
            </a:r>
            <a:br>
              <a:rPr lang="en-US" altLang="ja-JP" sz="3200" dirty="0">
                <a:solidFill>
                  <a:srgbClr val="0070C0"/>
                </a:solidFill>
              </a:rPr>
            </a:br>
            <a:r>
              <a:rPr lang="ja-JP" altLang="en-US" sz="3200" dirty="0">
                <a:solidFill>
                  <a:srgbClr val="0070C0"/>
                </a:solidFill>
              </a:rPr>
              <a:t> 　 里親家庭で新たな生活をスタートする子ども</a:t>
            </a:r>
            <a:r>
              <a:rPr lang="en-US" altLang="ja-JP" sz="3200" dirty="0">
                <a:solidFill>
                  <a:srgbClr val="0070C0"/>
                </a:solidFill>
              </a:rPr>
              <a:t/>
            </a:r>
            <a:br>
              <a:rPr lang="en-US" altLang="ja-JP" sz="3200" dirty="0">
                <a:solidFill>
                  <a:srgbClr val="0070C0"/>
                </a:solidFill>
              </a:rPr>
            </a:br>
            <a:r>
              <a:rPr lang="en-US" altLang="ja-JP" sz="3200" dirty="0">
                <a:solidFill>
                  <a:srgbClr val="0070C0"/>
                </a:solidFill>
              </a:rPr>
              <a:t>     </a:t>
            </a:r>
            <a:r>
              <a:rPr lang="ja-JP" altLang="en-US" sz="3200" dirty="0">
                <a:solidFill>
                  <a:srgbClr val="0070C0"/>
                </a:solidFill>
              </a:rPr>
              <a:t>の支援に活かしましょう</a:t>
            </a:r>
          </a:p>
        </p:txBody>
      </p:sp>
      <p:sp>
        <p:nvSpPr>
          <p:cNvPr id="6" name="Rectangle 3"/>
          <p:cNvSpPr txBox="1">
            <a:spLocks noChangeArrowheads="1"/>
          </p:cNvSpPr>
          <p:nvPr/>
        </p:nvSpPr>
        <p:spPr>
          <a:xfrm>
            <a:off x="0" y="1974851"/>
            <a:ext cx="9144000" cy="469451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１）里親家庭</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・私的な立場で公的な養育を行っている社会的養護のパートナー。</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・乳児院は各専門職がチームで養育。里親は主に夫婦のみ。乳児院や</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他機関とのパートナーシップやチームワークが重要。</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・実親の存在を認め、面会交流や真実告知を軽視しない。</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・制度への理解の乏しさなどにより、里親委託より施設入所という選択が</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多くなされてきた。</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・里親養育の子どもへの利点を実親に理解を求める。</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・これまである程度の経過を見てからの委託が多かったが、最近は自治</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体や児相によっては、新生児委託を積極的に進めるところも増えている。</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・新生児の直接委託など児相や乳児院を介さない里親子へのサポートも、</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地域に根差す施設として積極的に進めていく。</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14</a:t>
            </a:fld>
            <a:endParaRPr lang="ja-JP" altLang="en-US" dirty="0">
              <a:solidFill>
                <a:prstClr val="black">
                  <a:tint val="75000"/>
                </a:prstClr>
              </a:solidFill>
            </a:endParaRPr>
          </a:p>
        </p:txBody>
      </p:sp>
    </p:spTree>
    <p:extLst>
      <p:ext uri="{BB962C8B-B14F-4D97-AF65-F5344CB8AC3E}">
        <p14:creationId xmlns:p14="http://schemas.microsoft.com/office/powerpoint/2010/main" val="2090628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0" y="548680"/>
            <a:ext cx="9144000" cy="60486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２）乳児院の役割</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・里親制度は“子どもの幸せのため”のもの。</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乳児院は子ども達の代弁者。</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・施設と里親子が</a:t>
            </a:r>
            <a:r>
              <a:rPr kumimoji="1" lang="ja-JP"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つ</a:t>
            </a: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な</a:t>
            </a:r>
            <a:r>
              <a:rPr kumimoji="1" lang="ja-JP"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がり</a:t>
            </a: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感を持てる、</a:t>
            </a:r>
            <a:r>
              <a:rPr kumimoji="1" lang="ja-JP"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子どもの</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育ち</a:t>
            </a: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のため</a:t>
            </a:r>
            <a:r>
              <a:rPr kumimoji="1" lang="ja-JP"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チームの一員として支援する</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・里親の動機、性格、年齢、養育スキル、地域性</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なども様々である。</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・乳児院がこれまで子ども達を家族や児童養護</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施設などへつないできた経験を活かす。</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32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・子ども一人ひとりの交流方法は、ケースにより</a:t>
            </a:r>
            <a:endParaRPr kumimoji="1" lang="en-US" altLang="ja-JP"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全く異なる。</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15</a:t>
            </a:fld>
            <a:endParaRPr lang="ja-JP" altLang="en-US" dirty="0">
              <a:solidFill>
                <a:prstClr val="black">
                  <a:tint val="75000"/>
                </a:prstClr>
              </a:solidFill>
            </a:endParaRPr>
          </a:p>
        </p:txBody>
      </p:sp>
    </p:spTree>
    <p:extLst>
      <p:ext uri="{BB962C8B-B14F-4D97-AF65-F5344CB8AC3E}">
        <p14:creationId xmlns:p14="http://schemas.microsoft.com/office/powerpoint/2010/main" val="4199336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5720" y="332656"/>
            <a:ext cx="9144000" cy="6264696"/>
          </a:xfrm>
        </p:spPr>
        <p:txBody>
          <a:bodyPr>
            <a:noAutofit/>
          </a:bodyPr>
          <a:lstStyle/>
          <a:p>
            <a:pPr eaLnBrk="1" hangingPunct="1">
              <a:buFontTx/>
              <a:buNone/>
            </a:pPr>
            <a:r>
              <a:rPr lang="ja-JP" altLang="en-US" sz="2800" dirty="0"/>
              <a:t>　</a:t>
            </a:r>
            <a:r>
              <a:rPr lang="ja-JP" altLang="en-US" sz="3100" dirty="0"/>
              <a:t>３）アフターケア、委託後の支援を理解</a:t>
            </a:r>
          </a:p>
          <a:p>
            <a:pPr eaLnBrk="1" hangingPunct="1">
              <a:buFontTx/>
              <a:buNone/>
            </a:pPr>
            <a:r>
              <a:rPr lang="ja-JP" altLang="en-US" sz="3100" dirty="0"/>
              <a:t>　　・乳児院が担う支援は、それぞれ実態が異なる</a:t>
            </a:r>
          </a:p>
          <a:p>
            <a:pPr eaLnBrk="1" hangingPunct="1">
              <a:buFontTx/>
              <a:buNone/>
            </a:pPr>
            <a:r>
              <a:rPr lang="ja-JP" altLang="en-US" sz="3100" dirty="0"/>
              <a:t>      ・関係機関との協議が必要</a:t>
            </a:r>
          </a:p>
          <a:p>
            <a:pPr eaLnBrk="1" hangingPunct="1">
              <a:buFontTx/>
              <a:buNone/>
            </a:pPr>
            <a:r>
              <a:rPr lang="ja-JP" altLang="en-US" sz="3100" dirty="0"/>
              <a:t>　　・委託当初は子どもや里親の様々な思いに寄り</a:t>
            </a:r>
            <a:endParaRPr lang="en-US" altLang="ja-JP" sz="3100" dirty="0"/>
          </a:p>
          <a:p>
            <a:pPr eaLnBrk="1" hangingPunct="1">
              <a:buFontTx/>
              <a:buNone/>
            </a:pPr>
            <a:r>
              <a:rPr lang="ja-JP" altLang="en-US" sz="3100" dirty="0"/>
              <a:t>        添った支援</a:t>
            </a:r>
            <a:endParaRPr lang="en-US" altLang="ja-JP" sz="3100" dirty="0"/>
          </a:p>
          <a:p>
            <a:pPr>
              <a:buNone/>
            </a:pPr>
            <a:r>
              <a:rPr lang="ja-JP" altLang="en-US" sz="3100" dirty="0"/>
              <a:t>　　・家庭訪問：児相や他機関との連携で、主に里親</a:t>
            </a:r>
            <a:endParaRPr lang="en-US" altLang="ja-JP" sz="3100" dirty="0"/>
          </a:p>
          <a:p>
            <a:pPr>
              <a:buNone/>
            </a:pPr>
            <a:r>
              <a:rPr lang="ja-JP" altLang="en-US" sz="3100" dirty="0"/>
              <a:t>        支援専門相談員や担当養育者、心理職などが</a:t>
            </a:r>
            <a:endParaRPr lang="en-US" altLang="ja-JP" sz="3100" dirty="0"/>
          </a:p>
          <a:p>
            <a:pPr>
              <a:buNone/>
            </a:pPr>
            <a:r>
              <a:rPr lang="en-US" altLang="ja-JP" sz="3100" dirty="0"/>
              <a:t>        </a:t>
            </a:r>
            <a:r>
              <a:rPr lang="ja-JP" altLang="en-US" sz="3100" dirty="0"/>
              <a:t>実施する</a:t>
            </a:r>
          </a:p>
          <a:p>
            <a:pPr>
              <a:buNone/>
            </a:pPr>
            <a:r>
              <a:rPr lang="ja-JP" altLang="en-US" sz="3100" dirty="0"/>
              <a:t>　　・電話や来所、家庭訪問などでの相談</a:t>
            </a:r>
          </a:p>
          <a:p>
            <a:pPr>
              <a:buNone/>
            </a:pPr>
            <a:r>
              <a:rPr lang="ja-JP" altLang="en-US" sz="3100" dirty="0"/>
              <a:t>　　・真実告知、行政手続きなどのサポート</a:t>
            </a:r>
          </a:p>
          <a:p>
            <a:pPr>
              <a:buNone/>
            </a:pPr>
            <a:r>
              <a:rPr lang="ja-JP" altLang="en-US" sz="3100" dirty="0"/>
              <a:t>　　・レスパイトケア</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16</a:t>
            </a:fld>
            <a:endParaRPr lang="ja-JP" altLang="en-US" dirty="0">
              <a:solidFill>
                <a:prstClr val="black">
                  <a:tint val="75000"/>
                </a:prstClr>
              </a:solidFill>
            </a:endParaRPr>
          </a:p>
        </p:txBody>
      </p:sp>
    </p:spTree>
    <p:extLst>
      <p:ext uri="{BB962C8B-B14F-4D97-AF65-F5344CB8AC3E}">
        <p14:creationId xmlns:p14="http://schemas.microsoft.com/office/powerpoint/2010/main" val="2602467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0" y="548681"/>
            <a:ext cx="9144000" cy="6048672"/>
          </a:xfrm>
        </p:spPr>
        <p:txBody>
          <a:bodyPr>
            <a:normAutofit lnSpcReduction="10000"/>
          </a:bodyPr>
          <a:lstStyle/>
          <a:p>
            <a:pPr eaLnBrk="1" hangingPunct="1">
              <a:buFontTx/>
              <a:buNone/>
            </a:pPr>
            <a:r>
              <a:rPr lang="ja-JP" altLang="en-US" dirty="0"/>
              <a:t>　</a:t>
            </a:r>
            <a:r>
              <a:rPr lang="ja-JP" altLang="en-US" sz="3000" dirty="0"/>
              <a:t>４）地域の里親への支援</a:t>
            </a:r>
          </a:p>
          <a:p>
            <a:pPr eaLnBrk="1" hangingPunct="1">
              <a:buFontTx/>
              <a:buNone/>
            </a:pPr>
            <a:r>
              <a:rPr lang="ja-JP" altLang="en-US" sz="3000" dirty="0"/>
              <a:t>　　　里親支援（パートナーシップの形成）強化の必要性</a:t>
            </a:r>
          </a:p>
          <a:p>
            <a:pPr eaLnBrk="1" hangingPunct="1">
              <a:buFontTx/>
              <a:buNone/>
            </a:pPr>
            <a:r>
              <a:rPr lang="ja-JP" altLang="en-US" sz="3000" dirty="0"/>
              <a:t>　　　・地域の里親・ファミリーホームの相談</a:t>
            </a:r>
          </a:p>
          <a:p>
            <a:pPr eaLnBrk="1" hangingPunct="1">
              <a:buFontTx/>
              <a:buNone/>
            </a:pPr>
            <a:r>
              <a:rPr lang="ja-JP" altLang="en-US" sz="3000" dirty="0"/>
              <a:t>　　　・里親制度の啓発活動、里親開拓</a:t>
            </a:r>
          </a:p>
          <a:p>
            <a:pPr eaLnBrk="1" hangingPunct="1">
              <a:buFontTx/>
              <a:buNone/>
            </a:pPr>
            <a:r>
              <a:rPr lang="ja-JP" altLang="en-US" sz="3000" dirty="0"/>
              <a:t>　　　  →児童相談所、里親支援機関との連携</a:t>
            </a:r>
            <a:endParaRPr lang="en-US" altLang="ja-JP" sz="3000" dirty="0"/>
          </a:p>
          <a:p>
            <a:pPr>
              <a:lnSpc>
                <a:spcPct val="90000"/>
              </a:lnSpc>
              <a:buNone/>
            </a:pPr>
            <a:endParaRPr lang="en-US" altLang="ja-JP" sz="1500" dirty="0"/>
          </a:p>
          <a:p>
            <a:pPr>
              <a:lnSpc>
                <a:spcPct val="90000"/>
              </a:lnSpc>
              <a:buNone/>
            </a:pPr>
            <a:r>
              <a:rPr lang="ja-JP" altLang="en-US" sz="3000" dirty="0"/>
              <a:t>　</a:t>
            </a:r>
            <a:r>
              <a:rPr lang="en-US" altLang="ja-JP" sz="3000" dirty="0"/>
              <a:t>【</a:t>
            </a:r>
            <a:r>
              <a:rPr lang="ja-JP" altLang="en-US" sz="3000" dirty="0"/>
              <a:t>まとめ</a:t>
            </a:r>
            <a:r>
              <a:rPr lang="en-US" altLang="ja-JP" sz="3000" dirty="0"/>
              <a:t>】</a:t>
            </a:r>
          </a:p>
          <a:p>
            <a:pPr>
              <a:lnSpc>
                <a:spcPct val="90000"/>
              </a:lnSpc>
              <a:buNone/>
            </a:pPr>
            <a:r>
              <a:rPr lang="ja-JP" altLang="en-US" sz="3000" dirty="0"/>
              <a:t>　　  ・社会的養護（養育）における里親制度の重要性</a:t>
            </a:r>
          </a:p>
          <a:p>
            <a:pPr>
              <a:lnSpc>
                <a:spcPct val="90000"/>
              </a:lnSpc>
              <a:buNone/>
            </a:pPr>
            <a:r>
              <a:rPr lang="ja-JP" altLang="en-US" sz="3000" dirty="0"/>
              <a:t>　　　　　 →子どもが家庭で育つ権利、選択肢を増やす</a:t>
            </a:r>
          </a:p>
          <a:p>
            <a:pPr>
              <a:lnSpc>
                <a:spcPct val="90000"/>
              </a:lnSpc>
              <a:buNone/>
            </a:pPr>
            <a:r>
              <a:rPr lang="ja-JP" altLang="en-US" sz="3000" dirty="0"/>
              <a:t>　　 ・乳児院で培った子どもとの関係性をしっかり里親</a:t>
            </a:r>
            <a:endParaRPr lang="en-US" altLang="ja-JP" sz="3000" dirty="0"/>
          </a:p>
          <a:p>
            <a:pPr>
              <a:lnSpc>
                <a:spcPct val="90000"/>
              </a:lnSpc>
              <a:buNone/>
            </a:pPr>
            <a:r>
              <a:rPr lang="ja-JP" altLang="en-US" sz="3000" dirty="0"/>
              <a:t>　　　に引き継ぐことが、子どもの将来に繋がっている</a:t>
            </a:r>
            <a:endParaRPr lang="en-US" altLang="ja-JP" sz="3000" dirty="0"/>
          </a:p>
          <a:p>
            <a:pPr>
              <a:lnSpc>
                <a:spcPct val="90000"/>
              </a:lnSpc>
              <a:buNone/>
            </a:pPr>
            <a:r>
              <a:rPr lang="ja-JP" altLang="en-US" sz="3000" dirty="0"/>
              <a:t>　　　ことを理解する</a:t>
            </a:r>
          </a:p>
          <a:p>
            <a:pPr>
              <a:lnSpc>
                <a:spcPct val="90000"/>
              </a:lnSpc>
              <a:buNone/>
            </a:pPr>
            <a:r>
              <a:rPr lang="ja-JP" altLang="en-US" sz="3000" dirty="0"/>
              <a:t>　　 ・各乳児院での特徴や取り組みへの理解を深める</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17</a:t>
            </a:fld>
            <a:endParaRPr lang="ja-JP" altLang="en-US" dirty="0">
              <a:solidFill>
                <a:prstClr val="black">
                  <a:tint val="75000"/>
                </a:prstClr>
              </a:solidFill>
            </a:endParaRPr>
          </a:p>
        </p:txBody>
      </p:sp>
    </p:spTree>
    <p:extLst>
      <p:ext uri="{BB962C8B-B14F-4D97-AF65-F5344CB8AC3E}">
        <p14:creationId xmlns:p14="http://schemas.microsoft.com/office/powerpoint/2010/main" val="2565878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342892"/>
            <a:ext cx="9144000" cy="551300"/>
          </a:xfrm>
        </p:spPr>
        <p:txBody>
          <a:bodyPr>
            <a:noAutofit/>
          </a:bodyPr>
          <a:lstStyle/>
          <a:p>
            <a:pPr algn="l" eaLnBrk="1" hangingPunct="1"/>
            <a:r>
              <a:rPr lang="en-US" altLang="ja-JP" sz="3200" dirty="0">
                <a:solidFill>
                  <a:schemeClr val="hlink"/>
                </a:solidFill>
                <a:latin typeface="+mn-ea"/>
                <a:ea typeface="+mn-ea"/>
              </a:rPr>
              <a:t> </a:t>
            </a:r>
            <a:r>
              <a:rPr lang="en-US" altLang="ja-JP" sz="2800" dirty="0">
                <a:solidFill>
                  <a:schemeClr val="hlink"/>
                </a:solidFill>
                <a:latin typeface="+mn-ea"/>
                <a:ea typeface="+mn-ea"/>
              </a:rPr>
              <a:t>【</a:t>
            </a:r>
            <a:r>
              <a:rPr lang="ja-JP" altLang="en-US" sz="2800" dirty="0">
                <a:solidFill>
                  <a:schemeClr val="hlink"/>
                </a:solidFill>
                <a:latin typeface="+mn-ea"/>
                <a:ea typeface="+mn-ea"/>
              </a:rPr>
              <a:t>里親支援専門相談員</a:t>
            </a:r>
            <a:r>
              <a:rPr lang="en-US" altLang="ja-JP" sz="2800" dirty="0">
                <a:solidFill>
                  <a:schemeClr val="hlink"/>
                </a:solidFill>
                <a:latin typeface="+mn-ea"/>
                <a:ea typeface="+mn-ea"/>
              </a:rPr>
              <a:t>】</a:t>
            </a:r>
            <a:r>
              <a:rPr lang="ja-JP" altLang="en-US" sz="2400" dirty="0">
                <a:solidFill>
                  <a:schemeClr val="hlink"/>
                </a:solidFill>
                <a:latin typeface="+mn-ea"/>
                <a:ea typeface="+mn-ea"/>
              </a:rPr>
              <a:t>（里親支援ソーシャルワーカー）</a:t>
            </a:r>
          </a:p>
        </p:txBody>
      </p:sp>
      <p:sp>
        <p:nvSpPr>
          <p:cNvPr id="6" name="Rectangle 3"/>
          <p:cNvSpPr txBox="1">
            <a:spLocks noChangeArrowheads="1"/>
          </p:cNvSpPr>
          <p:nvPr/>
        </p:nvSpPr>
        <p:spPr>
          <a:xfrm>
            <a:off x="0" y="2163835"/>
            <a:ext cx="9144000" cy="46225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1" lang="en-US" altLang="ja-JP"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 name="正方形/長方形 1"/>
          <p:cNvSpPr/>
          <p:nvPr/>
        </p:nvSpPr>
        <p:spPr>
          <a:xfrm>
            <a:off x="0" y="924957"/>
            <a:ext cx="9144000" cy="57861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乳児院や児童養護施設に配置されるソーシャルワーカーで、児童相談所の児童福祉司、</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里親委託等推進員、里親会等と連携して、地域の里親およびファミリーホームを支援する</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主な業務としては</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）里親の新規開拓　　</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）里親候補者の週末里親等の調整</a:t>
            </a:r>
            <a:b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b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）里親への研修　　　 </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4</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）里親委託の推進</a:t>
            </a:r>
            <a:b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b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5</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）里親家庭への</a:t>
            </a:r>
            <a:r>
              <a:rPr kumimoji="1" lang="ja-JP" altLang="en-US" sz="2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訪問および電話</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相談　</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6</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）レスパイト・ケアの調整　　</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7</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）里親サロンの運営　</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8</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）里親会の活動への</a:t>
            </a:r>
            <a:r>
              <a:rPr kumimoji="1" lang="ja-JP" altLang="en-US" sz="2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参加勧奨および活動</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支援</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9</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）アフターケアとしての相談　</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施設入所児童の里親委託推進</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退所児童のアフターフォロー　</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退所児童以外を含めた地域支援</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(13)</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児童相談所との定期連絡会に毎週参加 </a:t>
            </a:r>
            <a:endPar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(14)</a:t>
            </a: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実親と子どもの交流支援・立ち会い 　　　　　　　　　などがある。</a:t>
            </a:r>
          </a:p>
        </p:txBody>
      </p:sp>
      <p:sp>
        <p:nvSpPr>
          <p:cNvPr id="3" name="スライド番号プレースホルダー 2"/>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18</a:t>
            </a:fld>
            <a:endParaRPr lang="ja-JP" altLang="en-US" dirty="0">
              <a:solidFill>
                <a:prstClr val="black">
                  <a:tint val="75000"/>
                </a:prstClr>
              </a:solidFill>
            </a:endParaRPr>
          </a:p>
        </p:txBody>
      </p:sp>
    </p:spTree>
    <p:extLst>
      <p:ext uri="{BB962C8B-B14F-4D97-AF65-F5344CB8AC3E}">
        <p14:creationId xmlns:p14="http://schemas.microsoft.com/office/powerpoint/2010/main" val="2361182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908720"/>
            <a:ext cx="9144000" cy="5688632"/>
          </a:xfrm>
        </p:spPr>
        <p:txBody>
          <a:bodyPr>
            <a:normAutofit lnSpcReduction="10000"/>
          </a:bodyPr>
          <a:lstStyle/>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2400" dirty="0">
                <a:latin typeface="+mn-ea"/>
              </a:rPr>
              <a:t>○</a:t>
            </a:r>
            <a:r>
              <a:rPr lang="ja-JP" altLang="en-US" sz="2400" dirty="0" smtClean="0">
                <a:latin typeface="+mn-ea"/>
              </a:rPr>
              <a:t>児童</a:t>
            </a:r>
            <a:r>
              <a:rPr lang="ja-JP" altLang="en-US" sz="2400" dirty="0">
                <a:latin typeface="+mn-ea"/>
              </a:rPr>
              <a:t>の権利に関する条約（通称：子どもの権利条約）</a:t>
            </a:r>
            <a:endParaRPr lang="en-US" altLang="ja-JP" sz="2400" dirty="0">
              <a:latin typeface="+mn-ea"/>
            </a:endParaRPr>
          </a:p>
          <a:p>
            <a:pPr marL="0" indent="0">
              <a:buNone/>
            </a:pPr>
            <a:r>
              <a:rPr lang="ja-JP" altLang="en-US" sz="2400" dirty="0">
                <a:latin typeface="+mn-ea"/>
              </a:rPr>
              <a:t>　　・日本は平成</a:t>
            </a:r>
            <a:r>
              <a:rPr lang="en-US" altLang="ja-JP" sz="2400" dirty="0">
                <a:latin typeface="+mn-ea"/>
              </a:rPr>
              <a:t>2</a:t>
            </a:r>
            <a:r>
              <a:rPr lang="ja-JP" altLang="en-US" sz="2400" dirty="0">
                <a:latin typeface="+mn-ea"/>
              </a:rPr>
              <a:t>年に署名、平成</a:t>
            </a:r>
            <a:r>
              <a:rPr lang="en-US" altLang="ja-JP" sz="2400" dirty="0">
                <a:latin typeface="+mn-ea"/>
              </a:rPr>
              <a:t>6</a:t>
            </a:r>
            <a:r>
              <a:rPr lang="ja-JP" altLang="en-US" sz="2400" dirty="0">
                <a:latin typeface="+mn-ea"/>
              </a:rPr>
              <a:t>年に批准　</a:t>
            </a:r>
            <a:endParaRPr lang="en-US" altLang="ja-JP" sz="2400" dirty="0">
              <a:latin typeface="+mn-ea"/>
            </a:endParaRPr>
          </a:p>
          <a:p>
            <a:pPr marL="0" indent="0">
              <a:buNone/>
            </a:pPr>
            <a:r>
              <a:rPr lang="ja-JP" altLang="en-US" sz="2400" dirty="0"/>
              <a:t>　　・原則的に代替的養護は家庭で行うと規定</a:t>
            </a:r>
            <a:endParaRPr lang="en-US" altLang="ja-JP" sz="2400" dirty="0"/>
          </a:p>
          <a:p>
            <a:pPr marL="0" indent="0" algn="ctr">
              <a:buNone/>
            </a:pPr>
            <a:r>
              <a:rPr lang="ja-JP" altLang="en-US" sz="2400" dirty="0">
                <a:latin typeface="+mn-ea"/>
              </a:rPr>
              <a:t>↓↓↓</a:t>
            </a:r>
            <a:r>
              <a:rPr lang="ja-JP" altLang="en-US" sz="2000" dirty="0">
                <a:latin typeface="+mn-ea"/>
              </a:rPr>
              <a:t>　</a:t>
            </a:r>
            <a:endParaRPr lang="en-US" altLang="ja-JP" sz="2000" dirty="0">
              <a:latin typeface="+mn-ea"/>
            </a:endParaRPr>
          </a:p>
          <a:p>
            <a:pPr marL="0" indent="0" algn="ctr">
              <a:buNone/>
            </a:pPr>
            <a:r>
              <a:rPr lang="ja-JP" altLang="en-US" sz="2400" dirty="0">
                <a:latin typeface="+mn-ea"/>
              </a:rPr>
              <a:t>全文（外務省</a:t>
            </a:r>
            <a:r>
              <a:rPr lang="en-US" altLang="ja-JP" sz="2400" dirty="0">
                <a:latin typeface="+mn-ea"/>
              </a:rPr>
              <a:t>HP</a:t>
            </a:r>
            <a:r>
              <a:rPr lang="ja-JP" altLang="en-US" sz="2400" dirty="0">
                <a:latin typeface="+mn-ea"/>
              </a:rPr>
              <a:t>：</a:t>
            </a:r>
            <a:r>
              <a:rPr lang="en-US" altLang="ja-JP" sz="2400" dirty="0">
                <a:solidFill>
                  <a:srgbClr val="0070C0"/>
                </a:solidFill>
                <a:latin typeface="+mn-ea"/>
                <a:hlinkClick r:id="rId3"/>
              </a:rPr>
              <a:t>http://www.mofa.go.jp/mofaj/gaiko/jido/index.html</a:t>
            </a:r>
            <a:r>
              <a:rPr lang="ja-JP" altLang="en-US" sz="2400" dirty="0">
                <a:latin typeface="+mn-ea"/>
              </a:rPr>
              <a:t>）</a:t>
            </a:r>
            <a:endParaRPr lang="en-US" altLang="ja-JP" sz="2400" dirty="0">
              <a:latin typeface="+mn-ea"/>
            </a:endParaRPr>
          </a:p>
          <a:p>
            <a:pPr marL="0" indent="0" algn="ctr">
              <a:buNone/>
            </a:pPr>
            <a:endParaRPr lang="en-US" altLang="ja-JP" sz="1300" dirty="0">
              <a:latin typeface="+mn-ea"/>
            </a:endParaRPr>
          </a:p>
          <a:p>
            <a:pPr marL="0" indent="0">
              <a:buNone/>
            </a:pPr>
            <a:r>
              <a:rPr lang="ja-JP" altLang="en-US" sz="2400" dirty="0">
                <a:latin typeface="+mn-ea"/>
              </a:rPr>
              <a:t>   </a:t>
            </a:r>
            <a:r>
              <a:rPr lang="ja-JP" altLang="en-US" sz="2400" dirty="0" smtClean="0">
                <a:latin typeface="+mn-ea"/>
              </a:rPr>
              <a:t>○日本</a:t>
            </a:r>
            <a:r>
              <a:rPr lang="ja-JP" altLang="en-US" sz="2400" dirty="0">
                <a:latin typeface="+mn-ea"/>
              </a:rPr>
              <a:t>の</a:t>
            </a:r>
            <a:r>
              <a:rPr lang="ja-JP" altLang="ja-JP" sz="2400" dirty="0">
                <a:latin typeface="+mn-ea"/>
              </a:rPr>
              <a:t>社会的養護</a:t>
            </a:r>
            <a:r>
              <a:rPr lang="ja-JP" altLang="en-US" sz="2400" dirty="0">
                <a:latin typeface="+mn-ea"/>
              </a:rPr>
              <a:t>（養育）の</a:t>
            </a:r>
            <a:r>
              <a:rPr lang="ja-JP" altLang="ja-JP" sz="2400" dirty="0">
                <a:latin typeface="+mn-ea"/>
              </a:rPr>
              <a:t>必要な子ども</a:t>
            </a:r>
            <a:r>
              <a:rPr lang="ja-JP" altLang="en-US" sz="2400" dirty="0">
                <a:latin typeface="+mn-ea"/>
              </a:rPr>
              <a:t>は約</a:t>
            </a:r>
            <a:r>
              <a:rPr lang="en-US" altLang="ja-JP" sz="2400" dirty="0">
                <a:latin typeface="+mn-ea"/>
              </a:rPr>
              <a:t>4</a:t>
            </a:r>
            <a:r>
              <a:rPr lang="ja-JP" altLang="en-US" sz="2400" dirty="0">
                <a:latin typeface="+mn-ea"/>
              </a:rPr>
              <a:t>万人</a:t>
            </a:r>
            <a:endParaRPr lang="en-US" altLang="ja-JP" sz="2400" dirty="0">
              <a:latin typeface="+mn-ea"/>
            </a:endParaRPr>
          </a:p>
          <a:p>
            <a:pPr marL="0" indent="0">
              <a:buNone/>
            </a:pPr>
            <a:r>
              <a:rPr lang="ja-JP" altLang="en-US" sz="2400" dirty="0">
                <a:latin typeface="+mn-ea"/>
              </a:rPr>
              <a:t>　　・その</a:t>
            </a:r>
            <a:r>
              <a:rPr lang="en-US" altLang="ja-JP" sz="2400" dirty="0">
                <a:latin typeface="+mn-ea"/>
              </a:rPr>
              <a:t>8</a:t>
            </a:r>
            <a:r>
              <a:rPr lang="ja-JP" altLang="ja-JP" sz="2400" dirty="0">
                <a:latin typeface="+mn-ea"/>
              </a:rPr>
              <a:t>割以上</a:t>
            </a:r>
            <a:r>
              <a:rPr lang="ja-JP" altLang="en-US" sz="2400" dirty="0">
                <a:latin typeface="+mn-ea"/>
              </a:rPr>
              <a:t>が</a:t>
            </a:r>
            <a:r>
              <a:rPr lang="ja-JP" altLang="ja-JP" sz="2400" dirty="0">
                <a:latin typeface="+mn-ea"/>
              </a:rPr>
              <a:t>施設</a:t>
            </a:r>
            <a:r>
              <a:rPr lang="ja-JP" altLang="en-US" sz="2400" dirty="0">
                <a:latin typeface="+mn-ea"/>
              </a:rPr>
              <a:t>で育つことに対して、</a:t>
            </a:r>
            <a:endParaRPr lang="en-US" altLang="ja-JP" sz="2400" dirty="0">
              <a:latin typeface="+mn-ea"/>
            </a:endParaRPr>
          </a:p>
          <a:p>
            <a:pPr marL="0" indent="0">
              <a:buNone/>
            </a:pPr>
            <a:r>
              <a:rPr lang="ja-JP" altLang="en-US" sz="2400" dirty="0">
                <a:latin typeface="+mn-ea"/>
              </a:rPr>
              <a:t>　　</a:t>
            </a:r>
            <a:r>
              <a:rPr lang="en-US" altLang="ja-JP" sz="2400" dirty="0">
                <a:latin typeface="+mn-ea"/>
              </a:rPr>
              <a:t> </a:t>
            </a:r>
            <a:r>
              <a:rPr lang="ja-JP" altLang="ja-JP" sz="2400" dirty="0">
                <a:latin typeface="+mn-ea"/>
              </a:rPr>
              <a:t>「施設偏重」</a:t>
            </a:r>
            <a:r>
              <a:rPr lang="ja-JP" altLang="en-US" sz="2400" dirty="0">
                <a:latin typeface="+mn-ea"/>
              </a:rPr>
              <a:t>「集団的養育」「乳幼児期の親子分離」が批判対象！</a:t>
            </a:r>
            <a:endParaRPr lang="en-US" altLang="ja-JP" sz="2400" dirty="0">
              <a:latin typeface="+mn-ea"/>
            </a:endParaRPr>
          </a:p>
          <a:p>
            <a:pPr marL="0" indent="0">
              <a:buNone/>
            </a:pPr>
            <a:endParaRPr lang="en-US" altLang="ja-JP" sz="1300" dirty="0">
              <a:latin typeface="+mn-ea"/>
            </a:endParaRPr>
          </a:p>
          <a:p>
            <a:pPr marL="0" indent="0">
              <a:buNone/>
            </a:pPr>
            <a:r>
              <a:rPr lang="ja-JP" altLang="en-US" sz="2400" dirty="0">
                <a:latin typeface="+mn-ea"/>
              </a:rPr>
              <a:t>　 </a:t>
            </a:r>
            <a:r>
              <a:rPr lang="ja-JP" altLang="en-US" sz="2400" dirty="0">
                <a:latin typeface="ＭＳ Ｐゴシック" panose="020B0600070205080204" pitchFamily="50" charset="-128"/>
                <a:ea typeface="ＭＳ Ｐゴシック" panose="020B0600070205080204" pitchFamily="50" charset="-128"/>
              </a:rPr>
              <a:t>○平成</a:t>
            </a:r>
            <a:r>
              <a:rPr lang="en-US" altLang="ja-JP" sz="2400" dirty="0">
                <a:latin typeface="ＭＳ Ｐゴシック" panose="020B0600070205080204" pitchFamily="50" charset="-128"/>
                <a:ea typeface="ＭＳ Ｐゴシック" panose="020B0600070205080204" pitchFamily="50" charset="-128"/>
              </a:rPr>
              <a:t>28</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a:latin typeface="ＭＳ Ｐゴシック" panose="020B0600070205080204" pitchFamily="50" charset="-128"/>
                <a:ea typeface="ＭＳ Ｐゴシック" panose="020B0600070205080204" pitchFamily="50" charset="-128"/>
              </a:rPr>
              <a:t>29</a:t>
            </a:r>
            <a:r>
              <a:rPr lang="ja-JP" altLang="en-US" sz="2400" dirty="0">
                <a:latin typeface="ＭＳ Ｐゴシック" panose="020B0600070205080204" pitchFamily="50" charset="-128"/>
                <a:ea typeface="ＭＳ Ｐゴシック" panose="020B0600070205080204" pitchFamily="50" charset="-128"/>
              </a:rPr>
              <a:t>年度に改正された児童福祉法</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◆第</a:t>
            </a:r>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条　◆同第</a:t>
            </a:r>
            <a:r>
              <a:rPr lang="en-US" altLang="ja-JP" sz="2400" dirty="0">
                <a:latin typeface="ＭＳ Ｐゴシック" panose="020B0600070205080204" pitchFamily="50" charset="-128"/>
                <a:ea typeface="ＭＳ Ｐゴシック" panose="020B0600070205080204" pitchFamily="50" charset="-128"/>
              </a:rPr>
              <a:t>3</a:t>
            </a:r>
            <a:r>
              <a:rPr lang="ja-JP" altLang="en-US" sz="2400" dirty="0">
                <a:latin typeface="ＭＳ Ｐゴシック" panose="020B0600070205080204" pitchFamily="50" charset="-128"/>
                <a:ea typeface="ＭＳ Ｐゴシック" panose="020B0600070205080204" pitchFamily="50" charset="-128"/>
              </a:rPr>
              <a:t>条の</a:t>
            </a:r>
            <a:r>
              <a:rPr lang="en-US" altLang="ja-JP" sz="2400" dirty="0">
                <a:latin typeface="ＭＳ Ｐゴシック" panose="020B0600070205080204" pitchFamily="50" charset="-128"/>
                <a:ea typeface="ＭＳ Ｐゴシック" panose="020B0600070205080204" pitchFamily="50" charset="-128"/>
              </a:rPr>
              <a:t>2</a:t>
            </a:r>
            <a:r>
              <a:rPr lang="ja-JP" altLang="en-US" sz="2400" dirty="0">
                <a:latin typeface="ＭＳ Ｐゴシック" panose="020B0600070205080204" pitchFamily="50" charset="-128"/>
                <a:ea typeface="ＭＳ Ｐゴシック" panose="020B0600070205080204" pitchFamily="50" charset="-128"/>
              </a:rPr>
              <a:t>　</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日本の社会的養護（養育）の中心であった</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施設養護</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　⇒　</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家庭（的）養護</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へシフト</a:t>
            </a:r>
            <a:endParaRPr lang="en-US" altLang="ja-JP" sz="2400" dirty="0">
              <a:latin typeface="+mn-ea"/>
            </a:endParaRPr>
          </a:p>
        </p:txBody>
      </p:sp>
      <p:sp>
        <p:nvSpPr>
          <p:cNvPr id="4" name="Rectangle 5"/>
          <p:cNvSpPr>
            <a:spLocks noGrp="1" noChangeArrowheads="1"/>
          </p:cNvSpPr>
          <p:nvPr>
            <p:ph type="title"/>
          </p:nvPr>
        </p:nvSpPr>
        <p:spPr>
          <a:xfrm>
            <a:off x="0" y="274638"/>
            <a:ext cx="9144000" cy="850106"/>
          </a:xfrm>
        </p:spPr>
        <p:txBody>
          <a:bodyPr/>
          <a:lstStyle/>
          <a:p>
            <a:pPr algn="l"/>
            <a:r>
              <a:rPr lang="en-US" altLang="ja-JP" sz="3200" dirty="0">
                <a:solidFill>
                  <a:schemeClr val="hlink"/>
                </a:solidFill>
                <a:ea typeface="HG丸ｺﾞｼｯｸM-PRO" panose="020F0600000000000000" pitchFamily="50" charset="-128"/>
              </a:rPr>
              <a:t> </a:t>
            </a:r>
            <a:r>
              <a:rPr lang="en-US" altLang="ja-JP" sz="3200" dirty="0">
                <a:solidFill>
                  <a:srgbClr val="0070C0"/>
                </a:solidFill>
                <a:latin typeface="+mn-ea"/>
                <a:ea typeface="+mn-ea"/>
              </a:rPr>
              <a:t>□</a:t>
            </a:r>
            <a:r>
              <a:rPr lang="ja-JP" altLang="en-US" sz="3200" dirty="0">
                <a:solidFill>
                  <a:srgbClr val="0070C0"/>
                </a:solidFill>
                <a:latin typeface="+mn-ea"/>
                <a:ea typeface="+mn-ea"/>
              </a:rPr>
              <a:t>  はじめに</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2</a:t>
            </a:fld>
            <a:endParaRPr lang="ja-JP" altLang="en-US" dirty="0">
              <a:solidFill>
                <a:prstClr val="black">
                  <a:tint val="75000"/>
                </a:prstClr>
              </a:solidFill>
            </a:endParaRPr>
          </a:p>
        </p:txBody>
      </p:sp>
    </p:spTree>
    <p:extLst>
      <p:ext uri="{BB962C8B-B14F-4D97-AF65-F5344CB8AC3E}">
        <p14:creationId xmlns:p14="http://schemas.microsoft.com/office/powerpoint/2010/main" val="67032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476672"/>
            <a:ext cx="9144000" cy="6120680"/>
          </a:xfrm>
        </p:spPr>
        <p:txBody>
          <a:bodyPr>
            <a:normAutofit lnSpcReduction="10000"/>
          </a:bodyPr>
          <a:lstStyle/>
          <a:p>
            <a:pPr marL="0" indent="0">
              <a:buNone/>
            </a:pPr>
            <a:r>
              <a:rPr lang="ja-JP" altLang="en-US" sz="2800" dirty="0">
                <a:solidFill>
                  <a:srgbClr val="FF0000"/>
                </a:solidFill>
                <a:latin typeface="+mn-ea"/>
              </a:rPr>
              <a:t>  </a:t>
            </a:r>
            <a:r>
              <a:rPr lang="ja-JP" altLang="en-US" sz="2800" dirty="0">
                <a:latin typeface="+mn-ea"/>
              </a:rPr>
              <a:t>〇平成</a:t>
            </a:r>
            <a:r>
              <a:rPr lang="en-US" altLang="ja-JP" sz="2800" dirty="0">
                <a:latin typeface="+mn-ea"/>
              </a:rPr>
              <a:t>23</a:t>
            </a:r>
            <a:r>
              <a:rPr lang="ja-JP" altLang="en-US" sz="2800" dirty="0">
                <a:latin typeface="+mn-ea"/>
              </a:rPr>
              <a:t>年</a:t>
            </a:r>
            <a:r>
              <a:rPr lang="en-US" altLang="ja-JP" sz="2800" dirty="0">
                <a:latin typeface="+mn-ea"/>
              </a:rPr>
              <a:t>7</a:t>
            </a:r>
            <a:r>
              <a:rPr lang="ja-JP" altLang="en-US" sz="2800" dirty="0">
                <a:latin typeface="+mn-ea"/>
              </a:rPr>
              <a:t>月</a:t>
            </a:r>
            <a:r>
              <a:rPr lang="en-US" altLang="ja-JP" sz="2800" dirty="0">
                <a:latin typeface="+mn-ea"/>
              </a:rPr>
              <a:t>『</a:t>
            </a:r>
            <a:r>
              <a:rPr lang="ja-JP" altLang="en-US" sz="2800" dirty="0">
                <a:latin typeface="+mn-ea"/>
              </a:rPr>
              <a:t>社会的養護の課題と将来像</a:t>
            </a:r>
            <a:r>
              <a:rPr lang="en-US" altLang="ja-JP" sz="2800" dirty="0">
                <a:latin typeface="+mn-ea"/>
              </a:rPr>
              <a:t>』</a:t>
            </a:r>
          </a:p>
          <a:p>
            <a:pPr marL="0" indent="0">
              <a:buNone/>
            </a:pPr>
            <a:r>
              <a:rPr lang="ja-JP" altLang="en-US" sz="2800" dirty="0">
                <a:latin typeface="+mn-ea"/>
              </a:rPr>
              <a:t>　　 ◆乳児院・児童養護施設等の本体施設</a:t>
            </a:r>
            <a:endParaRPr lang="en-US" altLang="ja-JP" sz="2800" dirty="0">
              <a:latin typeface="+mn-ea"/>
            </a:endParaRPr>
          </a:p>
          <a:p>
            <a:pPr marL="0" indent="0">
              <a:buNone/>
            </a:pPr>
            <a:r>
              <a:rPr lang="ja-JP" altLang="en-US" sz="2800" dirty="0">
                <a:latin typeface="+mn-ea"/>
              </a:rPr>
              <a:t>　　 ◆小規模型施設（地域小規模やグループホーム）</a:t>
            </a:r>
            <a:endParaRPr lang="en-US" altLang="ja-JP" sz="2800" dirty="0">
              <a:latin typeface="+mn-ea"/>
            </a:endParaRPr>
          </a:p>
          <a:p>
            <a:pPr marL="0" indent="0">
              <a:buNone/>
            </a:pPr>
            <a:r>
              <a:rPr lang="ja-JP" altLang="en-US" sz="2800" dirty="0">
                <a:latin typeface="+mn-ea"/>
              </a:rPr>
              <a:t>　　 ◆里親養育（養子縁組やファミリーホーム含む）</a:t>
            </a:r>
            <a:endParaRPr lang="en-US" altLang="ja-JP" sz="2800" dirty="0">
              <a:latin typeface="+mn-ea"/>
            </a:endParaRPr>
          </a:p>
          <a:p>
            <a:pPr marL="0" indent="0">
              <a:buNone/>
            </a:pPr>
            <a:r>
              <a:rPr lang="ja-JP" altLang="en-US" sz="2800" dirty="0">
                <a:latin typeface="+mn-ea"/>
              </a:rPr>
              <a:t>　　 </a:t>
            </a:r>
            <a:r>
              <a:rPr lang="en-US" altLang="ja-JP" sz="2800" dirty="0">
                <a:latin typeface="+mn-ea"/>
              </a:rPr>
              <a:t>15</a:t>
            </a:r>
            <a:r>
              <a:rPr lang="ja-JP" altLang="en-US" sz="2800" dirty="0">
                <a:latin typeface="+mn-ea"/>
              </a:rPr>
              <a:t>年（平成</a:t>
            </a:r>
            <a:r>
              <a:rPr lang="en-US" altLang="ja-JP" sz="2800" dirty="0">
                <a:latin typeface="+mn-ea"/>
              </a:rPr>
              <a:t>27</a:t>
            </a:r>
            <a:r>
              <a:rPr lang="ja-JP" altLang="en-US" sz="2800" dirty="0">
                <a:latin typeface="+mn-ea"/>
              </a:rPr>
              <a:t>～</a:t>
            </a:r>
            <a:r>
              <a:rPr lang="en-US" altLang="ja-JP" sz="2800" dirty="0">
                <a:latin typeface="+mn-ea"/>
              </a:rPr>
              <a:t>41</a:t>
            </a:r>
            <a:r>
              <a:rPr lang="ja-JP" altLang="en-US" sz="2800" dirty="0">
                <a:latin typeface="+mn-ea"/>
              </a:rPr>
              <a:t>年度）でそれぞれを約 １／３ずつに！</a:t>
            </a:r>
            <a:endParaRPr lang="en-US" altLang="ja-JP" sz="1200" dirty="0">
              <a:latin typeface="+mn-ea"/>
            </a:endParaRPr>
          </a:p>
          <a:p>
            <a:pPr marL="0" indent="0" algn="ctr">
              <a:buNone/>
            </a:pPr>
            <a:r>
              <a:rPr kumimoji="1" lang="ja-JP" altLang="en-US" sz="1300" dirty="0">
                <a:latin typeface="+mn-ea"/>
              </a:rPr>
              <a:t> </a:t>
            </a:r>
            <a:endParaRPr lang="en-US" altLang="ja-JP" sz="1300" dirty="0">
              <a:latin typeface="+mn-ea"/>
            </a:endParaRPr>
          </a:p>
          <a:p>
            <a:pPr marL="0" indent="0" algn="ctr">
              <a:buNone/>
            </a:pPr>
            <a:r>
              <a:rPr kumimoji="1" lang="ja-JP" altLang="en-US" sz="2800" b="1" dirty="0">
                <a:solidFill>
                  <a:srgbClr val="FF0000"/>
                </a:solidFill>
                <a:latin typeface="+mn-ea"/>
              </a:rPr>
              <a:t>「施設養護か？家庭養護か？」という二者択一</a:t>
            </a:r>
            <a:r>
              <a:rPr lang="ja-JP" altLang="en-US" sz="2800" b="1" dirty="0">
                <a:solidFill>
                  <a:srgbClr val="FF0000"/>
                </a:solidFill>
                <a:latin typeface="+mn-ea"/>
              </a:rPr>
              <a:t>ではない！</a:t>
            </a:r>
            <a:endParaRPr lang="en-US" altLang="ja-JP" sz="2800" b="1" dirty="0">
              <a:solidFill>
                <a:srgbClr val="FF0000"/>
              </a:solidFill>
              <a:latin typeface="+mn-ea"/>
            </a:endParaRPr>
          </a:p>
          <a:p>
            <a:pPr marL="0" indent="0" algn="ctr">
              <a:buNone/>
            </a:pPr>
            <a:endParaRPr lang="en-US" altLang="ja-JP" sz="1300" b="1" dirty="0">
              <a:solidFill>
                <a:srgbClr val="FF0000"/>
              </a:solidFill>
              <a:latin typeface="+mn-ea"/>
            </a:endParaRPr>
          </a:p>
          <a:p>
            <a:pPr marL="0" indent="0">
              <a:buNone/>
            </a:pPr>
            <a:r>
              <a:rPr lang="ja-JP" altLang="en-US" sz="2800" dirty="0">
                <a:latin typeface="+mn-ea"/>
              </a:rPr>
              <a:t>　〇子ども一人ひとりのニーズに応えられる</a:t>
            </a:r>
            <a:r>
              <a:rPr lang="ja-JP" altLang="ja-JP" sz="2800" u="sng" dirty="0">
                <a:latin typeface="+mn-ea"/>
              </a:rPr>
              <a:t>子ども中心の</a:t>
            </a:r>
            <a:endParaRPr lang="en-US" altLang="ja-JP" sz="2800" u="sng" dirty="0">
              <a:latin typeface="+mn-ea"/>
            </a:endParaRPr>
          </a:p>
          <a:p>
            <a:pPr marL="0" indent="0">
              <a:buNone/>
            </a:pPr>
            <a:r>
              <a:rPr lang="ja-JP" altLang="en-US" sz="2800" dirty="0">
                <a:latin typeface="+mn-ea"/>
              </a:rPr>
              <a:t>　　 </a:t>
            </a:r>
            <a:r>
              <a:rPr lang="ja-JP" altLang="ja-JP" sz="2800" u="sng" dirty="0">
                <a:latin typeface="+mn-ea"/>
              </a:rPr>
              <a:t>社会的養護</a:t>
            </a:r>
            <a:r>
              <a:rPr lang="ja-JP" altLang="en-US" sz="2800" u="sng" dirty="0">
                <a:latin typeface="+mn-ea"/>
              </a:rPr>
              <a:t>。</a:t>
            </a:r>
            <a:r>
              <a:rPr lang="ja-JP" altLang="en-US" sz="2800" dirty="0">
                <a:solidFill>
                  <a:srgbClr val="FF0000"/>
                </a:solidFill>
                <a:latin typeface="+mn-ea"/>
              </a:rPr>
              <a:t>選択肢</a:t>
            </a:r>
            <a:r>
              <a:rPr lang="ja-JP" altLang="en-US" sz="2800" dirty="0">
                <a:latin typeface="+mn-ea"/>
              </a:rPr>
              <a:t>を増やすこと！</a:t>
            </a:r>
            <a:endParaRPr lang="en-US" altLang="ja-JP" sz="2800" dirty="0">
              <a:latin typeface="+mn-ea"/>
            </a:endParaRPr>
          </a:p>
          <a:p>
            <a:pPr marL="0" indent="0">
              <a:buNone/>
            </a:pPr>
            <a:r>
              <a:rPr lang="ja-JP" altLang="en-US" sz="2800" dirty="0">
                <a:latin typeface="+mn-ea"/>
              </a:rPr>
              <a:t>　〇</a:t>
            </a:r>
            <a:r>
              <a:rPr lang="ja-JP" altLang="ja-JP" sz="2800" dirty="0">
                <a:latin typeface="+mn-ea"/>
              </a:rPr>
              <a:t>子どもの「</a:t>
            </a:r>
            <a:r>
              <a:rPr lang="ja-JP" altLang="ja-JP" sz="2800" dirty="0">
                <a:solidFill>
                  <a:srgbClr val="FF0000"/>
                </a:solidFill>
                <a:latin typeface="+mn-ea"/>
              </a:rPr>
              <a:t>育ち</a:t>
            </a:r>
            <a:r>
              <a:rPr lang="ja-JP" altLang="en-US" sz="2800" dirty="0">
                <a:solidFill>
                  <a:srgbClr val="FF0000"/>
                </a:solidFill>
                <a:latin typeface="+mn-ea"/>
              </a:rPr>
              <a:t>をつなぐ</a:t>
            </a:r>
            <a:r>
              <a:rPr lang="ja-JP" altLang="ja-JP" sz="2800" dirty="0">
                <a:latin typeface="+mn-ea"/>
              </a:rPr>
              <a:t>」ため</a:t>
            </a:r>
            <a:r>
              <a:rPr lang="ja-JP" altLang="en-US" sz="2800" dirty="0">
                <a:latin typeface="+mn-ea"/>
              </a:rPr>
              <a:t>の</a:t>
            </a:r>
            <a:r>
              <a:rPr lang="ja-JP" altLang="ja-JP" sz="2800" dirty="0">
                <a:latin typeface="+mn-ea"/>
              </a:rPr>
              <a:t>養育者</a:t>
            </a:r>
            <a:endParaRPr lang="en-US" altLang="ja-JP" sz="2800" dirty="0">
              <a:latin typeface="+mn-ea"/>
            </a:endParaRPr>
          </a:p>
          <a:p>
            <a:pPr marL="0" indent="0">
              <a:buNone/>
            </a:pPr>
            <a:r>
              <a:rPr lang="ja-JP" altLang="en-US" sz="2800" dirty="0">
                <a:latin typeface="+mn-ea"/>
              </a:rPr>
              <a:t>　　 </a:t>
            </a:r>
            <a:r>
              <a:rPr lang="ja-JP" altLang="ja-JP" sz="2800" dirty="0">
                <a:latin typeface="+mn-ea"/>
              </a:rPr>
              <a:t>の信頼関係構築</a:t>
            </a:r>
          </a:p>
          <a:p>
            <a:pPr marL="0" indent="0">
              <a:buNone/>
            </a:pPr>
            <a:r>
              <a:rPr lang="ja-JP" altLang="en-US" sz="2800" dirty="0">
                <a:latin typeface="+mn-ea"/>
              </a:rPr>
              <a:t>  〇</a:t>
            </a:r>
            <a:r>
              <a:rPr lang="ja-JP" altLang="ja-JP" sz="2800" dirty="0">
                <a:latin typeface="+mn-ea"/>
              </a:rPr>
              <a:t>施設養護と家庭養護</a:t>
            </a:r>
            <a:r>
              <a:rPr lang="ja-JP" altLang="en-US" sz="2800" dirty="0">
                <a:latin typeface="+mn-ea"/>
              </a:rPr>
              <a:t>が相反するので</a:t>
            </a:r>
            <a:endParaRPr lang="en-US" altLang="ja-JP" sz="2800" dirty="0">
              <a:latin typeface="+mn-ea"/>
            </a:endParaRPr>
          </a:p>
          <a:p>
            <a:pPr marL="0" indent="0">
              <a:buNone/>
            </a:pPr>
            <a:r>
              <a:rPr lang="ja-JP" altLang="en-US" sz="2800" dirty="0">
                <a:latin typeface="+mn-ea"/>
              </a:rPr>
              <a:t>　　 はない</a:t>
            </a:r>
            <a:r>
              <a:rPr lang="ja-JP" altLang="en-US" sz="2800" dirty="0">
                <a:solidFill>
                  <a:srgbClr val="FF0000"/>
                </a:solidFill>
                <a:latin typeface="+mn-ea"/>
              </a:rPr>
              <a:t>互いに</a:t>
            </a:r>
            <a:r>
              <a:rPr lang="ja-JP" altLang="ja-JP" sz="2800" dirty="0">
                <a:solidFill>
                  <a:srgbClr val="FF0000"/>
                </a:solidFill>
                <a:latin typeface="+mn-ea"/>
              </a:rPr>
              <a:t>重なり合う</a:t>
            </a:r>
            <a:r>
              <a:rPr lang="ja-JP" altLang="ja-JP" sz="2800" dirty="0">
                <a:latin typeface="+mn-ea"/>
              </a:rPr>
              <a:t>関係</a:t>
            </a:r>
          </a:p>
        </p:txBody>
      </p:sp>
      <p:grpSp>
        <p:nvGrpSpPr>
          <p:cNvPr id="6" name="グループ化 5">
            <a:extLst>
              <a:ext uri="{FF2B5EF4-FFF2-40B4-BE49-F238E27FC236}">
                <a16:creationId xmlns:a16="http://schemas.microsoft.com/office/drawing/2014/main" xmlns="" id="{5CEAA574-C455-455D-A561-FCE5A5318B68}"/>
              </a:ext>
            </a:extLst>
          </p:cNvPr>
          <p:cNvGrpSpPr/>
          <p:nvPr/>
        </p:nvGrpSpPr>
        <p:grpSpPr>
          <a:xfrm>
            <a:off x="6346263" y="4681150"/>
            <a:ext cx="2696009" cy="1776293"/>
            <a:chOff x="6346263" y="4681150"/>
            <a:chExt cx="2696009" cy="1776293"/>
          </a:xfrm>
        </p:grpSpPr>
        <p:sp>
          <p:nvSpPr>
            <p:cNvPr id="7" name="楕円 6">
              <a:extLst>
                <a:ext uri="{FF2B5EF4-FFF2-40B4-BE49-F238E27FC236}">
                  <a16:creationId xmlns:a16="http://schemas.microsoft.com/office/drawing/2014/main" xmlns="" id="{562FAF8A-FE4F-4DB5-83E9-42D125359873}"/>
                </a:ext>
              </a:extLst>
            </p:cNvPr>
            <p:cNvSpPr>
              <a:spLocks noChangeAspect="1"/>
            </p:cNvSpPr>
            <p:nvPr/>
          </p:nvSpPr>
          <p:spPr>
            <a:xfrm>
              <a:off x="6346263" y="4721242"/>
              <a:ext cx="1691812" cy="1692000"/>
            </a:xfrm>
            <a:prstGeom prst="ellipse">
              <a:avLst/>
            </a:prstGeom>
            <a:solidFill>
              <a:srgbClr val="0070C0">
                <a:alpha val="45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楕円 7">
              <a:extLst>
                <a:ext uri="{FF2B5EF4-FFF2-40B4-BE49-F238E27FC236}">
                  <a16:creationId xmlns:a16="http://schemas.microsoft.com/office/drawing/2014/main" xmlns="" id="{1C42961D-1171-4E30-B962-864033A1750B}"/>
                </a:ext>
              </a:extLst>
            </p:cNvPr>
            <p:cNvSpPr>
              <a:spLocks noChangeAspect="1"/>
            </p:cNvSpPr>
            <p:nvPr/>
          </p:nvSpPr>
          <p:spPr>
            <a:xfrm>
              <a:off x="7350460" y="4765443"/>
              <a:ext cx="1691812" cy="1692000"/>
            </a:xfrm>
            <a:prstGeom prst="ellipse">
              <a:avLst/>
            </a:prstGeom>
            <a:solidFill>
              <a:srgbClr val="FF0000">
                <a:alpha val="45000"/>
              </a:srgb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9" name="正方形/長方形 8">
              <a:extLst>
                <a:ext uri="{FF2B5EF4-FFF2-40B4-BE49-F238E27FC236}">
                  <a16:creationId xmlns:a16="http://schemas.microsoft.com/office/drawing/2014/main" xmlns="" id="{F513C9D2-2D45-477C-A008-DD6886D0450E}"/>
                </a:ext>
              </a:extLst>
            </p:cNvPr>
            <p:cNvSpPr/>
            <p:nvPr/>
          </p:nvSpPr>
          <p:spPr>
            <a:xfrm>
              <a:off x="7501537" y="4681150"/>
              <a:ext cx="504056" cy="1772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子 ど も</a:t>
              </a:r>
            </a:p>
          </p:txBody>
        </p:sp>
        <p:sp>
          <p:nvSpPr>
            <p:cNvPr id="10" name="正方形/長方形 9">
              <a:extLst>
                <a:ext uri="{FF2B5EF4-FFF2-40B4-BE49-F238E27FC236}">
                  <a16:creationId xmlns:a16="http://schemas.microsoft.com/office/drawing/2014/main" xmlns="" id="{2C4DB473-B31A-4EA3-B423-89F3157DB8F6}"/>
                </a:ext>
              </a:extLst>
            </p:cNvPr>
            <p:cNvSpPr/>
            <p:nvPr/>
          </p:nvSpPr>
          <p:spPr>
            <a:xfrm>
              <a:off x="6622287" y="4843075"/>
              <a:ext cx="431586" cy="1368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施設養護</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xmlns="" id="{33170453-48A5-4BAC-B23D-1B82C42887BD}"/>
                </a:ext>
              </a:extLst>
            </p:cNvPr>
            <p:cNvSpPr/>
            <p:nvPr/>
          </p:nvSpPr>
          <p:spPr>
            <a:xfrm>
              <a:off x="8267067" y="4843075"/>
              <a:ext cx="538360" cy="1368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家庭養護</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3</a:t>
            </a:fld>
            <a:endParaRPr lang="ja-JP" altLang="en-US" dirty="0">
              <a:solidFill>
                <a:prstClr val="black">
                  <a:tint val="75000"/>
                </a:prstClr>
              </a:solidFill>
            </a:endParaRPr>
          </a:p>
        </p:txBody>
      </p:sp>
    </p:spTree>
    <p:extLst>
      <p:ext uri="{BB962C8B-B14F-4D97-AF65-F5344CB8AC3E}">
        <p14:creationId xmlns:p14="http://schemas.microsoft.com/office/powerpoint/2010/main" val="1511073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1124744"/>
            <a:ext cx="9144000" cy="5472608"/>
          </a:xfrm>
        </p:spPr>
        <p:txBody>
          <a:bodyPr>
            <a:normAutofit/>
          </a:bodyPr>
          <a:lstStyle/>
          <a:p>
            <a:pPr>
              <a:buFontTx/>
              <a:buNone/>
            </a:pPr>
            <a:r>
              <a:rPr lang="ja-JP" altLang="en-US" sz="2800" dirty="0"/>
              <a:t> </a:t>
            </a:r>
            <a:r>
              <a:rPr lang="ja-JP" altLang="en-US" sz="2400" dirty="0">
                <a:latin typeface="+mn-ea"/>
              </a:rPr>
              <a:t>１）里親の種類について</a:t>
            </a:r>
          </a:p>
          <a:p>
            <a:pPr>
              <a:buFontTx/>
              <a:buNone/>
            </a:pPr>
            <a:r>
              <a:rPr lang="ja-JP" altLang="en-US" sz="2400" dirty="0">
                <a:latin typeface="+mn-ea"/>
              </a:rPr>
              <a:t> 　　乳児院からの委託は養子縁組里親（特に特別養子縁組）が多い！</a:t>
            </a:r>
            <a:endParaRPr lang="en-US" altLang="ja-JP" sz="2400" dirty="0">
              <a:latin typeface="+mn-ea"/>
            </a:endParaRPr>
          </a:p>
          <a:p>
            <a:pPr>
              <a:buFontTx/>
              <a:buNone/>
            </a:pPr>
            <a:endParaRPr lang="en-US" altLang="ja-JP" sz="1200" dirty="0">
              <a:latin typeface="+mn-ea"/>
            </a:endParaRPr>
          </a:p>
          <a:p>
            <a:pPr>
              <a:buFontTx/>
              <a:buNone/>
            </a:pPr>
            <a:r>
              <a:rPr lang="ja-JP" altLang="en-US" sz="2400" dirty="0">
                <a:latin typeface="+mn-ea"/>
              </a:rPr>
              <a:t>　 「養育里親」</a:t>
            </a:r>
          </a:p>
          <a:p>
            <a:pPr>
              <a:buNone/>
            </a:pPr>
            <a:r>
              <a:rPr lang="ja-JP" altLang="en-US" sz="2400" dirty="0">
                <a:latin typeface="+mn-ea"/>
              </a:rPr>
              <a:t>　　　様々な理由で家庭で養育できない子どもを家庭に戻れるように</a:t>
            </a:r>
            <a:endParaRPr lang="en-US" altLang="ja-JP" sz="2400" dirty="0">
              <a:latin typeface="+mn-ea"/>
            </a:endParaRPr>
          </a:p>
          <a:p>
            <a:pPr>
              <a:buNone/>
            </a:pPr>
            <a:r>
              <a:rPr lang="ja-JP" altLang="en-US" sz="2400" dirty="0">
                <a:latin typeface="+mn-ea"/>
              </a:rPr>
              <a:t>　　なるまでの一定期間、</a:t>
            </a:r>
            <a:r>
              <a:rPr lang="ja-JP" altLang="en-US" sz="2400" dirty="0">
                <a:solidFill>
                  <a:srgbClr val="FF0000"/>
                </a:solidFill>
                <a:latin typeface="+mn-ea"/>
              </a:rPr>
              <a:t>里親家庭で養育</a:t>
            </a:r>
            <a:r>
              <a:rPr lang="ja-JP" altLang="en-US" sz="2400" dirty="0">
                <a:latin typeface="+mn-ea"/>
              </a:rPr>
              <a:t>する。</a:t>
            </a:r>
            <a:endParaRPr lang="en-US" altLang="ja-JP" sz="2400" dirty="0">
              <a:latin typeface="+mn-ea"/>
            </a:endParaRPr>
          </a:p>
          <a:p>
            <a:pPr>
              <a:buFontTx/>
              <a:buNone/>
            </a:pPr>
            <a:r>
              <a:rPr lang="ja-JP" altLang="en-US" sz="2400" dirty="0">
                <a:latin typeface="+mn-ea"/>
              </a:rPr>
              <a:t>　</a:t>
            </a:r>
            <a:r>
              <a:rPr lang="en-US" altLang="ja-JP" sz="2400" dirty="0">
                <a:latin typeface="+mn-ea"/>
              </a:rPr>
              <a:t> </a:t>
            </a:r>
            <a:r>
              <a:rPr lang="ja-JP" altLang="en-US" sz="2400" dirty="0">
                <a:latin typeface="+mn-ea"/>
              </a:rPr>
              <a:t>「養子縁組里親」</a:t>
            </a:r>
          </a:p>
          <a:p>
            <a:pPr>
              <a:buNone/>
            </a:pPr>
            <a:r>
              <a:rPr lang="ja-JP" altLang="en-US" sz="2400" dirty="0">
                <a:latin typeface="+mn-ea"/>
              </a:rPr>
              <a:t>　　　様々な理由で家庭で養育できない子どもとの</a:t>
            </a:r>
            <a:r>
              <a:rPr lang="ja-JP" altLang="en-US" sz="2400" dirty="0">
                <a:solidFill>
                  <a:srgbClr val="FF0000"/>
                </a:solidFill>
                <a:latin typeface="+mn-ea"/>
              </a:rPr>
              <a:t>養子縁組を前提</a:t>
            </a:r>
            <a:endParaRPr lang="en-US" altLang="ja-JP" sz="2400" dirty="0">
              <a:solidFill>
                <a:srgbClr val="FF0000"/>
              </a:solidFill>
              <a:latin typeface="+mn-ea"/>
            </a:endParaRPr>
          </a:p>
          <a:p>
            <a:pPr>
              <a:buNone/>
            </a:pPr>
            <a:r>
              <a:rPr lang="ja-JP" altLang="en-US" sz="2400" dirty="0">
                <a:solidFill>
                  <a:srgbClr val="FF0000"/>
                </a:solidFill>
                <a:latin typeface="+mn-ea"/>
              </a:rPr>
              <a:t>　　（目的）</a:t>
            </a:r>
            <a:r>
              <a:rPr lang="ja-JP" altLang="en-US" sz="2400" dirty="0">
                <a:latin typeface="+mn-ea"/>
              </a:rPr>
              <a:t>として、子どもを一定期間、里親家庭で養育する。　</a:t>
            </a:r>
            <a:endParaRPr lang="en-US" altLang="ja-JP" sz="2400" dirty="0">
              <a:latin typeface="+mn-ea"/>
            </a:endParaRPr>
          </a:p>
          <a:p>
            <a:pPr>
              <a:buNone/>
            </a:pPr>
            <a:endParaRPr lang="en-US" altLang="ja-JP" sz="1100" dirty="0">
              <a:latin typeface="+mn-ea"/>
            </a:endParaRPr>
          </a:p>
          <a:p>
            <a:pPr algn="ctr">
              <a:buNone/>
            </a:pPr>
            <a:r>
              <a:rPr lang="en-US" altLang="ja-JP" sz="2400" dirty="0">
                <a:solidFill>
                  <a:srgbClr val="0070C0"/>
                </a:solidFill>
                <a:latin typeface="+mn-ea"/>
              </a:rPr>
              <a:t>【</a:t>
            </a:r>
            <a:r>
              <a:rPr lang="ja-JP" altLang="en-US" sz="2400" dirty="0">
                <a:solidFill>
                  <a:srgbClr val="0070C0"/>
                </a:solidFill>
                <a:latin typeface="+mn-ea"/>
              </a:rPr>
              <a:t>普通養子縁組と特別養子縁組の違い</a:t>
            </a:r>
            <a:r>
              <a:rPr lang="en-US" altLang="ja-JP" sz="2400" dirty="0">
                <a:solidFill>
                  <a:srgbClr val="0070C0"/>
                </a:solidFill>
                <a:latin typeface="+mn-ea"/>
              </a:rPr>
              <a:t>】</a:t>
            </a:r>
          </a:p>
          <a:p>
            <a:pPr algn="ctr">
              <a:buNone/>
            </a:pPr>
            <a:endParaRPr lang="ja-JP" altLang="en-US" sz="1300" dirty="0">
              <a:latin typeface="+mn-ea"/>
            </a:endParaRPr>
          </a:p>
          <a:p>
            <a:pPr>
              <a:buFontTx/>
              <a:buNone/>
            </a:pPr>
            <a:r>
              <a:rPr lang="ja-JP" altLang="en-US" sz="2400" dirty="0">
                <a:latin typeface="+mn-ea"/>
              </a:rPr>
              <a:t>    「普通養子縁組」　◆</a:t>
            </a:r>
            <a:r>
              <a:rPr lang="ja-JP" altLang="en-US" sz="2400" u="sng" dirty="0">
                <a:latin typeface="+mn-ea"/>
              </a:rPr>
              <a:t>実親との親子関係は継続</a:t>
            </a:r>
            <a:endParaRPr lang="en-US" altLang="ja-JP" sz="2400" u="sng" dirty="0">
              <a:latin typeface="+mn-ea"/>
            </a:endParaRPr>
          </a:p>
        </p:txBody>
      </p:sp>
      <p:sp>
        <p:nvSpPr>
          <p:cNvPr id="6149" name="Rectangle 5"/>
          <p:cNvSpPr>
            <a:spLocks noGrp="1" noChangeArrowheads="1"/>
          </p:cNvSpPr>
          <p:nvPr>
            <p:ph type="title"/>
          </p:nvPr>
        </p:nvSpPr>
        <p:spPr>
          <a:xfrm>
            <a:off x="0" y="274638"/>
            <a:ext cx="9144000" cy="850106"/>
          </a:xfrm>
        </p:spPr>
        <p:txBody>
          <a:bodyPr/>
          <a:lstStyle/>
          <a:p>
            <a:pPr algn="l"/>
            <a:r>
              <a:rPr lang="en-US" altLang="ja-JP" sz="3200" dirty="0">
                <a:solidFill>
                  <a:schemeClr val="hlink"/>
                </a:solidFill>
                <a:ea typeface="HG丸ｺﾞｼｯｸM-PRO" panose="020F0600000000000000" pitchFamily="50" charset="-128"/>
              </a:rPr>
              <a:t> </a:t>
            </a:r>
            <a:r>
              <a:rPr lang="en-US" altLang="ja-JP" sz="3200" dirty="0">
                <a:solidFill>
                  <a:srgbClr val="0070C0"/>
                </a:solidFill>
                <a:latin typeface="+mn-ea"/>
                <a:ea typeface="+mn-ea"/>
              </a:rPr>
              <a:t>□</a:t>
            </a:r>
            <a:r>
              <a:rPr lang="ja-JP" altLang="en-US" sz="3200" dirty="0">
                <a:solidFill>
                  <a:srgbClr val="0070C0"/>
                </a:solidFill>
                <a:latin typeface="+mn-ea"/>
                <a:ea typeface="+mn-ea"/>
              </a:rPr>
              <a:t>  里親制度について学びましょう</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4</a:t>
            </a:fld>
            <a:endParaRPr lang="ja-JP" altLang="en-US" dirty="0">
              <a:solidFill>
                <a:prstClr val="black">
                  <a:tint val="75000"/>
                </a:prstClr>
              </a:solidFill>
            </a:endParaRPr>
          </a:p>
        </p:txBody>
      </p:sp>
    </p:spTree>
    <p:extLst>
      <p:ext uri="{BB962C8B-B14F-4D97-AF65-F5344CB8AC3E}">
        <p14:creationId xmlns:p14="http://schemas.microsoft.com/office/powerpoint/2010/main" val="3765023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4532" y="908720"/>
            <a:ext cx="9144000" cy="5649913"/>
          </a:xfrm>
        </p:spPr>
        <p:txBody>
          <a:bodyPr>
            <a:normAutofit fontScale="77500" lnSpcReduction="20000"/>
          </a:bodyPr>
          <a:lstStyle/>
          <a:p>
            <a:pPr>
              <a:buFontTx/>
              <a:buNone/>
            </a:pPr>
            <a:r>
              <a:rPr lang="ja-JP" altLang="en-US" sz="2800" dirty="0"/>
              <a:t>    </a:t>
            </a:r>
            <a:r>
              <a:rPr lang="ja-JP" altLang="en-US" sz="3600" dirty="0"/>
              <a:t>「特別養子縁組」</a:t>
            </a:r>
            <a:endParaRPr lang="en-US" altLang="ja-JP" sz="3600" dirty="0"/>
          </a:p>
          <a:p>
            <a:pPr>
              <a:buFontTx/>
              <a:buNone/>
            </a:pPr>
            <a:r>
              <a:rPr lang="ja-JP" altLang="en-US" sz="3600" dirty="0"/>
              <a:t>　　養子が戸籍上も実親との法律上の</a:t>
            </a:r>
            <a:r>
              <a:rPr lang="ja-JP" altLang="en-US" sz="3600" dirty="0">
                <a:solidFill>
                  <a:srgbClr val="FF0000"/>
                </a:solidFill>
              </a:rPr>
              <a:t>親子関係を消滅させ</a:t>
            </a:r>
            <a:r>
              <a:rPr lang="ja-JP" altLang="en-US" sz="3600" dirty="0"/>
              <a:t>、</a:t>
            </a:r>
            <a:endParaRPr lang="en-US" altLang="ja-JP" sz="3600" dirty="0"/>
          </a:p>
          <a:p>
            <a:pPr>
              <a:buFontTx/>
              <a:buNone/>
            </a:pPr>
            <a:r>
              <a:rPr lang="ja-JP" altLang="en-US" sz="3600" dirty="0"/>
              <a:t>　　実親子関係に準じて養親（里親）が養子（里親）を実子と</a:t>
            </a:r>
            <a:endParaRPr lang="en-US" altLang="ja-JP" sz="3600" dirty="0"/>
          </a:p>
          <a:p>
            <a:pPr>
              <a:buFontTx/>
              <a:buNone/>
            </a:pPr>
            <a:r>
              <a:rPr lang="ja-JP" altLang="en-US" sz="3600" dirty="0"/>
              <a:t>　　同じ扱いにする縁組制度</a:t>
            </a:r>
          </a:p>
          <a:p>
            <a:pPr>
              <a:buFontTx/>
              <a:buNone/>
            </a:pPr>
            <a:r>
              <a:rPr lang="ja-JP" altLang="en-US" sz="3600" dirty="0"/>
              <a:t>　　子どもの福祉のための制度であり、乳児院では特にこの　</a:t>
            </a:r>
            <a:endParaRPr lang="en-US" altLang="ja-JP" sz="3600" dirty="0"/>
          </a:p>
          <a:p>
            <a:pPr>
              <a:buFontTx/>
              <a:buNone/>
            </a:pPr>
            <a:r>
              <a:rPr lang="ja-JP" altLang="en-US" sz="3600" dirty="0"/>
              <a:t>　　</a:t>
            </a:r>
            <a:r>
              <a:rPr lang="ja-JP" altLang="en-US" sz="3600" u="sng" dirty="0"/>
              <a:t>特別養子縁組を前提とした交流が多い</a:t>
            </a:r>
            <a:r>
              <a:rPr lang="ja-JP" altLang="en-US" sz="3600" dirty="0"/>
              <a:t>。</a:t>
            </a:r>
          </a:p>
          <a:p>
            <a:pPr>
              <a:buFontTx/>
              <a:buNone/>
            </a:pPr>
            <a:endParaRPr lang="ja-JP" altLang="en-US" sz="3600" dirty="0"/>
          </a:p>
          <a:p>
            <a:pPr>
              <a:buFontTx/>
              <a:buNone/>
            </a:pPr>
            <a:r>
              <a:rPr lang="ja-JP" altLang="en-US" sz="3600" dirty="0"/>
              <a:t> ＊</a:t>
            </a:r>
            <a:r>
              <a:rPr lang="ja-JP" altLang="en-US" sz="3600" dirty="0">
                <a:latin typeface="+mn-ea"/>
              </a:rPr>
              <a:t>子どもが</a:t>
            </a:r>
            <a:r>
              <a:rPr lang="en-US" altLang="ja-JP" sz="3600" dirty="0">
                <a:latin typeface="+mn-ea"/>
              </a:rPr>
              <a:t>6</a:t>
            </a:r>
            <a:r>
              <a:rPr lang="ja-JP" altLang="en-US" sz="3600" dirty="0">
                <a:latin typeface="+mn-ea"/>
              </a:rPr>
              <a:t>歳未満であり、里親は</a:t>
            </a:r>
            <a:r>
              <a:rPr lang="en-US" altLang="ja-JP" sz="3600" dirty="0">
                <a:latin typeface="+mn-ea"/>
              </a:rPr>
              <a:t>25</a:t>
            </a:r>
            <a:r>
              <a:rPr lang="ja-JP" altLang="en-US" sz="3600" dirty="0">
                <a:latin typeface="+mn-ea"/>
              </a:rPr>
              <a:t>歳以上の婚姻関係に</a:t>
            </a:r>
            <a:endParaRPr lang="en-US" altLang="ja-JP" sz="3600" dirty="0">
              <a:latin typeface="+mn-ea"/>
            </a:endParaRPr>
          </a:p>
          <a:p>
            <a:pPr>
              <a:buFontTx/>
              <a:buNone/>
            </a:pPr>
            <a:r>
              <a:rPr lang="ja-JP" altLang="en-US" sz="3600" dirty="0">
                <a:latin typeface="+mn-ea"/>
              </a:rPr>
              <a:t>　　ある夫妻（一方が</a:t>
            </a:r>
            <a:r>
              <a:rPr lang="en-US" altLang="ja-JP" sz="3600" dirty="0">
                <a:latin typeface="+mn-ea"/>
              </a:rPr>
              <a:t>25</a:t>
            </a:r>
            <a:r>
              <a:rPr lang="ja-JP" altLang="en-US" sz="3600" dirty="0">
                <a:latin typeface="+mn-ea"/>
              </a:rPr>
              <a:t>歳に達していない場合は、</a:t>
            </a:r>
            <a:r>
              <a:rPr lang="en-US" altLang="ja-JP" sz="3600" dirty="0">
                <a:latin typeface="+mn-ea"/>
              </a:rPr>
              <a:t>20</a:t>
            </a:r>
            <a:r>
              <a:rPr lang="ja-JP" altLang="en-US" sz="3600" dirty="0">
                <a:latin typeface="+mn-ea"/>
              </a:rPr>
              <a:t>歳以上</a:t>
            </a:r>
            <a:endParaRPr lang="en-US" altLang="ja-JP" sz="3600" dirty="0">
              <a:latin typeface="+mn-ea"/>
            </a:endParaRPr>
          </a:p>
          <a:p>
            <a:pPr>
              <a:buFontTx/>
              <a:buNone/>
            </a:pPr>
            <a:r>
              <a:rPr lang="ja-JP" altLang="en-US" sz="3600" dirty="0">
                <a:latin typeface="+mn-ea"/>
              </a:rPr>
              <a:t>　　とする）。子どもが里親委託され、</a:t>
            </a:r>
            <a:r>
              <a:rPr lang="en-US" altLang="ja-JP" sz="3600" dirty="0">
                <a:latin typeface="+mn-ea"/>
              </a:rPr>
              <a:t>6</a:t>
            </a:r>
            <a:r>
              <a:rPr lang="ja-JP" altLang="en-US" sz="3600" dirty="0">
                <a:latin typeface="+mn-ea"/>
              </a:rPr>
              <a:t>か月後以降に家庭裁</a:t>
            </a:r>
            <a:endParaRPr lang="en-US" altLang="ja-JP" sz="3600" dirty="0">
              <a:latin typeface="+mn-ea"/>
            </a:endParaRPr>
          </a:p>
          <a:p>
            <a:pPr>
              <a:buFontTx/>
              <a:buNone/>
            </a:pPr>
            <a:r>
              <a:rPr lang="ja-JP" altLang="en-US" sz="3600" dirty="0">
                <a:latin typeface="+mn-ea"/>
              </a:rPr>
              <a:t>　　判所に申し立てが可能となる。調査→判定確定により、</a:t>
            </a:r>
            <a:endParaRPr lang="en-US" altLang="ja-JP" sz="3600" dirty="0">
              <a:latin typeface="+mn-ea"/>
            </a:endParaRPr>
          </a:p>
          <a:p>
            <a:pPr>
              <a:buFontTx/>
              <a:buNone/>
            </a:pPr>
            <a:r>
              <a:rPr lang="ja-JP" altLang="en-US" sz="3600" dirty="0">
                <a:latin typeface="+mn-ea"/>
              </a:rPr>
              <a:t>　　正式に里親の戸籍に入る。</a:t>
            </a:r>
            <a:r>
              <a:rPr lang="ja-JP" altLang="en-US" sz="3600" dirty="0"/>
              <a:t>原則として離縁は禁止。</a:t>
            </a:r>
            <a:endParaRPr lang="ja-JP" altLang="en-US" sz="3600" dirty="0">
              <a:latin typeface="+mn-ea"/>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5</a:t>
            </a:fld>
            <a:endParaRPr lang="ja-JP" altLang="en-US" dirty="0">
              <a:solidFill>
                <a:prstClr val="black">
                  <a:tint val="75000"/>
                </a:prstClr>
              </a:solidFill>
            </a:endParaRPr>
          </a:p>
        </p:txBody>
      </p:sp>
    </p:spTree>
    <p:extLst>
      <p:ext uri="{BB962C8B-B14F-4D97-AF65-F5344CB8AC3E}">
        <p14:creationId xmlns:p14="http://schemas.microsoft.com/office/powerpoint/2010/main" val="3412619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2846" y="908720"/>
            <a:ext cx="9144000" cy="5432872"/>
          </a:xfrm>
        </p:spPr>
        <p:txBody>
          <a:bodyPr>
            <a:normAutofit/>
          </a:bodyPr>
          <a:lstStyle/>
          <a:p>
            <a:pPr>
              <a:lnSpc>
                <a:spcPct val="90000"/>
              </a:lnSpc>
              <a:buFontTx/>
              <a:buNone/>
            </a:pPr>
            <a:r>
              <a:rPr lang="ja-JP" altLang="en-US" sz="2800" dirty="0"/>
              <a:t>    「専門里親」</a:t>
            </a:r>
          </a:p>
          <a:p>
            <a:pPr>
              <a:lnSpc>
                <a:spcPct val="90000"/>
              </a:lnSpc>
              <a:buFontTx/>
              <a:buNone/>
            </a:pPr>
            <a:r>
              <a:rPr lang="ja-JP" altLang="en-US" sz="2800" dirty="0"/>
              <a:t>　　虐待やネグレクト等により心に傷を受けた、非行等の</a:t>
            </a:r>
            <a:endParaRPr lang="en-US" altLang="ja-JP" sz="2800" dirty="0"/>
          </a:p>
          <a:p>
            <a:pPr>
              <a:lnSpc>
                <a:spcPct val="90000"/>
              </a:lnSpc>
              <a:buFontTx/>
              <a:buNone/>
            </a:pPr>
            <a:r>
              <a:rPr lang="ja-JP" altLang="en-US" sz="2800" dirty="0"/>
              <a:t>　　問題を有する、</a:t>
            </a:r>
            <a:r>
              <a:rPr lang="ja-JP" altLang="en-US" sz="2800" dirty="0" smtClean="0"/>
              <a:t>身体障害</a:t>
            </a:r>
            <a:r>
              <a:rPr lang="ja-JP" altLang="en-US" sz="2800" dirty="0"/>
              <a:t>・知的障害など、一定の</a:t>
            </a:r>
            <a:endParaRPr lang="en-US" altLang="ja-JP" sz="2800" dirty="0"/>
          </a:p>
          <a:p>
            <a:pPr>
              <a:lnSpc>
                <a:spcPct val="90000"/>
              </a:lnSpc>
              <a:buFontTx/>
              <a:buNone/>
            </a:pPr>
            <a:r>
              <a:rPr lang="ja-JP" altLang="en-US" sz="2800" dirty="0"/>
              <a:t>　　専門的な知識と技能を持って養育する里親</a:t>
            </a:r>
            <a:endParaRPr lang="en-US" altLang="ja-JP" sz="2800" dirty="0"/>
          </a:p>
          <a:p>
            <a:pPr>
              <a:lnSpc>
                <a:spcPct val="90000"/>
              </a:lnSpc>
              <a:buFontTx/>
              <a:buNone/>
            </a:pPr>
            <a:r>
              <a:rPr lang="ja-JP" altLang="en-US" sz="2800" dirty="0"/>
              <a:t>　　</a:t>
            </a:r>
          </a:p>
          <a:p>
            <a:pPr>
              <a:lnSpc>
                <a:spcPct val="90000"/>
              </a:lnSpc>
              <a:buFontTx/>
              <a:buNone/>
            </a:pPr>
            <a:r>
              <a:rPr lang="ja-JP" altLang="en-US" sz="2800" dirty="0"/>
              <a:t>　「親族里親」</a:t>
            </a:r>
          </a:p>
          <a:p>
            <a:pPr>
              <a:lnSpc>
                <a:spcPct val="90000"/>
              </a:lnSpc>
              <a:buFontTx/>
              <a:buNone/>
            </a:pPr>
            <a:r>
              <a:rPr lang="ja-JP" altLang="en-US" sz="2800" dirty="0"/>
              <a:t>　  子どもの親が死亡、行方不明、拘禁、入院や疾患など</a:t>
            </a:r>
            <a:endParaRPr lang="en-US" altLang="ja-JP" sz="2800" dirty="0"/>
          </a:p>
          <a:p>
            <a:pPr>
              <a:lnSpc>
                <a:spcPct val="90000"/>
              </a:lnSpc>
              <a:buFontTx/>
              <a:buNone/>
            </a:pPr>
            <a:r>
              <a:rPr lang="ja-JP" altLang="en-US" sz="2800" dirty="0"/>
              <a:t>     で養育ができなくなった子どもを民法上の扶養義務者</a:t>
            </a:r>
            <a:endParaRPr lang="en-US" altLang="ja-JP" sz="2800" dirty="0"/>
          </a:p>
          <a:p>
            <a:pPr>
              <a:lnSpc>
                <a:spcPct val="90000"/>
              </a:lnSpc>
              <a:buFontTx/>
              <a:buNone/>
            </a:pPr>
            <a:r>
              <a:rPr lang="en-US" altLang="ja-JP" sz="2800" dirty="0"/>
              <a:t>    </a:t>
            </a:r>
            <a:r>
              <a:rPr lang="ja-JP" altLang="en-US" sz="2800" dirty="0"/>
              <a:t>（３親等以内の親族である祖父母やおじおばなど）が、</a:t>
            </a:r>
            <a:endParaRPr lang="en-US" altLang="ja-JP" sz="2800" dirty="0"/>
          </a:p>
          <a:p>
            <a:pPr>
              <a:lnSpc>
                <a:spcPct val="90000"/>
              </a:lnSpc>
              <a:buFontTx/>
              <a:buNone/>
            </a:pPr>
            <a:r>
              <a:rPr lang="en-US" altLang="ja-JP" sz="2800" dirty="0"/>
              <a:t>     </a:t>
            </a:r>
            <a:r>
              <a:rPr lang="ja-JP" altLang="en-US" sz="2800" dirty="0"/>
              <a:t>里親となって養育する</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6</a:t>
            </a:fld>
            <a:endParaRPr lang="ja-JP" altLang="en-US" dirty="0">
              <a:solidFill>
                <a:prstClr val="black">
                  <a:tint val="75000"/>
                </a:prstClr>
              </a:solidFill>
            </a:endParaRPr>
          </a:p>
        </p:txBody>
      </p:sp>
    </p:spTree>
    <p:extLst>
      <p:ext uri="{BB962C8B-B14F-4D97-AF65-F5344CB8AC3E}">
        <p14:creationId xmlns:p14="http://schemas.microsoft.com/office/powerpoint/2010/main" val="370051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0" y="783771"/>
            <a:ext cx="9144000" cy="2858139"/>
          </a:xfrm>
        </p:spPr>
        <p:txBody>
          <a:bodyPr>
            <a:noAutofit/>
          </a:bodyPr>
          <a:lstStyle/>
          <a:p>
            <a:pPr>
              <a:lnSpc>
                <a:spcPct val="90000"/>
              </a:lnSpc>
              <a:buFontTx/>
              <a:buNone/>
            </a:pPr>
            <a:r>
              <a:rPr lang="ja-JP" altLang="en-US" sz="2400" dirty="0">
                <a:solidFill>
                  <a:srgbClr val="FF0000"/>
                </a:solidFill>
                <a:latin typeface="+mn-ea"/>
              </a:rPr>
              <a:t>    </a:t>
            </a:r>
            <a:r>
              <a:rPr lang="ja-JP" altLang="en-US" sz="2400" dirty="0">
                <a:latin typeface="+mn-ea"/>
              </a:rPr>
              <a:t>「ファミリーホーム」 （小規模住居型児童養育事業）</a:t>
            </a:r>
            <a:endParaRPr lang="en-US" altLang="ja-JP" sz="2400" dirty="0">
              <a:latin typeface="+mn-ea"/>
            </a:endParaRPr>
          </a:p>
          <a:p>
            <a:pPr>
              <a:lnSpc>
                <a:spcPct val="90000"/>
              </a:lnSpc>
              <a:buNone/>
            </a:pPr>
            <a:r>
              <a:rPr lang="ja-JP" altLang="en-US" sz="2400" dirty="0">
                <a:latin typeface="+mn-ea"/>
              </a:rPr>
              <a:t>　　 養育里親、専門里親や児童養護施設職員の経験がある者が、</a:t>
            </a:r>
            <a:endParaRPr lang="en-US" altLang="ja-JP" sz="2400" dirty="0">
              <a:latin typeface="+mn-ea"/>
            </a:endParaRPr>
          </a:p>
          <a:p>
            <a:pPr>
              <a:lnSpc>
                <a:spcPct val="90000"/>
              </a:lnSpc>
              <a:buNone/>
            </a:pPr>
            <a:r>
              <a:rPr lang="ja-JP" altLang="en-US" sz="2400" dirty="0">
                <a:latin typeface="+mn-ea"/>
              </a:rPr>
              <a:t>　　 養育者の住居で定員</a:t>
            </a:r>
            <a:r>
              <a:rPr lang="en-US" altLang="ja-JP" sz="2400" dirty="0">
                <a:latin typeface="+mn-ea"/>
              </a:rPr>
              <a:t>5</a:t>
            </a:r>
            <a:r>
              <a:rPr lang="ja-JP" altLang="en-US" sz="2400" dirty="0">
                <a:latin typeface="+mn-ea"/>
              </a:rPr>
              <a:t>～</a:t>
            </a:r>
            <a:r>
              <a:rPr lang="en-US" altLang="ja-JP" sz="2400" dirty="0">
                <a:latin typeface="+mn-ea"/>
              </a:rPr>
              <a:t>6</a:t>
            </a:r>
            <a:r>
              <a:rPr lang="ja-JP" altLang="en-US" sz="2400" dirty="0">
                <a:latin typeface="+mn-ea"/>
              </a:rPr>
              <a:t>名を養育する。虐待やネグレクト等</a:t>
            </a:r>
            <a:endParaRPr lang="en-US" altLang="ja-JP" sz="2400" dirty="0">
              <a:latin typeface="+mn-ea"/>
            </a:endParaRPr>
          </a:p>
          <a:p>
            <a:pPr>
              <a:lnSpc>
                <a:spcPct val="90000"/>
              </a:lnSpc>
              <a:buNone/>
            </a:pPr>
            <a:r>
              <a:rPr lang="ja-JP" altLang="en-US" sz="2400" dirty="0">
                <a:latin typeface="+mn-ea"/>
              </a:rPr>
              <a:t>　　 により心に傷を受けた、非行等の問題がある</a:t>
            </a:r>
            <a:r>
              <a:rPr lang="ja-JP" altLang="en-US" sz="2400" dirty="0" smtClean="0">
                <a:latin typeface="+mn-ea"/>
              </a:rPr>
              <a:t>、</a:t>
            </a:r>
            <a:r>
              <a:rPr lang="ja-JP" altLang="en-US" sz="2400" dirty="0">
                <a:latin typeface="+mn-ea"/>
              </a:rPr>
              <a:t>障害</a:t>
            </a:r>
            <a:r>
              <a:rPr lang="ja-JP" altLang="en-US" sz="2400" dirty="0" smtClean="0">
                <a:latin typeface="+mn-ea"/>
              </a:rPr>
              <a:t>が</a:t>
            </a:r>
            <a:r>
              <a:rPr lang="ja-JP" altLang="en-US" sz="2400" dirty="0">
                <a:latin typeface="+mn-ea"/>
              </a:rPr>
              <a:t>ある、</a:t>
            </a:r>
            <a:endParaRPr lang="en-US" altLang="ja-JP" sz="2400" dirty="0">
              <a:latin typeface="+mn-ea"/>
            </a:endParaRPr>
          </a:p>
          <a:p>
            <a:pPr>
              <a:lnSpc>
                <a:spcPct val="90000"/>
              </a:lnSpc>
              <a:buNone/>
            </a:pPr>
            <a:r>
              <a:rPr lang="ja-JP" altLang="en-US" sz="2400" dirty="0">
                <a:latin typeface="+mn-ea"/>
              </a:rPr>
              <a:t>　</a:t>
            </a:r>
            <a:r>
              <a:rPr lang="en-US" altLang="ja-JP" sz="2400" dirty="0">
                <a:latin typeface="+mn-ea"/>
              </a:rPr>
              <a:t>   </a:t>
            </a:r>
            <a:r>
              <a:rPr lang="ja-JP" altLang="en-US" sz="2400" dirty="0">
                <a:latin typeface="+mn-ea"/>
              </a:rPr>
              <a:t>複数の子どものいる環境が好ましいと思われる場合や子ども</a:t>
            </a:r>
            <a:endParaRPr lang="en-US" altLang="ja-JP" sz="2400" dirty="0">
              <a:latin typeface="+mn-ea"/>
            </a:endParaRPr>
          </a:p>
          <a:p>
            <a:pPr>
              <a:lnSpc>
                <a:spcPct val="90000"/>
              </a:lnSpc>
              <a:buNone/>
            </a:pPr>
            <a:r>
              <a:rPr lang="en-US" altLang="ja-JP" sz="2400" dirty="0">
                <a:latin typeface="+mn-ea"/>
              </a:rPr>
              <a:t>     </a:t>
            </a:r>
            <a:r>
              <a:rPr lang="ja-JP" altLang="en-US" sz="2400" dirty="0">
                <a:latin typeface="+mn-ea"/>
              </a:rPr>
              <a:t>や実親が個人の里親に委託することに不安を抱いている場合</a:t>
            </a:r>
            <a:endParaRPr lang="en-US" altLang="ja-JP" sz="2400" dirty="0">
              <a:latin typeface="+mn-ea"/>
            </a:endParaRPr>
          </a:p>
          <a:p>
            <a:pPr>
              <a:lnSpc>
                <a:spcPct val="90000"/>
              </a:lnSpc>
              <a:buNone/>
            </a:pPr>
            <a:r>
              <a:rPr lang="en-US" altLang="ja-JP" sz="2400" dirty="0">
                <a:latin typeface="+mn-ea"/>
              </a:rPr>
              <a:t>     </a:t>
            </a:r>
            <a:r>
              <a:rPr lang="ja-JP" altLang="en-US" sz="2400" dirty="0">
                <a:latin typeface="+mn-ea"/>
              </a:rPr>
              <a:t>など、子どもの状況に応じて活用。</a:t>
            </a:r>
          </a:p>
          <a:p>
            <a:pPr>
              <a:lnSpc>
                <a:spcPct val="90000"/>
              </a:lnSpc>
              <a:buNone/>
            </a:pPr>
            <a:r>
              <a:rPr lang="ja-JP" altLang="en-US" sz="2400" dirty="0">
                <a:latin typeface="+mn-ea"/>
              </a:rPr>
              <a:t>　　</a:t>
            </a:r>
          </a:p>
        </p:txBody>
      </p:sp>
      <p:sp>
        <p:nvSpPr>
          <p:cNvPr id="5" name="Rectangle 3"/>
          <p:cNvSpPr txBox="1">
            <a:spLocks noChangeArrowheads="1"/>
          </p:cNvSpPr>
          <p:nvPr/>
        </p:nvSpPr>
        <p:spPr>
          <a:xfrm>
            <a:off x="0" y="3641910"/>
            <a:ext cx="9144000" cy="370362"/>
          </a:xfrm>
          <a:prstGeom prst="rect">
            <a:avLst/>
          </a:prstGeom>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1" lang="ja-JP" altLang="en-US" sz="22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a:t>
            </a:r>
            <a:r>
              <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参考</a:t>
            </a:r>
            <a:r>
              <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graphicFrame>
        <p:nvGraphicFramePr>
          <p:cNvPr id="4" name="表 3"/>
          <p:cNvGraphicFramePr>
            <a:graphicFrameLocks noGrp="1"/>
          </p:cNvGraphicFramePr>
          <p:nvPr>
            <p:extLst/>
          </p:nvPr>
        </p:nvGraphicFramePr>
        <p:xfrm>
          <a:off x="179511" y="4012272"/>
          <a:ext cx="8784978" cy="222504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xmlns="" val="3969398061"/>
                    </a:ext>
                  </a:extLst>
                </a:gridCol>
                <a:gridCol w="1008113">
                  <a:extLst>
                    <a:ext uri="{9D8B030D-6E8A-4147-A177-3AD203B41FA5}">
                      <a16:colId xmlns:a16="http://schemas.microsoft.com/office/drawing/2014/main" xmlns="" val="4009027930"/>
                    </a:ext>
                  </a:extLst>
                </a:gridCol>
                <a:gridCol w="1224136">
                  <a:extLst>
                    <a:ext uri="{9D8B030D-6E8A-4147-A177-3AD203B41FA5}">
                      <a16:colId xmlns:a16="http://schemas.microsoft.com/office/drawing/2014/main" xmlns="" val="3144206385"/>
                    </a:ext>
                  </a:extLst>
                </a:gridCol>
                <a:gridCol w="1008112">
                  <a:extLst>
                    <a:ext uri="{9D8B030D-6E8A-4147-A177-3AD203B41FA5}">
                      <a16:colId xmlns:a16="http://schemas.microsoft.com/office/drawing/2014/main" xmlns="" val="766406929"/>
                    </a:ext>
                  </a:extLst>
                </a:gridCol>
                <a:gridCol w="1872208">
                  <a:extLst>
                    <a:ext uri="{9D8B030D-6E8A-4147-A177-3AD203B41FA5}">
                      <a16:colId xmlns:a16="http://schemas.microsoft.com/office/drawing/2014/main" xmlns="" val="1944380294"/>
                    </a:ext>
                  </a:extLst>
                </a:gridCol>
                <a:gridCol w="1944217">
                  <a:extLst>
                    <a:ext uri="{9D8B030D-6E8A-4147-A177-3AD203B41FA5}">
                      <a16:colId xmlns:a16="http://schemas.microsoft.com/office/drawing/2014/main" xmlns="" val="4276007599"/>
                    </a:ext>
                  </a:extLst>
                </a:gridCol>
              </a:tblGrid>
              <a:tr h="370840">
                <a:tc>
                  <a:txBody>
                    <a:bodyPr/>
                    <a:lstStyle/>
                    <a:p>
                      <a:pPr algn="ctr"/>
                      <a:r>
                        <a:rPr kumimoji="1" lang="ja-JP" altLang="en-US" sz="1600" dirty="0">
                          <a:solidFill>
                            <a:schemeClr val="tx1"/>
                          </a:solidFill>
                        </a:rPr>
                        <a:t>里親の種類</a:t>
                      </a:r>
                    </a:p>
                  </a:txBody>
                  <a:tcPr anchor="ctr"/>
                </a:tc>
                <a:tc>
                  <a:txBody>
                    <a:bodyPr/>
                    <a:lstStyle/>
                    <a:p>
                      <a:pPr algn="ctr"/>
                      <a:r>
                        <a:rPr kumimoji="1" lang="ja-JP" altLang="en-US" sz="1600" dirty="0">
                          <a:solidFill>
                            <a:schemeClr val="tx1"/>
                          </a:solidFill>
                        </a:rPr>
                        <a:t>登録制限</a:t>
                      </a:r>
                    </a:p>
                  </a:txBody>
                  <a:tcPr anchor="ctr"/>
                </a:tc>
                <a:tc>
                  <a:txBody>
                    <a:bodyPr/>
                    <a:lstStyle/>
                    <a:p>
                      <a:pPr algn="ctr"/>
                      <a:r>
                        <a:rPr kumimoji="1" lang="ja-JP" altLang="en-US" sz="1600" dirty="0">
                          <a:solidFill>
                            <a:schemeClr val="tx1"/>
                          </a:solidFill>
                        </a:rPr>
                        <a:t>委託児童数</a:t>
                      </a:r>
                    </a:p>
                  </a:txBody>
                  <a:tcPr anchor="ctr"/>
                </a:tc>
                <a:tc>
                  <a:txBody>
                    <a:bodyPr/>
                    <a:lstStyle/>
                    <a:p>
                      <a:pPr algn="ctr"/>
                      <a:r>
                        <a:rPr kumimoji="1" lang="ja-JP" altLang="en-US" sz="1600" dirty="0">
                          <a:solidFill>
                            <a:schemeClr val="tx1"/>
                          </a:solidFill>
                        </a:rPr>
                        <a:t>研修義務</a:t>
                      </a:r>
                    </a:p>
                  </a:txBody>
                  <a:tcPr anchor="ctr"/>
                </a:tc>
                <a:tc>
                  <a:txBody>
                    <a:bodyPr/>
                    <a:lstStyle/>
                    <a:p>
                      <a:pPr algn="ctr"/>
                      <a:r>
                        <a:rPr kumimoji="1" lang="ja-JP" altLang="en-US" sz="1600" dirty="0">
                          <a:solidFill>
                            <a:schemeClr val="tx1"/>
                          </a:solidFill>
                        </a:rPr>
                        <a:t>里親手当</a:t>
                      </a:r>
                    </a:p>
                  </a:txBody>
                  <a:tcPr anchor="ctr"/>
                </a:tc>
                <a:tc>
                  <a:txBody>
                    <a:bodyPr/>
                    <a:lstStyle/>
                    <a:p>
                      <a:pPr algn="ctr"/>
                      <a:r>
                        <a:rPr kumimoji="1" lang="ja-JP" altLang="en-US" sz="1600" dirty="0">
                          <a:solidFill>
                            <a:schemeClr val="tx1"/>
                          </a:solidFill>
                        </a:rPr>
                        <a:t>子どもの生活費</a:t>
                      </a:r>
                    </a:p>
                  </a:txBody>
                  <a:tcPr anchor="ctr"/>
                </a:tc>
                <a:extLst>
                  <a:ext uri="{0D108BD9-81ED-4DB2-BD59-A6C34878D82A}">
                    <a16:rowId xmlns:a16="http://schemas.microsoft.com/office/drawing/2014/main" xmlns="" val="1913766445"/>
                  </a:ext>
                </a:extLst>
              </a:tr>
              <a:tr h="370840">
                <a:tc>
                  <a:txBody>
                    <a:bodyPr/>
                    <a:lstStyle/>
                    <a:p>
                      <a:pPr algn="ctr"/>
                      <a:r>
                        <a:rPr kumimoji="1" lang="ja-JP" altLang="en-US" sz="1600" dirty="0"/>
                        <a:t>養育里親</a:t>
                      </a:r>
                    </a:p>
                  </a:txBody>
                  <a:tcPr anchor="ctr"/>
                </a:tc>
                <a:tc>
                  <a:txBody>
                    <a:bodyPr/>
                    <a:lstStyle/>
                    <a:p>
                      <a:pPr algn="ctr"/>
                      <a:r>
                        <a:rPr kumimoji="1" lang="ja-JP" altLang="en-US" sz="1600" dirty="0"/>
                        <a:t>あ　り</a:t>
                      </a:r>
                    </a:p>
                  </a:txBody>
                  <a:tcPr anchor="ctr"/>
                </a:tc>
                <a:tc>
                  <a:txBody>
                    <a:bodyPr/>
                    <a:lstStyle/>
                    <a:p>
                      <a:pPr algn="ctr"/>
                      <a:r>
                        <a:rPr kumimoji="1" lang="ja-JP" altLang="en-US" sz="1600" dirty="0"/>
                        <a:t>制限あり</a:t>
                      </a:r>
                    </a:p>
                  </a:txBody>
                  <a:tcPr anchor="ctr"/>
                </a:tc>
                <a:tc>
                  <a:txBody>
                    <a:bodyPr/>
                    <a:lstStyle/>
                    <a:p>
                      <a:pPr algn="ctr"/>
                      <a:r>
                        <a:rPr kumimoji="1" lang="ja-JP" altLang="en-US" sz="1600" dirty="0"/>
                        <a:t>あ　り</a:t>
                      </a:r>
                    </a:p>
                  </a:txBody>
                  <a:tcPr anchor="ctr"/>
                </a:tc>
                <a:tc>
                  <a:txBody>
                    <a:bodyPr/>
                    <a:lstStyle/>
                    <a:p>
                      <a:pPr algn="ctr"/>
                      <a:r>
                        <a:rPr kumimoji="1" lang="ja-JP" altLang="en-US" sz="1600" dirty="0"/>
                        <a:t>あ　り</a:t>
                      </a:r>
                    </a:p>
                  </a:txBody>
                  <a:tcPr anchor="ctr"/>
                </a:tc>
                <a:tc>
                  <a:txBody>
                    <a:bodyPr/>
                    <a:lstStyle/>
                    <a:p>
                      <a:pPr algn="ctr"/>
                      <a:r>
                        <a:rPr kumimoji="1" lang="ja-JP" altLang="en-US" sz="1600" dirty="0"/>
                        <a:t>あ　り</a:t>
                      </a:r>
                    </a:p>
                  </a:txBody>
                  <a:tcPr anchor="ctr"/>
                </a:tc>
                <a:extLst>
                  <a:ext uri="{0D108BD9-81ED-4DB2-BD59-A6C34878D82A}">
                    <a16:rowId xmlns:a16="http://schemas.microsoft.com/office/drawing/2014/main" xmlns="" val="1298877010"/>
                  </a:ext>
                </a:extLst>
              </a:tr>
              <a:tr h="370840">
                <a:tc>
                  <a:txBody>
                    <a:bodyPr/>
                    <a:lstStyle/>
                    <a:p>
                      <a:pPr algn="ctr"/>
                      <a:r>
                        <a:rPr kumimoji="1" lang="ja-JP" altLang="en-US" sz="1600" dirty="0"/>
                        <a:t>養子縁組里親</a:t>
                      </a:r>
                    </a:p>
                  </a:txBody>
                  <a:tcPr anchor="ctr"/>
                </a:tc>
                <a:tc>
                  <a:txBody>
                    <a:bodyPr/>
                    <a:lstStyle/>
                    <a:p>
                      <a:pPr algn="ctr"/>
                      <a:r>
                        <a:rPr kumimoji="1" lang="ja-JP" altLang="en-US" sz="1600" dirty="0"/>
                        <a:t>な　し</a:t>
                      </a:r>
                    </a:p>
                  </a:txBody>
                  <a:tcPr anchor="ctr"/>
                </a:tc>
                <a:tc>
                  <a:txBody>
                    <a:bodyPr/>
                    <a:lstStyle/>
                    <a:p>
                      <a:pPr algn="ctr"/>
                      <a:r>
                        <a:rPr kumimoji="1" lang="ja-JP" altLang="en-US" sz="1600" dirty="0"/>
                        <a:t>制限なし</a:t>
                      </a:r>
                    </a:p>
                  </a:txBody>
                  <a:tcPr anchor="ctr"/>
                </a:tc>
                <a:tc>
                  <a:txBody>
                    <a:bodyPr/>
                    <a:lstStyle/>
                    <a:p>
                      <a:pPr algn="ctr"/>
                      <a:r>
                        <a:rPr kumimoji="1" lang="ja-JP" altLang="en-US" sz="1600" dirty="0"/>
                        <a:t>な　し</a:t>
                      </a:r>
                    </a:p>
                  </a:txBody>
                  <a:tcPr anchor="ctr"/>
                </a:tc>
                <a:tc>
                  <a:txBody>
                    <a:bodyPr/>
                    <a:lstStyle/>
                    <a:p>
                      <a:pPr algn="ctr"/>
                      <a:r>
                        <a:rPr kumimoji="1" lang="ja-JP" altLang="en-US" sz="1600" dirty="0"/>
                        <a:t>な　し</a:t>
                      </a:r>
                    </a:p>
                  </a:txBody>
                  <a:tcPr anchor="ctr"/>
                </a:tc>
                <a:tc>
                  <a:txBody>
                    <a:bodyPr/>
                    <a:lstStyle/>
                    <a:p>
                      <a:pPr algn="ctr"/>
                      <a:r>
                        <a:rPr kumimoji="1" lang="ja-JP" altLang="en-US" sz="1600" dirty="0"/>
                        <a:t>な　し</a:t>
                      </a:r>
                    </a:p>
                  </a:txBody>
                  <a:tcPr anchor="ctr"/>
                </a:tc>
                <a:extLst>
                  <a:ext uri="{0D108BD9-81ED-4DB2-BD59-A6C34878D82A}">
                    <a16:rowId xmlns:a16="http://schemas.microsoft.com/office/drawing/2014/main" xmlns="" val="928641783"/>
                  </a:ext>
                </a:extLst>
              </a:tr>
              <a:tr h="370840">
                <a:tc>
                  <a:txBody>
                    <a:bodyPr/>
                    <a:lstStyle/>
                    <a:p>
                      <a:pPr algn="ctr"/>
                      <a:r>
                        <a:rPr kumimoji="1" lang="ja-JP" altLang="en-US" sz="1600" dirty="0"/>
                        <a:t>（特別養子縁組）</a:t>
                      </a:r>
                    </a:p>
                  </a:txBody>
                  <a:tcPr anchor="ctr"/>
                </a:tc>
                <a:tc>
                  <a:txBody>
                    <a:bodyPr/>
                    <a:lstStyle/>
                    <a:p>
                      <a:pPr algn="ctr"/>
                      <a:r>
                        <a:rPr kumimoji="1" lang="ja-JP" altLang="en-US" sz="1600" dirty="0"/>
                        <a:t>な　し</a:t>
                      </a:r>
                    </a:p>
                  </a:txBody>
                  <a:tcPr anchor="ctr"/>
                </a:tc>
                <a:tc>
                  <a:txBody>
                    <a:bodyPr/>
                    <a:lstStyle/>
                    <a:p>
                      <a:pPr algn="ctr"/>
                      <a:r>
                        <a:rPr kumimoji="1" lang="ja-JP" altLang="en-US" sz="1600" dirty="0"/>
                        <a:t>制限なし</a:t>
                      </a:r>
                    </a:p>
                  </a:txBody>
                  <a:tcPr anchor="ctr"/>
                </a:tc>
                <a:tc gridSpan="3">
                  <a:txBody>
                    <a:bodyPr/>
                    <a:lstStyle/>
                    <a:p>
                      <a:pPr algn="ctr"/>
                      <a:r>
                        <a:rPr kumimoji="1" lang="ja-JP" altLang="en-US" sz="1600" dirty="0"/>
                        <a:t>自治体によって異なる</a:t>
                      </a:r>
                    </a:p>
                  </a:txBody>
                  <a:tcPr anchor="ctr"/>
                </a:tc>
                <a:tc hMerge="1">
                  <a:txBody>
                    <a:bodyPr/>
                    <a:lstStyle/>
                    <a:p>
                      <a:pPr algn="ctr"/>
                      <a:endParaRPr kumimoji="1" lang="ja-JP" altLang="en-US" sz="1600" dirty="0">
                        <a:solidFill>
                          <a:srgbClr val="008000"/>
                        </a:solidFill>
                      </a:endParaRPr>
                    </a:p>
                  </a:txBody>
                  <a:tcPr anchor="ctr"/>
                </a:tc>
                <a:tc hMerge="1">
                  <a:txBody>
                    <a:bodyPr/>
                    <a:lstStyle/>
                    <a:p>
                      <a:pPr algn="ctr"/>
                      <a:endParaRPr kumimoji="1" lang="ja-JP" altLang="en-US" sz="1600" dirty="0">
                        <a:solidFill>
                          <a:srgbClr val="008000"/>
                        </a:solidFill>
                      </a:endParaRPr>
                    </a:p>
                  </a:txBody>
                  <a:tcPr anchor="ctr"/>
                </a:tc>
                <a:extLst>
                  <a:ext uri="{0D108BD9-81ED-4DB2-BD59-A6C34878D82A}">
                    <a16:rowId xmlns:a16="http://schemas.microsoft.com/office/drawing/2014/main" xmlns="" val="4274268236"/>
                  </a:ext>
                </a:extLst>
              </a:tr>
              <a:tr h="370840">
                <a:tc>
                  <a:txBody>
                    <a:bodyPr/>
                    <a:lstStyle/>
                    <a:p>
                      <a:pPr algn="ctr"/>
                      <a:r>
                        <a:rPr kumimoji="1" lang="ja-JP" altLang="en-US" sz="1600" dirty="0"/>
                        <a:t>専門里親</a:t>
                      </a:r>
                    </a:p>
                  </a:txBody>
                  <a:tcPr anchor="ctr"/>
                </a:tc>
                <a:tc>
                  <a:txBody>
                    <a:bodyPr/>
                    <a:lstStyle/>
                    <a:p>
                      <a:pPr algn="ctr"/>
                      <a:r>
                        <a:rPr kumimoji="1" lang="ja-JP" altLang="en-US" sz="1600" dirty="0"/>
                        <a:t>あ　り</a:t>
                      </a:r>
                    </a:p>
                  </a:txBody>
                  <a:tcPr anchor="ctr"/>
                </a:tc>
                <a:tc>
                  <a:txBody>
                    <a:bodyPr/>
                    <a:lstStyle/>
                    <a:p>
                      <a:pPr algn="ctr"/>
                      <a:r>
                        <a:rPr kumimoji="1" lang="ja-JP" altLang="en-US" sz="1600" dirty="0"/>
                        <a:t>あ　り</a:t>
                      </a:r>
                    </a:p>
                  </a:txBody>
                  <a:tcPr anchor="ctr"/>
                </a:tc>
                <a:tc>
                  <a:txBody>
                    <a:bodyPr/>
                    <a:lstStyle/>
                    <a:p>
                      <a:pPr algn="ctr"/>
                      <a:r>
                        <a:rPr kumimoji="1" lang="ja-JP" altLang="en-US" sz="1600" dirty="0"/>
                        <a:t>あ　り</a:t>
                      </a:r>
                    </a:p>
                  </a:txBody>
                  <a:tcPr anchor="ctr"/>
                </a:tc>
                <a:tc>
                  <a:txBody>
                    <a:bodyPr/>
                    <a:lstStyle/>
                    <a:p>
                      <a:pPr algn="ctr"/>
                      <a:r>
                        <a:rPr kumimoji="1" lang="ja-JP" altLang="en-US" sz="1600" dirty="0"/>
                        <a:t>あ　り</a:t>
                      </a:r>
                    </a:p>
                  </a:txBody>
                  <a:tcPr anchor="ctr"/>
                </a:tc>
                <a:tc>
                  <a:txBody>
                    <a:bodyPr/>
                    <a:lstStyle/>
                    <a:p>
                      <a:pPr algn="ctr"/>
                      <a:r>
                        <a:rPr kumimoji="1" lang="ja-JP" altLang="en-US" sz="1600" dirty="0"/>
                        <a:t>あ　り</a:t>
                      </a:r>
                    </a:p>
                  </a:txBody>
                  <a:tcPr anchor="ctr"/>
                </a:tc>
                <a:extLst>
                  <a:ext uri="{0D108BD9-81ED-4DB2-BD59-A6C34878D82A}">
                    <a16:rowId xmlns:a16="http://schemas.microsoft.com/office/drawing/2014/main" xmlns="" val="521441082"/>
                  </a:ext>
                </a:extLst>
              </a:tr>
              <a:tr h="370840">
                <a:tc>
                  <a:txBody>
                    <a:bodyPr/>
                    <a:lstStyle/>
                    <a:p>
                      <a:pPr algn="ctr"/>
                      <a:r>
                        <a:rPr kumimoji="1" lang="ja-JP" altLang="en-US" sz="1600" dirty="0"/>
                        <a:t>親族里親</a:t>
                      </a:r>
                    </a:p>
                  </a:txBody>
                  <a:tcPr anchor="ctr"/>
                </a:tc>
                <a:tc>
                  <a:txBody>
                    <a:bodyPr/>
                    <a:lstStyle/>
                    <a:p>
                      <a:pPr algn="ctr"/>
                      <a:r>
                        <a:rPr kumimoji="1" lang="ja-JP" altLang="en-US" sz="1600" dirty="0"/>
                        <a:t>な　し</a:t>
                      </a:r>
                    </a:p>
                  </a:txBody>
                  <a:tcPr anchor="ctr"/>
                </a:tc>
                <a:tc>
                  <a:txBody>
                    <a:bodyPr/>
                    <a:lstStyle/>
                    <a:p>
                      <a:pPr algn="ctr"/>
                      <a:r>
                        <a:rPr kumimoji="1" lang="ja-JP" altLang="en-US" sz="1600" dirty="0"/>
                        <a:t>な　し</a:t>
                      </a:r>
                    </a:p>
                  </a:txBody>
                  <a:tcPr anchor="ctr"/>
                </a:tc>
                <a:tc>
                  <a:txBody>
                    <a:bodyPr/>
                    <a:lstStyle/>
                    <a:p>
                      <a:pPr algn="ctr"/>
                      <a:r>
                        <a:rPr kumimoji="1" lang="ja-JP" altLang="en-US" sz="1600" dirty="0"/>
                        <a:t>な　し</a:t>
                      </a:r>
                    </a:p>
                  </a:txBody>
                  <a:tcPr anchor="ctr"/>
                </a:tc>
                <a:tc>
                  <a:txBody>
                    <a:bodyPr/>
                    <a:lstStyle/>
                    <a:p>
                      <a:pPr algn="ctr"/>
                      <a:r>
                        <a:rPr kumimoji="1" lang="ja-JP" altLang="en-US" sz="1600" dirty="0"/>
                        <a:t>な　し</a:t>
                      </a:r>
                    </a:p>
                  </a:txBody>
                  <a:tcPr anchor="ctr"/>
                </a:tc>
                <a:tc>
                  <a:txBody>
                    <a:bodyPr/>
                    <a:lstStyle/>
                    <a:p>
                      <a:pPr algn="ctr"/>
                      <a:r>
                        <a:rPr kumimoji="1" lang="ja-JP" altLang="en-US" sz="1600" dirty="0"/>
                        <a:t>あ　り</a:t>
                      </a:r>
                    </a:p>
                  </a:txBody>
                  <a:tcPr anchor="ctr"/>
                </a:tc>
                <a:extLst>
                  <a:ext uri="{0D108BD9-81ED-4DB2-BD59-A6C34878D82A}">
                    <a16:rowId xmlns:a16="http://schemas.microsoft.com/office/drawing/2014/main" xmlns="" val="330320908"/>
                  </a:ext>
                </a:extLst>
              </a:tr>
            </a:tbl>
          </a:graphicData>
        </a:graphic>
      </p:graphicFrame>
      <p:sp>
        <p:nvSpPr>
          <p:cNvPr id="7" name="Rectangle 3"/>
          <p:cNvSpPr txBox="1">
            <a:spLocks noChangeArrowheads="1"/>
          </p:cNvSpPr>
          <p:nvPr/>
        </p:nvSpPr>
        <p:spPr>
          <a:xfrm>
            <a:off x="0" y="3641910"/>
            <a:ext cx="9144000" cy="370362"/>
          </a:xfrm>
          <a:prstGeom prst="rect">
            <a:avLst/>
          </a:prstGeom>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42900" marR="0" lvl="0" indent="-342900" algn="ctr" defTabSz="914400" rtl="0" eaLnBrk="1" fontAlgn="auto" latinLnBrk="0" hangingPunct="1">
              <a:lnSpc>
                <a:spcPct val="90000"/>
              </a:lnSpc>
              <a:spcBef>
                <a:spcPct val="20000"/>
              </a:spcBef>
              <a:spcAft>
                <a:spcPts val="0"/>
              </a:spcAft>
              <a:buClrTx/>
              <a:buSzTx/>
              <a:buFontTx/>
              <a:buNone/>
              <a:tabLst/>
              <a:defRPr/>
            </a:pPr>
            <a:r>
              <a:rPr kumimoji="1" lang="ja-JP" altLang="en-US" sz="22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a:t>
            </a:r>
            <a:r>
              <a:rPr kumimoji="1" lang="ja-JP" altLang="en-US" sz="2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（特別養子）縁組里親が養育里親にも重複で登録しているケースが多い。</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Rectangle 3"/>
          <p:cNvSpPr txBox="1">
            <a:spLocks noChangeArrowheads="1"/>
          </p:cNvSpPr>
          <p:nvPr/>
        </p:nvSpPr>
        <p:spPr>
          <a:xfrm>
            <a:off x="0" y="6247995"/>
            <a:ext cx="9144000" cy="370362"/>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42900" marR="0" lvl="0" indent="-342900" algn="ctr" defTabSz="914400" rtl="0" eaLnBrk="1" fontAlgn="auto" latinLnBrk="0" hangingPunct="1">
              <a:lnSpc>
                <a:spcPct val="90000"/>
              </a:lnSpc>
              <a:spcBef>
                <a:spcPct val="2000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＊養子縁組里親の研修義務や手当の支給は自治体によってまちまちである。</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a:xfrm>
            <a:off x="6876256" y="6356350"/>
            <a:ext cx="2133600" cy="365125"/>
          </a:xfrm>
        </p:spPr>
        <p:txBody>
          <a:bodyPr/>
          <a:lstStyle/>
          <a:p>
            <a:fld id="{52885D5F-1D73-4CD8-8BE9-6FDEEE1081D8}" type="slidenum">
              <a:rPr lang="ja-JP" altLang="en-US" smtClean="0">
                <a:solidFill>
                  <a:prstClr val="black">
                    <a:tint val="75000"/>
                  </a:prstClr>
                </a:solidFill>
              </a:rPr>
              <a:pPr/>
              <a:t>7</a:t>
            </a:fld>
            <a:endParaRPr lang="ja-JP" altLang="en-US" dirty="0">
              <a:solidFill>
                <a:prstClr val="black">
                  <a:tint val="75000"/>
                </a:prstClr>
              </a:solidFill>
            </a:endParaRPr>
          </a:p>
        </p:txBody>
      </p:sp>
    </p:spTree>
    <p:extLst>
      <p:ext uri="{BB962C8B-B14F-4D97-AF65-F5344CB8AC3E}">
        <p14:creationId xmlns:p14="http://schemas.microsoft.com/office/powerpoint/2010/main" val="1586850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521296"/>
            <a:ext cx="9144000" cy="6076056"/>
          </a:xfrm>
        </p:spPr>
        <p:txBody>
          <a:bodyPr>
            <a:noAutofit/>
          </a:bodyPr>
          <a:lstStyle/>
          <a:p>
            <a:pPr eaLnBrk="1" hangingPunct="1">
              <a:buFontTx/>
              <a:buNone/>
            </a:pPr>
            <a:r>
              <a:rPr lang="ja-JP" altLang="en-US" sz="2800" dirty="0">
                <a:solidFill>
                  <a:srgbClr val="FF0000"/>
                </a:solidFill>
              </a:rPr>
              <a:t>  </a:t>
            </a:r>
            <a:r>
              <a:rPr lang="ja-JP" altLang="en-US" sz="2800" dirty="0"/>
              <a:t>２）日本の里親制度の現状を知っておきましょう</a:t>
            </a:r>
            <a:endParaRPr lang="en-US" altLang="ja-JP" sz="2800" dirty="0"/>
          </a:p>
          <a:p>
            <a:pPr eaLnBrk="1" hangingPunct="1">
              <a:buFontTx/>
              <a:buNone/>
            </a:pPr>
            <a:endParaRPr lang="en-US" altLang="ja-JP" sz="1100" dirty="0">
              <a:latin typeface="+mn-ea"/>
            </a:endParaRPr>
          </a:p>
          <a:p>
            <a:pPr eaLnBrk="1" hangingPunct="1">
              <a:buFontTx/>
              <a:buNone/>
            </a:pPr>
            <a:r>
              <a:rPr lang="ja-JP" altLang="en-US" sz="2800" dirty="0"/>
              <a:t>       </a:t>
            </a:r>
            <a:r>
              <a:rPr lang="ja-JP" altLang="en-US" sz="2400" dirty="0"/>
              <a:t>社会的養護は、施設養育（乳児院や児童養護施設など）を中心</a:t>
            </a:r>
            <a:endParaRPr lang="en-US" altLang="ja-JP" sz="2400" dirty="0"/>
          </a:p>
          <a:p>
            <a:pPr eaLnBrk="1" hangingPunct="1">
              <a:buFontTx/>
              <a:buNone/>
            </a:pPr>
            <a:r>
              <a:rPr lang="ja-JP" altLang="en-US" sz="2400" dirty="0"/>
              <a:t>　     に子どもたちを支援してきた</a:t>
            </a:r>
          </a:p>
          <a:p>
            <a:pPr algn="ctr" eaLnBrk="1" hangingPunct="1">
              <a:buFontTx/>
              <a:buNone/>
            </a:pPr>
            <a:r>
              <a:rPr lang="ja-JP" altLang="en-US" sz="1600" b="1" dirty="0">
                <a:solidFill>
                  <a:srgbClr val="FF0000"/>
                </a:solidFill>
              </a:rPr>
              <a:t>↓</a:t>
            </a:r>
          </a:p>
          <a:p>
            <a:pPr eaLnBrk="1" hangingPunct="1">
              <a:buFontTx/>
              <a:buNone/>
            </a:pPr>
            <a:r>
              <a:rPr lang="ja-JP" altLang="en-US" sz="2800" dirty="0"/>
              <a:t>      </a:t>
            </a:r>
            <a:r>
              <a:rPr lang="ja-JP" altLang="en-US" sz="2400" dirty="0"/>
              <a:t>里親制度の啓発や育成が他の先進国に比べ遅れている</a:t>
            </a:r>
            <a:endParaRPr lang="en-US" altLang="ja-JP" sz="2400" dirty="0"/>
          </a:p>
          <a:p>
            <a:pPr algn="ctr">
              <a:buNone/>
            </a:pPr>
            <a:r>
              <a:rPr lang="ja-JP" altLang="en-US" sz="1600" b="1" dirty="0">
                <a:solidFill>
                  <a:srgbClr val="FF0000"/>
                </a:solidFill>
              </a:rPr>
              <a:t>↓</a:t>
            </a:r>
            <a:endParaRPr lang="en-US" altLang="ja-JP" sz="1600" dirty="0">
              <a:solidFill>
                <a:srgbClr val="FF0000"/>
              </a:solidFill>
            </a:endParaRPr>
          </a:p>
          <a:p>
            <a:pPr eaLnBrk="1" hangingPunct="1">
              <a:buFontTx/>
              <a:buNone/>
            </a:pPr>
            <a:r>
              <a:rPr lang="ja-JP" altLang="en-US" sz="2400" dirty="0"/>
              <a:t>       里親制度の充実を目指し、制度や施設の役割なども変化</a:t>
            </a:r>
            <a:endParaRPr lang="en-US" altLang="ja-JP" sz="2400" dirty="0"/>
          </a:p>
          <a:p>
            <a:pPr algn="ctr" eaLnBrk="1" hangingPunct="1">
              <a:buFontTx/>
              <a:buNone/>
            </a:pPr>
            <a:r>
              <a:rPr lang="ja-JP" altLang="en-US" sz="1600" b="1" dirty="0">
                <a:solidFill>
                  <a:srgbClr val="FF0000"/>
                </a:solidFill>
              </a:rPr>
              <a:t>↓</a:t>
            </a:r>
            <a:endParaRPr lang="en-US" altLang="ja-JP" sz="1600" b="1" dirty="0">
              <a:solidFill>
                <a:srgbClr val="FF0000"/>
              </a:solidFill>
            </a:endParaRPr>
          </a:p>
          <a:p>
            <a:pPr eaLnBrk="1" hangingPunct="1">
              <a:buFontTx/>
              <a:buNone/>
            </a:pPr>
            <a:r>
              <a:rPr lang="ja-JP" altLang="en-US" sz="2800" dirty="0"/>
              <a:t>      </a:t>
            </a:r>
            <a:r>
              <a:rPr lang="ja-JP" altLang="en-US" sz="2400" dirty="0"/>
              <a:t>子ども一人ひとりのニーズに応えられる選択肢を増やす</a:t>
            </a:r>
            <a:endParaRPr lang="en-US" altLang="ja-JP" sz="2400" u="sng" dirty="0"/>
          </a:p>
          <a:p>
            <a:pPr eaLnBrk="1" hangingPunct="1">
              <a:buFontTx/>
              <a:buNone/>
            </a:pPr>
            <a:r>
              <a:rPr lang="ja-JP" altLang="en-US" sz="1400" b="1" dirty="0">
                <a:solidFill>
                  <a:srgbClr val="FF0000"/>
                </a:solidFill>
              </a:rPr>
              <a:t>                                                                                                              </a:t>
            </a:r>
            <a:r>
              <a:rPr lang="ja-JP" altLang="en-US" sz="1600" b="1" dirty="0">
                <a:solidFill>
                  <a:srgbClr val="FF0000"/>
                </a:solidFill>
              </a:rPr>
              <a:t>↓</a:t>
            </a:r>
            <a:endParaRPr lang="en-US" altLang="ja-JP" sz="1600" b="1" dirty="0">
              <a:solidFill>
                <a:srgbClr val="FF0000"/>
              </a:solidFill>
            </a:endParaRPr>
          </a:p>
          <a:p>
            <a:pPr marL="0" indent="0">
              <a:buNone/>
            </a:pPr>
            <a:r>
              <a:rPr lang="en-US" altLang="ja-JP" sz="1200" dirty="0"/>
              <a:t>           </a:t>
            </a:r>
            <a:r>
              <a:rPr lang="ja-JP" altLang="en-US" sz="2400" dirty="0"/>
              <a:t> </a:t>
            </a:r>
            <a:r>
              <a:rPr lang="ja-JP" altLang="ja-JP" sz="2400" dirty="0"/>
              <a:t>子ども</a:t>
            </a:r>
            <a:r>
              <a:rPr lang="ja-JP" altLang="en-US" sz="2400" dirty="0"/>
              <a:t>の</a:t>
            </a:r>
            <a:r>
              <a:rPr lang="ja-JP" altLang="ja-JP" sz="2400" dirty="0"/>
              <a:t>最善の</a:t>
            </a:r>
            <a:r>
              <a:rPr lang="ja-JP" altLang="en-US" sz="2400" dirty="0"/>
              <a:t>利益＝子ども中心の社会的養護の実現</a:t>
            </a:r>
            <a:endParaRPr lang="en-US" altLang="ja-JP" sz="2400" dirty="0"/>
          </a:p>
          <a:p>
            <a:pPr marL="0" indent="0">
              <a:buNone/>
            </a:pPr>
            <a:r>
              <a:rPr lang="en-US" altLang="ja-JP" sz="1400" dirty="0">
                <a:solidFill>
                  <a:srgbClr val="FF0000"/>
                </a:solidFill>
                <a:latin typeface="+mn-ea"/>
              </a:rPr>
              <a:t>                                                                                 </a:t>
            </a:r>
            <a:r>
              <a:rPr lang="ja-JP" altLang="en-US" sz="1600" b="1" dirty="0">
                <a:solidFill>
                  <a:srgbClr val="FF0000"/>
                </a:solidFill>
              </a:rPr>
              <a:t>↓</a:t>
            </a:r>
            <a:endParaRPr lang="en-US" altLang="ja-JP" sz="1600" b="1" dirty="0">
              <a:solidFill>
                <a:srgbClr val="FF0000"/>
              </a:solidFill>
            </a:endParaRPr>
          </a:p>
          <a:p>
            <a:pPr>
              <a:buNone/>
            </a:pPr>
            <a:r>
              <a:rPr lang="ja-JP" altLang="en-US" sz="2400" dirty="0"/>
              <a:t>      子どもの生育歴・家庭状況の複雑化</a:t>
            </a:r>
            <a:endParaRPr lang="en-US" altLang="ja-JP" sz="2400" dirty="0"/>
          </a:p>
          <a:p>
            <a:pPr>
              <a:buNone/>
            </a:pPr>
            <a:r>
              <a:rPr lang="ja-JP" altLang="en-US" sz="2400" dirty="0"/>
              <a:t>　　　⇒里親と施設のパートナーシップ形成や研修の必要性が高まる</a:t>
            </a: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8</a:t>
            </a:fld>
            <a:endParaRPr lang="ja-JP" altLang="en-US" dirty="0">
              <a:solidFill>
                <a:prstClr val="black">
                  <a:tint val="75000"/>
                </a:prstClr>
              </a:solidFill>
            </a:endParaRPr>
          </a:p>
        </p:txBody>
      </p:sp>
    </p:spTree>
    <p:extLst>
      <p:ext uri="{BB962C8B-B14F-4D97-AF65-F5344CB8AC3E}">
        <p14:creationId xmlns:p14="http://schemas.microsoft.com/office/powerpoint/2010/main" val="4074451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620688"/>
            <a:ext cx="9144000" cy="5976664"/>
          </a:xfrm>
        </p:spPr>
        <p:txBody>
          <a:bodyPr>
            <a:normAutofit fontScale="47500" lnSpcReduction="20000"/>
          </a:bodyPr>
          <a:lstStyle/>
          <a:p>
            <a:pPr marL="0" indent="0">
              <a:buNone/>
            </a:pPr>
            <a:r>
              <a:rPr lang="ja-JP" altLang="en-US" sz="5900" dirty="0"/>
              <a:t>　現制度における</a:t>
            </a:r>
            <a:r>
              <a:rPr lang="ja-JP" altLang="ja-JP" sz="5900" dirty="0"/>
              <a:t>課題</a:t>
            </a:r>
          </a:p>
          <a:p>
            <a:pPr marL="0" indent="0">
              <a:buNone/>
            </a:pPr>
            <a:r>
              <a:rPr lang="ja-JP" altLang="en-US" sz="5900" dirty="0"/>
              <a:t>　 </a:t>
            </a:r>
            <a:r>
              <a:rPr lang="ja-JP" altLang="ja-JP" sz="5900" dirty="0">
                <a:latin typeface="+mn-ea"/>
              </a:rPr>
              <a:t>①数的課題</a:t>
            </a:r>
          </a:p>
          <a:p>
            <a:pPr marL="0" indent="0">
              <a:buNone/>
            </a:pPr>
            <a:r>
              <a:rPr lang="ja-JP" altLang="ja-JP" sz="5900" dirty="0">
                <a:latin typeface="+mn-ea"/>
              </a:rPr>
              <a:t>　</a:t>
            </a:r>
            <a:r>
              <a:rPr lang="en-US" altLang="ja-JP" sz="5900" dirty="0">
                <a:latin typeface="+mn-ea"/>
              </a:rPr>
              <a:t>    </a:t>
            </a:r>
            <a:r>
              <a:rPr lang="ja-JP" altLang="ja-JP" sz="5900" dirty="0">
                <a:latin typeface="+mn-ea"/>
              </a:rPr>
              <a:t>登録里親や委託里親数が絶対的に少ない、新たな</a:t>
            </a:r>
            <a:endParaRPr lang="en-US" altLang="ja-JP" sz="5900" dirty="0">
              <a:latin typeface="+mn-ea"/>
            </a:endParaRPr>
          </a:p>
          <a:p>
            <a:pPr marL="0" indent="0">
              <a:buNone/>
            </a:pPr>
            <a:r>
              <a:rPr lang="ja-JP" altLang="en-US" sz="5900" dirty="0">
                <a:latin typeface="+mn-ea"/>
              </a:rPr>
              <a:t>　　  </a:t>
            </a:r>
            <a:r>
              <a:rPr lang="ja-JP" altLang="ja-JP" sz="5900" dirty="0">
                <a:latin typeface="+mn-ea"/>
              </a:rPr>
              <a:t>養育里親の</a:t>
            </a:r>
            <a:r>
              <a:rPr lang="ja-JP" altLang="en-US" sz="5900" dirty="0">
                <a:latin typeface="+mn-ea"/>
              </a:rPr>
              <a:t>発掘</a:t>
            </a:r>
            <a:r>
              <a:rPr lang="ja-JP" altLang="ja-JP" sz="5900" dirty="0">
                <a:latin typeface="+mn-ea"/>
              </a:rPr>
              <a:t>が進まない</a:t>
            </a:r>
            <a:endParaRPr lang="en-US" altLang="ja-JP" sz="5900" dirty="0">
              <a:latin typeface="+mn-ea"/>
            </a:endParaRPr>
          </a:p>
          <a:p>
            <a:pPr marL="0" indent="0">
              <a:buNone/>
            </a:pPr>
            <a:endParaRPr lang="en-US" altLang="ja-JP" sz="2900" dirty="0">
              <a:latin typeface="+mn-ea"/>
            </a:endParaRPr>
          </a:p>
          <a:p>
            <a:pPr marL="0" indent="0">
              <a:buNone/>
            </a:pPr>
            <a:r>
              <a:rPr lang="ja-JP" altLang="en-US" sz="5900" dirty="0">
                <a:latin typeface="+mn-ea"/>
              </a:rPr>
              <a:t>　②</a:t>
            </a:r>
            <a:r>
              <a:rPr lang="ja-JP" altLang="ja-JP" sz="5900" dirty="0">
                <a:latin typeface="+mn-ea"/>
              </a:rPr>
              <a:t>選択肢としての課題</a:t>
            </a:r>
          </a:p>
          <a:p>
            <a:pPr marL="0" indent="0">
              <a:buNone/>
            </a:pPr>
            <a:r>
              <a:rPr lang="ja-JP" altLang="en-US" sz="5900" dirty="0">
                <a:latin typeface="+mn-ea"/>
              </a:rPr>
              <a:t>　</a:t>
            </a:r>
            <a:r>
              <a:rPr lang="ja-JP" altLang="ja-JP" sz="5900" dirty="0">
                <a:latin typeface="+mn-ea"/>
              </a:rPr>
              <a:t>　「里親委託優先の原則」が示されて</a:t>
            </a:r>
            <a:r>
              <a:rPr lang="ja-JP" altLang="en-US" sz="5900" dirty="0">
                <a:latin typeface="+mn-ea"/>
              </a:rPr>
              <a:t>は</a:t>
            </a:r>
            <a:r>
              <a:rPr lang="ja-JP" altLang="ja-JP" sz="5900" dirty="0">
                <a:latin typeface="+mn-ea"/>
              </a:rPr>
              <a:t>いるが、結果と</a:t>
            </a:r>
            <a:endParaRPr lang="en-US" altLang="ja-JP" sz="5900" dirty="0">
              <a:latin typeface="+mn-ea"/>
            </a:endParaRPr>
          </a:p>
          <a:p>
            <a:pPr marL="0" indent="0">
              <a:buNone/>
            </a:pPr>
            <a:r>
              <a:rPr lang="ja-JP" altLang="en-US" sz="5900" dirty="0">
                <a:latin typeface="+mn-ea"/>
              </a:rPr>
              <a:t>　　　</a:t>
            </a:r>
            <a:r>
              <a:rPr lang="ja-JP" altLang="ja-JP" sz="5900" dirty="0">
                <a:latin typeface="+mn-ea"/>
              </a:rPr>
              <a:t>して施設</a:t>
            </a:r>
            <a:r>
              <a:rPr lang="ja-JP" altLang="en-US" sz="5900" dirty="0">
                <a:latin typeface="+mn-ea"/>
              </a:rPr>
              <a:t>への</a:t>
            </a:r>
            <a:r>
              <a:rPr lang="ja-JP" altLang="ja-JP" sz="5900" dirty="0">
                <a:latin typeface="+mn-ea"/>
              </a:rPr>
              <a:t>入所措置が選択されている</a:t>
            </a:r>
            <a:r>
              <a:rPr lang="ja-JP" altLang="en-US" sz="5900" dirty="0">
                <a:latin typeface="+mn-ea"/>
              </a:rPr>
              <a:t>こと。</a:t>
            </a:r>
            <a:endParaRPr lang="en-US" altLang="ja-JP" sz="5900" dirty="0">
              <a:latin typeface="+mn-ea"/>
            </a:endParaRPr>
          </a:p>
          <a:p>
            <a:pPr marL="0" indent="0">
              <a:buNone/>
            </a:pPr>
            <a:endParaRPr lang="en-US" altLang="ja-JP" sz="2900" dirty="0">
              <a:latin typeface="+mn-ea"/>
            </a:endParaRPr>
          </a:p>
          <a:p>
            <a:pPr marL="0" indent="0">
              <a:buNone/>
            </a:pPr>
            <a:r>
              <a:rPr lang="ja-JP" altLang="en-US" sz="5900" dirty="0">
                <a:latin typeface="+mn-ea"/>
              </a:rPr>
              <a:t>　③</a:t>
            </a:r>
            <a:r>
              <a:rPr lang="ja-JP" altLang="ja-JP" sz="5900" dirty="0">
                <a:latin typeface="+mn-ea"/>
              </a:rPr>
              <a:t>家庭養護の質</a:t>
            </a:r>
            <a:r>
              <a:rPr lang="ja-JP" altLang="en-US" sz="5900" dirty="0">
                <a:latin typeface="+mn-ea"/>
              </a:rPr>
              <a:t>的課題</a:t>
            </a:r>
            <a:endParaRPr lang="en-US" altLang="ja-JP" sz="5900" dirty="0">
              <a:latin typeface="+mn-ea"/>
            </a:endParaRPr>
          </a:p>
          <a:p>
            <a:pPr marL="0" indent="0">
              <a:buNone/>
            </a:pPr>
            <a:r>
              <a:rPr lang="ja-JP" altLang="en-US" sz="5900" dirty="0">
                <a:latin typeface="+mn-ea"/>
              </a:rPr>
              <a:t>　　 </a:t>
            </a:r>
            <a:r>
              <a:rPr lang="ja-JP" altLang="ja-JP" sz="5900" dirty="0">
                <a:latin typeface="+mn-ea"/>
              </a:rPr>
              <a:t>社会的養護のなかにいる子どものニーズは多様化</a:t>
            </a:r>
            <a:r>
              <a:rPr lang="ja-JP" altLang="en-US" sz="5900" dirty="0">
                <a:latin typeface="+mn-ea"/>
              </a:rPr>
              <a:t>・</a:t>
            </a:r>
            <a:endParaRPr lang="en-US" altLang="ja-JP" sz="5900" dirty="0">
              <a:latin typeface="+mn-ea"/>
            </a:endParaRPr>
          </a:p>
          <a:p>
            <a:pPr marL="0" indent="0">
              <a:buNone/>
            </a:pPr>
            <a:r>
              <a:rPr lang="en-US" altLang="ja-JP" sz="5900" dirty="0">
                <a:latin typeface="+mn-ea"/>
              </a:rPr>
              <a:t>     </a:t>
            </a:r>
            <a:r>
              <a:rPr lang="ja-JP" altLang="en-US" sz="5900" dirty="0">
                <a:latin typeface="+mn-ea"/>
              </a:rPr>
              <a:t>複雑化</a:t>
            </a:r>
            <a:r>
              <a:rPr lang="en-US" altLang="ja-JP" sz="5900" dirty="0">
                <a:latin typeface="+mn-ea"/>
              </a:rPr>
              <a:t> </a:t>
            </a:r>
            <a:r>
              <a:rPr lang="ja-JP" altLang="ja-JP" sz="5900" dirty="0">
                <a:latin typeface="+mn-ea"/>
              </a:rPr>
              <a:t>し</a:t>
            </a:r>
            <a:r>
              <a:rPr lang="ja-JP" altLang="en-US" sz="5900" dirty="0">
                <a:latin typeface="+mn-ea"/>
              </a:rPr>
              <a:t>ているが、</a:t>
            </a:r>
            <a:r>
              <a:rPr lang="ja-JP" altLang="ja-JP" sz="5900" dirty="0">
                <a:latin typeface="+mn-ea"/>
              </a:rPr>
              <a:t>それに</a:t>
            </a:r>
            <a:r>
              <a:rPr lang="ja-JP" altLang="en-US" sz="5900" dirty="0">
                <a:latin typeface="+mn-ea"/>
              </a:rPr>
              <a:t>十分に</a:t>
            </a:r>
            <a:r>
              <a:rPr lang="ja-JP" altLang="ja-JP" sz="5900" dirty="0">
                <a:latin typeface="+mn-ea"/>
              </a:rPr>
              <a:t>応えるため</a:t>
            </a:r>
            <a:r>
              <a:rPr lang="ja-JP" altLang="en-US" sz="5900" dirty="0">
                <a:latin typeface="+mn-ea"/>
              </a:rPr>
              <a:t>の里親</a:t>
            </a:r>
            <a:endParaRPr lang="en-US" altLang="ja-JP" sz="5900" dirty="0">
              <a:latin typeface="+mn-ea"/>
            </a:endParaRPr>
          </a:p>
          <a:p>
            <a:pPr marL="0" indent="0">
              <a:buNone/>
            </a:pPr>
            <a:r>
              <a:rPr lang="en-US" altLang="ja-JP" sz="5900" dirty="0">
                <a:latin typeface="+mn-ea"/>
              </a:rPr>
              <a:t>     </a:t>
            </a:r>
            <a:r>
              <a:rPr lang="ja-JP" altLang="en-US" sz="5900" dirty="0">
                <a:latin typeface="+mn-ea"/>
              </a:rPr>
              <a:t>の質や支援体制が整っていない。</a:t>
            </a:r>
            <a:endParaRPr lang="en-US" altLang="ja-JP" sz="5900" dirty="0">
              <a:latin typeface="+mn-ea"/>
            </a:endParaRPr>
          </a:p>
          <a:p>
            <a:pPr marL="0" indent="0">
              <a:buNone/>
            </a:pPr>
            <a:endParaRPr lang="en-US" altLang="ja-JP" sz="4200" dirty="0">
              <a:latin typeface="+mn-ea"/>
            </a:endParaRPr>
          </a:p>
          <a:p>
            <a:pPr marL="0" indent="0" algn="ctr">
              <a:buNone/>
            </a:pPr>
            <a:r>
              <a:rPr lang="ja-JP" altLang="en-US" sz="3400" u="sng" dirty="0">
                <a:latin typeface="+mn-ea"/>
              </a:rPr>
              <a:t>参考：</a:t>
            </a:r>
            <a:r>
              <a:rPr lang="ja-JP" altLang="en-US" sz="3800" u="sng" dirty="0">
                <a:latin typeface="+mn-ea"/>
              </a:rPr>
              <a:t>　「よりよい家庭養護の実現をめざして</a:t>
            </a:r>
            <a:r>
              <a:rPr lang="en-US" altLang="ja-JP" sz="3800" u="sng" dirty="0">
                <a:latin typeface="+mn-ea"/>
              </a:rPr>
              <a:t>-</a:t>
            </a:r>
            <a:r>
              <a:rPr lang="ja-JP" altLang="en-US" sz="3800" u="sng" dirty="0">
                <a:latin typeface="+mn-ea"/>
              </a:rPr>
              <a:t> チームワークによる家庭養護 </a:t>
            </a:r>
            <a:r>
              <a:rPr lang="en-US" altLang="ja-JP" sz="3800" u="sng" dirty="0">
                <a:latin typeface="+mn-ea"/>
              </a:rPr>
              <a:t>‐</a:t>
            </a:r>
            <a:r>
              <a:rPr lang="ja-JP" altLang="en-US" sz="3800" u="sng" dirty="0">
                <a:latin typeface="+mn-ea"/>
              </a:rPr>
              <a:t>」</a:t>
            </a:r>
            <a:r>
              <a:rPr lang="ja-JP" altLang="en-US" sz="3400" u="sng" dirty="0">
                <a:latin typeface="+mn-ea"/>
              </a:rPr>
              <a:t>全乳協（</a:t>
            </a:r>
            <a:r>
              <a:rPr lang="en-US" altLang="ja-JP" sz="3400" u="sng" dirty="0">
                <a:latin typeface="+mn-ea"/>
              </a:rPr>
              <a:t>H27.5</a:t>
            </a:r>
            <a:r>
              <a:rPr lang="ja-JP" altLang="en-US" sz="3400" u="sng" dirty="0">
                <a:latin typeface="+mn-ea"/>
              </a:rPr>
              <a:t>）</a:t>
            </a:r>
            <a:endParaRPr lang="en-US" altLang="ja-JP" sz="3400" u="sng" dirty="0">
              <a:latin typeface="+mn-ea"/>
            </a:endParaRPr>
          </a:p>
        </p:txBody>
      </p:sp>
      <p:sp>
        <p:nvSpPr>
          <p:cNvPr id="2" name="スライド番号プレースホルダー 1"/>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9</a:t>
            </a:fld>
            <a:endParaRPr lang="ja-JP" altLang="en-US" dirty="0">
              <a:solidFill>
                <a:prstClr val="black">
                  <a:tint val="75000"/>
                </a:prstClr>
              </a:solidFill>
            </a:endParaRPr>
          </a:p>
        </p:txBody>
      </p:sp>
    </p:spTree>
    <p:extLst>
      <p:ext uri="{BB962C8B-B14F-4D97-AF65-F5344CB8AC3E}">
        <p14:creationId xmlns:p14="http://schemas.microsoft.com/office/powerpoint/2010/main" val="3403866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研修体系具体化点プレ">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960</Words>
  <Application>Microsoft Office PowerPoint</Application>
  <PresentationFormat>画面に合わせる (4:3)</PresentationFormat>
  <Paragraphs>539</Paragraphs>
  <Slides>18</Slides>
  <Notes>18</Notes>
  <HiddenSlides>0</HiddenSlides>
  <MMClips>0</MMClips>
  <ScaleCrop>false</ScaleCrop>
  <HeadingPairs>
    <vt:vector size="6" baseType="variant">
      <vt:variant>
        <vt:lpstr>使用されているフォント</vt:lpstr>
      </vt:variant>
      <vt:variant>
        <vt:i4>4</vt:i4>
      </vt:variant>
      <vt:variant>
        <vt:lpstr>テーマ</vt:lpstr>
      </vt:variant>
      <vt:variant>
        <vt:i4>10</vt:i4>
      </vt:variant>
      <vt:variant>
        <vt:lpstr>スライド タイトル</vt:lpstr>
      </vt:variant>
      <vt:variant>
        <vt:i4>18</vt:i4>
      </vt:variant>
    </vt:vector>
  </HeadingPairs>
  <TitlesOfParts>
    <vt:vector size="32" baseType="lpstr">
      <vt:lpstr>HG丸ｺﾞｼｯｸM-PRO</vt:lpstr>
      <vt:lpstr>ＭＳ Ｐゴシック</vt:lpstr>
      <vt:lpstr>Arial</vt:lpstr>
      <vt:lpstr>Calibri</vt:lpstr>
      <vt:lpstr>Office ​​テーマ</vt:lpstr>
      <vt:lpstr>1_Office ​​テーマ</vt:lpstr>
      <vt:lpstr>2_Office ​​テーマ</vt:lpstr>
      <vt:lpstr>3_Office ​​テーマ</vt:lpstr>
      <vt:lpstr>4_Office ​​テーマ</vt:lpstr>
      <vt:lpstr>5_Office ​​テーマ</vt:lpstr>
      <vt:lpstr>研修体系具体化点プレ</vt:lpstr>
      <vt:lpstr>6_Office ​​テーマ</vt:lpstr>
      <vt:lpstr>7_Office ​​テーマ</vt:lpstr>
      <vt:lpstr>8_Office ​​テーマ</vt:lpstr>
      <vt:lpstr>⑨ 里 親 支 援 </vt:lpstr>
      <vt:lpstr> □  はじめに</vt:lpstr>
      <vt:lpstr>PowerPoint プレゼンテーション</vt:lpstr>
      <vt:lpstr> □  里親制度について学びましょう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 「家庭養護」と「家庭的養護」について        理解を深めましょう</vt:lpstr>
      <vt:lpstr>PowerPoint プレゼンテーション</vt:lpstr>
      <vt:lpstr>PowerPoint プレゼンテーション</vt:lpstr>
      <vt:lpstr> □里親家庭の現状と課題について理解し、  　 里親家庭で新たな生活をスタートする子ども      の支援に活かしましょう</vt:lpstr>
      <vt:lpstr>PowerPoint プレゼンテーション</vt:lpstr>
      <vt:lpstr>PowerPoint プレゼンテーション</vt:lpstr>
      <vt:lpstr>PowerPoint プレゼンテーション</vt:lpstr>
      <vt:lpstr> 【里親支援専門相談員】（里親支援ソーシャルワーカー）</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初任職員研修 研修のねらいと内容</dc:title>
  <cp:lastModifiedBy>星野 友樹</cp:lastModifiedBy>
  <cp:revision>62</cp:revision>
  <cp:lastPrinted>2018-10-29T02:07:48Z</cp:lastPrinted>
  <dcterms:created xsi:type="dcterms:W3CDTF">2017-01-26T07:32:01Z</dcterms:created>
  <dcterms:modified xsi:type="dcterms:W3CDTF">2018-11-26T06:00:27Z</dcterms:modified>
  <cp:contentStatus/>
</cp:coreProperties>
</file>