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19" r:id="rId2"/>
    <p:sldMasterId id="2147483731" r:id="rId3"/>
    <p:sldMasterId id="2147483743" r:id="rId4"/>
    <p:sldMasterId id="2147483755" r:id="rId5"/>
    <p:sldMasterId id="2147483767" r:id="rId6"/>
    <p:sldMasterId id="2147483779" r:id="rId7"/>
    <p:sldMasterId id="2147483791" r:id="rId8"/>
    <p:sldMasterId id="2147483803" r:id="rId9"/>
    <p:sldMasterId id="2147483815" r:id="rId10"/>
    <p:sldMasterId id="2147483827" r:id="rId11"/>
  </p:sldMasterIdLst>
  <p:notesMasterIdLst>
    <p:notesMasterId r:id="rId186"/>
  </p:notesMasterIdLst>
  <p:handoutMasterIdLst>
    <p:handoutMasterId r:id="rId187"/>
  </p:handoutMasterIdLst>
  <p:sldIdLst>
    <p:sldId id="259" r:id="rId12"/>
    <p:sldId id="281" r:id="rId13"/>
    <p:sldId id="285" r:id="rId14"/>
    <p:sldId id="282" r:id="rId15"/>
    <p:sldId id="274" r:id="rId16"/>
    <p:sldId id="261" r:id="rId17"/>
    <p:sldId id="262" r:id="rId18"/>
    <p:sldId id="263" r:id="rId19"/>
    <p:sldId id="264" r:id="rId20"/>
    <p:sldId id="276" r:id="rId21"/>
    <p:sldId id="287" r:id="rId22"/>
    <p:sldId id="277" r:id="rId23"/>
    <p:sldId id="278" r:id="rId24"/>
    <p:sldId id="279" r:id="rId25"/>
    <p:sldId id="275" r:id="rId26"/>
    <p:sldId id="289" r:id="rId27"/>
    <p:sldId id="288" r:id="rId28"/>
    <p:sldId id="256" r:id="rId29"/>
    <p:sldId id="260" r:id="rId30"/>
    <p:sldId id="290" r:id="rId31"/>
    <p:sldId id="291" r:id="rId32"/>
    <p:sldId id="292" r:id="rId33"/>
    <p:sldId id="293" r:id="rId34"/>
    <p:sldId id="294" r:id="rId35"/>
    <p:sldId id="295" r:id="rId36"/>
    <p:sldId id="296" r:id="rId37"/>
    <p:sldId id="284" r:id="rId38"/>
    <p:sldId id="297" r:id="rId39"/>
    <p:sldId id="298" r:id="rId40"/>
    <p:sldId id="299" r:id="rId41"/>
    <p:sldId id="273" r:id="rId42"/>
    <p:sldId id="300" r:id="rId43"/>
    <p:sldId id="270" r:id="rId44"/>
    <p:sldId id="272" r:id="rId45"/>
    <p:sldId id="301" r:id="rId46"/>
    <p:sldId id="302" r:id="rId47"/>
    <p:sldId id="265" r:id="rId48"/>
    <p:sldId id="266" r:id="rId49"/>
    <p:sldId id="267" r:id="rId50"/>
    <p:sldId id="269" r:id="rId51"/>
    <p:sldId id="303" r:id="rId52"/>
    <p:sldId id="271" r:id="rId53"/>
    <p:sldId id="304" r:id="rId54"/>
    <p:sldId id="305" r:id="rId55"/>
    <p:sldId id="306" r:id="rId56"/>
    <p:sldId id="307" r:id="rId57"/>
    <p:sldId id="308" r:id="rId58"/>
    <p:sldId id="309" r:id="rId59"/>
    <p:sldId id="310" r:id="rId60"/>
    <p:sldId id="507" r:id="rId61"/>
    <p:sldId id="508" r:id="rId62"/>
    <p:sldId id="509" r:id="rId63"/>
    <p:sldId id="510" r:id="rId64"/>
    <p:sldId id="511" r:id="rId65"/>
    <p:sldId id="512" r:id="rId66"/>
    <p:sldId id="513" r:id="rId67"/>
    <p:sldId id="514" r:id="rId68"/>
    <p:sldId id="515" r:id="rId69"/>
    <p:sldId id="516" r:id="rId70"/>
    <p:sldId id="517" r:id="rId71"/>
    <p:sldId id="518" r:id="rId72"/>
    <p:sldId id="519" r:id="rId73"/>
    <p:sldId id="520" r:id="rId74"/>
    <p:sldId id="521" r:id="rId75"/>
    <p:sldId id="522" r:id="rId76"/>
    <p:sldId id="523" r:id="rId77"/>
    <p:sldId id="524" r:id="rId78"/>
    <p:sldId id="525" r:id="rId79"/>
    <p:sldId id="526" r:id="rId80"/>
    <p:sldId id="527" r:id="rId81"/>
    <p:sldId id="528" r:id="rId82"/>
    <p:sldId id="529" r:id="rId83"/>
    <p:sldId id="530" r:id="rId84"/>
    <p:sldId id="531" r:id="rId85"/>
    <p:sldId id="532" r:id="rId86"/>
    <p:sldId id="533" r:id="rId87"/>
    <p:sldId id="534" r:id="rId88"/>
    <p:sldId id="535" r:id="rId89"/>
    <p:sldId id="480" r:id="rId90"/>
    <p:sldId id="481" r:id="rId91"/>
    <p:sldId id="482" r:id="rId92"/>
    <p:sldId id="483" r:id="rId93"/>
    <p:sldId id="484" r:id="rId94"/>
    <p:sldId id="485" r:id="rId95"/>
    <p:sldId id="486" r:id="rId96"/>
    <p:sldId id="487" r:id="rId97"/>
    <p:sldId id="488" r:id="rId98"/>
    <p:sldId id="489" r:id="rId99"/>
    <p:sldId id="490" r:id="rId100"/>
    <p:sldId id="491" r:id="rId101"/>
    <p:sldId id="492" r:id="rId102"/>
    <p:sldId id="493" r:id="rId103"/>
    <p:sldId id="494" r:id="rId104"/>
    <p:sldId id="495" r:id="rId105"/>
    <p:sldId id="496" r:id="rId106"/>
    <p:sldId id="497" r:id="rId107"/>
    <p:sldId id="498" r:id="rId108"/>
    <p:sldId id="499" r:id="rId109"/>
    <p:sldId id="500" r:id="rId110"/>
    <p:sldId id="501" r:id="rId111"/>
    <p:sldId id="502" r:id="rId112"/>
    <p:sldId id="503" r:id="rId113"/>
    <p:sldId id="504" r:id="rId114"/>
    <p:sldId id="505" r:id="rId115"/>
    <p:sldId id="506" r:id="rId116"/>
    <p:sldId id="373" r:id="rId117"/>
    <p:sldId id="374" r:id="rId118"/>
    <p:sldId id="375" r:id="rId119"/>
    <p:sldId id="376" r:id="rId120"/>
    <p:sldId id="378" r:id="rId121"/>
    <p:sldId id="377" r:id="rId122"/>
    <p:sldId id="391" r:id="rId123"/>
    <p:sldId id="379" r:id="rId124"/>
    <p:sldId id="380" r:id="rId125"/>
    <p:sldId id="381" r:id="rId126"/>
    <p:sldId id="382" r:id="rId127"/>
    <p:sldId id="384" r:id="rId128"/>
    <p:sldId id="385" r:id="rId129"/>
    <p:sldId id="383" r:id="rId130"/>
    <p:sldId id="386" r:id="rId131"/>
    <p:sldId id="387" r:id="rId132"/>
    <p:sldId id="388" r:id="rId133"/>
    <p:sldId id="389" r:id="rId134"/>
    <p:sldId id="390" r:id="rId135"/>
    <p:sldId id="392" r:id="rId136"/>
    <p:sldId id="393" r:id="rId137"/>
    <p:sldId id="394" r:id="rId138"/>
    <p:sldId id="395" r:id="rId139"/>
    <p:sldId id="396" r:id="rId140"/>
    <p:sldId id="397" r:id="rId141"/>
    <p:sldId id="398" r:id="rId142"/>
    <p:sldId id="399" r:id="rId143"/>
    <p:sldId id="400" r:id="rId144"/>
    <p:sldId id="401" r:id="rId145"/>
    <p:sldId id="402" r:id="rId146"/>
    <p:sldId id="404" r:id="rId147"/>
    <p:sldId id="405" r:id="rId148"/>
    <p:sldId id="410" r:id="rId149"/>
    <p:sldId id="411" r:id="rId150"/>
    <p:sldId id="406" r:id="rId151"/>
    <p:sldId id="407" r:id="rId152"/>
    <p:sldId id="408" r:id="rId153"/>
    <p:sldId id="466" r:id="rId154"/>
    <p:sldId id="467" r:id="rId155"/>
    <p:sldId id="468" r:id="rId156"/>
    <p:sldId id="469" r:id="rId157"/>
    <p:sldId id="470" r:id="rId158"/>
    <p:sldId id="471" r:id="rId159"/>
    <p:sldId id="472" r:id="rId160"/>
    <p:sldId id="473" r:id="rId161"/>
    <p:sldId id="474" r:id="rId162"/>
    <p:sldId id="475" r:id="rId163"/>
    <p:sldId id="476" r:id="rId164"/>
    <p:sldId id="477" r:id="rId165"/>
    <p:sldId id="478" r:id="rId166"/>
    <p:sldId id="479" r:id="rId167"/>
    <p:sldId id="448" r:id="rId168"/>
    <p:sldId id="449" r:id="rId169"/>
    <p:sldId id="450" r:id="rId170"/>
    <p:sldId id="451" r:id="rId171"/>
    <p:sldId id="453" r:id="rId172"/>
    <p:sldId id="454" r:id="rId173"/>
    <p:sldId id="425" r:id="rId174"/>
    <p:sldId id="455" r:id="rId175"/>
    <p:sldId id="456" r:id="rId176"/>
    <p:sldId id="457" r:id="rId177"/>
    <p:sldId id="458" r:id="rId178"/>
    <p:sldId id="459" r:id="rId179"/>
    <p:sldId id="460" r:id="rId180"/>
    <p:sldId id="461" r:id="rId181"/>
    <p:sldId id="462" r:id="rId182"/>
    <p:sldId id="463" r:id="rId183"/>
    <p:sldId id="464" r:id="rId184"/>
    <p:sldId id="465" r:id="rId185"/>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63489" autoAdjust="0"/>
  </p:normalViewPr>
  <p:slideViewPr>
    <p:cSldViewPr>
      <p:cViewPr varScale="1">
        <p:scale>
          <a:sx n="65" d="100"/>
          <a:sy n="65" d="100"/>
        </p:scale>
        <p:origin x="123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3030"/>
    </p:cViewPr>
  </p:sorterViewPr>
  <p:notesViewPr>
    <p:cSldViewPr>
      <p:cViewPr varScale="1">
        <p:scale>
          <a:sx n="73" d="100"/>
          <a:sy n="73" d="100"/>
        </p:scale>
        <p:origin x="222"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slide" Target="slides/slide101.xml"/><Relationship Id="rId133" Type="http://schemas.openxmlformats.org/officeDocument/2006/relationships/slide" Target="slides/slide122.xml"/><Relationship Id="rId138" Type="http://schemas.openxmlformats.org/officeDocument/2006/relationships/slide" Target="slides/slide127.xml"/><Relationship Id="rId154" Type="http://schemas.openxmlformats.org/officeDocument/2006/relationships/slide" Target="slides/slide143.xml"/><Relationship Id="rId159" Type="http://schemas.openxmlformats.org/officeDocument/2006/relationships/slide" Target="slides/slide148.xml"/><Relationship Id="rId175" Type="http://schemas.openxmlformats.org/officeDocument/2006/relationships/slide" Target="slides/slide164.xml"/><Relationship Id="rId170" Type="http://schemas.openxmlformats.org/officeDocument/2006/relationships/slide" Target="slides/slide159.xml"/><Relationship Id="rId191" Type="http://schemas.openxmlformats.org/officeDocument/2006/relationships/tableStyles" Target="tableStyles.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28" Type="http://schemas.openxmlformats.org/officeDocument/2006/relationships/slide" Target="slides/slide117.xml"/><Relationship Id="rId144" Type="http://schemas.openxmlformats.org/officeDocument/2006/relationships/slide" Target="slides/slide133.xml"/><Relationship Id="rId149" Type="http://schemas.openxmlformats.org/officeDocument/2006/relationships/slide" Target="slides/slide138.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160" Type="http://schemas.openxmlformats.org/officeDocument/2006/relationships/slide" Target="slides/slide149.xml"/><Relationship Id="rId165" Type="http://schemas.openxmlformats.org/officeDocument/2006/relationships/slide" Target="slides/slide154.xml"/><Relationship Id="rId181" Type="http://schemas.openxmlformats.org/officeDocument/2006/relationships/slide" Target="slides/slide170.xml"/><Relationship Id="rId186" Type="http://schemas.openxmlformats.org/officeDocument/2006/relationships/notesMaster" Target="notesMasters/notesMaster1.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113" Type="http://schemas.openxmlformats.org/officeDocument/2006/relationships/slide" Target="slides/slide102.xml"/><Relationship Id="rId118" Type="http://schemas.openxmlformats.org/officeDocument/2006/relationships/slide" Target="slides/slide107.xml"/><Relationship Id="rId134" Type="http://schemas.openxmlformats.org/officeDocument/2006/relationships/slide" Target="slides/slide123.xml"/><Relationship Id="rId139" Type="http://schemas.openxmlformats.org/officeDocument/2006/relationships/slide" Target="slides/slide128.xml"/><Relationship Id="rId80" Type="http://schemas.openxmlformats.org/officeDocument/2006/relationships/slide" Target="slides/slide69.xml"/><Relationship Id="rId85" Type="http://schemas.openxmlformats.org/officeDocument/2006/relationships/slide" Target="slides/slide74.xml"/><Relationship Id="rId150" Type="http://schemas.openxmlformats.org/officeDocument/2006/relationships/slide" Target="slides/slide139.xml"/><Relationship Id="rId155" Type="http://schemas.openxmlformats.org/officeDocument/2006/relationships/slide" Target="slides/slide144.xml"/><Relationship Id="rId171" Type="http://schemas.openxmlformats.org/officeDocument/2006/relationships/slide" Target="slides/slide160.xml"/><Relationship Id="rId176" Type="http://schemas.openxmlformats.org/officeDocument/2006/relationships/slide" Target="slides/slide165.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slide" Target="slides/slide97.xml"/><Relationship Id="rId124" Type="http://schemas.openxmlformats.org/officeDocument/2006/relationships/slide" Target="slides/slide113.xml"/><Relationship Id="rId129" Type="http://schemas.openxmlformats.org/officeDocument/2006/relationships/slide" Target="slides/slide118.xml"/><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40" Type="http://schemas.openxmlformats.org/officeDocument/2006/relationships/slide" Target="slides/slide129.xml"/><Relationship Id="rId145" Type="http://schemas.openxmlformats.org/officeDocument/2006/relationships/slide" Target="slides/slide134.xml"/><Relationship Id="rId161" Type="http://schemas.openxmlformats.org/officeDocument/2006/relationships/slide" Target="slides/slide150.xml"/><Relationship Id="rId166" Type="http://schemas.openxmlformats.org/officeDocument/2006/relationships/slide" Target="slides/slide155.xml"/><Relationship Id="rId182" Type="http://schemas.openxmlformats.org/officeDocument/2006/relationships/slide" Target="slides/slide171.xml"/><Relationship Id="rId187"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2.xml"/><Relationship Id="rId28" Type="http://schemas.openxmlformats.org/officeDocument/2006/relationships/slide" Target="slides/slide17.xml"/><Relationship Id="rId49" Type="http://schemas.openxmlformats.org/officeDocument/2006/relationships/slide" Target="slides/slide38.xml"/><Relationship Id="rId114" Type="http://schemas.openxmlformats.org/officeDocument/2006/relationships/slide" Target="slides/slide103.xml"/><Relationship Id="rId119" Type="http://schemas.openxmlformats.org/officeDocument/2006/relationships/slide" Target="slides/slide108.xml"/><Relationship Id="rId44" Type="http://schemas.openxmlformats.org/officeDocument/2006/relationships/slide" Target="slides/slide33.xml"/><Relationship Id="rId60" Type="http://schemas.openxmlformats.org/officeDocument/2006/relationships/slide" Target="slides/slide49.xml"/><Relationship Id="rId65" Type="http://schemas.openxmlformats.org/officeDocument/2006/relationships/slide" Target="slides/slide54.xml"/><Relationship Id="rId81" Type="http://schemas.openxmlformats.org/officeDocument/2006/relationships/slide" Target="slides/slide70.xml"/><Relationship Id="rId86" Type="http://schemas.openxmlformats.org/officeDocument/2006/relationships/slide" Target="slides/slide75.xml"/><Relationship Id="rId130" Type="http://schemas.openxmlformats.org/officeDocument/2006/relationships/slide" Target="slides/slide119.xml"/><Relationship Id="rId135" Type="http://schemas.openxmlformats.org/officeDocument/2006/relationships/slide" Target="slides/slide124.xml"/><Relationship Id="rId151" Type="http://schemas.openxmlformats.org/officeDocument/2006/relationships/slide" Target="slides/slide140.xml"/><Relationship Id="rId156" Type="http://schemas.openxmlformats.org/officeDocument/2006/relationships/slide" Target="slides/slide145.xml"/><Relationship Id="rId177" Type="http://schemas.openxmlformats.org/officeDocument/2006/relationships/slide" Target="slides/slide166.xml"/><Relationship Id="rId172" Type="http://schemas.openxmlformats.org/officeDocument/2006/relationships/slide" Target="slides/slide161.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slide" Target="slides/slide109.xml"/><Relationship Id="rId125" Type="http://schemas.openxmlformats.org/officeDocument/2006/relationships/slide" Target="slides/slide114.xml"/><Relationship Id="rId141" Type="http://schemas.openxmlformats.org/officeDocument/2006/relationships/slide" Target="slides/slide130.xml"/><Relationship Id="rId146" Type="http://schemas.openxmlformats.org/officeDocument/2006/relationships/slide" Target="slides/slide135.xml"/><Relationship Id="rId167" Type="http://schemas.openxmlformats.org/officeDocument/2006/relationships/slide" Target="slides/slide156.xml"/><Relationship Id="rId18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162" Type="http://schemas.openxmlformats.org/officeDocument/2006/relationships/slide" Target="slides/slide151.xml"/><Relationship Id="rId183" Type="http://schemas.openxmlformats.org/officeDocument/2006/relationships/slide" Target="slides/slide172.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131" Type="http://schemas.openxmlformats.org/officeDocument/2006/relationships/slide" Target="slides/slide120.xml"/><Relationship Id="rId136" Type="http://schemas.openxmlformats.org/officeDocument/2006/relationships/slide" Target="slides/slide125.xml"/><Relationship Id="rId157" Type="http://schemas.openxmlformats.org/officeDocument/2006/relationships/slide" Target="slides/slide146.xml"/><Relationship Id="rId178" Type="http://schemas.openxmlformats.org/officeDocument/2006/relationships/slide" Target="slides/slide167.xml"/><Relationship Id="rId61" Type="http://schemas.openxmlformats.org/officeDocument/2006/relationships/slide" Target="slides/slide50.xml"/><Relationship Id="rId82" Type="http://schemas.openxmlformats.org/officeDocument/2006/relationships/slide" Target="slides/slide71.xml"/><Relationship Id="rId152" Type="http://schemas.openxmlformats.org/officeDocument/2006/relationships/slide" Target="slides/slide141.xml"/><Relationship Id="rId173" Type="http://schemas.openxmlformats.org/officeDocument/2006/relationships/slide" Target="slides/slide162.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26" Type="http://schemas.openxmlformats.org/officeDocument/2006/relationships/slide" Target="slides/slide115.xml"/><Relationship Id="rId147" Type="http://schemas.openxmlformats.org/officeDocument/2006/relationships/slide" Target="slides/slide136.xml"/><Relationship Id="rId168" Type="http://schemas.openxmlformats.org/officeDocument/2006/relationships/slide" Target="slides/slide157.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142" Type="http://schemas.openxmlformats.org/officeDocument/2006/relationships/slide" Target="slides/slide131.xml"/><Relationship Id="rId163" Type="http://schemas.openxmlformats.org/officeDocument/2006/relationships/slide" Target="slides/slide152.xml"/><Relationship Id="rId184" Type="http://schemas.openxmlformats.org/officeDocument/2006/relationships/slide" Target="slides/slide173.xml"/><Relationship Id="rId189"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116" Type="http://schemas.openxmlformats.org/officeDocument/2006/relationships/slide" Target="slides/slide105.xml"/><Relationship Id="rId137" Type="http://schemas.openxmlformats.org/officeDocument/2006/relationships/slide" Target="slides/slide126.xml"/><Relationship Id="rId158" Type="http://schemas.openxmlformats.org/officeDocument/2006/relationships/slide" Target="slides/slide147.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slide" Target="slides/slide100.xml"/><Relationship Id="rId132" Type="http://schemas.openxmlformats.org/officeDocument/2006/relationships/slide" Target="slides/slide121.xml"/><Relationship Id="rId153" Type="http://schemas.openxmlformats.org/officeDocument/2006/relationships/slide" Target="slides/slide142.xml"/><Relationship Id="rId174" Type="http://schemas.openxmlformats.org/officeDocument/2006/relationships/slide" Target="slides/slide163.xml"/><Relationship Id="rId179" Type="http://schemas.openxmlformats.org/officeDocument/2006/relationships/slide" Target="slides/slide168.xml"/><Relationship Id="rId190" Type="http://schemas.openxmlformats.org/officeDocument/2006/relationships/theme" Target="theme/theme1.xml"/><Relationship Id="rId15" Type="http://schemas.openxmlformats.org/officeDocument/2006/relationships/slide" Target="slides/slide4.xml"/><Relationship Id="rId36" Type="http://schemas.openxmlformats.org/officeDocument/2006/relationships/slide" Target="slides/slide25.xml"/><Relationship Id="rId57" Type="http://schemas.openxmlformats.org/officeDocument/2006/relationships/slide" Target="slides/slide46.xml"/><Relationship Id="rId106" Type="http://schemas.openxmlformats.org/officeDocument/2006/relationships/slide" Target="slides/slide95.xml"/><Relationship Id="rId127" Type="http://schemas.openxmlformats.org/officeDocument/2006/relationships/slide" Target="slides/slide116.xml"/><Relationship Id="rId10" Type="http://schemas.openxmlformats.org/officeDocument/2006/relationships/slideMaster" Target="slideMasters/slideMaster10.xml"/><Relationship Id="rId31" Type="http://schemas.openxmlformats.org/officeDocument/2006/relationships/slide" Target="slides/slide20.xml"/><Relationship Id="rId52" Type="http://schemas.openxmlformats.org/officeDocument/2006/relationships/slide" Target="slides/slide41.xml"/><Relationship Id="rId73" Type="http://schemas.openxmlformats.org/officeDocument/2006/relationships/slide" Target="slides/slide62.xml"/><Relationship Id="rId78" Type="http://schemas.openxmlformats.org/officeDocument/2006/relationships/slide" Target="slides/slide67.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143" Type="http://schemas.openxmlformats.org/officeDocument/2006/relationships/slide" Target="slides/slide132.xml"/><Relationship Id="rId148" Type="http://schemas.openxmlformats.org/officeDocument/2006/relationships/slide" Target="slides/slide137.xml"/><Relationship Id="rId164" Type="http://schemas.openxmlformats.org/officeDocument/2006/relationships/slide" Target="slides/slide153.xml"/><Relationship Id="rId169" Type="http://schemas.openxmlformats.org/officeDocument/2006/relationships/slide" Target="slides/slide158.xml"/><Relationship Id="rId185" Type="http://schemas.openxmlformats.org/officeDocument/2006/relationships/slide" Target="slides/slide174.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6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FFEF69-0983-4AAE-9389-26CC983FEDBD}" type="doc">
      <dgm:prSet loTypeId="urn:microsoft.com/office/officeart/2005/8/layout/process4" loCatId="process" qsTypeId="urn:microsoft.com/office/officeart/2005/8/quickstyle/simple3" qsCatId="simple" csTypeId="urn:microsoft.com/office/officeart/2005/8/colors/accent1_2" csCatId="accent1" phldr="1"/>
      <dgm:spPr/>
      <dgm:t>
        <a:bodyPr/>
        <a:lstStyle/>
        <a:p>
          <a:endParaRPr kumimoji="1" lang="ja-JP" altLang="en-US"/>
        </a:p>
      </dgm:t>
    </dgm:pt>
    <dgm:pt modelId="{594D9335-8EBD-4BE7-B9D6-B4ED5AC0245C}">
      <dgm:prSet custT="1"/>
      <dgm:spPr/>
      <dgm:t>
        <a:bodyPr/>
        <a:lstStyle/>
        <a:p>
          <a:r>
            <a:rPr kumimoji="1" lang="ja-JP" altLang="en-US" sz="3600" dirty="0"/>
            <a:t>「乳児院の研修体系</a:t>
          </a:r>
          <a:r>
            <a:rPr kumimoji="1" lang="en-US" altLang="en-US" sz="3600" dirty="0"/>
            <a:t>―</a:t>
          </a:r>
          <a:r>
            <a:rPr kumimoji="1" lang="ja-JP" altLang="en-US" sz="3600" dirty="0"/>
            <a:t>人材育成の</a:t>
          </a:r>
          <a:endParaRPr kumimoji="1" lang="en-US" altLang="ja-JP" sz="3600" dirty="0"/>
        </a:p>
        <a:p>
          <a:r>
            <a:rPr kumimoji="1" lang="ja-JP" altLang="en-US" sz="3600" dirty="0"/>
            <a:t>ための指針</a:t>
          </a:r>
          <a:r>
            <a:rPr kumimoji="1" lang="en-US" altLang="en-US" sz="3600" dirty="0"/>
            <a:t>―</a:t>
          </a:r>
          <a:r>
            <a:rPr kumimoji="1" lang="ja-JP" altLang="en-US" sz="3600" dirty="0"/>
            <a:t>」平成</a:t>
          </a:r>
          <a:r>
            <a:rPr kumimoji="1" lang="en-US" altLang="en-US" sz="3600" dirty="0"/>
            <a:t>24 </a:t>
          </a:r>
          <a:r>
            <a:rPr kumimoji="1" lang="ja-JP" altLang="en-US" sz="3600" dirty="0"/>
            <a:t>年</a:t>
          </a:r>
          <a:r>
            <a:rPr kumimoji="1" lang="en-US" altLang="en-US" sz="3600" dirty="0"/>
            <a:t>3 </a:t>
          </a:r>
          <a:r>
            <a:rPr kumimoji="1" lang="ja-JP" altLang="en-US" sz="3600" dirty="0"/>
            <a:t>月</a:t>
          </a:r>
        </a:p>
      </dgm:t>
    </dgm:pt>
    <dgm:pt modelId="{0420AC1C-0C17-4B6A-A8EA-6F567B02ACAB}" type="parTrans" cxnId="{878B8B66-CF77-4FEA-94DA-BBD84DBCCA80}">
      <dgm:prSet/>
      <dgm:spPr/>
      <dgm:t>
        <a:bodyPr/>
        <a:lstStyle/>
        <a:p>
          <a:endParaRPr kumimoji="1" lang="ja-JP" altLang="en-US" sz="2800"/>
        </a:p>
      </dgm:t>
    </dgm:pt>
    <dgm:pt modelId="{E04E002F-10A0-43C3-BAFA-F26EAF0432C1}" type="sibTrans" cxnId="{878B8B66-CF77-4FEA-94DA-BBD84DBCCA80}">
      <dgm:prSet/>
      <dgm:spPr/>
      <dgm:t>
        <a:bodyPr/>
        <a:lstStyle/>
        <a:p>
          <a:endParaRPr kumimoji="1" lang="ja-JP" altLang="en-US" sz="2800"/>
        </a:p>
      </dgm:t>
    </dgm:pt>
    <dgm:pt modelId="{BAE27725-E977-45C0-9671-A31A9F7B72B8}">
      <dgm:prSet custT="1"/>
      <dgm:spPr/>
      <dgm:t>
        <a:bodyPr/>
        <a:lstStyle/>
        <a:p>
          <a:r>
            <a:rPr kumimoji="1" lang="ja-JP" altLang="en-US" sz="3600" dirty="0"/>
            <a:t>「改訂 乳児院の研修体系</a:t>
          </a:r>
          <a:r>
            <a:rPr kumimoji="1" lang="en-US" altLang="en-US" sz="3600" dirty="0"/>
            <a:t>―</a:t>
          </a:r>
          <a:r>
            <a:rPr kumimoji="1" lang="ja-JP" altLang="en-US" sz="3600" dirty="0"/>
            <a:t>小規模化にも対応するための人材育成の指針</a:t>
          </a:r>
          <a:r>
            <a:rPr kumimoji="1" lang="en-US" altLang="en-US" sz="3600" dirty="0"/>
            <a:t>―</a:t>
          </a:r>
          <a:r>
            <a:rPr kumimoji="1" lang="ja-JP" altLang="en-US" sz="3600" dirty="0"/>
            <a:t>」</a:t>
          </a:r>
          <a:endParaRPr kumimoji="1" lang="en-US" altLang="ja-JP" sz="3600" dirty="0"/>
        </a:p>
        <a:p>
          <a:r>
            <a:rPr kumimoji="1" lang="ja-JP" altLang="en-US" sz="3600" dirty="0"/>
            <a:t>平成</a:t>
          </a:r>
          <a:r>
            <a:rPr kumimoji="1" lang="en-US" altLang="ja-JP" sz="3600" dirty="0"/>
            <a:t>27</a:t>
          </a:r>
          <a:r>
            <a:rPr kumimoji="1" lang="ja-JP" altLang="en-US" sz="3600" dirty="0"/>
            <a:t>年</a:t>
          </a:r>
          <a:r>
            <a:rPr kumimoji="1" lang="en-US" altLang="ja-JP" sz="3600" dirty="0"/>
            <a:t>3</a:t>
          </a:r>
          <a:r>
            <a:rPr kumimoji="1" lang="ja-JP" altLang="en-US" sz="3600" dirty="0"/>
            <a:t>月</a:t>
          </a:r>
        </a:p>
      </dgm:t>
    </dgm:pt>
    <dgm:pt modelId="{3A17F692-15B4-486C-9D95-9D862B9CB9BA}" type="parTrans" cxnId="{8910FE8C-4128-4CC1-9445-666422FFB631}">
      <dgm:prSet/>
      <dgm:spPr/>
      <dgm:t>
        <a:bodyPr/>
        <a:lstStyle/>
        <a:p>
          <a:endParaRPr kumimoji="1" lang="ja-JP" altLang="en-US" sz="2800"/>
        </a:p>
      </dgm:t>
    </dgm:pt>
    <dgm:pt modelId="{8C391A15-20EB-44D9-B462-01CFC0D9968E}" type="sibTrans" cxnId="{8910FE8C-4128-4CC1-9445-666422FFB631}">
      <dgm:prSet/>
      <dgm:spPr/>
      <dgm:t>
        <a:bodyPr/>
        <a:lstStyle/>
        <a:p>
          <a:endParaRPr kumimoji="1" lang="ja-JP" altLang="en-US" sz="2800"/>
        </a:p>
      </dgm:t>
    </dgm:pt>
    <dgm:pt modelId="{695578F0-79B5-4FFA-AB5E-669B4514BAAA}" type="pres">
      <dgm:prSet presAssocID="{A2FFEF69-0983-4AAE-9389-26CC983FEDBD}" presName="Name0" presStyleCnt="0">
        <dgm:presLayoutVars>
          <dgm:dir/>
          <dgm:animLvl val="lvl"/>
          <dgm:resizeHandles val="exact"/>
        </dgm:presLayoutVars>
      </dgm:prSet>
      <dgm:spPr/>
      <dgm:t>
        <a:bodyPr/>
        <a:lstStyle/>
        <a:p>
          <a:endParaRPr kumimoji="1" lang="ja-JP" altLang="en-US"/>
        </a:p>
      </dgm:t>
    </dgm:pt>
    <dgm:pt modelId="{9B991515-4500-4934-BC23-0F22D6C7A253}" type="pres">
      <dgm:prSet presAssocID="{BAE27725-E977-45C0-9671-A31A9F7B72B8}" presName="boxAndChildren" presStyleCnt="0"/>
      <dgm:spPr/>
    </dgm:pt>
    <dgm:pt modelId="{BE713D99-FC86-4F70-ADC0-CB3304ECE732}" type="pres">
      <dgm:prSet presAssocID="{BAE27725-E977-45C0-9671-A31A9F7B72B8}" presName="parentTextBox" presStyleLbl="node1" presStyleIdx="0" presStyleCnt="2"/>
      <dgm:spPr/>
      <dgm:t>
        <a:bodyPr/>
        <a:lstStyle/>
        <a:p>
          <a:endParaRPr kumimoji="1" lang="ja-JP" altLang="en-US"/>
        </a:p>
      </dgm:t>
    </dgm:pt>
    <dgm:pt modelId="{D024ED5C-AB5E-4FFE-89AF-4E8109261821}" type="pres">
      <dgm:prSet presAssocID="{E04E002F-10A0-43C3-BAFA-F26EAF0432C1}" presName="sp" presStyleCnt="0"/>
      <dgm:spPr/>
    </dgm:pt>
    <dgm:pt modelId="{26DD1DD2-D13C-4E9D-94E8-D94B9E04BF47}" type="pres">
      <dgm:prSet presAssocID="{594D9335-8EBD-4BE7-B9D6-B4ED5AC0245C}" presName="arrowAndChildren" presStyleCnt="0"/>
      <dgm:spPr/>
    </dgm:pt>
    <dgm:pt modelId="{B2B9842F-FAFB-439F-BFD6-F162D71C4E7F}" type="pres">
      <dgm:prSet presAssocID="{594D9335-8EBD-4BE7-B9D6-B4ED5AC0245C}" presName="parentTextArrow" presStyleLbl="node1" presStyleIdx="1" presStyleCnt="2" custLinFactNeighborY="395"/>
      <dgm:spPr/>
      <dgm:t>
        <a:bodyPr/>
        <a:lstStyle/>
        <a:p>
          <a:endParaRPr kumimoji="1" lang="ja-JP" altLang="en-US"/>
        </a:p>
      </dgm:t>
    </dgm:pt>
  </dgm:ptLst>
  <dgm:cxnLst>
    <dgm:cxn modelId="{878B8B66-CF77-4FEA-94DA-BBD84DBCCA80}" srcId="{A2FFEF69-0983-4AAE-9389-26CC983FEDBD}" destId="{594D9335-8EBD-4BE7-B9D6-B4ED5AC0245C}" srcOrd="0" destOrd="0" parTransId="{0420AC1C-0C17-4B6A-A8EA-6F567B02ACAB}" sibTransId="{E04E002F-10A0-43C3-BAFA-F26EAF0432C1}"/>
    <dgm:cxn modelId="{B99DF583-D831-43E2-B1AC-C46347042982}" type="presOf" srcId="{BAE27725-E977-45C0-9671-A31A9F7B72B8}" destId="{BE713D99-FC86-4F70-ADC0-CB3304ECE732}" srcOrd="0" destOrd="0" presId="urn:microsoft.com/office/officeart/2005/8/layout/process4"/>
    <dgm:cxn modelId="{8910FE8C-4128-4CC1-9445-666422FFB631}" srcId="{A2FFEF69-0983-4AAE-9389-26CC983FEDBD}" destId="{BAE27725-E977-45C0-9671-A31A9F7B72B8}" srcOrd="1" destOrd="0" parTransId="{3A17F692-15B4-486C-9D95-9D862B9CB9BA}" sibTransId="{8C391A15-20EB-44D9-B462-01CFC0D9968E}"/>
    <dgm:cxn modelId="{BA531819-B293-4928-8C17-CE08F545F1EC}" type="presOf" srcId="{594D9335-8EBD-4BE7-B9D6-B4ED5AC0245C}" destId="{B2B9842F-FAFB-439F-BFD6-F162D71C4E7F}" srcOrd="0" destOrd="0" presId="urn:microsoft.com/office/officeart/2005/8/layout/process4"/>
    <dgm:cxn modelId="{95F7FA3F-82D0-4AE5-B9F5-4448D28AAA82}" type="presOf" srcId="{A2FFEF69-0983-4AAE-9389-26CC983FEDBD}" destId="{695578F0-79B5-4FFA-AB5E-669B4514BAAA}" srcOrd="0" destOrd="0" presId="urn:microsoft.com/office/officeart/2005/8/layout/process4"/>
    <dgm:cxn modelId="{031C6F01-2F3F-491C-8F03-FD3DD2C1C94A}" type="presParOf" srcId="{695578F0-79B5-4FFA-AB5E-669B4514BAAA}" destId="{9B991515-4500-4934-BC23-0F22D6C7A253}" srcOrd="0" destOrd="0" presId="urn:microsoft.com/office/officeart/2005/8/layout/process4"/>
    <dgm:cxn modelId="{93FEE36E-871B-4D29-880C-911E5BEB1B64}" type="presParOf" srcId="{9B991515-4500-4934-BC23-0F22D6C7A253}" destId="{BE713D99-FC86-4F70-ADC0-CB3304ECE732}" srcOrd="0" destOrd="0" presId="urn:microsoft.com/office/officeart/2005/8/layout/process4"/>
    <dgm:cxn modelId="{C91F46C1-EE67-4B94-AA54-52A3CF2C343C}" type="presParOf" srcId="{695578F0-79B5-4FFA-AB5E-669B4514BAAA}" destId="{D024ED5C-AB5E-4FFE-89AF-4E8109261821}" srcOrd="1" destOrd="0" presId="urn:microsoft.com/office/officeart/2005/8/layout/process4"/>
    <dgm:cxn modelId="{60877C83-DEB1-454B-A160-56AAA0D2FE81}" type="presParOf" srcId="{695578F0-79B5-4FFA-AB5E-669B4514BAAA}" destId="{26DD1DD2-D13C-4E9D-94E8-D94B9E04BF47}" srcOrd="2" destOrd="0" presId="urn:microsoft.com/office/officeart/2005/8/layout/process4"/>
    <dgm:cxn modelId="{05BD9DFE-E96A-4AB2-8665-7FD347829EBA}" type="presParOf" srcId="{26DD1DD2-D13C-4E9D-94E8-D94B9E04BF47}" destId="{B2B9842F-FAFB-439F-BFD6-F162D71C4E7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8D4CF7-812B-4C93-87D1-21F608A34FD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kumimoji="1" lang="ja-JP" altLang="en-US"/>
        </a:p>
      </dgm:t>
    </dgm:pt>
    <dgm:pt modelId="{1E6FD849-223F-47A7-86EE-AA11F710C869}">
      <dgm:prSet custT="1"/>
      <dgm:spPr/>
      <dgm:t>
        <a:bodyPr/>
        <a:lstStyle/>
        <a:p>
          <a:r>
            <a:rPr kumimoji="1" lang="ja-JP" altLang="en-US" sz="2800" dirty="0"/>
            <a:t>基本的な欲求に適切に応えらえる環境</a:t>
          </a:r>
          <a:endParaRPr lang="ja-JP" altLang="en-US" sz="2800" dirty="0"/>
        </a:p>
      </dgm:t>
    </dgm:pt>
    <dgm:pt modelId="{4A8F8881-8F65-4646-8E8A-AD8141BAB63E}" type="parTrans" cxnId="{C8AC0584-E231-4D8D-A815-C3F7DF14084A}">
      <dgm:prSet/>
      <dgm:spPr/>
      <dgm:t>
        <a:bodyPr/>
        <a:lstStyle/>
        <a:p>
          <a:endParaRPr kumimoji="1" lang="ja-JP" altLang="en-US"/>
        </a:p>
      </dgm:t>
    </dgm:pt>
    <dgm:pt modelId="{CE698DBD-D952-4936-8C3C-6EC8430F68BA}" type="sibTrans" cxnId="{C8AC0584-E231-4D8D-A815-C3F7DF14084A}">
      <dgm:prSet/>
      <dgm:spPr/>
      <dgm:t>
        <a:bodyPr/>
        <a:lstStyle/>
        <a:p>
          <a:endParaRPr kumimoji="1" lang="ja-JP" altLang="en-US"/>
        </a:p>
      </dgm:t>
    </dgm:pt>
    <dgm:pt modelId="{704893A1-98E5-4FFF-BBC4-CAA5FFCA30C4}">
      <dgm:prSet custT="1"/>
      <dgm:spPr/>
      <dgm:t>
        <a:bodyPr/>
        <a:lstStyle/>
        <a:p>
          <a:r>
            <a:rPr kumimoji="1" lang="ja-JP" altLang="en-US" sz="2800" dirty="0"/>
            <a:t>生活の一貫性とリズムがある環境</a:t>
          </a:r>
          <a:endParaRPr lang="ja-JP" altLang="en-US" sz="2800" dirty="0"/>
        </a:p>
      </dgm:t>
    </dgm:pt>
    <dgm:pt modelId="{1BC826D5-8187-44BD-9321-F28924AB8025}" type="parTrans" cxnId="{78426D8C-7916-414C-AD8D-532E7A596032}">
      <dgm:prSet/>
      <dgm:spPr/>
      <dgm:t>
        <a:bodyPr/>
        <a:lstStyle/>
        <a:p>
          <a:endParaRPr kumimoji="1" lang="ja-JP" altLang="en-US"/>
        </a:p>
      </dgm:t>
    </dgm:pt>
    <dgm:pt modelId="{B7F5340E-FACC-4690-8186-FA762F98D6E3}" type="sibTrans" cxnId="{78426D8C-7916-414C-AD8D-532E7A596032}">
      <dgm:prSet/>
      <dgm:spPr/>
      <dgm:t>
        <a:bodyPr/>
        <a:lstStyle/>
        <a:p>
          <a:endParaRPr kumimoji="1" lang="ja-JP" altLang="en-US"/>
        </a:p>
      </dgm:t>
    </dgm:pt>
    <dgm:pt modelId="{1AF44592-7201-4789-8F64-50DA7EF2E7A9}">
      <dgm:prSet custT="1"/>
      <dgm:spPr/>
      <dgm:t>
        <a:bodyPr/>
        <a:lstStyle/>
        <a:p>
          <a:r>
            <a:rPr kumimoji="1" lang="ja-JP" altLang="en-US" sz="2800" dirty="0"/>
            <a:t>日課があり先の見通しがもてる環境</a:t>
          </a:r>
          <a:endParaRPr lang="ja-JP" altLang="en-US" sz="2800" dirty="0"/>
        </a:p>
      </dgm:t>
    </dgm:pt>
    <dgm:pt modelId="{57495F6E-C2D1-4288-9B7F-694C4576C100}" type="parTrans" cxnId="{C0480752-ED70-4180-9FCE-D8FCFB4B2E6D}">
      <dgm:prSet/>
      <dgm:spPr/>
      <dgm:t>
        <a:bodyPr/>
        <a:lstStyle/>
        <a:p>
          <a:endParaRPr kumimoji="1" lang="ja-JP" altLang="en-US"/>
        </a:p>
      </dgm:t>
    </dgm:pt>
    <dgm:pt modelId="{A9F7393E-A80F-40AA-9711-77C154B5F59F}" type="sibTrans" cxnId="{C0480752-ED70-4180-9FCE-D8FCFB4B2E6D}">
      <dgm:prSet/>
      <dgm:spPr/>
      <dgm:t>
        <a:bodyPr/>
        <a:lstStyle/>
        <a:p>
          <a:endParaRPr kumimoji="1" lang="ja-JP" altLang="en-US"/>
        </a:p>
      </dgm:t>
    </dgm:pt>
    <dgm:pt modelId="{73E6E0FF-67C0-459F-9970-77ACC4709EB6}">
      <dgm:prSet custT="1"/>
      <dgm:spPr/>
      <dgm:t>
        <a:bodyPr/>
        <a:lstStyle/>
        <a:p>
          <a:pPr marL="273050" indent="-96838" algn="l"/>
          <a:r>
            <a:rPr kumimoji="1" lang="ja-JP" altLang="en-US" sz="2800" dirty="0"/>
            <a:t>情緒的に常に安心に変えてくれる養育者の存在がいる環境</a:t>
          </a:r>
          <a:endParaRPr lang="ja-JP" altLang="en-US" sz="2800" dirty="0"/>
        </a:p>
      </dgm:t>
    </dgm:pt>
    <dgm:pt modelId="{FAFE3448-A95D-464C-8635-60DA6D5226AD}" type="parTrans" cxnId="{08F8CE99-5DAE-48D8-A1C7-EAB8BBCC84F1}">
      <dgm:prSet/>
      <dgm:spPr/>
      <dgm:t>
        <a:bodyPr/>
        <a:lstStyle/>
        <a:p>
          <a:endParaRPr kumimoji="1" lang="ja-JP" altLang="en-US"/>
        </a:p>
      </dgm:t>
    </dgm:pt>
    <dgm:pt modelId="{F3AAAAF3-BF75-413D-8042-4B035E478BDB}" type="sibTrans" cxnId="{08F8CE99-5DAE-48D8-A1C7-EAB8BBCC84F1}">
      <dgm:prSet/>
      <dgm:spPr/>
      <dgm:t>
        <a:bodyPr/>
        <a:lstStyle/>
        <a:p>
          <a:endParaRPr kumimoji="1" lang="ja-JP" altLang="en-US"/>
        </a:p>
      </dgm:t>
    </dgm:pt>
    <dgm:pt modelId="{E459F990-C880-4107-825C-7FC465E20AAC}" type="pres">
      <dgm:prSet presAssocID="{2F8D4CF7-812B-4C93-87D1-21F608A34FDA}" presName="Name0" presStyleCnt="0">
        <dgm:presLayoutVars>
          <dgm:chMax val="7"/>
          <dgm:dir/>
          <dgm:animLvl val="lvl"/>
          <dgm:resizeHandles val="exact"/>
        </dgm:presLayoutVars>
      </dgm:prSet>
      <dgm:spPr/>
      <dgm:t>
        <a:bodyPr/>
        <a:lstStyle/>
        <a:p>
          <a:endParaRPr kumimoji="1" lang="ja-JP" altLang="en-US"/>
        </a:p>
      </dgm:t>
    </dgm:pt>
    <dgm:pt modelId="{A2F6BA85-916B-4ED3-AD1F-4367A0D68538}" type="pres">
      <dgm:prSet presAssocID="{1E6FD849-223F-47A7-86EE-AA11F710C869}" presName="circle1" presStyleLbl="node1" presStyleIdx="0" presStyleCnt="4"/>
      <dgm:spPr/>
    </dgm:pt>
    <dgm:pt modelId="{E8258C1D-2C31-4CEA-ADCB-0870F12BEB9D}" type="pres">
      <dgm:prSet presAssocID="{1E6FD849-223F-47A7-86EE-AA11F710C869}" presName="space" presStyleCnt="0"/>
      <dgm:spPr/>
    </dgm:pt>
    <dgm:pt modelId="{18C77D74-2506-4BC6-A8D7-10447DAA01F8}" type="pres">
      <dgm:prSet presAssocID="{1E6FD849-223F-47A7-86EE-AA11F710C869}" presName="rect1" presStyleLbl="alignAcc1" presStyleIdx="0" presStyleCnt="4"/>
      <dgm:spPr/>
      <dgm:t>
        <a:bodyPr/>
        <a:lstStyle/>
        <a:p>
          <a:endParaRPr kumimoji="1" lang="ja-JP" altLang="en-US"/>
        </a:p>
      </dgm:t>
    </dgm:pt>
    <dgm:pt modelId="{BB3B2CC7-9B35-4DC4-8FDC-38E1D4035099}" type="pres">
      <dgm:prSet presAssocID="{704893A1-98E5-4FFF-BBC4-CAA5FFCA30C4}" presName="vertSpace2" presStyleLbl="node1" presStyleIdx="0" presStyleCnt="4"/>
      <dgm:spPr/>
    </dgm:pt>
    <dgm:pt modelId="{DF9D9945-FAD3-42E1-A8CF-CDE01F129C07}" type="pres">
      <dgm:prSet presAssocID="{704893A1-98E5-4FFF-BBC4-CAA5FFCA30C4}" presName="circle2" presStyleLbl="node1" presStyleIdx="1" presStyleCnt="4"/>
      <dgm:spPr/>
    </dgm:pt>
    <dgm:pt modelId="{6FBBA3ED-ECD0-44A8-840C-35D7233E774A}" type="pres">
      <dgm:prSet presAssocID="{704893A1-98E5-4FFF-BBC4-CAA5FFCA30C4}" presName="rect2" presStyleLbl="alignAcc1" presStyleIdx="1" presStyleCnt="4"/>
      <dgm:spPr/>
      <dgm:t>
        <a:bodyPr/>
        <a:lstStyle/>
        <a:p>
          <a:endParaRPr kumimoji="1" lang="ja-JP" altLang="en-US"/>
        </a:p>
      </dgm:t>
    </dgm:pt>
    <dgm:pt modelId="{FDEDE60D-7768-430C-B51B-AE27B1B57F98}" type="pres">
      <dgm:prSet presAssocID="{1AF44592-7201-4789-8F64-50DA7EF2E7A9}" presName="vertSpace3" presStyleLbl="node1" presStyleIdx="1" presStyleCnt="4"/>
      <dgm:spPr/>
    </dgm:pt>
    <dgm:pt modelId="{4128EF9A-B0BE-4078-AB92-26CD48CB94E7}" type="pres">
      <dgm:prSet presAssocID="{1AF44592-7201-4789-8F64-50DA7EF2E7A9}" presName="circle3" presStyleLbl="node1" presStyleIdx="2" presStyleCnt="4"/>
      <dgm:spPr/>
    </dgm:pt>
    <dgm:pt modelId="{112D6909-2E36-41BA-AD77-BF696353351C}" type="pres">
      <dgm:prSet presAssocID="{1AF44592-7201-4789-8F64-50DA7EF2E7A9}" presName="rect3" presStyleLbl="alignAcc1" presStyleIdx="2" presStyleCnt="4"/>
      <dgm:spPr/>
      <dgm:t>
        <a:bodyPr/>
        <a:lstStyle/>
        <a:p>
          <a:endParaRPr kumimoji="1" lang="ja-JP" altLang="en-US"/>
        </a:p>
      </dgm:t>
    </dgm:pt>
    <dgm:pt modelId="{F99E5401-545E-4F91-BA53-01A32FEA492B}" type="pres">
      <dgm:prSet presAssocID="{73E6E0FF-67C0-459F-9970-77ACC4709EB6}" presName="vertSpace4" presStyleLbl="node1" presStyleIdx="2" presStyleCnt="4"/>
      <dgm:spPr/>
    </dgm:pt>
    <dgm:pt modelId="{8BEE1E4C-7C6F-45A3-B582-DA17E5EDF2C2}" type="pres">
      <dgm:prSet presAssocID="{73E6E0FF-67C0-459F-9970-77ACC4709EB6}" presName="circle4" presStyleLbl="node1" presStyleIdx="3" presStyleCnt="4"/>
      <dgm:spPr/>
    </dgm:pt>
    <dgm:pt modelId="{D200EE9C-010A-47A6-A8F7-977AA6982B73}" type="pres">
      <dgm:prSet presAssocID="{73E6E0FF-67C0-459F-9970-77ACC4709EB6}" presName="rect4" presStyleLbl="alignAcc1" presStyleIdx="3" presStyleCnt="4"/>
      <dgm:spPr/>
      <dgm:t>
        <a:bodyPr/>
        <a:lstStyle/>
        <a:p>
          <a:endParaRPr kumimoji="1" lang="ja-JP" altLang="en-US"/>
        </a:p>
      </dgm:t>
    </dgm:pt>
    <dgm:pt modelId="{4DA05BF4-C6F8-4EA9-A5F2-192000DF38B8}" type="pres">
      <dgm:prSet presAssocID="{1E6FD849-223F-47A7-86EE-AA11F710C869}" presName="rect1ParTxNoCh" presStyleLbl="alignAcc1" presStyleIdx="3" presStyleCnt="4">
        <dgm:presLayoutVars>
          <dgm:chMax val="1"/>
          <dgm:bulletEnabled val="1"/>
        </dgm:presLayoutVars>
      </dgm:prSet>
      <dgm:spPr/>
      <dgm:t>
        <a:bodyPr/>
        <a:lstStyle/>
        <a:p>
          <a:endParaRPr kumimoji="1" lang="ja-JP" altLang="en-US"/>
        </a:p>
      </dgm:t>
    </dgm:pt>
    <dgm:pt modelId="{F32AF193-C711-4627-960F-045CDC33B35E}" type="pres">
      <dgm:prSet presAssocID="{704893A1-98E5-4FFF-BBC4-CAA5FFCA30C4}" presName="rect2ParTxNoCh" presStyleLbl="alignAcc1" presStyleIdx="3" presStyleCnt="4">
        <dgm:presLayoutVars>
          <dgm:chMax val="1"/>
          <dgm:bulletEnabled val="1"/>
        </dgm:presLayoutVars>
      </dgm:prSet>
      <dgm:spPr/>
      <dgm:t>
        <a:bodyPr/>
        <a:lstStyle/>
        <a:p>
          <a:endParaRPr kumimoji="1" lang="ja-JP" altLang="en-US"/>
        </a:p>
      </dgm:t>
    </dgm:pt>
    <dgm:pt modelId="{6388EFC0-ADBA-455D-AD84-D6B7409705F1}" type="pres">
      <dgm:prSet presAssocID="{1AF44592-7201-4789-8F64-50DA7EF2E7A9}" presName="rect3ParTxNoCh" presStyleLbl="alignAcc1" presStyleIdx="3" presStyleCnt="4">
        <dgm:presLayoutVars>
          <dgm:chMax val="1"/>
          <dgm:bulletEnabled val="1"/>
        </dgm:presLayoutVars>
      </dgm:prSet>
      <dgm:spPr/>
      <dgm:t>
        <a:bodyPr/>
        <a:lstStyle/>
        <a:p>
          <a:endParaRPr kumimoji="1" lang="ja-JP" altLang="en-US"/>
        </a:p>
      </dgm:t>
    </dgm:pt>
    <dgm:pt modelId="{797BE1AD-A00B-41EF-A04F-99D037EADBF0}" type="pres">
      <dgm:prSet presAssocID="{73E6E0FF-67C0-459F-9970-77ACC4709EB6}" presName="rect4ParTxNoCh" presStyleLbl="alignAcc1" presStyleIdx="3" presStyleCnt="4">
        <dgm:presLayoutVars>
          <dgm:chMax val="1"/>
          <dgm:bulletEnabled val="1"/>
        </dgm:presLayoutVars>
      </dgm:prSet>
      <dgm:spPr/>
      <dgm:t>
        <a:bodyPr/>
        <a:lstStyle/>
        <a:p>
          <a:endParaRPr kumimoji="1" lang="ja-JP" altLang="en-US"/>
        </a:p>
      </dgm:t>
    </dgm:pt>
  </dgm:ptLst>
  <dgm:cxnLst>
    <dgm:cxn modelId="{78426D8C-7916-414C-AD8D-532E7A596032}" srcId="{2F8D4CF7-812B-4C93-87D1-21F608A34FDA}" destId="{704893A1-98E5-4FFF-BBC4-CAA5FFCA30C4}" srcOrd="1" destOrd="0" parTransId="{1BC826D5-8187-44BD-9321-F28924AB8025}" sibTransId="{B7F5340E-FACC-4690-8186-FA762F98D6E3}"/>
    <dgm:cxn modelId="{59D3E316-B3A4-4159-AF19-60CBD81AA971}" type="presOf" srcId="{1AF44592-7201-4789-8F64-50DA7EF2E7A9}" destId="{112D6909-2E36-41BA-AD77-BF696353351C}" srcOrd="0" destOrd="0" presId="urn:microsoft.com/office/officeart/2005/8/layout/target3"/>
    <dgm:cxn modelId="{3DC6C88D-E3DC-4B84-B45B-87772A9D0D93}" type="presOf" srcId="{704893A1-98E5-4FFF-BBC4-CAA5FFCA30C4}" destId="{F32AF193-C711-4627-960F-045CDC33B35E}" srcOrd="1" destOrd="0" presId="urn:microsoft.com/office/officeart/2005/8/layout/target3"/>
    <dgm:cxn modelId="{D0D07525-85F7-4A05-A932-DAE21C1A8BA4}" type="presOf" srcId="{1AF44592-7201-4789-8F64-50DA7EF2E7A9}" destId="{6388EFC0-ADBA-455D-AD84-D6B7409705F1}" srcOrd="1" destOrd="0" presId="urn:microsoft.com/office/officeart/2005/8/layout/target3"/>
    <dgm:cxn modelId="{0C8B3B8E-8977-4CBD-8E0A-1955D1E74C87}" type="presOf" srcId="{2F8D4CF7-812B-4C93-87D1-21F608A34FDA}" destId="{E459F990-C880-4107-825C-7FC465E20AAC}" srcOrd="0" destOrd="0" presId="urn:microsoft.com/office/officeart/2005/8/layout/target3"/>
    <dgm:cxn modelId="{D700B9FF-68C1-4F78-8684-000DA2632351}" type="presOf" srcId="{1E6FD849-223F-47A7-86EE-AA11F710C869}" destId="{4DA05BF4-C6F8-4EA9-A5F2-192000DF38B8}" srcOrd="1" destOrd="0" presId="urn:microsoft.com/office/officeart/2005/8/layout/target3"/>
    <dgm:cxn modelId="{58F70300-3823-4837-BE4D-73F7B672FBF3}" type="presOf" srcId="{73E6E0FF-67C0-459F-9970-77ACC4709EB6}" destId="{D200EE9C-010A-47A6-A8F7-977AA6982B73}" srcOrd="0" destOrd="0" presId="urn:microsoft.com/office/officeart/2005/8/layout/target3"/>
    <dgm:cxn modelId="{CEB7773A-3003-4772-89D0-FAE734A6C0F6}" type="presOf" srcId="{704893A1-98E5-4FFF-BBC4-CAA5FFCA30C4}" destId="{6FBBA3ED-ECD0-44A8-840C-35D7233E774A}" srcOrd="0" destOrd="0" presId="urn:microsoft.com/office/officeart/2005/8/layout/target3"/>
    <dgm:cxn modelId="{08F8CE99-5DAE-48D8-A1C7-EAB8BBCC84F1}" srcId="{2F8D4CF7-812B-4C93-87D1-21F608A34FDA}" destId="{73E6E0FF-67C0-459F-9970-77ACC4709EB6}" srcOrd="3" destOrd="0" parTransId="{FAFE3448-A95D-464C-8635-60DA6D5226AD}" sibTransId="{F3AAAAF3-BF75-413D-8042-4B035E478BDB}"/>
    <dgm:cxn modelId="{C0480752-ED70-4180-9FCE-D8FCFB4B2E6D}" srcId="{2F8D4CF7-812B-4C93-87D1-21F608A34FDA}" destId="{1AF44592-7201-4789-8F64-50DA7EF2E7A9}" srcOrd="2" destOrd="0" parTransId="{57495F6E-C2D1-4288-9B7F-694C4576C100}" sibTransId="{A9F7393E-A80F-40AA-9711-77C154B5F59F}"/>
    <dgm:cxn modelId="{C8AC0584-E231-4D8D-A815-C3F7DF14084A}" srcId="{2F8D4CF7-812B-4C93-87D1-21F608A34FDA}" destId="{1E6FD849-223F-47A7-86EE-AA11F710C869}" srcOrd="0" destOrd="0" parTransId="{4A8F8881-8F65-4646-8E8A-AD8141BAB63E}" sibTransId="{CE698DBD-D952-4936-8C3C-6EC8430F68BA}"/>
    <dgm:cxn modelId="{9BBF87E0-2A44-451A-A75C-39D4A0E2094D}" type="presOf" srcId="{1E6FD849-223F-47A7-86EE-AA11F710C869}" destId="{18C77D74-2506-4BC6-A8D7-10447DAA01F8}" srcOrd="0" destOrd="0" presId="urn:microsoft.com/office/officeart/2005/8/layout/target3"/>
    <dgm:cxn modelId="{D39B1B58-14E5-4524-862D-4C7EC196593A}" type="presOf" srcId="{73E6E0FF-67C0-459F-9970-77ACC4709EB6}" destId="{797BE1AD-A00B-41EF-A04F-99D037EADBF0}" srcOrd="1" destOrd="0" presId="urn:microsoft.com/office/officeart/2005/8/layout/target3"/>
    <dgm:cxn modelId="{3C141CA8-F75F-4501-99D8-1A10A6C1E535}" type="presParOf" srcId="{E459F990-C880-4107-825C-7FC465E20AAC}" destId="{A2F6BA85-916B-4ED3-AD1F-4367A0D68538}" srcOrd="0" destOrd="0" presId="urn:microsoft.com/office/officeart/2005/8/layout/target3"/>
    <dgm:cxn modelId="{F8111A05-5A43-459B-92A7-4BEE8C6AD49C}" type="presParOf" srcId="{E459F990-C880-4107-825C-7FC465E20AAC}" destId="{E8258C1D-2C31-4CEA-ADCB-0870F12BEB9D}" srcOrd="1" destOrd="0" presId="urn:microsoft.com/office/officeart/2005/8/layout/target3"/>
    <dgm:cxn modelId="{BEED5228-D18E-447D-B54D-D9EBF728F7AF}" type="presParOf" srcId="{E459F990-C880-4107-825C-7FC465E20AAC}" destId="{18C77D74-2506-4BC6-A8D7-10447DAA01F8}" srcOrd="2" destOrd="0" presId="urn:microsoft.com/office/officeart/2005/8/layout/target3"/>
    <dgm:cxn modelId="{8AD1D800-5406-423E-8007-759E5F78A2BA}" type="presParOf" srcId="{E459F990-C880-4107-825C-7FC465E20AAC}" destId="{BB3B2CC7-9B35-4DC4-8FDC-38E1D4035099}" srcOrd="3" destOrd="0" presId="urn:microsoft.com/office/officeart/2005/8/layout/target3"/>
    <dgm:cxn modelId="{C73D2FEB-08A5-466D-8182-BE15A48308ED}" type="presParOf" srcId="{E459F990-C880-4107-825C-7FC465E20AAC}" destId="{DF9D9945-FAD3-42E1-A8CF-CDE01F129C07}" srcOrd="4" destOrd="0" presId="urn:microsoft.com/office/officeart/2005/8/layout/target3"/>
    <dgm:cxn modelId="{A31958FE-A054-4346-B8AD-D16126F4F3D7}" type="presParOf" srcId="{E459F990-C880-4107-825C-7FC465E20AAC}" destId="{6FBBA3ED-ECD0-44A8-840C-35D7233E774A}" srcOrd="5" destOrd="0" presId="urn:microsoft.com/office/officeart/2005/8/layout/target3"/>
    <dgm:cxn modelId="{16512B57-87FD-4B1F-AB31-46E7DCF3BB9D}" type="presParOf" srcId="{E459F990-C880-4107-825C-7FC465E20AAC}" destId="{FDEDE60D-7768-430C-B51B-AE27B1B57F98}" srcOrd="6" destOrd="0" presId="urn:microsoft.com/office/officeart/2005/8/layout/target3"/>
    <dgm:cxn modelId="{51EDA444-026C-4283-94D9-9DC3E3434F9B}" type="presParOf" srcId="{E459F990-C880-4107-825C-7FC465E20AAC}" destId="{4128EF9A-B0BE-4078-AB92-26CD48CB94E7}" srcOrd="7" destOrd="0" presId="urn:microsoft.com/office/officeart/2005/8/layout/target3"/>
    <dgm:cxn modelId="{4DE51128-B677-46C9-A753-27D02B8D7CD4}" type="presParOf" srcId="{E459F990-C880-4107-825C-7FC465E20AAC}" destId="{112D6909-2E36-41BA-AD77-BF696353351C}" srcOrd="8" destOrd="0" presId="urn:microsoft.com/office/officeart/2005/8/layout/target3"/>
    <dgm:cxn modelId="{B84F198B-DE16-4DEE-B4AC-552C0E34C942}" type="presParOf" srcId="{E459F990-C880-4107-825C-7FC465E20AAC}" destId="{F99E5401-545E-4F91-BA53-01A32FEA492B}" srcOrd="9" destOrd="0" presId="urn:microsoft.com/office/officeart/2005/8/layout/target3"/>
    <dgm:cxn modelId="{9C78E164-55AC-46CD-90FB-A417EF732BBD}" type="presParOf" srcId="{E459F990-C880-4107-825C-7FC465E20AAC}" destId="{8BEE1E4C-7C6F-45A3-B582-DA17E5EDF2C2}" srcOrd="10" destOrd="0" presId="urn:microsoft.com/office/officeart/2005/8/layout/target3"/>
    <dgm:cxn modelId="{E6ABC17E-7E61-4B18-969C-B5F102CF5158}" type="presParOf" srcId="{E459F990-C880-4107-825C-7FC465E20AAC}" destId="{D200EE9C-010A-47A6-A8F7-977AA6982B73}" srcOrd="11" destOrd="0" presId="urn:microsoft.com/office/officeart/2005/8/layout/target3"/>
    <dgm:cxn modelId="{C79B2C11-A52F-484D-B123-2260AB554154}" type="presParOf" srcId="{E459F990-C880-4107-825C-7FC465E20AAC}" destId="{4DA05BF4-C6F8-4EA9-A5F2-192000DF38B8}" srcOrd="12" destOrd="0" presId="urn:microsoft.com/office/officeart/2005/8/layout/target3"/>
    <dgm:cxn modelId="{DE800102-5257-4641-862C-03ED71A979D1}" type="presParOf" srcId="{E459F990-C880-4107-825C-7FC465E20AAC}" destId="{F32AF193-C711-4627-960F-045CDC33B35E}" srcOrd="13" destOrd="0" presId="urn:microsoft.com/office/officeart/2005/8/layout/target3"/>
    <dgm:cxn modelId="{34060410-A164-4CB8-9AD1-9511442915BE}" type="presParOf" srcId="{E459F990-C880-4107-825C-7FC465E20AAC}" destId="{6388EFC0-ADBA-455D-AD84-D6B7409705F1}" srcOrd="14" destOrd="0" presId="urn:microsoft.com/office/officeart/2005/8/layout/target3"/>
    <dgm:cxn modelId="{2CAECC58-7C96-48B9-B72B-284E82DC63C8}" type="presParOf" srcId="{E459F990-C880-4107-825C-7FC465E20AAC}" destId="{797BE1AD-A00B-41EF-A04F-99D037EADBF0}"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F9893E3-CD98-4CD1-AD03-D8F2988DB87C}"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kumimoji="1" lang="ja-JP" altLang="en-US"/>
        </a:p>
      </dgm:t>
    </dgm:pt>
    <dgm:pt modelId="{2CC2633E-562F-4DA4-94BB-2E574A7108F2}">
      <dgm:prSet/>
      <dgm:spPr/>
      <dgm:t>
        <a:bodyPr/>
        <a:lstStyle/>
        <a:p>
          <a:r>
            <a:rPr kumimoji="1" lang="ja-JP"/>
            <a:t>早期発見と予測性</a:t>
          </a:r>
          <a:endParaRPr lang="ja-JP"/>
        </a:p>
      </dgm:t>
    </dgm:pt>
    <dgm:pt modelId="{AC8FC173-B34C-4F54-B04F-C6BD2C2EBC67}" type="parTrans" cxnId="{446C8F0E-EA76-4F56-813C-33443EC99679}">
      <dgm:prSet/>
      <dgm:spPr/>
      <dgm:t>
        <a:bodyPr/>
        <a:lstStyle/>
        <a:p>
          <a:endParaRPr kumimoji="1" lang="ja-JP" altLang="en-US"/>
        </a:p>
      </dgm:t>
    </dgm:pt>
    <dgm:pt modelId="{0AA93B96-D677-4A16-91EE-4DFA93592C0E}" type="sibTrans" cxnId="{446C8F0E-EA76-4F56-813C-33443EC99679}">
      <dgm:prSet/>
      <dgm:spPr/>
      <dgm:t>
        <a:bodyPr/>
        <a:lstStyle/>
        <a:p>
          <a:endParaRPr kumimoji="1" lang="ja-JP" altLang="en-US"/>
        </a:p>
      </dgm:t>
    </dgm:pt>
    <dgm:pt modelId="{D24ACBEA-5C52-4101-AF48-CD1234736798}">
      <dgm:prSet/>
      <dgm:spPr/>
      <dgm:t>
        <a:bodyPr/>
        <a:lstStyle/>
        <a:p>
          <a:r>
            <a:rPr kumimoji="1" lang="ja-JP"/>
            <a:t>経過の把握</a:t>
          </a:r>
          <a:endParaRPr lang="ja-JP"/>
        </a:p>
      </dgm:t>
    </dgm:pt>
    <dgm:pt modelId="{9DD40F55-4FAD-46D6-AEB8-499EB1D988E2}" type="parTrans" cxnId="{B0FBDB46-7AF5-485A-A2D0-8017B70DDAA3}">
      <dgm:prSet/>
      <dgm:spPr/>
      <dgm:t>
        <a:bodyPr/>
        <a:lstStyle/>
        <a:p>
          <a:endParaRPr kumimoji="1" lang="ja-JP" altLang="en-US"/>
        </a:p>
      </dgm:t>
    </dgm:pt>
    <dgm:pt modelId="{AA67214E-B106-4DF1-AA72-EEA4915CDD7D}" type="sibTrans" cxnId="{B0FBDB46-7AF5-485A-A2D0-8017B70DDAA3}">
      <dgm:prSet/>
      <dgm:spPr/>
      <dgm:t>
        <a:bodyPr/>
        <a:lstStyle/>
        <a:p>
          <a:endParaRPr kumimoji="1" lang="ja-JP" altLang="en-US"/>
        </a:p>
      </dgm:t>
    </dgm:pt>
    <dgm:pt modelId="{2E6C80E5-43E6-4D46-B38E-8838DB0ADF82}">
      <dgm:prSet/>
      <dgm:spPr/>
      <dgm:t>
        <a:bodyPr/>
        <a:lstStyle/>
        <a:p>
          <a:r>
            <a:rPr kumimoji="1" lang="ja-JP"/>
            <a:t>定期的な健康診断</a:t>
          </a:r>
          <a:endParaRPr lang="ja-JP"/>
        </a:p>
      </dgm:t>
    </dgm:pt>
    <dgm:pt modelId="{64614D8C-4CC3-4E10-9CDF-6BA2C531C821}" type="parTrans" cxnId="{9FFF39C0-93EE-48D9-8445-74226E9B7ECB}">
      <dgm:prSet/>
      <dgm:spPr/>
      <dgm:t>
        <a:bodyPr/>
        <a:lstStyle/>
        <a:p>
          <a:endParaRPr kumimoji="1" lang="ja-JP" altLang="en-US"/>
        </a:p>
      </dgm:t>
    </dgm:pt>
    <dgm:pt modelId="{634B3FFA-77D1-4B59-92B2-672284E36C2D}" type="sibTrans" cxnId="{9FFF39C0-93EE-48D9-8445-74226E9B7ECB}">
      <dgm:prSet/>
      <dgm:spPr/>
      <dgm:t>
        <a:bodyPr/>
        <a:lstStyle/>
        <a:p>
          <a:endParaRPr kumimoji="1" lang="ja-JP" altLang="en-US"/>
        </a:p>
      </dgm:t>
    </dgm:pt>
    <dgm:pt modelId="{42054C0E-A00E-49DB-93FA-ABE893F40C56}" type="pres">
      <dgm:prSet presAssocID="{EF9893E3-CD98-4CD1-AD03-D8F2988DB87C}" presName="Name0" presStyleCnt="0">
        <dgm:presLayoutVars>
          <dgm:chMax val="7"/>
          <dgm:dir/>
          <dgm:animLvl val="lvl"/>
          <dgm:resizeHandles val="exact"/>
        </dgm:presLayoutVars>
      </dgm:prSet>
      <dgm:spPr/>
      <dgm:t>
        <a:bodyPr/>
        <a:lstStyle/>
        <a:p>
          <a:endParaRPr kumimoji="1" lang="ja-JP" altLang="en-US"/>
        </a:p>
      </dgm:t>
    </dgm:pt>
    <dgm:pt modelId="{0F898B05-9B6D-4169-92AF-643B7BEEFFFF}" type="pres">
      <dgm:prSet presAssocID="{2CC2633E-562F-4DA4-94BB-2E574A7108F2}" presName="circle1" presStyleLbl="node1" presStyleIdx="0" presStyleCnt="3"/>
      <dgm:spPr/>
    </dgm:pt>
    <dgm:pt modelId="{CCFBBEEB-E387-4E24-A748-85D4165CD196}" type="pres">
      <dgm:prSet presAssocID="{2CC2633E-562F-4DA4-94BB-2E574A7108F2}" presName="space" presStyleCnt="0"/>
      <dgm:spPr/>
    </dgm:pt>
    <dgm:pt modelId="{65728213-1635-489C-B460-40372B548422}" type="pres">
      <dgm:prSet presAssocID="{2CC2633E-562F-4DA4-94BB-2E574A7108F2}" presName="rect1" presStyleLbl="alignAcc1" presStyleIdx="0" presStyleCnt="3"/>
      <dgm:spPr/>
      <dgm:t>
        <a:bodyPr/>
        <a:lstStyle/>
        <a:p>
          <a:endParaRPr kumimoji="1" lang="ja-JP" altLang="en-US"/>
        </a:p>
      </dgm:t>
    </dgm:pt>
    <dgm:pt modelId="{70BAFD5E-54B2-4B43-83C8-384881FE8791}" type="pres">
      <dgm:prSet presAssocID="{D24ACBEA-5C52-4101-AF48-CD1234736798}" presName="vertSpace2" presStyleLbl="node1" presStyleIdx="0" presStyleCnt="3"/>
      <dgm:spPr/>
    </dgm:pt>
    <dgm:pt modelId="{79E2BE01-AD24-48D0-944E-E5CB5B20A870}" type="pres">
      <dgm:prSet presAssocID="{D24ACBEA-5C52-4101-AF48-CD1234736798}" presName="circle2" presStyleLbl="node1" presStyleIdx="1" presStyleCnt="3"/>
      <dgm:spPr/>
    </dgm:pt>
    <dgm:pt modelId="{48944E8F-567D-4ED9-845D-4B83906B4B91}" type="pres">
      <dgm:prSet presAssocID="{D24ACBEA-5C52-4101-AF48-CD1234736798}" presName="rect2" presStyleLbl="alignAcc1" presStyleIdx="1" presStyleCnt="3"/>
      <dgm:spPr/>
      <dgm:t>
        <a:bodyPr/>
        <a:lstStyle/>
        <a:p>
          <a:endParaRPr kumimoji="1" lang="ja-JP" altLang="en-US"/>
        </a:p>
      </dgm:t>
    </dgm:pt>
    <dgm:pt modelId="{F36B2C22-2F9A-4944-BB14-A9C9078BB743}" type="pres">
      <dgm:prSet presAssocID="{2E6C80E5-43E6-4D46-B38E-8838DB0ADF82}" presName="vertSpace3" presStyleLbl="node1" presStyleIdx="1" presStyleCnt="3"/>
      <dgm:spPr/>
    </dgm:pt>
    <dgm:pt modelId="{36DE5C5B-62C5-4267-BA11-1DC8B3B7F843}" type="pres">
      <dgm:prSet presAssocID="{2E6C80E5-43E6-4D46-B38E-8838DB0ADF82}" presName="circle3" presStyleLbl="node1" presStyleIdx="2" presStyleCnt="3"/>
      <dgm:spPr/>
    </dgm:pt>
    <dgm:pt modelId="{A0324056-3785-44BF-B903-16C0CB877124}" type="pres">
      <dgm:prSet presAssocID="{2E6C80E5-43E6-4D46-B38E-8838DB0ADF82}" presName="rect3" presStyleLbl="alignAcc1" presStyleIdx="2" presStyleCnt="3"/>
      <dgm:spPr/>
      <dgm:t>
        <a:bodyPr/>
        <a:lstStyle/>
        <a:p>
          <a:endParaRPr kumimoji="1" lang="ja-JP" altLang="en-US"/>
        </a:p>
      </dgm:t>
    </dgm:pt>
    <dgm:pt modelId="{FBAC9A99-09C2-4D78-8FB3-497A8854C23C}" type="pres">
      <dgm:prSet presAssocID="{2CC2633E-562F-4DA4-94BB-2E574A7108F2}" presName="rect1ParTxNoCh" presStyleLbl="alignAcc1" presStyleIdx="2" presStyleCnt="3">
        <dgm:presLayoutVars>
          <dgm:chMax val="1"/>
          <dgm:bulletEnabled val="1"/>
        </dgm:presLayoutVars>
      </dgm:prSet>
      <dgm:spPr/>
      <dgm:t>
        <a:bodyPr/>
        <a:lstStyle/>
        <a:p>
          <a:endParaRPr kumimoji="1" lang="ja-JP" altLang="en-US"/>
        </a:p>
      </dgm:t>
    </dgm:pt>
    <dgm:pt modelId="{95913546-0C82-4756-B55D-314AABA97880}" type="pres">
      <dgm:prSet presAssocID="{D24ACBEA-5C52-4101-AF48-CD1234736798}" presName="rect2ParTxNoCh" presStyleLbl="alignAcc1" presStyleIdx="2" presStyleCnt="3">
        <dgm:presLayoutVars>
          <dgm:chMax val="1"/>
          <dgm:bulletEnabled val="1"/>
        </dgm:presLayoutVars>
      </dgm:prSet>
      <dgm:spPr/>
      <dgm:t>
        <a:bodyPr/>
        <a:lstStyle/>
        <a:p>
          <a:endParaRPr kumimoji="1" lang="ja-JP" altLang="en-US"/>
        </a:p>
      </dgm:t>
    </dgm:pt>
    <dgm:pt modelId="{6E40CB2A-EC3B-4BF3-84CF-B2E616A0A22C}" type="pres">
      <dgm:prSet presAssocID="{2E6C80E5-43E6-4D46-B38E-8838DB0ADF82}" presName="rect3ParTxNoCh" presStyleLbl="alignAcc1" presStyleIdx="2" presStyleCnt="3">
        <dgm:presLayoutVars>
          <dgm:chMax val="1"/>
          <dgm:bulletEnabled val="1"/>
        </dgm:presLayoutVars>
      </dgm:prSet>
      <dgm:spPr/>
      <dgm:t>
        <a:bodyPr/>
        <a:lstStyle/>
        <a:p>
          <a:endParaRPr kumimoji="1" lang="ja-JP" altLang="en-US"/>
        </a:p>
      </dgm:t>
    </dgm:pt>
  </dgm:ptLst>
  <dgm:cxnLst>
    <dgm:cxn modelId="{B0FBDB46-7AF5-485A-A2D0-8017B70DDAA3}" srcId="{EF9893E3-CD98-4CD1-AD03-D8F2988DB87C}" destId="{D24ACBEA-5C52-4101-AF48-CD1234736798}" srcOrd="1" destOrd="0" parTransId="{9DD40F55-4FAD-46D6-AEB8-499EB1D988E2}" sibTransId="{AA67214E-B106-4DF1-AA72-EEA4915CDD7D}"/>
    <dgm:cxn modelId="{446C8F0E-EA76-4F56-813C-33443EC99679}" srcId="{EF9893E3-CD98-4CD1-AD03-D8F2988DB87C}" destId="{2CC2633E-562F-4DA4-94BB-2E574A7108F2}" srcOrd="0" destOrd="0" parTransId="{AC8FC173-B34C-4F54-B04F-C6BD2C2EBC67}" sibTransId="{0AA93B96-D677-4A16-91EE-4DFA93592C0E}"/>
    <dgm:cxn modelId="{B08F88FC-E4A0-4E51-B472-BDE8479D63C8}" type="presOf" srcId="{D24ACBEA-5C52-4101-AF48-CD1234736798}" destId="{48944E8F-567D-4ED9-845D-4B83906B4B91}" srcOrd="0" destOrd="0" presId="urn:microsoft.com/office/officeart/2005/8/layout/target3"/>
    <dgm:cxn modelId="{D312780C-6B04-4841-B723-790517698E25}" type="presOf" srcId="{2E6C80E5-43E6-4D46-B38E-8838DB0ADF82}" destId="{A0324056-3785-44BF-B903-16C0CB877124}" srcOrd="0" destOrd="0" presId="urn:microsoft.com/office/officeart/2005/8/layout/target3"/>
    <dgm:cxn modelId="{47324021-2B3E-4032-9841-068526AB83DA}" type="presOf" srcId="{EF9893E3-CD98-4CD1-AD03-D8F2988DB87C}" destId="{42054C0E-A00E-49DB-93FA-ABE893F40C56}" srcOrd="0" destOrd="0" presId="urn:microsoft.com/office/officeart/2005/8/layout/target3"/>
    <dgm:cxn modelId="{4570C04B-503E-4F79-99F0-C64C4CD75C1A}" type="presOf" srcId="{2E6C80E5-43E6-4D46-B38E-8838DB0ADF82}" destId="{6E40CB2A-EC3B-4BF3-84CF-B2E616A0A22C}" srcOrd="1" destOrd="0" presId="urn:microsoft.com/office/officeart/2005/8/layout/target3"/>
    <dgm:cxn modelId="{389F76F2-9CF1-49CE-805A-7C926F1C6DD6}" type="presOf" srcId="{2CC2633E-562F-4DA4-94BB-2E574A7108F2}" destId="{FBAC9A99-09C2-4D78-8FB3-497A8854C23C}" srcOrd="1" destOrd="0" presId="urn:microsoft.com/office/officeart/2005/8/layout/target3"/>
    <dgm:cxn modelId="{421DC088-CBA8-4A20-BC62-D583F43708BD}" type="presOf" srcId="{2CC2633E-562F-4DA4-94BB-2E574A7108F2}" destId="{65728213-1635-489C-B460-40372B548422}" srcOrd="0" destOrd="0" presId="urn:microsoft.com/office/officeart/2005/8/layout/target3"/>
    <dgm:cxn modelId="{C13AE523-B3F3-4B91-9FBF-B440C9B7FCBC}" type="presOf" srcId="{D24ACBEA-5C52-4101-AF48-CD1234736798}" destId="{95913546-0C82-4756-B55D-314AABA97880}" srcOrd="1" destOrd="0" presId="urn:microsoft.com/office/officeart/2005/8/layout/target3"/>
    <dgm:cxn modelId="{9FFF39C0-93EE-48D9-8445-74226E9B7ECB}" srcId="{EF9893E3-CD98-4CD1-AD03-D8F2988DB87C}" destId="{2E6C80E5-43E6-4D46-B38E-8838DB0ADF82}" srcOrd="2" destOrd="0" parTransId="{64614D8C-4CC3-4E10-9CDF-6BA2C531C821}" sibTransId="{634B3FFA-77D1-4B59-92B2-672284E36C2D}"/>
    <dgm:cxn modelId="{99644DA0-773B-4847-9097-C3486E4D0B30}" type="presParOf" srcId="{42054C0E-A00E-49DB-93FA-ABE893F40C56}" destId="{0F898B05-9B6D-4169-92AF-643B7BEEFFFF}" srcOrd="0" destOrd="0" presId="urn:microsoft.com/office/officeart/2005/8/layout/target3"/>
    <dgm:cxn modelId="{03B5B629-F6B6-4A20-A4B2-4A656D8F3139}" type="presParOf" srcId="{42054C0E-A00E-49DB-93FA-ABE893F40C56}" destId="{CCFBBEEB-E387-4E24-A748-85D4165CD196}" srcOrd="1" destOrd="0" presId="urn:microsoft.com/office/officeart/2005/8/layout/target3"/>
    <dgm:cxn modelId="{7404A6CA-78F7-4029-BA6A-FC0AAEB7A7A8}" type="presParOf" srcId="{42054C0E-A00E-49DB-93FA-ABE893F40C56}" destId="{65728213-1635-489C-B460-40372B548422}" srcOrd="2" destOrd="0" presId="urn:microsoft.com/office/officeart/2005/8/layout/target3"/>
    <dgm:cxn modelId="{3C128EFB-6E57-4352-9E2C-EBF4C516B70E}" type="presParOf" srcId="{42054C0E-A00E-49DB-93FA-ABE893F40C56}" destId="{70BAFD5E-54B2-4B43-83C8-384881FE8791}" srcOrd="3" destOrd="0" presId="urn:microsoft.com/office/officeart/2005/8/layout/target3"/>
    <dgm:cxn modelId="{3312C188-6589-4DBE-B9EF-628F21B742DF}" type="presParOf" srcId="{42054C0E-A00E-49DB-93FA-ABE893F40C56}" destId="{79E2BE01-AD24-48D0-944E-E5CB5B20A870}" srcOrd="4" destOrd="0" presId="urn:microsoft.com/office/officeart/2005/8/layout/target3"/>
    <dgm:cxn modelId="{1E5B4861-EC4C-46FF-8B4C-360F017C71FB}" type="presParOf" srcId="{42054C0E-A00E-49DB-93FA-ABE893F40C56}" destId="{48944E8F-567D-4ED9-845D-4B83906B4B91}" srcOrd="5" destOrd="0" presId="urn:microsoft.com/office/officeart/2005/8/layout/target3"/>
    <dgm:cxn modelId="{B81C3B83-561D-4B2C-A96F-EE31E46F2941}" type="presParOf" srcId="{42054C0E-A00E-49DB-93FA-ABE893F40C56}" destId="{F36B2C22-2F9A-4944-BB14-A9C9078BB743}" srcOrd="6" destOrd="0" presId="urn:microsoft.com/office/officeart/2005/8/layout/target3"/>
    <dgm:cxn modelId="{00032B22-6069-4460-B19A-4CFF7BA1F452}" type="presParOf" srcId="{42054C0E-A00E-49DB-93FA-ABE893F40C56}" destId="{36DE5C5B-62C5-4267-BA11-1DC8B3B7F843}" srcOrd="7" destOrd="0" presId="urn:microsoft.com/office/officeart/2005/8/layout/target3"/>
    <dgm:cxn modelId="{7D8D1D4E-4702-4445-9713-2D4FBBB1190C}" type="presParOf" srcId="{42054C0E-A00E-49DB-93FA-ABE893F40C56}" destId="{A0324056-3785-44BF-B903-16C0CB877124}" srcOrd="8" destOrd="0" presId="urn:microsoft.com/office/officeart/2005/8/layout/target3"/>
    <dgm:cxn modelId="{8A0A95F2-8341-43F4-A95F-B9F1963CB0F4}" type="presParOf" srcId="{42054C0E-A00E-49DB-93FA-ABE893F40C56}" destId="{FBAC9A99-09C2-4D78-8FB3-497A8854C23C}" srcOrd="9" destOrd="0" presId="urn:microsoft.com/office/officeart/2005/8/layout/target3"/>
    <dgm:cxn modelId="{74F118F3-1E83-4BEC-B3CB-9C42B7179087}" type="presParOf" srcId="{42054C0E-A00E-49DB-93FA-ABE893F40C56}" destId="{95913546-0C82-4756-B55D-314AABA97880}" srcOrd="10" destOrd="0" presId="urn:microsoft.com/office/officeart/2005/8/layout/target3"/>
    <dgm:cxn modelId="{4ACE7C52-4421-403F-83B8-15DEA4DE635F}" type="presParOf" srcId="{42054C0E-A00E-49DB-93FA-ABE893F40C56}" destId="{6E40CB2A-EC3B-4BF3-84CF-B2E616A0A22C}"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810020B-FB6E-4DB6-B0FE-31BDFA240159}"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kumimoji="1" lang="ja-JP" altLang="en-US"/>
        </a:p>
      </dgm:t>
    </dgm:pt>
    <dgm:pt modelId="{A8EB8587-2922-47B6-8CB9-C79B8A6EB0D5}">
      <dgm:prSet/>
      <dgm:spPr/>
      <dgm:t>
        <a:bodyPr/>
        <a:lstStyle/>
        <a:p>
          <a:pPr marL="0" indent="365125" algn="l"/>
          <a:r>
            <a:rPr kumimoji="1" lang="ja-JP" dirty="0"/>
            <a:t>感染源を持ち込まない</a:t>
          </a:r>
          <a:endParaRPr lang="ja-JP" dirty="0"/>
        </a:p>
      </dgm:t>
    </dgm:pt>
    <dgm:pt modelId="{E22DE8D7-2A27-4638-9706-6A24979AF7FC}" type="parTrans" cxnId="{8787342B-25D7-479E-8245-C10B99BE21C1}">
      <dgm:prSet/>
      <dgm:spPr/>
      <dgm:t>
        <a:bodyPr/>
        <a:lstStyle/>
        <a:p>
          <a:endParaRPr kumimoji="1" lang="ja-JP" altLang="en-US"/>
        </a:p>
      </dgm:t>
    </dgm:pt>
    <dgm:pt modelId="{7C9E8BE2-D764-4AF2-AFE2-81426C27922D}" type="sibTrans" cxnId="{8787342B-25D7-479E-8245-C10B99BE21C1}">
      <dgm:prSet/>
      <dgm:spPr/>
      <dgm:t>
        <a:bodyPr/>
        <a:lstStyle/>
        <a:p>
          <a:endParaRPr kumimoji="1" lang="ja-JP" altLang="en-US"/>
        </a:p>
      </dgm:t>
    </dgm:pt>
    <dgm:pt modelId="{CED3A9E4-9056-46AA-9E2C-52D200CB1190}">
      <dgm:prSet/>
      <dgm:spPr/>
      <dgm:t>
        <a:bodyPr/>
        <a:lstStyle/>
        <a:p>
          <a:pPr marL="365125" indent="73025" algn="l"/>
          <a:r>
            <a:rPr kumimoji="1" lang="ja-JP" altLang="en-US" dirty="0"/>
            <a:t>感染後</a:t>
          </a:r>
          <a:r>
            <a:rPr kumimoji="1" lang="ja-JP" dirty="0"/>
            <a:t>；患児の隔離、汚染源の排除、消毒等を徹底</a:t>
          </a:r>
          <a:endParaRPr lang="ja-JP" dirty="0"/>
        </a:p>
      </dgm:t>
    </dgm:pt>
    <dgm:pt modelId="{F8109163-5904-4C5A-8B4F-49B9576BB3C9}" type="parTrans" cxnId="{48826C6E-0B10-4D1E-AE77-9DEF43FA553F}">
      <dgm:prSet/>
      <dgm:spPr/>
      <dgm:t>
        <a:bodyPr/>
        <a:lstStyle/>
        <a:p>
          <a:endParaRPr kumimoji="1" lang="ja-JP" altLang="en-US"/>
        </a:p>
      </dgm:t>
    </dgm:pt>
    <dgm:pt modelId="{FC0C9027-7292-4EA4-8652-E8E17CF8E7F3}" type="sibTrans" cxnId="{48826C6E-0B10-4D1E-AE77-9DEF43FA553F}">
      <dgm:prSet/>
      <dgm:spPr/>
      <dgm:t>
        <a:bodyPr/>
        <a:lstStyle/>
        <a:p>
          <a:endParaRPr kumimoji="1" lang="ja-JP" altLang="en-US"/>
        </a:p>
      </dgm:t>
    </dgm:pt>
    <dgm:pt modelId="{ADEC7285-3A15-4C9C-8465-67E99810F75D}">
      <dgm:prSet/>
      <dgm:spPr/>
      <dgm:t>
        <a:bodyPr/>
        <a:lstStyle/>
        <a:p>
          <a:pPr marL="182563" indent="0" algn="l"/>
          <a:r>
            <a:rPr kumimoji="1" lang="ja-JP" dirty="0"/>
            <a:t>感染経路；養育者の媒介に注意</a:t>
          </a:r>
          <a:endParaRPr lang="ja-JP" dirty="0"/>
        </a:p>
      </dgm:t>
    </dgm:pt>
    <dgm:pt modelId="{3E9F4BBA-1DA5-45A3-98AA-5FDC4B368CE3}" type="parTrans" cxnId="{D481AFB0-EE64-48FD-BA74-1935CAF31878}">
      <dgm:prSet/>
      <dgm:spPr/>
      <dgm:t>
        <a:bodyPr/>
        <a:lstStyle/>
        <a:p>
          <a:endParaRPr kumimoji="1" lang="ja-JP" altLang="en-US"/>
        </a:p>
      </dgm:t>
    </dgm:pt>
    <dgm:pt modelId="{AFB3B400-AD5E-4AFB-8822-7A9B787C18CE}" type="sibTrans" cxnId="{D481AFB0-EE64-48FD-BA74-1935CAF31878}">
      <dgm:prSet/>
      <dgm:spPr/>
      <dgm:t>
        <a:bodyPr/>
        <a:lstStyle/>
        <a:p>
          <a:endParaRPr kumimoji="1" lang="ja-JP" altLang="en-US"/>
        </a:p>
      </dgm:t>
    </dgm:pt>
    <dgm:pt modelId="{5C478603-0E1C-403D-9F42-D38217E33DEC}" type="pres">
      <dgm:prSet presAssocID="{7810020B-FB6E-4DB6-B0FE-31BDFA240159}" presName="Name0" presStyleCnt="0">
        <dgm:presLayoutVars>
          <dgm:chMax val="7"/>
          <dgm:dir/>
          <dgm:animLvl val="lvl"/>
          <dgm:resizeHandles val="exact"/>
        </dgm:presLayoutVars>
      </dgm:prSet>
      <dgm:spPr/>
      <dgm:t>
        <a:bodyPr/>
        <a:lstStyle/>
        <a:p>
          <a:endParaRPr kumimoji="1" lang="ja-JP" altLang="en-US"/>
        </a:p>
      </dgm:t>
    </dgm:pt>
    <dgm:pt modelId="{4376AF52-6604-40AA-9525-CCC697E0BDC2}" type="pres">
      <dgm:prSet presAssocID="{A8EB8587-2922-47B6-8CB9-C79B8A6EB0D5}" presName="circle1" presStyleLbl="node1" presStyleIdx="0" presStyleCnt="3"/>
      <dgm:spPr/>
    </dgm:pt>
    <dgm:pt modelId="{878F8E6C-AC1C-4744-9578-C747627E24F4}" type="pres">
      <dgm:prSet presAssocID="{A8EB8587-2922-47B6-8CB9-C79B8A6EB0D5}" presName="space" presStyleCnt="0"/>
      <dgm:spPr/>
    </dgm:pt>
    <dgm:pt modelId="{E3236BC4-9F63-461D-A2B6-40ECB4CE8C5D}" type="pres">
      <dgm:prSet presAssocID="{A8EB8587-2922-47B6-8CB9-C79B8A6EB0D5}" presName="rect1" presStyleLbl="alignAcc1" presStyleIdx="0" presStyleCnt="3"/>
      <dgm:spPr/>
      <dgm:t>
        <a:bodyPr/>
        <a:lstStyle/>
        <a:p>
          <a:endParaRPr kumimoji="1" lang="ja-JP" altLang="en-US"/>
        </a:p>
      </dgm:t>
    </dgm:pt>
    <dgm:pt modelId="{127B5D4D-B9C2-4988-8556-78378817DFE3}" type="pres">
      <dgm:prSet presAssocID="{CED3A9E4-9056-46AA-9E2C-52D200CB1190}" presName="vertSpace2" presStyleLbl="node1" presStyleIdx="0" presStyleCnt="3"/>
      <dgm:spPr/>
    </dgm:pt>
    <dgm:pt modelId="{027A27FE-5539-462D-9EA2-B4BABF5EAA37}" type="pres">
      <dgm:prSet presAssocID="{CED3A9E4-9056-46AA-9E2C-52D200CB1190}" presName="circle2" presStyleLbl="node1" presStyleIdx="1" presStyleCnt="3"/>
      <dgm:spPr/>
    </dgm:pt>
    <dgm:pt modelId="{B0F2DF81-C8FD-4500-8271-AAF686D89D43}" type="pres">
      <dgm:prSet presAssocID="{CED3A9E4-9056-46AA-9E2C-52D200CB1190}" presName="rect2" presStyleLbl="alignAcc1" presStyleIdx="1" presStyleCnt="3"/>
      <dgm:spPr/>
      <dgm:t>
        <a:bodyPr/>
        <a:lstStyle/>
        <a:p>
          <a:endParaRPr kumimoji="1" lang="ja-JP" altLang="en-US"/>
        </a:p>
      </dgm:t>
    </dgm:pt>
    <dgm:pt modelId="{A353C11B-62EF-4B81-9D75-DEBB1E61890D}" type="pres">
      <dgm:prSet presAssocID="{ADEC7285-3A15-4C9C-8465-67E99810F75D}" presName="vertSpace3" presStyleLbl="node1" presStyleIdx="1" presStyleCnt="3"/>
      <dgm:spPr/>
    </dgm:pt>
    <dgm:pt modelId="{D4B21FD8-19FB-4B86-A22A-C4D0CF8C4902}" type="pres">
      <dgm:prSet presAssocID="{ADEC7285-3A15-4C9C-8465-67E99810F75D}" presName="circle3" presStyleLbl="node1" presStyleIdx="2" presStyleCnt="3"/>
      <dgm:spPr/>
    </dgm:pt>
    <dgm:pt modelId="{3130089C-5D53-4735-8EC1-17604B2EC234}" type="pres">
      <dgm:prSet presAssocID="{ADEC7285-3A15-4C9C-8465-67E99810F75D}" presName="rect3" presStyleLbl="alignAcc1" presStyleIdx="2" presStyleCnt="3"/>
      <dgm:spPr/>
      <dgm:t>
        <a:bodyPr/>
        <a:lstStyle/>
        <a:p>
          <a:endParaRPr kumimoji="1" lang="ja-JP" altLang="en-US"/>
        </a:p>
      </dgm:t>
    </dgm:pt>
    <dgm:pt modelId="{8BEFD0AD-9F2E-4E56-8207-1047E76218E8}" type="pres">
      <dgm:prSet presAssocID="{A8EB8587-2922-47B6-8CB9-C79B8A6EB0D5}" presName="rect1ParTxNoCh" presStyleLbl="alignAcc1" presStyleIdx="2" presStyleCnt="3">
        <dgm:presLayoutVars>
          <dgm:chMax val="1"/>
          <dgm:bulletEnabled val="1"/>
        </dgm:presLayoutVars>
      </dgm:prSet>
      <dgm:spPr/>
      <dgm:t>
        <a:bodyPr/>
        <a:lstStyle/>
        <a:p>
          <a:endParaRPr kumimoji="1" lang="ja-JP" altLang="en-US"/>
        </a:p>
      </dgm:t>
    </dgm:pt>
    <dgm:pt modelId="{D8CC90B0-9B6E-4BB9-AAD9-AD97CC1EE9EF}" type="pres">
      <dgm:prSet presAssocID="{CED3A9E4-9056-46AA-9E2C-52D200CB1190}" presName="rect2ParTxNoCh" presStyleLbl="alignAcc1" presStyleIdx="2" presStyleCnt="3">
        <dgm:presLayoutVars>
          <dgm:chMax val="1"/>
          <dgm:bulletEnabled val="1"/>
        </dgm:presLayoutVars>
      </dgm:prSet>
      <dgm:spPr/>
      <dgm:t>
        <a:bodyPr/>
        <a:lstStyle/>
        <a:p>
          <a:endParaRPr kumimoji="1" lang="ja-JP" altLang="en-US"/>
        </a:p>
      </dgm:t>
    </dgm:pt>
    <dgm:pt modelId="{2AD39A8E-D5A3-4CB7-A7AF-505D04706636}" type="pres">
      <dgm:prSet presAssocID="{ADEC7285-3A15-4C9C-8465-67E99810F75D}" presName="rect3ParTxNoCh" presStyleLbl="alignAcc1" presStyleIdx="2" presStyleCnt="3">
        <dgm:presLayoutVars>
          <dgm:chMax val="1"/>
          <dgm:bulletEnabled val="1"/>
        </dgm:presLayoutVars>
      </dgm:prSet>
      <dgm:spPr/>
      <dgm:t>
        <a:bodyPr/>
        <a:lstStyle/>
        <a:p>
          <a:endParaRPr kumimoji="1" lang="ja-JP" altLang="en-US"/>
        </a:p>
      </dgm:t>
    </dgm:pt>
  </dgm:ptLst>
  <dgm:cxnLst>
    <dgm:cxn modelId="{8787342B-25D7-479E-8245-C10B99BE21C1}" srcId="{7810020B-FB6E-4DB6-B0FE-31BDFA240159}" destId="{A8EB8587-2922-47B6-8CB9-C79B8A6EB0D5}" srcOrd="0" destOrd="0" parTransId="{E22DE8D7-2A27-4638-9706-6A24979AF7FC}" sibTransId="{7C9E8BE2-D764-4AF2-AFE2-81426C27922D}"/>
    <dgm:cxn modelId="{B2431765-82A3-476B-AAC5-43F84791A6DA}" type="presOf" srcId="{A8EB8587-2922-47B6-8CB9-C79B8A6EB0D5}" destId="{E3236BC4-9F63-461D-A2B6-40ECB4CE8C5D}" srcOrd="0" destOrd="0" presId="urn:microsoft.com/office/officeart/2005/8/layout/target3"/>
    <dgm:cxn modelId="{5C1BD98D-4BD6-4ABD-BB18-26723DE6F65C}" type="presOf" srcId="{ADEC7285-3A15-4C9C-8465-67E99810F75D}" destId="{3130089C-5D53-4735-8EC1-17604B2EC234}" srcOrd="0" destOrd="0" presId="urn:microsoft.com/office/officeart/2005/8/layout/target3"/>
    <dgm:cxn modelId="{39CA0463-B6D2-422C-88C7-BFCE1EC92CF3}" type="presOf" srcId="{CED3A9E4-9056-46AA-9E2C-52D200CB1190}" destId="{D8CC90B0-9B6E-4BB9-AAD9-AD97CC1EE9EF}" srcOrd="1" destOrd="0" presId="urn:microsoft.com/office/officeart/2005/8/layout/target3"/>
    <dgm:cxn modelId="{D481AFB0-EE64-48FD-BA74-1935CAF31878}" srcId="{7810020B-FB6E-4DB6-B0FE-31BDFA240159}" destId="{ADEC7285-3A15-4C9C-8465-67E99810F75D}" srcOrd="2" destOrd="0" parTransId="{3E9F4BBA-1DA5-45A3-98AA-5FDC4B368CE3}" sibTransId="{AFB3B400-AD5E-4AFB-8822-7A9B787C18CE}"/>
    <dgm:cxn modelId="{CEFBC723-4528-45C9-A4B5-73F1985FA1D3}" type="presOf" srcId="{A8EB8587-2922-47B6-8CB9-C79B8A6EB0D5}" destId="{8BEFD0AD-9F2E-4E56-8207-1047E76218E8}" srcOrd="1" destOrd="0" presId="urn:microsoft.com/office/officeart/2005/8/layout/target3"/>
    <dgm:cxn modelId="{83AAD1F6-A689-401B-9D65-5B5E0F6F7F13}" type="presOf" srcId="{7810020B-FB6E-4DB6-B0FE-31BDFA240159}" destId="{5C478603-0E1C-403D-9F42-D38217E33DEC}" srcOrd="0" destOrd="0" presId="urn:microsoft.com/office/officeart/2005/8/layout/target3"/>
    <dgm:cxn modelId="{41F392A6-A810-46E2-9A76-2CC395E878E9}" type="presOf" srcId="{CED3A9E4-9056-46AA-9E2C-52D200CB1190}" destId="{B0F2DF81-C8FD-4500-8271-AAF686D89D43}" srcOrd="0" destOrd="0" presId="urn:microsoft.com/office/officeart/2005/8/layout/target3"/>
    <dgm:cxn modelId="{83EF22D6-C41B-4CEE-BA56-588C08854C3C}" type="presOf" srcId="{ADEC7285-3A15-4C9C-8465-67E99810F75D}" destId="{2AD39A8E-D5A3-4CB7-A7AF-505D04706636}" srcOrd="1" destOrd="0" presId="urn:microsoft.com/office/officeart/2005/8/layout/target3"/>
    <dgm:cxn modelId="{48826C6E-0B10-4D1E-AE77-9DEF43FA553F}" srcId="{7810020B-FB6E-4DB6-B0FE-31BDFA240159}" destId="{CED3A9E4-9056-46AA-9E2C-52D200CB1190}" srcOrd="1" destOrd="0" parTransId="{F8109163-5904-4C5A-8B4F-49B9576BB3C9}" sibTransId="{FC0C9027-7292-4EA4-8652-E8E17CF8E7F3}"/>
    <dgm:cxn modelId="{94083265-A9DA-4611-998C-7AD558115748}" type="presParOf" srcId="{5C478603-0E1C-403D-9F42-D38217E33DEC}" destId="{4376AF52-6604-40AA-9525-CCC697E0BDC2}" srcOrd="0" destOrd="0" presId="urn:microsoft.com/office/officeart/2005/8/layout/target3"/>
    <dgm:cxn modelId="{9A616BF6-5836-46DD-866F-ED8B03308671}" type="presParOf" srcId="{5C478603-0E1C-403D-9F42-D38217E33DEC}" destId="{878F8E6C-AC1C-4744-9578-C747627E24F4}" srcOrd="1" destOrd="0" presId="urn:microsoft.com/office/officeart/2005/8/layout/target3"/>
    <dgm:cxn modelId="{2D2EAA7C-EE30-4BA9-9DCA-37507EC7CD59}" type="presParOf" srcId="{5C478603-0E1C-403D-9F42-D38217E33DEC}" destId="{E3236BC4-9F63-461D-A2B6-40ECB4CE8C5D}" srcOrd="2" destOrd="0" presId="urn:microsoft.com/office/officeart/2005/8/layout/target3"/>
    <dgm:cxn modelId="{53843177-F5FF-4E7F-988A-4A8EED5631B4}" type="presParOf" srcId="{5C478603-0E1C-403D-9F42-D38217E33DEC}" destId="{127B5D4D-B9C2-4988-8556-78378817DFE3}" srcOrd="3" destOrd="0" presId="urn:microsoft.com/office/officeart/2005/8/layout/target3"/>
    <dgm:cxn modelId="{FF696ECB-1F31-42DB-8E6B-1AAEA4116DEC}" type="presParOf" srcId="{5C478603-0E1C-403D-9F42-D38217E33DEC}" destId="{027A27FE-5539-462D-9EA2-B4BABF5EAA37}" srcOrd="4" destOrd="0" presId="urn:microsoft.com/office/officeart/2005/8/layout/target3"/>
    <dgm:cxn modelId="{6AD3797A-7498-4F28-9992-011B77E7FBAF}" type="presParOf" srcId="{5C478603-0E1C-403D-9F42-D38217E33DEC}" destId="{B0F2DF81-C8FD-4500-8271-AAF686D89D43}" srcOrd="5" destOrd="0" presId="urn:microsoft.com/office/officeart/2005/8/layout/target3"/>
    <dgm:cxn modelId="{02A65DCB-F53A-4CD6-9957-F92DE5A1E84B}" type="presParOf" srcId="{5C478603-0E1C-403D-9F42-D38217E33DEC}" destId="{A353C11B-62EF-4B81-9D75-DEBB1E61890D}" srcOrd="6" destOrd="0" presId="urn:microsoft.com/office/officeart/2005/8/layout/target3"/>
    <dgm:cxn modelId="{9D6EEBED-496B-4B47-9F2E-5F1142FD4F45}" type="presParOf" srcId="{5C478603-0E1C-403D-9F42-D38217E33DEC}" destId="{D4B21FD8-19FB-4B86-A22A-C4D0CF8C4902}" srcOrd="7" destOrd="0" presId="urn:microsoft.com/office/officeart/2005/8/layout/target3"/>
    <dgm:cxn modelId="{0A08C0D7-10FB-41C7-94AB-E1FED7D3E9C1}" type="presParOf" srcId="{5C478603-0E1C-403D-9F42-D38217E33DEC}" destId="{3130089C-5D53-4735-8EC1-17604B2EC234}" srcOrd="8" destOrd="0" presId="urn:microsoft.com/office/officeart/2005/8/layout/target3"/>
    <dgm:cxn modelId="{997D6F79-498C-4894-BFF9-47463D63E77A}" type="presParOf" srcId="{5C478603-0E1C-403D-9F42-D38217E33DEC}" destId="{8BEFD0AD-9F2E-4E56-8207-1047E76218E8}" srcOrd="9" destOrd="0" presId="urn:microsoft.com/office/officeart/2005/8/layout/target3"/>
    <dgm:cxn modelId="{0B7DF77D-1AE9-401E-9B9B-0AABE11294A2}" type="presParOf" srcId="{5C478603-0E1C-403D-9F42-D38217E33DEC}" destId="{D8CC90B0-9B6E-4BB9-AAD9-AD97CC1EE9EF}" srcOrd="10" destOrd="0" presId="urn:microsoft.com/office/officeart/2005/8/layout/target3"/>
    <dgm:cxn modelId="{FBCFA16D-4CA8-4658-8308-70B36B23C5A4}" type="presParOf" srcId="{5C478603-0E1C-403D-9F42-D38217E33DEC}" destId="{2AD39A8E-D5A3-4CB7-A7AF-505D04706636}"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46700D-DDD1-4CC6-9304-7C951A2F68CD}" type="doc">
      <dgm:prSet loTypeId="urn:microsoft.com/office/officeart/2005/8/layout/process4" loCatId="process" qsTypeId="urn:microsoft.com/office/officeart/2005/8/quickstyle/simple3" qsCatId="simple" csTypeId="urn:microsoft.com/office/officeart/2005/8/colors/accent5_3" csCatId="accent5" phldr="1"/>
      <dgm:spPr/>
      <dgm:t>
        <a:bodyPr/>
        <a:lstStyle/>
        <a:p>
          <a:endParaRPr kumimoji="1" lang="ja-JP" altLang="en-US"/>
        </a:p>
      </dgm:t>
    </dgm:pt>
    <dgm:pt modelId="{50D7EDE4-4861-4416-9181-A2A3E24BE50E}">
      <dgm:prSet phldrT="[テキスト]" custT="1"/>
      <dgm:spPr/>
      <dgm:t>
        <a:bodyPr/>
        <a:lstStyle/>
        <a:p>
          <a:r>
            <a:rPr lang="ja-JP" altLang="en-US" sz="2400" b="1" dirty="0"/>
            <a:t> レベル</a:t>
          </a:r>
          <a:r>
            <a:rPr lang="en-US" altLang="ja-JP" sz="2400" b="1" dirty="0"/>
            <a:t>1</a:t>
          </a:r>
          <a:r>
            <a:rPr lang="ja-JP" altLang="en-US" sz="2400" b="1" dirty="0"/>
            <a:t>：就任前 </a:t>
          </a:r>
          <a:endParaRPr kumimoji="1" lang="ja-JP" altLang="en-US" sz="2400" b="1" dirty="0"/>
        </a:p>
      </dgm:t>
    </dgm:pt>
    <dgm:pt modelId="{B1C402C5-266C-4FD4-A564-08F26F8C9335}" type="parTrans" cxnId="{7B9F0C88-4137-467A-B9EC-59A75546140B}">
      <dgm:prSet/>
      <dgm:spPr/>
      <dgm:t>
        <a:bodyPr/>
        <a:lstStyle/>
        <a:p>
          <a:endParaRPr kumimoji="1" lang="ja-JP" altLang="en-US" sz="3200" b="1"/>
        </a:p>
      </dgm:t>
    </dgm:pt>
    <dgm:pt modelId="{83FF98C7-DC21-463D-B0E7-61AF1FE6746D}" type="sibTrans" cxnId="{7B9F0C88-4137-467A-B9EC-59A75546140B}">
      <dgm:prSet/>
      <dgm:spPr/>
      <dgm:t>
        <a:bodyPr/>
        <a:lstStyle/>
        <a:p>
          <a:endParaRPr kumimoji="1" lang="ja-JP" altLang="en-US" sz="3200" b="1"/>
        </a:p>
      </dgm:t>
    </dgm:pt>
    <dgm:pt modelId="{C2233E0E-C109-49CB-873C-2E5748513713}">
      <dgm:prSet phldrT="[テキスト]" custT="1"/>
      <dgm:spPr/>
      <dgm:t>
        <a:bodyPr/>
        <a:lstStyle/>
        <a:p>
          <a:pPr marL="0" indent="0">
            <a:buNone/>
          </a:pPr>
          <a:r>
            <a:rPr lang="ja-JP" altLang="en-US" sz="2000" b="1" dirty="0"/>
            <a:t>入職前の研修期間中、または実習生等</a:t>
          </a:r>
          <a:endParaRPr kumimoji="1" lang="ja-JP" altLang="en-US" sz="2000" b="1" dirty="0"/>
        </a:p>
      </dgm:t>
    </dgm:pt>
    <dgm:pt modelId="{22E78D34-DDF7-4D1F-9A74-64B5A4675593}" type="parTrans" cxnId="{0BF78AE3-D9C6-4411-9847-260EDEA2D758}">
      <dgm:prSet/>
      <dgm:spPr/>
      <dgm:t>
        <a:bodyPr/>
        <a:lstStyle/>
        <a:p>
          <a:endParaRPr kumimoji="1" lang="ja-JP" altLang="en-US" sz="3200" b="1"/>
        </a:p>
      </dgm:t>
    </dgm:pt>
    <dgm:pt modelId="{FBA340EB-C960-402D-9140-957428AB8F0D}" type="sibTrans" cxnId="{0BF78AE3-D9C6-4411-9847-260EDEA2D758}">
      <dgm:prSet/>
      <dgm:spPr/>
      <dgm:t>
        <a:bodyPr/>
        <a:lstStyle/>
        <a:p>
          <a:endParaRPr kumimoji="1" lang="ja-JP" altLang="en-US" sz="3200" b="1"/>
        </a:p>
      </dgm:t>
    </dgm:pt>
    <dgm:pt modelId="{C11C0179-7EC2-45EF-B543-44291E7D5750}">
      <dgm:prSet phldrT="[テキスト]" custT="1"/>
      <dgm:spPr/>
      <dgm:t>
        <a:bodyPr/>
        <a:lstStyle/>
        <a:p>
          <a:r>
            <a:rPr kumimoji="1" lang="ja-JP" altLang="en-US" sz="2400" b="1" dirty="0"/>
            <a:t>レベル</a:t>
          </a:r>
          <a:r>
            <a:rPr kumimoji="1" lang="en-US" altLang="en-US" sz="2400" b="1" dirty="0"/>
            <a:t>2</a:t>
          </a:r>
          <a:r>
            <a:rPr kumimoji="1" lang="ja-JP" altLang="en-US" sz="2400" b="1" dirty="0"/>
            <a:t>：新任職員 </a:t>
          </a:r>
        </a:p>
      </dgm:t>
    </dgm:pt>
    <dgm:pt modelId="{E360FE0E-C45E-4856-8004-AEB50AB4CCD2}" type="parTrans" cxnId="{5C98E4B9-811D-4FB5-902A-F0AFB389B535}">
      <dgm:prSet/>
      <dgm:spPr/>
      <dgm:t>
        <a:bodyPr/>
        <a:lstStyle/>
        <a:p>
          <a:endParaRPr kumimoji="1" lang="ja-JP" altLang="en-US" sz="3200" b="1"/>
        </a:p>
      </dgm:t>
    </dgm:pt>
    <dgm:pt modelId="{287CA90E-731C-44DD-895F-8BBEC7F9B5ED}" type="sibTrans" cxnId="{5C98E4B9-811D-4FB5-902A-F0AFB389B535}">
      <dgm:prSet/>
      <dgm:spPr/>
      <dgm:t>
        <a:bodyPr/>
        <a:lstStyle/>
        <a:p>
          <a:endParaRPr kumimoji="1" lang="ja-JP" altLang="en-US" sz="3200" b="1"/>
        </a:p>
      </dgm:t>
    </dgm:pt>
    <dgm:pt modelId="{41A93555-855B-41B7-A506-8076A96EBAC5}">
      <dgm:prSet phldrT="[テキスト]" custT="1"/>
      <dgm:spPr/>
      <dgm:t>
        <a:bodyPr/>
        <a:lstStyle/>
        <a:p>
          <a:r>
            <a:rPr kumimoji="1" lang="ja-JP" altLang="en-US" sz="2000" b="1" dirty="0"/>
            <a:t>入職</a:t>
          </a:r>
          <a:r>
            <a:rPr kumimoji="1" lang="en-US" altLang="en-US" sz="2000" b="1" dirty="0"/>
            <a:t>1</a:t>
          </a:r>
          <a:r>
            <a:rPr kumimoji="1" lang="ja-JP" altLang="en-US" sz="2000" b="1" dirty="0"/>
            <a:t>年目から</a:t>
          </a:r>
          <a:r>
            <a:rPr kumimoji="1" lang="en-US" altLang="en-US" sz="2000" b="1" dirty="0"/>
            <a:t>3</a:t>
          </a:r>
          <a:r>
            <a:rPr kumimoji="1" lang="ja-JP" altLang="en-US" sz="2000" b="1" dirty="0"/>
            <a:t>年目の職員</a:t>
          </a:r>
        </a:p>
      </dgm:t>
    </dgm:pt>
    <dgm:pt modelId="{960BA3FA-B230-4119-823F-23A0404A609E}" type="parTrans" cxnId="{36C0A66C-866C-467D-BD05-68F801368B85}">
      <dgm:prSet/>
      <dgm:spPr/>
      <dgm:t>
        <a:bodyPr/>
        <a:lstStyle/>
        <a:p>
          <a:endParaRPr kumimoji="1" lang="ja-JP" altLang="en-US" sz="3200" b="1"/>
        </a:p>
      </dgm:t>
    </dgm:pt>
    <dgm:pt modelId="{1FBEB04A-AE9D-4255-8DB8-85B9D97385AD}" type="sibTrans" cxnId="{36C0A66C-866C-467D-BD05-68F801368B85}">
      <dgm:prSet/>
      <dgm:spPr/>
      <dgm:t>
        <a:bodyPr/>
        <a:lstStyle/>
        <a:p>
          <a:endParaRPr kumimoji="1" lang="ja-JP" altLang="en-US" sz="3200" b="1"/>
        </a:p>
      </dgm:t>
    </dgm:pt>
    <dgm:pt modelId="{31B03A7B-0A84-427B-879F-E22303A68B83}">
      <dgm:prSet phldrT="[テキスト]" custT="1"/>
      <dgm:spPr/>
      <dgm:t>
        <a:bodyPr/>
        <a:lstStyle/>
        <a:p>
          <a:r>
            <a:rPr kumimoji="1" lang="ja-JP" altLang="en-US" sz="2400" b="1" dirty="0"/>
            <a:t>レベル</a:t>
          </a:r>
          <a:r>
            <a:rPr kumimoji="1" lang="en-US" altLang="ja-JP" sz="2400" b="1" dirty="0"/>
            <a:t>3</a:t>
          </a:r>
          <a:r>
            <a:rPr kumimoji="1" lang="ja-JP" altLang="en-US" sz="2400" b="1" dirty="0"/>
            <a:t>：中堅職員</a:t>
          </a:r>
        </a:p>
      </dgm:t>
    </dgm:pt>
    <dgm:pt modelId="{2F07EC98-AD3E-4551-A44A-DE6EC323AB8D}" type="parTrans" cxnId="{E0B109FD-9671-48A5-B4DC-72DEADDDBFED}">
      <dgm:prSet/>
      <dgm:spPr/>
      <dgm:t>
        <a:bodyPr/>
        <a:lstStyle/>
        <a:p>
          <a:endParaRPr kumimoji="1" lang="ja-JP" altLang="en-US" sz="3200" b="1"/>
        </a:p>
      </dgm:t>
    </dgm:pt>
    <dgm:pt modelId="{8B986A86-ACE5-4372-8132-CF455A87A031}" type="sibTrans" cxnId="{E0B109FD-9671-48A5-B4DC-72DEADDDBFED}">
      <dgm:prSet/>
      <dgm:spPr/>
      <dgm:t>
        <a:bodyPr/>
        <a:lstStyle/>
        <a:p>
          <a:endParaRPr kumimoji="1" lang="ja-JP" altLang="en-US" sz="3200" b="1"/>
        </a:p>
      </dgm:t>
    </dgm:pt>
    <dgm:pt modelId="{FDB292C5-8FF0-4C26-8379-837D44672936}">
      <dgm:prSet phldrT="[テキスト]" custT="1"/>
      <dgm:spPr/>
      <dgm:t>
        <a:bodyPr/>
        <a:lstStyle/>
        <a:p>
          <a:r>
            <a:rPr kumimoji="1" lang="en-US" altLang="en-US" sz="2000" b="1" dirty="0"/>
            <a:t>4</a:t>
          </a:r>
          <a:r>
            <a:rPr kumimoji="1" lang="ja-JP" altLang="en-US" sz="2000" b="1" dirty="0"/>
            <a:t>年目から</a:t>
          </a:r>
          <a:r>
            <a:rPr kumimoji="1" lang="en-US" altLang="en-US" sz="2000" b="1" dirty="0"/>
            <a:t>6</a:t>
          </a:r>
          <a:r>
            <a:rPr kumimoji="1" lang="ja-JP" altLang="en-US" sz="2000" b="1" dirty="0"/>
            <a:t>年目の職員</a:t>
          </a:r>
        </a:p>
      </dgm:t>
    </dgm:pt>
    <dgm:pt modelId="{3D850078-8754-4793-A140-421CF6C1BB65}" type="parTrans" cxnId="{CD6BF0F4-DFBC-4824-9DCE-0DB9488B7026}">
      <dgm:prSet/>
      <dgm:spPr/>
      <dgm:t>
        <a:bodyPr/>
        <a:lstStyle/>
        <a:p>
          <a:endParaRPr kumimoji="1" lang="ja-JP" altLang="en-US" sz="3200" b="1"/>
        </a:p>
      </dgm:t>
    </dgm:pt>
    <dgm:pt modelId="{1599CA5E-CE7B-4A37-9114-93715241B97E}" type="sibTrans" cxnId="{CD6BF0F4-DFBC-4824-9DCE-0DB9488B7026}">
      <dgm:prSet/>
      <dgm:spPr/>
      <dgm:t>
        <a:bodyPr/>
        <a:lstStyle/>
        <a:p>
          <a:endParaRPr kumimoji="1" lang="ja-JP" altLang="en-US" sz="3200" b="1"/>
        </a:p>
      </dgm:t>
    </dgm:pt>
    <dgm:pt modelId="{6F35B67A-75F1-4543-8C7D-1206907D6838}">
      <dgm:prSet phldrT="[テキスト]" custT="1"/>
      <dgm:spPr/>
      <dgm:t>
        <a:bodyPr/>
        <a:lstStyle/>
        <a:p>
          <a:r>
            <a:rPr kumimoji="1" lang="ja-JP" altLang="en-US" sz="2400" b="1" dirty="0"/>
            <a:t>レベル</a:t>
          </a:r>
          <a:r>
            <a:rPr kumimoji="1" lang="en-US" altLang="ja-JP" sz="2400" b="1" dirty="0"/>
            <a:t>4</a:t>
          </a:r>
          <a:r>
            <a:rPr kumimoji="1" lang="ja-JP" altLang="en-US" sz="2400" b="1" dirty="0"/>
            <a:t>：上級職　チーム</a:t>
          </a:r>
          <a:r>
            <a:rPr kumimoji="1" lang="ja-JP" altLang="en-US" sz="2400" b="1" dirty="0" smtClean="0"/>
            <a:t>責任者</a:t>
          </a:r>
          <a:endParaRPr kumimoji="1" lang="ja-JP" altLang="en-US" sz="2400" b="1" dirty="0"/>
        </a:p>
      </dgm:t>
    </dgm:pt>
    <dgm:pt modelId="{2AE00EBD-1FE4-43A4-A9F7-0854F201C19D}" type="parTrans" cxnId="{B3082707-1187-4553-9C66-4DF409FCE019}">
      <dgm:prSet/>
      <dgm:spPr/>
      <dgm:t>
        <a:bodyPr/>
        <a:lstStyle/>
        <a:p>
          <a:endParaRPr kumimoji="1" lang="ja-JP" altLang="en-US" sz="3200" b="1"/>
        </a:p>
      </dgm:t>
    </dgm:pt>
    <dgm:pt modelId="{C86D7962-973F-40D6-924C-A456D218DA99}" type="sibTrans" cxnId="{B3082707-1187-4553-9C66-4DF409FCE019}">
      <dgm:prSet/>
      <dgm:spPr/>
      <dgm:t>
        <a:bodyPr/>
        <a:lstStyle/>
        <a:p>
          <a:endParaRPr kumimoji="1" lang="ja-JP" altLang="en-US" sz="3200" b="1"/>
        </a:p>
      </dgm:t>
    </dgm:pt>
    <dgm:pt modelId="{2679B3F8-3B8E-46D4-959A-CF05DD16C03E}">
      <dgm:prSet phldrT="[テキスト]" custT="1"/>
      <dgm:spPr/>
      <dgm:t>
        <a:bodyPr/>
        <a:lstStyle/>
        <a:p>
          <a:r>
            <a:rPr kumimoji="1" lang="en-US" altLang="ja-JP" sz="2000" b="1" dirty="0"/>
            <a:t>7</a:t>
          </a:r>
          <a:r>
            <a:rPr kumimoji="1" lang="ja-JP" altLang="en-US" sz="2000" b="1" dirty="0"/>
            <a:t>年目以上の職員</a:t>
          </a:r>
        </a:p>
      </dgm:t>
    </dgm:pt>
    <dgm:pt modelId="{2A0AAE90-E2A3-4C8D-98C0-40DE5FC19541}" type="parTrans" cxnId="{F2119FA9-6E4A-4AB9-9BC6-7E7A238A37EA}">
      <dgm:prSet/>
      <dgm:spPr/>
      <dgm:t>
        <a:bodyPr/>
        <a:lstStyle/>
        <a:p>
          <a:endParaRPr kumimoji="1" lang="ja-JP" altLang="en-US" sz="3200" b="1"/>
        </a:p>
      </dgm:t>
    </dgm:pt>
    <dgm:pt modelId="{E84DD482-22BE-4539-A713-31A7277419F9}" type="sibTrans" cxnId="{F2119FA9-6E4A-4AB9-9BC6-7E7A238A37EA}">
      <dgm:prSet/>
      <dgm:spPr/>
      <dgm:t>
        <a:bodyPr/>
        <a:lstStyle/>
        <a:p>
          <a:endParaRPr kumimoji="1" lang="ja-JP" altLang="en-US" sz="3200" b="1"/>
        </a:p>
      </dgm:t>
    </dgm:pt>
    <dgm:pt modelId="{47AD8D25-333F-4519-98B3-A102382A7BFC}">
      <dgm:prSet phldrT="[テキスト]" custT="1"/>
      <dgm:spPr/>
      <dgm:t>
        <a:bodyPr/>
        <a:lstStyle/>
        <a:p>
          <a:r>
            <a:rPr kumimoji="1" lang="ja-JP" altLang="en-US" sz="2400" b="1" dirty="0"/>
            <a:t>レベル</a:t>
          </a:r>
          <a:r>
            <a:rPr kumimoji="1" lang="en-US" altLang="en-US" sz="2400" b="1" dirty="0"/>
            <a:t>5</a:t>
          </a:r>
          <a:r>
            <a:rPr kumimoji="1" lang="ja-JP" altLang="en-US" sz="2400" b="1" dirty="0"/>
            <a:t>：基幹的職員</a:t>
          </a:r>
        </a:p>
      </dgm:t>
    </dgm:pt>
    <dgm:pt modelId="{53D03C06-4AD2-4F7E-9E81-1CC1A6CEA4BF}" type="parTrans" cxnId="{D67FD94D-5769-4F65-8753-D295D3A17F58}">
      <dgm:prSet/>
      <dgm:spPr/>
      <dgm:t>
        <a:bodyPr/>
        <a:lstStyle/>
        <a:p>
          <a:endParaRPr kumimoji="1" lang="ja-JP" altLang="en-US" sz="3200" b="1"/>
        </a:p>
      </dgm:t>
    </dgm:pt>
    <dgm:pt modelId="{E25D984F-A41E-46B3-9E2D-E8FD634BF888}" type="sibTrans" cxnId="{D67FD94D-5769-4F65-8753-D295D3A17F58}">
      <dgm:prSet/>
      <dgm:spPr/>
      <dgm:t>
        <a:bodyPr/>
        <a:lstStyle/>
        <a:p>
          <a:endParaRPr kumimoji="1" lang="ja-JP" altLang="en-US" sz="3200" b="1"/>
        </a:p>
      </dgm:t>
    </dgm:pt>
    <dgm:pt modelId="{8C299B25-FF08-4DE5-95B2-9D7549FA3712}">
      <dgm:prSet phldrT="[テキスト]" custT="1"/>
      <dgm:spPr/>
      <dgm:t>
        <a:bodyPr/>
        <a:lstStyle/>
        <a:p>
          <a:r>
            <a:rPr kumimoji="1" lang="en-US" altLang="en-US" sz="2000" b="1" dirty="0"/>
            <a:t>7</a:t>
          </a:r>
          <a:r>
            <a:rPr kumimoji="1" lang="ja-JP" altLang="en-US" sz="2000" b="1" dirty="0"/>
            <a:t>年目以上で基幹的職員認定研修を修了した職員 </a:t>
          </a:r>
        </a:p>
      </dgm:t>
    </dgm:pt>
    <dgm:pt modelId="{5869BBE6-E95D-4AE0-BD61-1826F1C90554}" type="parTrans" cxnId="{0D12FA86-178E-4EC3-820E-0EFE5E8AE624}">
      <dgm:prSet/>
      <dgm:spPr/>
      <dgm:t>
        <a:bodyPr/>
        <a:lstStyle/>
        <a:p>
          <a:endParaRPr kumimoji="1" lang="ja-JP" altLang="en-US" sz="3200" b="1"/>
        </a:p>
      </dgm:t>
    </dgm:pt>
    <dgm:pt modelId="{D8ECAFAD-5CD1-4123-AB1B-29BCBD8EE764}" type="sibTrans" cxnId="{0D12FA86-178E-4EC3-820E-0EFE5E8AE624}">
      <dgm:prSet/>
      <dgm:spPr/>
      <dgm:t>
        <a:bodyPr/>
        <a:lstStyle/>
        <a:p>
          <a:endParaRPr kumimoji="1" lang="ja-JP" altLang="en-US" sz="3200" b="1"/>
        </a:p>
      </dgm:t>
    </dgm:pt>
    <dgm:pt modelId="{8AF20452-2EC1-47C1-B7FC-BC2776C1C8D0}">
      <dgm:prSet custT="1"/>
      <dgm:spPr/>
      <dgm:t>
        <a:bodyPr/>
        <a:lstStyle/>
        <a:p>
          <a:r>
            <a:rPr kumimoji="1" lang="ja-JP" altLang="en-US" sz="2800" b="1" dirty="0"/>
            <a:t>施設長</a:t>
          </a:r>
        </a:p>
      </dgm:t>
    </dgm:pt>
    <dgm:pt modelId="{3E48909F-AA0C-40B0-A678-8CBD4EDE60B9}" type="parTrans" cxnId="{45B0D588-E10C-45F8-B528-B686DED759CE}">
      <dgm:prSet/>
      <dgm:spPr/>
      <dgm:t>
        <a:bodyPr/>
        <a:lstStyle/>
        <a:p>
          <a:endParaRPr kumimoji="1" lang="ja-JP" altLang="en-US" sz="3200" b="1"/>
        </a:p>
      </dgm:t>
    </dgm:pt>
    <dgm:pt modelId="{A0CA3962-D573-489B-A65B-BF9E7D8A54AF}" type="sibTrans" cxnId="{45B0D588-E10C-45F8-B528-B686DED759CE}">
      <dgm:prSet/>
      <dgm:spPr/>
      <dgm:t>
        <a:bodyPr/>
        <a:lstStyle/>
        <a:p>
          <a:endParaRPr kumimoji="1" lang="ja-JP" altLang="en-US" sz="3200" b="1"/>
        </a:p>
      </dgm:t>
    </dgm:pt>
    <dgm:pt modelId="{4C19D03B-935B-484D-A19E-31E01AE481C5}" type="pres">
      <dgm:prSet presAssocID="{B946700D-DDD1-4CC6-9304-7C951A2F68CD}" presName="Name0" presStyleCnt="0">
        <dgm:presLayoutVars>
          <dgm:dir/>
          <dgm:animLvl val="lvl"/>
          <dgm:resizeHandles val="exact"/>
        </dgm:presLayoutVars>
      </dgm:prSet>
      <dgm:spPr/>
      <dgm:t>
        <a:bodyPr/>
        <a:lstStyle/>
        <a:p>
          <a:endParaRPr kumimoji="1" lang="ja-JP" altLang="en-US"/>
        </a:p>
      </dgm:t>
    </dgm:pt>
    <dgm:pt modelId="{C1D7EE7B-4EB8-4EEB-B513-F246093A93D2}" type="pres">
      <dgm:prSet presAssocID="{8AF20452-2EC1-47C1-B7FC-BC2776C1C8D0}" presName="boxAndChildren" presStyleCnt="0"/>
      <dgm:spPr/>
    </dgm:pt>
    <dgm:pt modelId="{3A2EF1DA-9123-4029-8F91-37823C9647F3}" type="pres">
      <dgm:prSet presAssocID="{8AF20452-2EC1-47C1-B7FC-BC2776C1C8D0}" presName="parentTextBox" presStyleLbl="node1" presStyleIdx="0" presStyleCnt="6"/>
      <dgm:spPr/>
      <dgm:t>
        <a:bodyPr/>
        <a:lstStyle/>
        <a:p>
          <a:endParaRPr kumimoji="1" lang="ja-JP" altLang="en-US"/>
        </a:p>
      </dgm:t>
    </dgm:pt>
    <dgm:pt modelId="{E071876E-1BBC-4ACC-BA6F-00383979F3D9}" type="pres">
      <dgm:prSet presAssocID="{E25D984F-A41E-46B3-9E2D-E8FD634BF888}" presName="sp" presStyleCnt="0"/>
      <dgm:spPr/>
    </dgm:pt>
    <dgm:pt modelId="{151C3B2F-BB2C-47BF-A75B-0AF4CBE4DF8C}" type="pres">
      <dgm:prSet presAssocID="{47AD8D25-333F-4519-98B3-A102382A7BFC}" presName="arrowAndChildren" presStyleCnt="0"/>
      <dgm:spPr/>
    </dgm:pt>
    <dgm:pt modelId="{3C7FA192-59AC-42CA-9AF9-34D55F05F85F}" type="pres">
      <dgm:prSet presAssocID="{47AD8D25-333F-4519-98B3-A102382A7BFC}" presName="parentTextArrow" presStyleLbl="node1" presStyleIdx="0" presStyleCnt="6"/>
      <dgm:spPr/>
      <dgm:t>
        <a:bodyPr/>
        <a:lstStyle/>
        <a:p>
          <a:endParaRPr kumimoji="1" lang="ja-JP" altLang="en-US"/>
        </a:p>
      </dgm:t>
    </dgm:pt>
    <dgm:pt modelId="{DE6F11B6-04FB-45B9-BC69-5670AC3487CA}" type="pres">
      <dgm:prSet presAssocID="{47AD8D25-333F-4519-98B3-A102382A7BFC}" presName="arrow" presStyleLbl="node1" presStyleIdx="1" presStyleCnt="6"/>
      <dgm:spPr/>
      <dgm:t>
        <a:bodyPr/>
        <a:lstStyle/>
        <a:p>
          <a:endParaRPr kumimoji="1" lang="ja-JP" altLang="en-US"/>
        </a:p>
      </dgm:t>
    </dgm:pt>
    <dgm:pt modelId="{A41C17E1-57DD-475B-9CF1-03195CFF9569}" type="pres">
      <dgm:prSet presAssocID="{47AD8D25-333F-4519-98B3-A102382A7BFC}" presName="descendantArrow" presStyleCnt="0"/>
      <dgm:spPr/>
    </dgm:pt>
    <dgm:pt modelId="{1F5C02CA-C92A-494D-ABF8-4F72EDD2088D}" type="pres">
      <dgm:prSet presAssocID="{8C299B25-FF08-4DE5-95B2-9D7549FA3712}" presName="childTextArrow" presStyleLbl="fgAccFollowNode1" presStyleIdx="0" presStyleCnt="5">
        <dgm:presLayoutVars>
          <dgm:bulletEnabled val="1"/>
        </dgm:presLayoutVars>
      </dgm:prSet>
      <dgm:spPr/>
      <dgm:t>
        <a:bodyPr/>
        <a:lstStyle/>
        <a:p>
          <a:endParaRPr kumimoji="1" lang="ja-JP" altLang="en-US"/>
        </a:p>
      </dgm:t>
    </dgm:pt>
    <dgm:pt modelId="{B15E3414-0ABE-4F82-83AC-225EF5C24AB6}" type="pres">
      <dgm:prSet presAssocID="{C86D7962-973F-40D6-924C-A456D218DA99}" presName="sp" presStyleCnt="0"/>
      <dgm:spPr/>
    </dgm:pt>
    <dgm:pt modelId="{BF9F28FB-0F18-44ED-9E41-52951D6521E4}" type="pres">
      <dgm:prSet presAssocID="{6F35B67A-75F1-4543-8C7D-1206907D6838}" presName="arrowAndChildren" presStyleCnt="0"/>
      <dgm:spPr/>
    </dgm:pt>
    <dgm:pt modelId="{CE037EEB-AC7B-433E-888B-15409A464BC3}" type="pres">
      <dgm:prSet presAssocID="{6F35B67A-75F1-4543-8C7D-1206907D6838}" presName="parentTextArrow" presStyleLbl="node1" presStyleIdx="1" presStyleCnt="6"/>
      <dgm:spPr/>
      <dgm:t>
        <a:bodyPr/>
        <a:lstStyle/>
        <a:p>
          <a:endParaRPr kumimoji="1" lang="ja-JP" altLang="en-US"/>
        </a:p>
      </dgm:t>
    </dgm:pt>
    <dgm:pt modelId="{3D05FC45-9FA5-4772-A78B-6EE576164F38}" type="pres">
      <dgm:prSet presAssocID="{6F35B67A-75F1-4543-8C7D-1206907D6838}" presName="arrow" presStyleLbl="node1" presStyleIdx="2" presStyleCnt="6"/>
      <dgm:spPr/>
      <dgm:t>
        <a:bodyPr/>
        <a:lstStyle/>
        <a:p>
          <a:endParaRPr kumimoji="1" lang="ja-JP" altLang="en-US"/>
        </a:p>
      </dgm:t>
    </dgm:pt>
    <dgm:pt modelId="{A461FF65-D0E3-4C43-AF5C-672BD4C33015}" type="pres">
      <dgm:prSet presAssocID="{6F35B67A-75F1-4543-8C7D-1206907D6838}" presName="descendantArrow" presStyleCnt="0"/>
      <dgm:spPr/>
    </dgm:pt>
    <dgm:pt modelId="{DD9AC700-F99D-4B09-866C-5FF18FF073D7}" type="pres">
      <dgm:prSet presAssocID="{2679B3F8-3B8E-46D4-959A-CF05DD16C03E}" presName="childTextArrow" presStyleLbl="fgAccFollowNode1" presStyleIdx="1" presStyleCnt="5">
        <dgm:presLayoutVars>
          <dgm:bulletEnabled val="1"/>
        </dgm:presLayoutVars>
      </dgm:prSet>
      <dgm:spPr/>
      <dgm:t>
        <a:bodyPr/>
        <a:lstStyle/>
        <a:p>
          <a:endParaRPr kumimoji="1" lang="ja-JP" altLang="en-US"/>
        </a:p>
      </dgm:t>
    </dgm:pt>
    <dgm:pt modelId="{7F5E6DD0-C55A-446F-AD67-61CDE6AD121B}" type="pres">
      <dgm:prSet presAssocID="{8B986A86-ACE5-4372-8132-CF455A87A031}" presName="sp" presStyleCnt="0"/>
      <dgm:spPr/>
    </dgm:pt>
    <dgm:pt modelId="{0B126F00-8906-4144-A8B4-E0C244E04190}" type="pres">
      <dgm:prSet presAssocID="{31B03A7B-0A84-427B-879F-E22303A68B83}" presName="arrowAndChildren" presStyleCnt="0"/>
      <dgm:spPr/>
    </dgm:pt>
    <dgm:pt modelId="{B1A32DAE-7480-4EAC-B965-8AE0F17F47A8}" type="pres">
      <dgm:prSet presAssocID="{31B03A7B-0A84-427B-879F-E22303A68B83}" presName="parentTextArrow" presStyleLbl="node1" presStyleIdx="2" presStyleCnt="6"/>
      <dgm:spPr/>
      <dgm:t>
        <a:bodyPr/>
        <a:lstStyle/>
        <a:p>
          <a:endParaRPr kumimoji="1" lang="ja-JP" altLang="en-US"/>
        </a:p>
      </dgm:t>
    </dgm:pt>
    <dgm:pt modelId="{705DF0E7-7D4C-478C-A785-D8405E261CC1}" type="pres">
      <dgm:prSet presAssocID="{31B03A7B-0A84-427B-879F-E22303A68B83}" presName="arrow" presStyleLbl="node1" presStyleIdx="3" presStyleCnt="6" custLinFactNeighborY="3259"/>
      <dgm:spPr/>
      <dgm:t>
        <a:bodyPr/>
        <a:lstStyle/>
        <a:p>
          <a:endParaRPr kumimoji="1" lang="ja-JP" altLang="en-US"/>
        </a:p>
      </dgm:t>
    </dgm:pt>
    <dgm:pt modelId="{3A467EED-E97A-42FE-B281-CDA588C035D9}" type="pres">
      <dgm:prSet presAssocID="{31B03A7B-0A84-427B-879F-E22303A68B83}" presName="descendantArrow" presStyleCnt="0"/>
      <dgm:spPr/>
    </dgm:pt>
    <dgm:pt modelId="{CA2918DB-FB7B-4B93-8368-DAB73D8C995E}" type="pres">
      <dgm:prSet presAssocID="{FDB292C5-8FF0-4C26-8379-837D44672936}" presName="childTextArrow" presStyleLbl="fgAccFollowNode1" presStyleIdx="2" presStyleCnt="5">
        <dgm:presLayoutVars>
          <dgm:bulletEnabled val="1"/>
        </dgm:presLayoutVars>
      </dgm:prSet>
      <dgm:spPr/>
      <dgm:t>
        <a:bodyPr/>
        <a:lstStyle/>
        <a:p>
          <a:endParaRPr kumimoji="1" lang="ja-JP" altLang="en-US"/>
        </a:p>
      </dgm:t>
    </dgm:pt>
    <dgm:pt modelId="{B8CA9601-AF24-4901-84FA-376A8019C822}" type="pres">
      <dgm:prSet presAssocID="{287CA90E-731C-44DD-895F-8BBEC7F9B5ED}" presName="sp" presStyleCnt="0"/>
      <dgm:spPr/>
    </dgm:pt>
    <dgm:pt modelId="{1122F480-22E3-43DC-8C36-590FF6652390}" type="pres">
      <dgm:prSet presAssocID="{C11C0179-7EC2-45EF-B543-44291E7D5750}" presName="arrowAndChildren" presStyleCnt="0"/>
      <dgm:spPr/>
    </dgm:pt>
    <dgm:pt modelId="{62593C6B-84AD-477D-B15B-9C57278908EA}" type="pres">
      <dgm:prSet presAssocID="{C11C0179-7EC2-45EF-B543-44291E7D5750}" presName="parentTextArrow" presStyleLbl="node1" presStyleIdx="3" presStyleCnt="6"/>
      <dgm:spPr/>
      <dgm:t>
        <a:bodyPr/>
        <a:lstStyle/>
        <a:p>
          <a:endParaRPr kumimoji="1" lang="ja-JP" altLang="en-US"/>
        </a:p>
      </dgm:t>
    </dgm:pt>
    <dgm:pt modelId="{1F60B3F2-5592-4FE9-B9EE-B28E5A8927EA}" type="pres">
      <dgm:prSet presAssocID="{C11C0179-7EC2-45EF-B543-44291E7D5750}" presName="arrow" presStyleLbl="node1" presStyleIdx="4" presStyleCnt="6" custLinFactNeighborY="1497"/>
      <dgm:spPr/>
      <dgm:t>
        <a:bodyPr/>
        <a:lstStyle/>
        <a:p>
          <a:endParaRPr kumimoji="1" lang="ja-JP" altLang="en-US"/>
        </a:p>
      </dgm:t>
    </dgm:pt>
    <dgm:pt modelId="{B68AD39E-0FC6-4E43-9B6C-427E6476DA4A}" type="pres">
      <dgm:prSet presAssocID="{C11C0179-7EC2-45EF-B543-44291E7D5750}" presName="descendantArrow" presStyleCnt="0"/>
      <dgm:spPr/>
    </dgm:pt>
    <dgm:pt modelId="{7E77DF2F-4700-4FE3-9229-B7113E477358}" type="pres">
      <dgm:prSet presAssocID="{41A93555-855B-41B7-A506-8076A96EBAC5}" presName="childTextArrow" presStyleLbl="fgAccFollowNode1" presStyleIdx="3" presStyleCnt="5">
        <dgm:presLayoutVars>
          <dgm:bulletEnabled val="1"/>
        </dgm:presLayoutVars>
      </dgm:prSet>
      <dgm:spPr/>
      <dgm:t>
        <a:bodyPr/>
        <a:lstStyle/>
        <a:p>
          <a:endParaRPr kumimoji="1" lang="ja-JP" altLang="en-US"/>
        </a:p>
      </dgm:t>
    </dgm:pt>
    <dgm:pt modelId="{6A6A9663-AD07-4034-B281-E349C4A3FC02}" type="pres">
      <dgm:prSet presAssocID="{83FF98C7-DC21-463D-B0E7-61AF1FE6746D}" presName="sp" presStyleCnt="0"/>
      <dgm:spPr/>
    </dgm:pt>
    <dgm:pt modelId="{26542D1A-D994-4C3E-AF18-099242769F00}" type="pres">
      <dgm:prSet presAssocID="{50D7EDE4-4861-4416-9181-A2A3E24BE50E}" presName="arrowAndChildren" presStyleCnt="0"/>
      <dgm:spPr/>
    </dgm:pt>
    <dgm:pt modelId="{1BCFF65D-1894-4AFB-82E9-B37BB5C71CB1}" type="pres">
      <dgm:prSet presAssocID="{50D7EDE4-4861-4416-9181-A2A3E24BE50E}" presName="parentTextArrow" presStyleLbl="node1" presStyleIdx="4" presStyleCnt="6"/>
      <dgm:spPr/>
      <dgm:t>
        <a:bodyPr/>
        <a:lstStyle/>
        <a:p>
          <a:endParaRPr kumimoji="1" lang="ja-JP" altLang="en-US"/>
        </a:p>
      </dgm:t>
    </dgm:pt>
    <dgm:pt modelId="{C11500BF-F83F-4D1E-83B1-2FCE8048FB60}" type="pres">
      <dgm:prSet presAssocID="{50D7EDE4-4861-4416-9181-A2A3E24BE50E}" presName="arrow" presStyleLbl="node1" presStyleIdx="5" presStyleCnt="6" custLinFactNeighborX="768" custLinFactNeighborY="8096"/>
      <dgm:spPr/>
      <dgm:t>
        <a:bodyPr/>
        <a:lstStyle/>
        <a:p>
          <a:endParaRPr kumimoji="1" lang="ja-JP" altLang="en-US"/>
        </a:p>
      </dgm:t>
    </dgm:pt>
    <dgm:pt modelId="{E7B96E70-E83C-4D9E-BD7C-3CD48E831F67}" type="pres">
      <dgm:prSet presAssocID="{50D7EDE4-4861-4416-9181-A2A3E24BE50E}" presName="descendantArrow" presStyleCnt="0"/>
      <dgm:spPr/>
    </dgm:pt>
    <dgm:pt modelId="{EDF7EE05-E911-4D54-BFBB-C5C7B4F6970A}" type="pres">
      <dgm:prSet presAssocID="{C2233E0E-C109-49CB-873C-2E5748513713}" presName="childTextArrow" presStyleLbl="fgAccFollowNode1" presStyleIdx="4" presStyleCnt="5" custLinFactNeighborY="74339">
        <dgm:presLayoutVars>
          <dgm:bulletEnabled val="1"/>
        </dgm:presLayoutVars>
      </dgm:prSet>
      <dgm:spPr/>
      <dgm:t>
        <a:bodyPr/>
        <a:lstStyle/>
        <a:p>
          <a:endParaRPr kumimoji="1" lang="ja-JP" altLang="en-US"/>
        </a:p>
      </dgm:t>
    </dgm:pt>
  </dgm:ptLst>
  <dgm:cxnLst>
    <dgm:cxn modelId="{CAAB6A9B-6C1A-4DD7-8325-5DFBF2FDD881}" type="presOf" srcId="{6F35B67A-75F1-4543-8C7D-1206907D6838}" destId="{CE037EEB-AC7B-433E-888B-15409A464BC3}" srcOrd="0" destOrd="0" presId="urn:microsoft.com/office/officeart/2005/8/layout/process4"/>
    <dgm:cxn modelId="{36C0A66C-866C-467D-BD05-68F801368B85}" srcId="{C11C0179-7EC2-45EF-B543-44291E7D5750}" destId="{41A93555-855B-41B7-A506-8076A96EBAC5}" srcOrd="0" destOrd="0" parTransId="{960BA3FA-B230-4119-823F-23A0404A609E}" sibTransId="{1FBEB04A-AE9D-4255-8DB8-85B9D97385AD}"/>
    <dgm:cxn modelId="{F2119FA9-6E4A-4AB9-9BC6-7E7A238A37EA}" srcId="{6F35B67A-75F1-4543-8C7D-1206907D6838}" destId="{2679B3F8-3B8E-46D4-959A-CF05DD16C03E}" srcOrd="0" destOrd="0" parTransId="{2A0AAE90-E2A3-4C8D-98C0-40DE5FC19541}" sibTransId="{E84DD482-22BE-4539-A713-31A7277419F9}"/>
    <dgm:cxn modelId="{B3082707-1187-4553-9C66-4DF409FCE019}" srcId="{B946700D-DDD1-4CC6-9304-7C951A2F68CD}" destId="{6F35B67A-75F1-4543-8C7D-1206907D6838}" srcOrd="3" destOrd="0" parTransId="{2AE00EBD-1FE4-43A4-A9F7-0854F201C19D}" sibTransId="{C86D7962-973F-40D6-924C-A456D218DA99}"/>
    <dgm:cxn modelId="{838888BB-5A09-46E7-839D-00A1737BFA1E}" type="presOf" srcId="{6F35B67A-75F1-4543-8C7D-1206907D6838}" destId="{3D05FC45-9FA5-4772-A78B-6EE576164F38}" srcOrd="1" destOrd="0" presId="urn:microsoft.com/office/officeart/2005/8/layout/process4"/>
    <dgm:cxn modelId="{DD6F09F5-7A07-4B3B-8B78-AB4ED2976D03}" type="presOf" srcId="{50D7EDE4-4861-4416-9181-A2A3E24BE50E}" destId="{1BCFF65D-1894-4AFB-82E9-B37BB5C71CB1}" srcOrd="0" destOrd="0" presId="urn:microsoft.com/office/officeart/2005/8/layout/process4"/>
    <dgm:cxn modelId="{678ADECD-258A-4140-A633-20EFE598775B}" type="presOf" srcId="{41A93555-855B-41B7-A506-8076A96EBAC5}" destId="{7E77DF2F-4700-4FE3-9229-B7113E477358}" srcOrd="0" destOrd="0" presId="urn:microsoft.com/office/officeart/2005/8/layout/process4"/>
    <dgm:cxn modelId="{7B9F0C88-4137-467A-B9EC-59A75546140B}" srcId="{B946700D-DDD1-4CC6-9304-7C951A2F68CD}" destId="{50D7EDE4-4861-4416-9181-A2A3E24BE50E}" srcOrd="0" destOrd="0" parTransId="{B1C402C5-266C-4FD4-A564-08F26F8C9335}" sibTransId="{83FF98C7-DC21-463D-B0E7-61AF1FE6746D}"/>
    <dgm:cxn modelId="{CD6BF0F4-DFBC-4824-9DCE-0DB9488B7026}" srcId="{31B03A7B-0A84-427B-879F-E22303A68B83}" destId="{FDB292C5-8FF0-4C26-8379-837D44672936}" srcOrd="0" destOrd="0" parTransId="{3D850078-8754-4793-A140-421CF6C1BB65}" sibTransId="{1599CA5E-CE7B-4A37-9114-93715241B97E}"/>
    <dgm:cxn modelId="{30FF2A7D-074F-47AD-AF06-C6917D1FF09C}" type="presOf" srcId="{8C299B25-FF08-4DE5-95B2-9D7549FA3712}" destId="{1F5C02CA-C92A-494D-ABF8-4F72EDD2088D}" srcOrd="0" destOrd="0" presId="urn:microsoft.com/office/officeart/2005/8/layout/process4"/>
    <dgm:cxn modelId="{5C98E4B9-811D-4FB5-902A-F0AFB389B535}" srcId="{B946700D-DDD1-4CC6-9304-7C951A2F68CD}" destId="{C11C0179-7EC2-45EF-B543-44291E7D5750}" srcOrd="1" destOrd="0" parTransId="{E360FE0E-C45E-4856-8004-AEB50AB4CCD2}" sibTransId="{287CA90E-731C-44DD-895F-8BBEC7F9B5ED}"/>
    <dgm:cxn modelId="{1D9D068A-8EA6-42D8-A61A-95A53B0357BC}" type="presOf" srcId="{FDB292C5-8FF0-4C26-8379-837D44672936}" destId="{CA2918DB-FB7B-4B93-8368-DAB73D8C995E}" srcOrd="0" destOrd="0" presId="urn:microsoft.com/office/officeart/2005/8/layout/process4"/>
    <dgm:cxn modelId="{E0B109FD-9671-48A5-B4DC-72DEADDDBFED}" srcId="{B946700D-DDD1-4CC6-9304-7C951A2F68CD}" destId="{31B03A7B-0A84-427B-879F-E22303A68B83}" srcOrd="2" destOrd="0" parTransId="{2F07EC98-AD3E-4551-A44A-DE6EC323AB8D}" sibTransId="{8B986A86-ACE5-4372-8132-CF455A87A031}"/>
    <dgm:cxn modelId="{5FFD5719-8AD1-4C2E-809D-6CBD252150D3}" type="presOf" srcId="{B946700D-DDD1-4CC6-9304-7C951A2F68CD}" destId="{4C19D03B-935B-484D-A19E-31E01AE481C5}" srcOrd="0" destOrd="0" presId="urn:microsoft.com/office/officeart/2005/8/layout/process4"/>
    <dgm:cxn modelId="{D67FD94D-5769-4F65-8753-D295D3A17F58}" srcId="{B946700D-DDD1-4CC6-9304-7C951A2F68CD}" destId="{47AD8D25-333F-4519-98B3-A102382A7BFC}" srcOrd="4" destOrd="0" parTransId="{53D03C06-4AD2-4F7E-9E81-1CC1A6CEA4BF}" sibTransId="{E25D984F-A41E-46B3-9E2D-E8FD634BF888}"/>
    <dgm:cxn modelId="{0E941F6C-25AE-4F1E-8062-B306B644651A}" type="presOf" srcId="{50D7EDE4-4861-4416-9181-A2A3E24BE50E}" destId="{C11500BF-F83F-4D1E-83B1-2FCE8048FB60}" srcOrd="1" destOrd="0" presId="urn:microsoft.com/office/officeart/2005/8/layout/process4"/>
    <dgm:cxn modelId="{3286B26C-5AAC-47BC-81A3-3856D0EC47E3}" type="presOf" srcId="{C2233E0E-C109-49CB-873C-2E5748513713}" destId="{EDF7EE05-E911-4D54-BFBB-C5C7B4F6970A}" srcOrd="0" destOrd="0" presId="urn:microsoft.com/office/officeart/2005/8/layout/process4"/>
    <dgm:cxn modelId="{EC5F7387-18B4-4534-AA3C-26567C1979CE}" type="presOf" srcId="{47AD8D25-333F-4519-98B3-A102382A7BFC}" destId="{3C7FA192-59AC-42CA-9AF9-34D55F05F85F}" srcOrd="0" destOrd="0" presId="urn:microsoft.com/office/officeart/2005/8/layout/process4"/>
    <dgm:cxn modelId="{161DEF32-752C-4A41-ABD7-8C7ECE911C5C}" type="presOf" srcId="{47AD8D25-333F-4519-98B3-A102382A7BFC}" destId="{DE6F11B6-04FB-45B9-BC69-5670AC3487CA}" srcOrd="1" destOrd="0" presId="urn:microsoft.com/office/officeart/2005/8/layout/process4"/>
    <dgm:cxn modelId="{0D12FA86-178E-4EC3-820E-0EFE5E8AE624}" srcId="{47AD8D25-333F-4519-98B3-A102382A7BFC}" destId="{8C299B25-FF08-4DE5-95B2-9D7549FA3712}" srcOrd="0" destOrd="0" parTransId="{5869BBE6-E95D-4AE0-BD61-1826F1C90554}" sibTransId="{D8ECAFAD-5CD1-4123-AB1B-29BCBD8EE764}"/>
    <dgm:cxn modelId="{297768B2-9D3A-41D7-8FB4-7A3217F06324}" type="presOf" srcId="{C11C0179-7EC2-45EF-B543-44291E7D5750}" destId="{62593C6B-84AD-477D-B15B-9C57278908EA}" srcOrd="0" destOrd="0" presId="urn:microsoft.com/office/officeart/2005/8/layout/process4"/>
    <dgm:cxn modelId="{0BF78AE3-D9C6-4411-9847-260EDEA2D758}" srcId="{50D7EDE4-4861-4416-9181-A2A3E24BE50E}" destId="{C2233E0E-C109-49CB-873C-2E5748513713}" srcOrd="0" destOrd="0" parTransId="{22E78D34-DDF7-4D1F-9A74-64B5A4675593}" sibTransId="{FBA340EB-C960-402D-9140-957428AB8F0D}"/>
    <dgm:cxn modelId="{6BD94E21-3BEE-4F42-9237-9B141A020E29}" type="presOf" srcId="{31B03A7B-0A84-427B-879F-E22303A68B83}" destId="{705DF0E7-7D4C-478C-A785-D8405E261CC1}" srcOrd="1" destOrd="0" presId="urn:microsoft.com/office/officeart/2005/8/layout/process4"/>
    <dgm:cxn modelId="{53572AE5-B2D5-4B9D-991E-32BB506F249B}" type="presOf" srcId="{31B03A7B-0A84-427B-879F-E22303A68B83}" destId="{B1A32DAE-7480-4EAC-B965-8AE0F17F47A8}" srcOrd="0" destOrd="0" presId="urn:microsoft.com/office/officeart/2005/8/layout/process4"/>
    <dgm:cxn modelId="{62DE86C9-811B-4632-8C89-04AB76654E6C}" type="presOf" srcId="{8AF20452-2EC1-47C1-B7FC-BC2776C1C8D0}" destId="{3A2EF1DA-9123-4029-8F91-37823C9647F3}" srcOrd="0" destOrd="0" presId="urn:microsoft.com/office/officeart/2005/8/layout/process4"/>
    <dgm:cxn modelId="{6524E913-4DDD-4481-9C97-D5DA80764C59}" type="presOf" srcId="{C11C0179-7EC2-45EF-B543-44291E7D5750}" destId="{1F60B3F2-5592-4FE9-B9EE-B28E5A8927EA}" srcOrd="1" destOrd="0" presId="urn:microsoft.com/office/officeart/2005/8/layout/process4"/>
    <dgm:cxn modelId="{EA0811DB-9186-4C22-9422-832E8F3DB444}" type="presOf" srcId="{2679B3F8-3B8E-46D4-959A-CF05DD16C03E}" destId="{DD9AC700-F99D-4B09-866C-5FF18FF073D7}" srcOrd="0" destOrd="0" presId="urn:microsoft.com/office/officeart/2005/8/layout/process4"/>
    <dgm:cxn modelId="{45B0D588-E10C-45F8-B528-B686DED759CE}" srcId="{B946700D-DDD1-4CC6-9304-7C951A2F68CD}" destId="{8AF20452-2EC1-47C1-B7FC-BC2776C1C8D0}" srcOrd="5" destOrd="0" parTransId="{3E48909F-AA0C-40B0-A678-8CBD4EDE60B9}" sibTransId="{A0CA3962-D573-489B-A65B-BF9E7D8A54AF}"/>
    <dgm:cxn modelId="{EA53C969-1AF1-4A0D-862E-E88E67E1B6BD}" type="presParOf" srcId="{4C19D03B-935B-484D-A19E-31E01AE481C5}" destId="{C1D7EE7B-4EB8-4EEB-B513-F246093A93D2}" srcOrd="0" destOrd="0" presId="urn:microsoft.com/office/officeart/2005/8/layout/process4"/>
    <dgm:cxn modelId="{A5629F9D-3DD0-4DA3-A9F3-6A511BE7B606}" type="presParOf" srcId="{C1D7EE7B-4EB8-4EEB-B513-F246093A93D2}" destId="{3A2EF1DA-9123-4029-8F91-37823C9647F3}" srcOrd="0" destOrd="0" presId="urn:microsoft.com/office/officeart/2005/8/layout/process4"/>
    <dgm:cxn modelId="{14DAA158-995D-4709-A71B-940710BA22C0}" type="presParOf" srcId="{4C19D03B-935B-484D-A19E-31E01AE481C5}" destId="{E071876E-1BBC-4ACC-BA6F-00383979F3D9}" srcOrd="1" destOrd="0" presId="urn:microsoft.com/office/officeart/2005/8/layout/process4"/>
    <dgm:cxn modelId="{2F4718EB-E2A7-4E9E-82DD-7A4F7098A21E}" type="presParOf" srcId="{4C19D03B-935B-484D-A19E-31E01AE481C5}" destId="{151C3B2F-BB2C-47BF-A75B-0AF4CBE4DF8C}" srcOrd="2" destOrd="0" presId="urn:microsoft.com/office/officeart/2005/8/layout/process4"/>
    <dgm:cxn modelId="{0F9FBFCF-E88D-41E9-B251-5888EB08A98E}" type="presParOf" srcId="{151C3B2F-BB2C-47BF-A75B-0AF4CBE4DF8C}" destId="{3C7FA192-59AC-42CA-9AF9-34D55F05F85F}" srcOrd="0" destOrd="0" presId="urn:microsoft.com/office/officeart/2005/8/layout/process4"/>
    <dgm:cxn modelId="{342D62B5-2059-490A-BA42-3B2B2F5DBC06}" type="presParOf" srcId="{151C3B2F-BB2C-47BF-A75B-0AF4CBE4DF8C}" destId="{DE6F11B6-04FB-45B9-BC69-5670AC3487CA}" srcOrd="1" destOrd="0" presId="urn:microsoft.com/office/officeart/2005/8/layout/process4"/>
    <dgm:cxn modelId="{20B392CC-7F73-4B1E-A430-F45F08062275}" type="presParOf" srcId="{151C3B2F-BB2C-47BF-A75B-0AF4CBE4DF8C}" destId="{A41C17E1-57DD-475B-9CF1-03195CFF9569}" srcOrd="2" destOrd="0" presId="urn:microsoft.com/office/officeart/2005/8/layout/process4"/>
    <dgm:cxn modelId="{2D67769D-197B-4BBD-A7DF-3DB990B61342}" type="presParOf" srcId="{A41C17E1-57DD-475B-9CF1-03195CFF9569}" destId="{1F5C02CA-C92A-494D-ABF8-4F72EDD2088D}" srcOrd="0" destOrd="0" presId="urn:microsoft.com/office/officeart/2005/8/layout/process4"/>
    <dgm:cxn modelId="{5696041D-B758-47D5-BC6C-F5DFFB4F7EF8}" type="presParOf" srcId="{4C19D03B-935B-484D-A19E-31E01AE481C5}" destId="{B15E3414-0ABE-4F82-83AC-225EF5C24AB6}" srcOrd="3" destOrd="0" presId="urn:microsoft.com/office/officeart/2005/8/layout/process4"/>
    <dgm:cxn modelId="{B1BB2DB6-D811-4785-BFAB-FF16954E75B8}" type="presParOf" srcId="{4C19D03B-935B-484D-A19E-31E01AE481C5}" destId="{BF9F28FB-0F18-44ED-9E41-52951D6521E4}" srcOrd="4" destOrd="0" presId="urn:microsoft.com/office/officeart/2005/8/layout/process4"/>
    <dgm:cxn modelId="{4CE624E1-60D5-4F95-8C5F-A62D34188FAE}" type="presParOf" srcId="{BF9F28FB-0F18-44ED-9E41-52951D6521E4}" destId="{CE037EEB-AC7B-433E-888B-15409A464BC3}" srcOrd="0" destOrd="0" presId="urn:microsoft.com/office/officeart/2005/8/layout/process4"/>
    <dgm:cxn modelId="{75EF7247-7C21-4C91-9939-2462F3CDA37F}" type="presParOf" srcId="{BF9F28FB-0F18-44ED-9E41-52951D6521E4}" destId="{3D05FC45-9FA5-4772-A78B-6EE576164F38}" srcOrd="1" destOrd="0" presId="urn:microsoft.com/office/officeart/2005/8/layout/process4"/>
    <dgm:cxn modelId="{6BB1B04B-E471-4546-91C7-CDF2F367FE56}" type="presParOf" srcId="{BF9F28FB-0F18-44ED-9E41-52951D6521E4}" destId="{A461FF65-D0E3-4C43-AF5C-672BD4C33015}" srcOrd="2" destOrd="0" presId="urn:microsoft.com/office/officeart/2005/8/layout/process4"/>
    <dgm:cxn modelId="{CB4F9B53-1522-4FD4-B28B-21C0E5AF63D8}" type="presParOf" srcId="{A461FF65-D0E3-4C43-AF5C-672BD4C33015}" destId="{DD9AC700-F99D-4B09-866C-5FF18FF073D7}" srcOrd="0" destOrd="0" presId="urn:microsoft.com/office/officeart/2005/8/layout/process4"/>
    <dgm:cxn modelId="{FD4D962C-3FA3-4D0B-9B97-E80BD4A39A3C}" type="presParOf" srcId="{4C19D03B-935B-484D-A19E-31E01AE481C5}" destId="{7F5E6DD0-C55A-446F-AD67-61CDE6AD121B}" srcOrd="5" destOrd="0" presId="urn:microsoft.com/office/officeart/2005/8/layout/process4"/>
    <dgm:cxn modelId="{679363CD-2D3F-491A-86D6-9370BA43319D}" type="presParOf" srcId="{4C19D03B-935B-484D-A19E-31E01AE481C5}" destId="{0B126F00-8906-4144-A8B4-E0C244E04190}" srcOrd="6" destOrd="0" presId="urn:microsoft.com/office/officeart/2005/8/layout/process4"/>
    <dgm:cxn modelId="{BE8FE1C4-55AF-424E-A3F9-D69C106F157A}" type="presParOf" srcId="{0B126F00-8906-4144-A8B4-E0C244E04190}" destId="{B1A32DAE-7480-4EAC-B965-8AE0F17F47A8}" srcOrd="0" destOrd="0" presId="urn:microsoft.com/office/officeart/2005/8/layout/process4"/>
    <dgm:cxn modelId="{21949552-1A05-427B-B01B-AF5EC9E2910D}" type="presParOf" srcId="{0B126F00-8906-4144-A8B4-E0C244E04190}" destId="{705DF0E7-7D4C-478C-A785-D8405E261CC1}" srcOrd="1" destOrd="0" presId="urn:microsoft.com/office/officeart/2005/8/layout/process4"/>
    <dgm:cxn modelId="{5D90628F-264B-4245-9C62-07141D66B820}" type="presParOf" srcId="{0B126F00-8906-4144-A8B4-E0C244E04190}" destId="{3A467EED-E97A-42FE-B281-CDA588C035D9}" srcOrd="2" destOrd="0" presId="urn:microsoft.com/office/officeart/2005/8/layout/process4"/>
    <dgm:cxn modelId="{70DEF2A8-045C-4033-B3CF-81401099A628}" type="presParOf" srcId="{3A467EED-E97A-42FE-B281-CDA588C035D9}" destId="{CA2918DB-FB7B-4B93-8368-DAB73D8C995E}" srcOrd="0" destOrd="0" presId="urn:microsoft.com/office/officeart/2005/8/layout/process4"/>
    <dgm:cxn modelId="{BB996C62-7B96-42A5-8EFC-7D9A64D2B50E}" type="presParOf" srcId="{4C19D03B-935B-484D-A19E-31E01AE481C5}" destId="{B8CA9601-AF24-4901-84FA-376A8019C822}" srcOrd="7" destOrd="0" presId="urn:microsoft.com/office/officeart/2005/8/layout/process4"/>
    <dgm:cxn modelId="{DE6D8C58-2327-40C0-B763-AFD0C37F95CE}" type="presParOf" srcId="{4C19D03B-935B-484D-A19E-31E01AE481C5}" destId="{1122F480-22E3-43DC-8C36-590FF6652390}" srcOrd="8" destOrd="0" presId="urn:microsoft.com/office/officeart/2005/8/layout/process4"/>
    <dgm:cxn modelId="{9EA06322-4BFE-4D0A-8783-AB68C65DD97A}" type="presParOf" srcId="{1122F480-22E3-43DC-8C36-590FF6652390}" destId="{62593C6B-84AD-477D-B15B-9C57278908EA}" srcOrd="0" destOrd="0" presId="urn:microsoft.com/office/officeart/2005/8/layout/process4"/>
    <dgm:cxn modelId="{E379DEEC-2FC0-4704-8B16-3069FC17E987}" type="presParOf" srcId="{1122F480-22E3-43DC-8C36-590FF6652390}" destId="{1F60B3F2-5592-4FE9-B9EE-B28E5A8927EA}" srcOrd="1" destOrd="0" presId="urn:microsoft.com/office/officeart/2005/8/layout/process4"/>
    <dgm:cxn modelId="{692D0314-13BD-4667-84AE-38BB39EEED9A}" type="presParOf" srcId="{1122F480-22E3-43DC-8C36-590FF6652390}" destId="{B68AD39E-0FC6-4E43-9B6C-427E6476DA4A}" srcOrd="2" destOrd="0" presId="urn:microsoft.com/office/officeart/2005/8/layout/process4"/>
    <dgm:cxn modelId="{EE423554-ACE5-4F6C-BE42-E73AA9EDDBF0}" type="presParOf" srcId="{B68AD39E-0FC6-4E43-9B6C-427E6476DA4A}" destId="{7E77DF2F-4700-4FE3-9229-B7113E477358}" srcOrd="0" destOrd="0" presId="urn:microsoft.com/office/officeart/2005/8/layout/process4"/>
    <dgm:cxn modelId="{5A3EFFFD-7647-4AD5-8C65-0BF4E93D4F16}" type="presParOf" srcId="{4C19D03B-935B-484D-A19E-31E01AE481C5}" destId="{6A6A9663-AD07-4034-B281-E349C4A3FC02}" srcOrd="9" destOrd="0" presId="urn:microsoft.com/office/officeart/2005/8/layout/process4"/>
    <dgm:cxn modelId="{A1742BE8-4606-4636-A1E4-0517E117CF6F}" type="presParOf" srcId="{4C19D03B-935B-484D-A19E-31E01AE481C5}" destId="{26542D1A-D994-4C3E-AF18-099242769F00}" srcOrd="10" destOrd="0" presId="urn:microsoft.com/office/officeart/2005/8/layout/process4"/>
    <dgm:cxn modelId="{A23881B9-3421-4615-AF78-8B2C81E3A854}" type="presParOf" srcId="{26542D1A-D994-4C3E-AF18-099242769F00}" destId="{1BCFF65D-1894-4AFB-82E9-B37BB5C71CB1}" srcOrd="0" destOrd="0" presId="urn:microsoft.com/office/officeart/2005/8/layout/process4"/>
    <dgm:cxn modelId="{1F21C25A-DF50-4BD8-A79D-B235595020A4}" type="presParOf" srcId="{26542D1A-D994-4C3E-AF18-099242769F00}" destId="{C11500BF-F83F-4D1E-83B1-2FCE8048FB60}" srcOrd="1" destOrd="0" presId="urn:microsoft.com/office/officeart/2005/8/layout/process4"/>
    <dgm:cxn modelId="{C9E7B14F-0C96-444D-80B0-6EC7D50A6F81}" type="presParOf" srcId="{26542D1A-D994-4C3E-AF18-099242769F00}" destId="{E7B96E70-E83C-4D9E-BD7C-3CD48E831F67}" srcOrd="2" destOrd="0" presId="urn:microsoft.com/office/officeart/2005/8/layout/process4"/>
    <dgm:cxn modelId="{418B4D02-B98A-497B-BACE-14BF3ABF801D}" type="presParOf" srcId="{E7B96E70-E83C-4D9E-BD7C-3CD48E831F67}" destId="{EDF7EE05-E911-4D54-BFBB-C5C7B4F6970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AE3A61-E325-42CE-9A46-646FC5DAE07F}"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kumimoji="1" lang="ja-JP" altLang="en-US"/>
        </a:p>
      </dgm:t>
    </dgm:pt>
    <dgm:pt modelId="{8876676D-2170-4E6C-8710-37CB019EC742}">
      <dgm:prSet/>
      <dgm:spPr>
        <a:solidFill>
          <a:schemeClr val="accent4">
            <a:lumMod val="60000"/>
            <a:lumOff val="40000"/>
          </a:schemeClr>
        </a:solidFill>
      </dgm:spPr>
      <dgm:t>
        <a:bodyPr/>
        <a:lstStyle/>
        <a:p>
          <a:r>
            <a:rPr kumimoji="1" lang="ja-JP" altLang="en-US" dirty="0"/>
            <a:t>身体的発達</a:t>
          </a:r>
          <a:endParaRPr lang="ja-JP" dirty="0"/>
        </a:p>
      </dgm:t>
    </dgm:pt>
    <dgm:pt modelId="{132E6F0D-CAFE-4885-93DD-75617A628538}" type="parTrans" cxnId="{ADBB4D15-58FD-4E01-8055-87294EDD4550}">
      <dgm:prSet/>
      <dgm:spPr/>
      <dgm:t>
        <a:bodyPr/>
        <a:lstStyle/>
        <a:p>
          <a:endParaRPr kumimoji="1" lang="ja-JP" altLang="en-US"/>
        </a:p>
      </dgm:t>
    </dgm:pt>
    <dgm:pt modelId="{01066B07-EF02-4797-A4CB-C5B1F89639A4}" type="sibTrans" cxnId="{ADBB4D15-58FD-4E01-8055-87294EDD4550}">
      <dgm:prSet/>
      <dgm:spPr/>
      <dgm:t>
        <a:bodyPr/>
        <a:lstStyle/>
        <a:p>
          <a:endParaRPr kumimoji="1" lang="ja-JP" altLang="en-US"/>
        </a:p>
      </dgm:t>
    </dgm:pt>
    <dgm:pt modelId="{0A52BACE-4453-45EF-ACC0-E6B20AE8AD12}">
      <dgm:prSet custT="1"/>
      <dgm:spPr>
        <a:solidFill>
          <a:schemeClr val="accent1"/>
        </a:solidFill>
        <a:ln>
          <a:solidFill>
            <a:schemeClr val="accent1"/>
          </a:solidFill>
        </a:ln>
      </dgm:spPr>
      <dgm:t>
        <a:bodyPr/>
        <a:lstStyle/>
        <a:p>
          <a:pPr algn="l"/>
          <a:r>
            <a:rPr lang="ja-JP" altLang="en-US" sz="2800" b="1" dirty="0"/>
            <a:t>社会性の広がり</a:t>
          </a:r>
          <a:endParaRPr lang="ja-JP" altLang="en-US" sz="2000" b="1" dirty="0"/>
        </a:p>
      </dgm:t>
    </dgm:pt>
    <dgm:pt modelId="{C9E8AF0B-B5CB-43DD-B244-4EE2F62C7AFD}" type="sibTrans" cxnId="{BBC64B88-011D-467B-81D6-F9E179A0FF2C}">
      <dgm:prSet/>
      <dgm:spPr/>
      <dgm:t>
        <a:bodyPr/>
        <a:lstStyle/>
        <a:p>
          <a:endParaRPr kumimoji="1" lang="ja-JP" altLang="en-US"/>
        </a:p>
      </dgm:t>
    </dgm:pt>
    <dgm:pt modelId="{379E7C01-6941-454A-BE9C-B16718CF3A0E}" type="parTrans" cxnId="{BBC64B88-011D-467B-81D6-F9E179A0FF2C}">
      <dgm:prSet/>
      <dgm:spPr/>
      <dgm:t>
        <a:bodyPr/>
        <a:lstStyle/>
        <a:p>
          <a:endParaRPr kumimoji="1" lang="ja-JP" altLang="en-US"/>
        </a:p>
      </dgm:t>
    </dgm:pt>
    <dgm:pt modelId="{4C83B2D2-44FC-4C1C-B00C-640BC3679A3F}">
      <dgm:prSet custT="1"/>
      <dgm:spPr/>
      <dgm:t>
        <a:bodyPr/>
        <a:lstStyle/>
        <a:p>
          <a:pPr algn="l"/>
          <a:r>
            <a:rPr kumimoji="1" lang="ja-JP" altLang="en-US" sz="2800" b="1" dirty="0"/>
            <a:t>遊びの広がり</a:t>
          </a:r>
          <a:endParaRPr lang="ja-JP" altLang="en-US" sz="2800" b="1" dirty="0"/>
        </a:p>
      </dgm:t>
    </dgm:pt>
    <dgm:pt modelId="{4D8C8C6D-B42B-4D65-A913-EEF0009DB5DD}" type="parTrans" cxnId="{A3D19664-61FF-448F-BC5E-329ABC526484}">
      <dgm:prSet/>
      <dgm:spPr/>
      <dgm:t>
        <a:bodyPr/>
        <a:lstStyle/>
        <a:p>
          <a:endParaRPr kumimoji="1" lang="ja-JP" altLang="en-US"/>
        </a:p>
      </dgm:t>
    </dgm:pt>
    <dgm:pt modelId="{D1438C2D-95B9-44CE-A282-2BEECFBEBE01}" type="sibTrans" cxnId="{A3D19664-61FF-448F-BC5E-329ABC526484}">
      <dgm:prSet/>
      <dgm:spPr/>
      <dgm:t>
        <a:bodyPr/>
        <a:lstStyle/>
        <a:p>
          <a:endParaRPr kumimoji="1" lang="ja-JP" altLang="en-US"/>
        </a:p>
      </dgm:t>
    </dgm:pt>
    <dgm:pt modelId="{29EED606-49F3-4D7E-A089-6C71E8444446}">
      <dgm:prSet custT="1">
        <dgm:style>
          <a:lnRef idx="0">
            <a:scrgbClr r="0" g="0" b="0"/>
          </a:lnRef>
          <a:fillRef idx="0">
            <a:scrgbClr r="0" g="0" b="0"/>
          </a:fillRef>
          <a:effectRef idx="0">
            <a:scrgbClr r="0" g="0" b="0"/>
          </a:effectRef>
          <a:fontRef idx="minor">
            <a:schemeClr val="accent4"/>
          </a:fontRef>
        </dgm:style>
      </dgm:prSet>
      <dgm:spPr>
        <a:noFill/>
        <a:ln w="9525" cap="flat" cmpd="sng" algn="ctr">
          <a:solidFill>
            <a:schemeClr val="accent4"/>
          </a:solidFill>
          <a:prstDash val="solid"/>
          <a:round/>
          <a:headEnd type="none" w="med" len="med"/>
          <a:tailEnd type="none" w="med" len="med"/>
        </a:ln>
      </dgm:spPr>
      <dgm:t>
        <a:bodyPr/>
        <a:lstStyle/>
        <a:p>
          <a:pPr algn="l"/>
          <a:r>
            <a:rPr lang="ja-JP" altLang="en-US" sz="2800" b="1" dirty="0"/>
            <a:t>興味・関心の広がり</a:t>
          </a:r>
        </a:p>
      </dgm:t>
    </dgm:pt>
    <dgm:pt modelId="{2894F775-BD46-4344-87F2-7345F6F3F213}" type="parTrans" cxnId="{A3A04529-CCA1-4E87-80C2-2B4916CE45E9}">
      <dgm:prSet/>
      <dgm:spPr/>
      <dgm:t>
        <a:bodyPr/>
        <a:lstStyle/>
        <a:p>
          <a:endParaRPr kumimoji="1" lang="ja-JP" altLang="en-US"/>
        </a:p>
      </dgm:t>
    </dgm:pt>
    <dgm:pt modelId="{8C5AC8D6-190A-44F9-B978-FD17EE5186F7}" type="sibTrans" cxnId="{A3A04529-CCA1-4E87-80C2-2B4916CE45E9}">
      <dgm:prSet/>
      <dgm:spPr/>
      <dgm:t>
        <a:bodyPr/>
        <a:lstStyle/>
        <a:p>
          <a:endParaRPr kumimoji="1" lang="ja-JP" altLang="en-US"/>
        </a:p>
      </dgm:t>
    </dgm:pt>
    <dgm:pt modelId="{7FC824F2-30C7-421D-8BB0-A01A216D3A30}">
      <dgm:prSet/>
      <dgm:spPr>
        <a:solidFill>
          <a:schemeClr val="accent6"/>
        </a:solidFill>
      </dgm:spPr>
      <dgm:t>
        <a:bodyPr/>
        <a:lstStyle/>
        <a:p>
          <a:r>
            <a:rPr kumimoji="1" lang="ja-JP" altLang="en-US" dirty="0"/>
            <a:t>心理的</a:t>
          </a:r>
          <a:r>
            <a:rPr kumimoji="1" lang="ja-JP" dirty="0"/>
            <a:t>発達</a:t>
          </a:r>
          <a:endParaRPr lang="ja-JP" dirty="0"/>
        </a:p>
      </dgm:t>
    </dgm:pt>
    <dgm:pt modelId="{2DFE7B55-B036-43C6-97C1-2C1B148BBC7A}" type="parTrans" cxnId="{359DF151-0FCA-4C1C-9EBF-09206B446C34}">
      <dgm:prSet/>
      <dgm:spPr/>
      <dgm:t>
        <a:bodyPr/>
        <a:lstStyle/>
        <a:p>
          <a:endParaRPr kumimoji="1" lang="ja-JP" altLang="en-US"/>
        </a:p>
      </dgm:t>
    </dgm:pt>
    <dgm:pt modelId="{2222F705-99EC-43B9-A61A-C1DF70ABD934}" type="sibTrans" cxnId="{359DF151-0FCA-4C1C-9EBF-09206B446C34}">
      <dgm:prSet/>
      <dgm:spPr/>
      <dgm:t>
        <a:bodyPr/>
        <a:lstStyle/>
        <a:p>
          <a:endParaRPr kumimoji="1" lang="ja-JP" altLang="en-US"/>
        </a:p>
      </dgm:t>
    </dgm:pt>
    <dgm:pt modelId="{4FF211CC-DC83-428C-B204-C4F4AC0C5740}">
      <dgm:prSet/>
      <dgm:spPr>
        <a:solidFill>
          <a:schemeClr val="accent5"/>
        </a:solidFill>
      </dgm:spPr>
      <dgm:t>
        <a:bodyPr/>
        <a:lstStyle/>
        <a:p>
          <a:r>
            <a:rPr kumimoji="1" lang="ja-JP" altLang="en-US" dirty="0"/>
            <a:t>社会的発達　</a:t>
          </a:r>
          <a:endParaRPr lang="ja-JP" dirty="0"/>
        </a:p>
      </dgm:t>
    </dgm:pt>
    <dgm:pt modelId="{613CAE51-48F7-43EE-B486-3075277C3F27}" type="parTrans" cxnId="{AE18BB71-83AC-437A-995A-2D24AF6BEBC0}">
      <dgm:prSet/>
      <dgm:spPr/>
      <dgm:t>
        <a:bodyPr/>
        <a:lstStyle/>
        <a:p>
          <a:endParaRPr kumimoji="1" lang="ja-JP" altLang="en-US"/>
        </a:p>
      </dgm:t>
    </dgm:pt>
    <dgm:pt modelId="{1409E0BE-A5D6-49BC-8F71-FA07C8182F22}" type="sibTrans" cxnId="{AE18BB71-83AC-437A-995A-2D24AF6BEBC0}">
      <dgm:prSet/>
      <dgm:spPr/>
      <dgm:t>
        <a:bodyPr/>
        <a:lstStyle/>
        <a:p>
          <a:endParaRPr kumimoji="1" lang="ja-JP" altLang="en-US"/>
        </a:p>
      </dgm:t>
    </dgm:pt>
    <dgm:pt modelId="{F44FDF6F-FAF1-4F33-8F8D-21274B81FCC2}" type="pres">
      <dgm:prSet presAssocID="{75AE3A61-E325-42CE-9A46-646FC5DAE07F}" presName="Name0" presStyleCnt="0">
        <dgm:presLayoutVars>
          <dgm:chMax val="7"/>
          <dgm:dir/>
          <dgm:animOne val="branch"/>
        </dgm:presLayoutVars>
      </dgm:prSet>
      <dgm:spPr/>
      <dgm:t>
        <a:bodyPr/>
        <a:lstStyle/>
        <a:p>
          <a:endParaRPr kumimoji="1" lang="ja-JP" altLang="en-US"/>
        </a:p>
      </dgm:t>
    </dgm:pt>
    <dgm:pt modelId="{30F38474-AE7C-4ABF-B6B4-1F2996185268}" type="pres">
      <dgm:prSet presAssocID="{8876676D-2170-4E6C-8710-37CB019EC742}" presName="parTx1" presStyleLbl="node1" presStyleIdx="0" presStyleCnt="3" custScaleX="124441" custScaleY="118941" custLinFactNeighborX="32211" custLinFactNeighborY="24033"/>
      <dgm:spPr/>
      <dgm:t>
        <a:bodyPr/>
        <a:lstStyle/>
        <a:p>
          <a:endParaRPr kumimoji="1" lang="ja-JP" altLang="en-US"/>
        </a:p>
      </dgm:t>
    </dgm:pt>
    <dgm:pt modelId="{BD14D490-D705-4FB2-8829-901286A78593}" type="pres">
      <dgm:prSet presAssocID="{7FC824F2-30C7-421D-8BB0-A01A216D3A30}" presName="parTx2" presStyleLbl="node1" presStyleIdx="1" presStyleCnt="3" custScaleX="140188" custScaleY="121811" custLinFactNeighborX="-33152" custLinFactNeighborY="-73793"/>
      <dgm:spPr/>
      <dgm:t>
        <a:bodyPr/>
        <a:lstStyle/>
        <a:p>
          <a:endParaRPr kumimoji="1" lang="ja-JP" altLang="en-US"/>
        </a:p>
      </dgm:t>
    </dgm:pt>
    <dgm:pt modelId="{2BD41EB8-C1C5-4B41-A3E2-3390AC534A51}" type="pres">
      <dgm:prSet presAssocID="{4FF211CC-DC83-428C-B204-C4F4AC0C5740}" presName="parTx3" presStyleLbl="node1" presStyleIdx="2" presStyleCnt="3" custLinFactX="-30996" custLinFactNeighborX="-100000" custLinFactNeighborY="13853"/>
      <dgm:spPr/>
      <dgm:t>
        <a:bodyPr/>
        <a:lstStyle/>
        <a:p>
          <a:endParaRPr kumimoji="1" lang="ja-JP" altLang="en-US"/>
        </a:p>
      </dgm:t>
    </dgm:pt>
    <dgm:pt modelId="{9C143C4A-C64D-4E25-82D9-FE3D901D27CE}" type="pres">
      <dgm:prSet presAssocID="{4FF211CC-DC83-428C-B204-C4F4AC0C5740}" presName="spPre3" presStyleCnt="0"/>
      <dgm:spPr/>
    </dgm:pt>
    <dgm:pt modelId="{4DEE9F8E-D743-4A83-9BF3-CF8B52CF2B13}" type="pres">
      <dgm:prSet presAssocID="{4FF211CC-DC83-428C-B204-C4F4AC0C5740}" presName="chLin3" presStyleCnt="0"/>
      <dgm:spPr/>
    </dgm:pt>
    <dgm:pt modelId="{0F0D6C11-2DAC-4E6F-9133-F0D76DEB5510}" type="pres">
      <dgm:prSet presAssocID="{379E7C01-6941-454A-BE9C-B16718CF3A0E}" presName="Name79" presStyleLbl="parChTrans1D1" presStyleIdx="0" presStyleCnt="6"/>
      <dgm:spPr/>
    </dgm:pt>
    <dgm:pt modelId="{D3C79D14-3625-40AF-B19E-700F85472DFC}" type="pres">
      <dgm:prSet presAssocID="{0A52BACE-4453-45EF-ACC0-E6B20AE8AD12}" presName="txAndLines3" presStyleCnt="0"/>
      <dgm:spPr/>
    </dgm:pt>
    <dgm:pt modelId="{51FE3330-BF0C-43AA-91A4-A4542B5A8C8E}" type="pres">
      <dgm:prSet presAssocID="{0A52BACE-4453-45EF-ACC0-E6B20AE8AD12}" presName="anchor3" presStyleCnt="0"/>
      <dgm:spPr/>
    </dgm:pt>
    <dgm:pt modelId="{8CBDD355-B38C-4ABC-B99E-0257E2B1A00F}" type="pres">
      <dgm:prSet presAssocID="{0A52BACE-4453-45EF-ACC0-E6B20AE8AD12}" presName="backup3" presStyleCnt="0"/>
      <dgm:spPr/>
    </dgm:pt>
    <dgm:pt modelId="{402A990B-F9D1-4632-B2C4-D0852B4B667D}" type="pres">
      <dgm:prSet presAssocID="{0A52BACE-4453-45EF-ACC0-E6B20AE8AD12}" presName="preLine3" presStyleLbl="parChTrans1D1" presStyleIdx="1" presStyleCnt="6"/>
      <dgm:spPr/>
    </dgm:pt>
    <dgm:pt modelId="{CC956C96-B044-4AE4-9E1B-C580FCD660DA}" type="pres">
      <dgm:prSet presAssocID="{0A52BACE-4453-45EF-ACC0-E6B20AE8AD12}" presName="desTx3" presStyleLbl="revTx" presStyleIdx="0" presStyleCnt="0" custScaleX="231763" custScaleY="347481" custLinFactX="-99191" custLinFactNeighborX="-100000" custLinFactNeighborY="-11676">
        <dgm:presLayoutVars>
          <dgm:bulletEnabled val="1"/>
        </dgm:presLayoutVars>
      </dgm:prSet>
      <dgm:spPr>
        <a:prstGeom prst="doubleWave">
          <a:avLst/>
        </a:prstGeom>
      </dgm:spPr>
      <dgm:t>
        <a:bodyPr/>
        <a:lstStyle/>
        <a:p>
          <a:endParaRPr kumimoji="1" lang="ja-JP" altLang="en-US"/>
        </a:p>
      </dgm:t>
    </dgm:pt>
    <dgm:pt modelId="{8ED4F8F8-9455-4402-B716-FA964FB95D95}" type="pres">
      <dgm:prSet presAssocID="{2894F775-BD46-4344-87F2-7345F6F3F213}" presName="Name79" presStyleLbl="parChTrans1D1" presStyleIdx="2" presStyleCnt="6"/>
      <dgm:spPr/>
    </dgm:pt>
    <dgm:pt modelId="{18931A70-C1C4-451F-A0D8-3B61E419F14B}" type="pres">
      <dgm:prSet presAssocID="{29EED606-49F3-4D7E-A089-6C71E8444446}" presName="txAndLines3" presStyleCnt="0"/>
      <dgm:spPr/>
    </dgm:pt>
    <dgm:pt modelId="{44D76C6A-98F8-477A-8BF5-9E57D7ACFFC0}" type="pres">
      <dgm:prSet presAssocID="{29EED606-49F3-4D7E-A089-6C71E8444446}" presName="anchor3" presStyleCnt="0"/>
      <dgm:spPr/>
    </dgm:pt>
    <dgm:pt modelId="{A97325BB-8680-440B-A807-46416CA453C3}" type="pres">
      <dgm:prSet presAssocID="{29EED606-49F3-4D7E-A089-6C71E8444446}" presName="backup3" presStyleCnt="0"/>
      <dgm:spPr/>
    </dgm:pt>
    <dgm:pt modelId="{CF1EC33F-094B-4329-81DD-73DC4D70A6D2}" type="pres">
      <dgm:prSet presAssocID="{29EED606-49F3-4D7E-A089-6C71E8444446}" presName="preLine3" presStyleLbl="parChTrans1D1" presStyleIdx="3" presStyleCnt="6"/>
      <dgm:spPr/>
    </dgm:pt>
    <dgm:pt modelId="{46301EDD-F430-4779-870F-A32B70D909BF}" type="pres">
      <dgm:prSet presAssocID="{29EED606-49F3-4D7E-A089-6C71E8444446}" presName="desTx3" presStyleLbl="revTx" presStyleIdx="0" presStyleCnt="0" custScaleX="218106" custScaleY="237830" custLinFactX="-71639" custLinFactNeighborX="-100000" custLinFactNeighborY="6087">
        <dgm:presLayoutVars>
          <dgm:bulletEnabled val="1"/>
        </dgm:presLayoutVars>
      </dgm:prSet>
      <dgm:spPr/>
      <dgm:t>
        <a:bodyPr/>
        <a:lstStyle/>
        <a:p>
          <a:endParaRPr kumimoji="1" lang="ja-JP" altLang="en-US"/>
        </a:p>
      </dgm:t>
    </dgm:pt>
    <dgm:pt modelId="{1B0BEA2D-3F5C-4962-9D72-ADC16F15E016}" type="pres">
      <dgm:prSet presAssocID="{4D8C8C6D-B42B-4D65-A913-EEF0009DB5DD}" presName="Name79" presStyleLbl="parChTrans1D1" presStyleIdx="4" presStyleCnt="6"/>
      <dgm:spPr/>
    </dgm:pt>
    <dgm:pt modelId="{D91EABB4-85BA-4AE6-9879-5E901DB290E7}" type="pres">
      <dgm:prSet presAssocID="{4C83B2D2-44FC-4C1C-B00C-640BC3679A3F}" presName="txAndLines3" presStyleCnt="0"/>
      <dgm:spPr/>
    </dgm:pt>
    <dgm:pt modelId="{30520B72-EA39-4DD6-98E2-0ED4D34951FF}" type="pres">
      <dgm:prSet presAssocID="{4C83B2D2-44FC-4C1C-B00C-640BC3679A3F}" presName="anchor3" presStyleCnt="0"/>
      <dgm:spPr/>
    </dgm:pt>
    <dgm:pt modelId="{CED21AC0-9BE5-4F24-A266-122229EC0A00}" type="pres">
      <dgm:prSet presAssocID="{4C83B2D2-44FC-4C1C-B00C-640BC3679A3F}" presName="backup3" presStyleCnt="0"/>
      <dgm:spPr/>
    </dgm:pt>
    <dgm:pt modelId="{3EDE29BA-2BAF-4804-A189-2BD8627C3017}" type="pres">
      <dgm:prSet presAssocID="{4C83B2D2-44FC-4C1C-B00C-640BC3679A3F}" presName="preLine3" presStyleLbl="parChTrans1D1" presStyleIdx="5" presStyleCnt="6"/>
      <dgm:spPr/>
    </dgm:pt>
    <dgm:pt modelId="{4BCB8486-D720-4EFC-8D78-4BFBBBD9A7AB}" type="pres">
      <dgm:prSet presAssocID="{4C83B2D2-44FC-4C1C-B00C-640BC3679A3F}" presName="desTx3" presStyleLbl="revTx" presStyleIdx="0" presStyleCnt="0" custScaleX="170578" custScaleY="185669" custLinFactX="-52805" custLinFactNeighborX="-100000" custLinFactNeighborY="65791">
        <dgm:presLayoutVars>
          <dgm:bulletEnabled val="1"/>
        </dgm:presLayoutVars>
      </dgm:prSet>
      <dgm:spPr/>
      <dgm:t>
        <a:bodyPr/>
        <a:lstStyle/>
        <a:p>
          <a:endParaRPr kumimoji="1" lang="ja-JP" altLang="en-US"/>
        </a:p>
      </dgm:t>
    </dgm:pt>
  </dgm:ptLst>
  <dgm:cxnLst>
    <dgm:cxn modelId="{359DF151-0FCA-4C1C-9EBF-09206B446C34}" srcId="{75AE3A61-E325-42CE-9A46-646FC5DAE07F}" destId="{7FC824F2-30C7-421D-8BB0-A01A216D3A30}" srcOrd="1" destOrd="0" parTransId="{2DFE7B55-B036-43C6-97C1-2C1B148BBC7A}" sibTransId="{2222F705-99EC-43B9-A61A-C1DF70ABD934}"/>
    <dgm:cxn modelId="{863BAAC5-3CF0-43F2-B853-C2B5E76E49A6}" type="presOf" srcId="{29EED606-49F3-4D7E-A089-6C71E8444446}" destId="{46301EDD-F430-4779-870F-A32B70D909BF}" srcOrd="0" destOrd="0" presId="urn:microsoft.com/office/officeart/2009/3/layout/SubStepProcess"/>
    <dgm:cxn modelId="{AE18BB71-83AC-437A-995A-2D24AF6BEBC0}" srcId="{75AE3A61-E325-42CE-9A46-646FC5DAE07F}" destId="{4FF211CC-DC83-428C-B204-C4F4AC0C5740}" srcOrd="2" destOrd="0" parTransId="{613CAE51-48F7-43EE-B486-3075277C3F27}" sibTransId="{1409E0BE-A5D6-49BC-8F71-FA07C8182F22}"/>
    <dgm:cxn modelId="{6EC2F206-9FB7-484D-9939-46D7B9F39640}" type="presOf" srcId="{4C83B2D2-44FC-4C1C-B00C-640BC3679A3F}" destId="{4BCB8486-D720-4EFC-8D78-4BFBBBD9A7AB}" srcOrd="0" destOrd="0" presId="urn:microsoft.com/office/officeart/2009/3/layout/SubStepProcess"/>
    <dgm:cxn modelId="{90AF6D48-021B-4CC4-A394-5F12044261B8}" type="presOf" srcId="{7FC824F2-30C7-421D-8BB0-A01A216D3A30}" destId="{BD14D490-D705-4FB2-8829-901286A78593}" srcOrd="0" destOrd="0" presId="urn:microsoft.com/office/officeart/2009/3/layout/SubStepProcess"/>
    <dgm:cxn modelId="{A3A04529-CCA1-4E87-80C2-2B4916CE45E9}" srcId="{4FF211CC-DC83-428C-B204-C4F4AC0C5740}" destId="{29EED606-49F3-4D7E-A089-6C71E8444446}" srcOrd="1" destOrd="0" parTransId="{2894F775-BD46-4344-87F2-7345F6F3F213}" sibTransId="{8C5AC8D6-190A-44F9-B978-FD17EE5186F7}"/>
    <dgm:cxn modelId="{BBC64B88-011D-467B-81D6-F9E179A0FF2C}" srcId="{4FF211CC-DC83-428C-B204-C4F4AC0C5740}" destId="{0A52BACE-4453-45EF-ACC0-E6B20AE8AD12}" srcOrd="0" destOrd="0" parTransId="{379E7C01-6941-454A-BE9C-B16718CF3A0E}" sibTransId="{C9E8AF0B-B5CB-43DD-B244-4EE2F62C7AFD}"/>
    <dgm:cxn modelId="{2F502967-2A45-4334-AB68-D66E71B76FC7}" type="presOf" srcId="{0A52BACE-4453-45EF-ACC0-E6B20AE8AD12}" destId="{CC956C96-B044-4AE4-9E1B-C580FCD660DA}" srcOrd="0" destOrd="0" presId="urn:microsoft.com/office/officeart/2009/3/layout/SubStepProcess"/>
    <dgm:cxn modelId="{A3D19664-61FF-448F-BC5E-329ABC526484}" srcId="{4FF211CC-DC83-428C-B204-C4F4AC0C5740}" destId="{4C83B2D2-44FC-4C1C-B00C-640BC3679A3F}" srcOrd="2" destOrd="0" parTransId="{4D8C8C6D-B42B-4D65-A913-EEF0009DB5DD}" sibTransId="{D1438C2D-95B9-44CE-A282-2BEECFBEBE01}"/>
    <dgm:cxn modelId="{ADBB4D15-58FD-4E01-8055-87294EDD4550}" srcId="{75AE3A61-E325-42CE-9A46-646FC5DAE07F}" destId="{8876676D-2170-4E6C-8710-37CB019EC742}" srcOrd="0" destOrd="0" parTransId="{132E6F0D-CAFE-4885-93DD-75617A628538}" sibTransId="{01066B07-EF02-4797-A4CB-C5B1F89639A4}"/>
    <dgm:cxn modelId="{0A552C77-7E05-422F-AC80-21B092BE5CF3}" type="presOf" srcId="{75AE3A61-E325-42CE-9A46-646FC5DAE07F}" destId="{F44FDF6F-FAF1-4F33-8F8D-21274B81FCC2}" srcOrd="0" destOrd="0" presId="urn:microsoft.com/office/officeart/2009/3/layout/SubStepProcess"/>
    <dgm:cxn modelId="{867D44EC-DD9B-42F8-91E8-6A5B556B4774}" type="presOf" srcId="{8876676D-2170-4E6C-8710-37CB019EC742}" destId="{30F38474-AE7C-4ABF-B6B4-1F2996185268}" srcOrd="0" destOrd="0" presId="urn:microsoft.com/office/officeart/2009/3/layout/SubStepProcess"/>
    <dgm:cxn modelId="{E190B108-CED4-4315-9FE1-A260CFBC1388}" type="presOf" srcId="{4FF211CC-DC83-428C-B204-C4F4AC0C5740}" destId="{2BD41EB8-C1C5-4B41-A3E2-3390AC534A51}" srcOrd="0" destOrd="0" presId="urn:microsoft.com/office/officeart/2009/3/layout/SubStepProcess"/>
    <dgm:cxn modelId="{776AA88D-33B1-45E9-B897-C719FD449901}" type="presParOf" srcId="{F44FDF6F-FAF1-4F33-8F8D-21274B81FCC2}" destId="{30F38474-AE7C-4ABF-B6B4-1F2996185268}" srcOrd="0" destOrd="0" presId="urn:microsoft.com/office/officeart/2009/3/layout/SubStepProcess"/>
    <dgm:cxn modelId="{F436646F-769A-4FE8-85C4-2BB533C980EC}" type="presParOf" srcId="{F44FDF6F-FAF1-4F33-8F8D-21274B81FCC2}" destId="{BD14D490-D705-4FB2-8829-901286A78593}" srcOrd="1" destOrd="0" presId="urn:microsoft.com/office/officeart/2009/3/layout/SubStepProcess"/>
    <dgm:cxn modelId="{7D42287C-231A-4E2E-802D-405A72586F07}" type="presParOf" srcId="{F44FDF6F-FAF1-4F33-8F8D-21274B81FCC2}" destId="{2BD41EB8-C1C5-4B41-A3E2-3390AC534A51}" srcOrd="2" destOrd="0" presId="urn:microsoft.com/office/officeart/2009/3/layout/SubStepProcess"/>
    <dgm:cxn modelId="{69F9D1C7-BD06-42A5-B38B-0A3D13E096C7}" type="presParOf" srcId="{F44FDF6F-FAF1-4F33-8F8D-21274B81FCC2}" destId="{9C143C4A-C64D-4E25-82D9-FE3D901D27CE}" srcOrd="3" destOrd="0" presId="urn:microsoft.com/office/officeart/2009/3/layout/SubStepProcess"/>
    <dgm:cxn modelId="{4A7680B6-F790-40A4-9FEC-7E0CD515D913}" type="presParOf" srcId="{F44FDF6F-FAF1-4F33-8F8D-21274B81FCC2}" destId="{4DEE9F8E-D743-4A83-9BF3-CF8B52CF2B13}" srcOrd="4" destOrd="0" presId="urn:microsoft.com/office/officeart/2009/3/layout/SubStepProcess"/>
    <dgm:cxn modelId="{5D497014-C805-424E-9F32-C3AE3EC95F2B}" type="presParOf" srcId="{4DEE9F8E-D743-4A83-9BF3-CF8B52CF2B13}" destId="{0F0D6C11-2DAC-4E6F-9133-F0D76DEB5510}" srcOrd="0" destOrd="0" presId="urn:microsoft.com/office/officeart/2009/3/layout/SubStepProcess"/>
    <dgm:cxn modelId="{66C28D14-BE69-4BF0-9DA2-B0F6B7C300F6}" type="presParOf" srcId="{4DEE9F8E-D743-4A83-9BF3-CF8B52CF2B13}" destId="{D3C79D14-3625-40AF-B19E-700F85472DFC}" srcOrd="1" destOrd="0" presId="urn:microsoft.com/office/officeart/2009/3/layout/SubStepProcess"/>
    <dgm:cxn modelId="{4C75AEF0-85F6-4B29-A30E-A46AB2EE27F4}" type="presParOf" srcId="{D3C79D14-3625-40AF-B19E-700F85472DFC}" destId="{51FE3330-BF0C-43AA-91A4-A4542B5A8C8E}" srcOrd="0" destOrd="0" presId="urn:microsoft.com/office/officeart/2009/3/layout/SubStepProcess"/>
    <dgm:cxn modelId="{F5D1D6DE-0196-4363-AF53-1A01A12D91D3}" type="presParOf" srcId="{D3C79D14-3625-40AF-B19E-700F85472DFC}" destId="{8CBDD355-B38C-4ABC-B99E-0257E2B1A00F}" srcOrd="1" destOrd="0" presId="urn:microsoft.com/office/officeart/2009/3/layout/SubStepProcess"/>
    <dgm:cxn modelId="{37F16947-229F-428C-8115-3FE3F0BFBE96}" type="presParOf" srcId="{D3C79D14-3625-40AF-B19E-700F85472DFC}" destId="{402A990B-F9D1-4632-B2C4-D0852B4B667D}" srcOrd="2" destOrd="0" presId="urn:microsoft.com/office/officeart/2009/3/layout/SubStepProcess"/>
    <dgm:cxn modelId="{8FBAB138-AA44-4B8B-A5F2-521431D365E1}" type="presParOf" srcId="{D3C79D14-3625-40AF-B19E-700F85472DFC}" destId="{CC956C96-B044-4AE4-9E1B-C580FCD660DA}" srcOrd="3" destOrd="0" presId="urn:microsoft.com/office/officeart/2009/3/layout/SubStepProcess"/>
    <dgm:cxn modelId="{00140B91-BB39-40AE-86A1-A7560AF90E19}" type="presParOf" srcId="{4DEE9F8E-D743-4A83-9BF3-CF8B52CF2B13}" destId="{8ED4F8F8-9455-4402-B716-FA964FB95D95}" srcOrd="2" destOrd="0" presId="urn:microsoft.com/office/officeart/2009/3/layout/SubStepProcess"/>
    <dgm:cxn modelId="{B33B20CB-67A9-4B07-8700-8EBD2F59FB76}" type="presParOf" srcId="{4DEE9F8E-D743-4A83-9BF3-CF8B52CF2B13}" destId="{18931A70-C1C4-451F-A0D8-3B61E419F14B}" srcOrd="3" destOrd="0" presId="urn:microsoft.com/office/officeart/2009/3/layout/SubStepProcess"/>
    <dgm:cxn modelId="{3B18CD2D-8FF4-4E96-B285-477DF9ED7321}" type="presParOf" srcId="{18931A70-C1C4-451F-A0D8-3B61E419F14B}" destId="{44D76C6A-98F8-477A-8BF5-9E57D7ACFFC0}" srcOrd="0" destOrd="0" presId="urn:microsoft.com/office/officeart/2009/3/layout/SubStepProcess"/>
    <dgm:cxn modelId="{4BDDAE0F-C115-4EF7-BE4E-C51D14CD94DD}" type="presParOf" srcId="{18931A70-C1C4-451F-A0D8-3B61E419F14B}" destId="{A97325BB-8680-440B-A807-46416CA453C3}" srcOrd="1" destOrd="0" presId="urn:microsoft.com/office/officeart/2009/3/layout/SubStepProcess"/>
    <dgm:cxn modelId="{FF73F816-3DE1-47FB-B95C-76667AC7076C}" type="presParOf" srcId="{18931A70-C1C4-451F-A0D8-3B61E419F14B}" destId="{CF1EC33F-094B-4329-81DD-73DC4D70A6D2}" srcOrd="2" destOrd="0" presId="urn:microsoft.com/office/officeart/2009/3/layout/SubStepProcess"/>
    <dgm:cxn modelId="{E4B18C9F-1D96-4320-8C3A-1FA75427A34C}" type="presParOf" srcId="{18931A70-C1C4-451F-A0D8-3B61E419F14B}" destId="{46301EDD-F430-4779-870F-A32B70D909BF}" srcOrd="3" destOrd="0" presId="urn:microsoft.com/office/officeart/2009/3/layout/SubStepProcess"/>
    <dgm:cxn modelId="{11DDB00D-AED6-4E17-A6D6-84C1C5320BEC}" type="presParOf" srcId="{4DEE9F8E-D743-4A83-9BF3-CF8B52CF2B13}" destId="{1B0BEA2D-3F5C-4962-9D72-ADC16F15E016}" srcOrd="4" destOrd="0" presId="urn:microsoft.com/office/officeart/2009/3/layout/SubStepProcess"/>
    <dgm:cxn modelId="{B7D75482-E79D-4BEC-ABE1-0C5E9285485C}" type="presParOf" srcId="{4DEE9F8E-D743-4A83-9BF3-CF8B52CF2B13}" destId="{D91EABB4-85BA-4AE6-9879-5E901DB290E7}" srcOrd="5" destOrd="0" presId="urn:microsoft.com/office/officeart/2009/3/layout/SubStepProcess"/>
    <dgm:cxn modelId="{FAC9CA16-97B8-4440-863C-D075F3A2F8EB}" type="presParOf" srcId="{D91EABB4-85BA-4AE6-9879-5E901DB290E7}" destId="{30520B72-EA39-4DD6-98E2-0ED4D34951FF}" srcOrd="0" destOrd="0" presId="urn:microsoft.com/office/officeart/2009/3/layout/SubStepProcess"/>
    <dgm:cxn modelId="{7ED68450-0FDC-4692-83D5-4E9EA2FED3DE}" type="presParOf" srcId="{D91EABB4-85BA-4AE6-9879-5E901DB290E7}" destId="{CED21AC0-9BE5-4F24-A266-122229EC0A00}" srcOrd="1" destOrd="0" presId="urn:microsoft.com/office/officeart/2009/3/layout/SubStepProcess"/>
    <dgm:cxn modelId="{C801F522-0DF1-41C4-8D5C-888AAF0F40E6}" type="presParOf" srcId="{D91EABB4-85BA-4AE6-9879-5E901DB290E7}" destId="{3EDE29BA-2BAF-4804-A189-2BD8627C3017}" srcOrd="2" destOrd="0" presId="urn:microsoft.com/office/officeart/2009/3/layout/SubStepProcess"/>
    <dgm:cxn modelId="{8FFDEC93-CB77-45C9-87E2-91817ADF17ED}" type="presParOf" srcId="{D91EABB4-85BA-4AE6-9879-5E901DB290E7}" destId="{4BCB8486-D720-4EFC-8D78-4BFBBBD9A7AB}" srcOrd="3"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EBC26D-BF5A-421F-990B-2BA62CE66F30}" type="doc">
      <dgm:prSet loTypeId="urn:microsoft.com/office/officeart/2011/layout/InterconnectedBlockProcess" loCatId="process" qsTypeId="urn:microsoft.com/office/officeart/2005/8/quickstyle/simple1" qsCatId="simple" csTypeId="urn:microsoft.com/office/officeart/2005/8/colors/accent3_2" csCatId="accent3" phldr="1"/>
      <dgm:spPr/>
      <dgm:t>
        <a:bodyPr/>
        <a:lstStyle/>
        <a:p>
          <a:endParaRPr kumimoji="1" lang="ja-JP" altLang="en-US"/>
        </a:p>
      </dgm:t>
    </dgm:pt>
    <dgm:pt modelId="{88733272-9A78-4291-B2EE-0D420D3EDDDE}">
      <dgm:prSet custT="1"/>
      <dgm:spPr/>
      <dgm:t>
        <a:bodyPr/>
        <a:lstStyle/>
        <a:p>
          <a:pPr rtl="0"/>
          <a:r>
            <a:rPr kumimoji="1" lang="ja-JP" altLang="en-US" sz="2000" b="1" dirty="0">
              <a:solidFill>
                <a:schemeClr val="tx1"/>
              </a:solidFill>
            </a:rPr>
            <a:t>乳児期</a:t>
          </a:r>
          <a:endParaRPr kumimoji="1" lang="en-US" altLang="ja-JP" sz="2000" b="1" dirty="0">
            <a:solidFill>
              <a:schemeClr val="tx1"/>
            </a:solidFill>
          </a:endParaRPr>
        </a:p>
        <a:p>
          <a:pPr rtl="0"/>
          <a:r>
            <a:rPr kumimoji="1" lang="ja-JP" altLang="en-US" sz="1600" b="1" dirty="0">
              <a:solidFill>
                <a:schemeClr val="tx1"/>
              </a:solidFill>
            </a:rPr>
            <a:t>心的発達課題</a:t>
          </a:r>
          <a:endParaRPr kumimoji="1" lang="en-US" altLang="ja-JP" sz="1600" b="1" dirty="0">
            <a:solidFill>
              <a:schemeClr val="tx1"/>
            </a:solidFill>
          </a:endParaRPr>
        </a:p>
        <a:p>
          <a:pPr rtl="0"/>
          <a:endParaRPr kumimoji="1" lang="en-US" altLang="ja-JP" sz="1400" b="1" dirty="0"/>
        </a:p>
        <a:p>
          <a:pPr rtl="0"/>
          <a:r>
            <a:rPr kumimoji="1" lang="ja-JP" altLang="en-US" sz="1800" b="1" dirty="0"/>
            <a:t>この世界は</a:t>
          </a:r>
          <a:endParaRPr kumimoji="1" lang="en-US" altLang="ja-JP" sz="1800" b="1" dirty="0"/>
        </a:p>
        <a:p>
          <a:pPr rtl="0"/>
          <a:r>
            <a:rPr kumimoji="1" lang="ja-JP" altLang="en-US" sz="1800" b="1" dirty="0"/>
            <a:t>安全！</a:t>
          </a:r>
          <a:endParaRPr kumimoji="1" lang="en-US" altLang="ja-JP" sz="1800" b="1" dirty="0"/>
        </a:p>
        <a:p>
          <a:pPr rtl="0"/>
          <a:r>
            <a:rPr kumimoji="1" lang="ja-JP" altLang="en-US" sz="1800" b="1" dirty="0"/>
            <a:t>人は信頼</a:t>
          </a:r>
          <a:endParaRPr kumimoji="1" lang="en-US" altLang="ja-JP" sz="1800" b="1" dirty="0"/>
        </a:p>
        <a:p>
          <a:pPr rtl="0"/>
          <a:r>
            <a:rPr kumimoji="1" lang="ja-JP" altLang="en-US" sz="1800" b="1" dirty="0"/>
            <a:t>できる！</a:t>
          </a:r>
          <a:endParaRPr lang="ja-JP" altLang="en-US" sz="1800" b="1" dirty="0"/>
        </a:p>
      </dgm:t>
    </dgm:pt>
    <dgm:pt modelId="{F9181010-D240-43DA-AE1B-702294713BDF}" type="parTrans" cxnId="{DAF46FA0-19F4-4067-8865-24D0F21CC861}">
      <dgm:prSet/>
      <dgm:spPr/>
      <dgm:t>
        <a:bodyPr/>
        <a:lstStyle/>
        <a:p>
          <a:endParaRPr kumimoji="1" lang="ja-JP" altLang="en-US" b="0"/>
        </a:p>
      </dgm:t>
    </dgm:pt>
    <dgm:pt modelId="{D4FACC07-B70A-4C88-8424-43B2B3BBBB4F}" type="sibTrans" cxnId="{DAF46FA0-19F4-4067-8865-24D0F21CC861}">
      <dgm:prSet/>
      <dgm:spPr/>
      <dgm:t>
        <a:bodyPr/>
        <a:lstStyle/>
        <a:p>
          <a:endParaRPr kumimoji="1" lang="ja-JP" altLang="en-US" b="0"/>
        </a:p>
      </dgm:t>
    </dgm:pt>
    <dgm:pt modelId="{7EEBD08E-9A4A-4824-B58C-FFA807813FB0}">
      <dgm:prSet custT="1"/>
      <dgm:spPr/>
      <dgm:t>
        <a:bodyPr/>
        <a:lstStyle/>
        <a:p>
          <a:pPr rtl="0"/>
          <a:r>
            <a:rPr kumimoji="1" lang="ja-JP" altLang="en-US" sz="1600" b="0" dirty="0"/>
            <a:t>１．</a:t>
          </a:r>
          <a:r>
            <a:rPr kumimoji="1" lang="en-US" sz="1600" b="0" dirty="0"/>
            <a:t>0</a:t>
          </a:r>
          <a:r>
            <a:rPr kumimoji="1" lang="ja-JP" altLang="en-US" sz="1600" b="0" dirty="0"/>
            <a:t>か</a:t>
          </a:r>
          <a:r>
            <a:rPr kumimoji="1" lang="ja-JP" sz="1600" b="0" dirty="0"/>
            <a:t>月～</a:t>
          </a:r>
          <a:endParaRPr kumimoji="1" lang="en-US" altLang="ja-JP" sz="1600" b="0" dirty="0"/>
        </a:p>
        <a:p>
          <a:pPr rtl="0"/>
          <a:r>
            <a:rPr kumimoji="1" lang="en-US" altLang="ja-JP" sz="1600" b="0" dirty="0"/>
            <a:t>1</a:t>
          </a:r>
          <a:r>
            <a:rPr kumimoji="1" lang="ja-JP" altLang="en-US" sz="1600" b="0" dirty="0"/>
            <a:t>か</a:t>
          </a:r>
          <a:r>
            <a:rPr kumimoji="1" lang="ja-JP" sz="1600" b="0" dirty="0"/>
            <a:t>月</a:t>
          </a:r>
          <a:endParaRPr lang="ja-JP" sz="1600" b="0" dirty="0"/>
        </a:p>
      </dgm:t>
    </dgm:pt>
    <dgm:pt modelId="{C62CAC3B-7D66-469E-87BE-DB51903149CA}" type="parTrans" cxnId="{32F80B4C-9AC9-4C7F-8763-5CF06263FDF2}">
      <dgm:prSet/>
      <dgm:spPr/>
      <dgm:t>
        <a:bodyPr/>
        <a:lstStyle/>
        <a:p>
          <a:endParaRPr kumimoji="1" lang="ja-JP" altLang="en-US" b="0"/>
        </a:p>
      </dgm:t>
    </dgm:pt>
    <dgm:pt modelId="{D53FD93D-0F24-482F-A73F-0AE980AD3391}" type="sibTrans" cxnId="{32F80B4C-9AC9-4C7F-8763-5CF06263FDF2}">
      <dgm:prSet/>
      <dgm:spPr/>
      <dgm:t>
        <a:bodyPr/>
        <a:lstStyle/>
        <a:p>
          <a:endParaRPr kumimoji="1" lang="ja-JP" altLang="en-US" b="0"/>
        </a:p>
      </dgm:t>
    </dgm:pt>
    <dgm:pt modelId="{36551860-299B-4EAA-BE90-B2AFDC85A1A2}">
      <dgm:prSet custT="1"/>
      <dgm:spPr/>
      <dgm:t>
        <a:bodyPr/>
        <a:lstStyle/>
        <a:p>
          <a:pPr rtl="0"/>
          <a:r>
            <a:rPr kumimoji="1" lang="ja-JP" altLang="en-US" sz="1600" b="0" dirty="0"/>
            <a:t>２．</a:t>
          </a:r>
          <a:r>
            <a:rPr kumimoji="1" lang="en-US" altLang="ja-JP" sz="1600" b="0" dirty="0"/>
            <a:t>1</a:t>
          </a:r>
          <a:r>
            <a:rPr kumimoji="1" lang="ja-JP" altLang="en-US" sz="1600" b="0" dirty="0"/>
            <a:t>か</a:t>
          </a:r>
          <a:r>
            <a:rPr kumimoji="1" lang="ja-JP" sz="1600" b="0" dirty="0"/>
            <a:t>月～</a:t>
          </a:r>
          <a:endParaRPr kumimoji="1" lang="en-US" altLang="ja-JP" sz="1600" b="0" dirty="0"/>
        </a:p>
        <a:p>
          <a:pPr rtl="0"/>
          <a:r>
            <a:rPr kumimoji="1" lang="en-US" altLang="ja-JP" sz="1600" b="0" dirty="0"/>
            <a:t>3</a:t>
          </a:r>
          <a:r>
            <a:rPr kumimoji="1" lang="ja-JP" altLang="en-US" sz="1600" b="0" dirty="0"/>
            <a:t>か</a:t>
          </a:r>
          <a:r>
            <a:rPr kumimoji="1" lang="ja-JP" sz="1600" b="0" dirty="0"/>
            <a:t>月</a:t>
          </a:r>
          <a:endParaRPr lang="ja-JP" sz="1600" b="0" dirty="0"/>
        </a:p>
      </dgm:t>
    </dgm:pt>
    <dgm:pt modelId="{D7A8677A-E64B-44B0-8F69-D8CDF5F785D5}" type="parTrans" cxnId="{18B64943-35B9-4006-89EE-F32A4EA2F359}">
      <dgm:prSet/>
      <dgm:spPr/>
      <dgm:t>
        <a:bodyPr/>
        <a:lstStyle/>
        <a:p>
          <a:endParaRPr kumimoji="1" lang="ja-JP" altLang="en-US" b="0"/>
        </a:p>
      </dgm:t>
    </dgm:pt>
    <dgm:pt modelId="{A05780EC-DF4F-419A-A244-D1AB4BE19D6D}" type="sibTrans" cxnId="{18B64943-35B9-4006-89EE-F32A4EA2F359}">
      <dgm:prSet/>
      <dgm:spPr/>
      <dgm:t>
        <a:bodyPr/>
        <a:lstStyle/>
        <a:p>
          <a:endParaRPr kumimoji="1" lang="ja-JP" altLang="en-US" b="0"/>
        </a:p>
      </dgm:t>
    </dgm:pt>
    <dgm:pt modelId="{DEC848AC-1AAA-484D-88A5-16B10E972454}">
      <dgm:prSet custT="1"/>
      <dgm:spPr/>
      <dgm:t>
        <a:bodyPr/>
        <a:lstStyle/>
        <a:p>
          <a:pPr rtl="0"/>
          <a:r>
            <a:rPr kumimoji="1" lang="ja-JP" altLang="en-US" sz="1600" b="0" dirty="0"/>
            <a:t>３．</a:t>
          </a:r>
          <a:r>
            <a:rPr kumimoji="1" lang="en-US" altLang="ja-JP" sz="1600" b="0" dirty="0"/>
            <a:t>4</a:t>
          </a:r>
          <a:r>
            <a:rPr kumimoji="1" lang="ja-JP" altLang="en-US" sz="1600" b="0" dirty="0"/>
            <a:t>か</a:t>
          </a:r>
          <a:r>
            <a:rPr kumimoji="1" lang="ja-JP" sz="1600" b="0" dirty="0"/>
            <a:t>月～</a:t>
          </a:r>
          <a:endParaRPr kumimoji="1" lang="en-US" altLang="ja-JP" sz="1600" b="0" dirty="0"/>
        </a:p>
        <a:p>
          <a:pPr rtl="0"/>
          <a:r>
            <a:rPr kumimoji="1" lang="en-US" sz="1600" b="0" dirty="0"/>
            <a:t>6</a:t>
          </a:r>
          <a:r>
            <a:rPr kumimoji="1" lang="ja-JP" altLang="en-US" sz="1600" b="0" dirty="0"/>
            <a:t>か</a:t>
          </a:r>
          <a:r>
            <a:rPr kumimoji="1" lang="ja-JP" sz="1600" b="0" dirty="0"/>
            <a:t>月</a:t>
          </a:r>
          <a:endParaRPr lang="ja-JP" sz="1600" b="0" dirty="0"/>
        </a:p>
      </dgm:t>
    </dgm:pt>
    <dgm:pt modelId="{144042F1-AA0E-4890-810E-E42C963205D3}" type="parTrans" cxnId="{29548824-F3F7-48A6-9F84-54B65016AB5A}">
      <dgm:prSet/>
      <dgm:spPr/>
      <dgm:t>
        <a:bodyPr/>
        <a:lstStyle/>
        <a:p>
          <a:endParaRPr kumimoji="1" lang="ja-JP" altLang="en-US" b="0"/>
        </a:p>
      </dgm:t>
    </dgm:pt>
    <dgm:pt modelId="{0042A242-68B7-4029-A3FE-47248215CE92}" type="sibTrans" cxnId="{29548824-F3F7-48A6-9F84-54B65016AB5A}">
      <dgm:prSet/>
      <dgm:spPr/>
      <dgm:t>
        <a:bodyPr/>
        <a:lstStyle/>
        <a:p>
          <a:endParaRPr kumimoji="1" lang="ja-JP" altLang="en-US" b="0"/>
        </a:p>
      </dgm:t>
    </dgm:pt>
    <dgm:pt modelId="{0D78C9BF-2C6E-4882-A444-79A1F91D0770}">
      <dgm:prSet custT="1"/>
      <dgm:spPr/>
      <dgm:t>
        <a:bodyPr/>
        <a:lstStyle/>
        <a:p>
          <a:pPr rtl="0"/>
          <a:r>
            <a:rPr kumimoji="1" lang="en-US" sz="1600" b="0" dirty="0"/>
            <a:t>8</a:t>
          </a:r>
          <a:r>
            <a:rPr kumimoji="1" lang="ja-JP" altLang="en-US" sz="1600" b="0" dirty="0"/>
            <a:t>か</a:t>
          </a:r>
          <a:r>
            <a:rPr kumimoji="1" lang="ja-JP" sz="1600" b="0" dirty="0"/>
            <a:t>月～</a:t>
          </a:r>
          <a:endParaRPr kumimoji="1" lang="en-US" altLang="ja-JP" sz="1600" b="0" dirty="0"/>
        </a:p>
        <a:p>
          <a:pPr rtl="0"/>
          <a:r>
            <a:rPr kumimoji="1" lang="en-US" sz="1600" b="0" dirty="0"/>
            <a:t>10</a:t>
          </a:r>
          <a:r>
            <a:rPr kumimoji="1" lang="ja-JP" sz="1600" b="0" dirty="0"/>
            <a:t>か月</a:t>
          </a:r>
          <a:endParaRPr lang="ja-JP" sz="1600" b="0" dirty="0"/>
        </a:p>
      </dgm:t>
    </dgm:pt>
    <dgm:pt modelId="{29B70D9C-FD7C-451D-9C52-51C57E34B127}" type="parTrans" cxnId="{37EA47AE-C834-4E6E-B673-9D734253C875}">
      <dgm:prSet/>
      <dgm:spPr/>
      <dgm:t>
        <a:bodyPr/>
        <a:lstStyle/>
        <a:p>
          <a:endParaRPr kumimoji="1" lang="ja-JP" altLang="en-US" b="0"/>
        </a:p>
      </dgm:t>
    </dgm:pt>
    <dgm:pt modelId="{0DB119F7-3287-4628-9E39-34E34A8BE81E}" type="sibTrans" cxnId="{37EA47AE-C834-4E6E-B673-9D734253C875}">
      <dgm:prSet/>
      <dgm:spPr/>
      <dgm:t>
        <a:bodyPr/>
        <a:lstStyle/>
        <a:p>
          <a:endParaRPr kumimoji="1" lang="ja-JP" altLang="en-US" b="0"/>
        </a:p>
      </dgm:t>
    </dgm:pt>
    <dgm:pt modelId="{2A9F3517-302D-406D-9D21-320400749636}">
      <dgm:prSet custT="1"/>
      <dgm:spPr/>
      <dgm:t>
        <a:bodyPr/>
        <a:lstStyle/>
        <a:p>
          <a:pPr rtl="0"/>
          <a:r>
            <a:rPr kumimoji="1" lang="ja-JP" altLang="en-US" sz="1600" b="0" dirty="0"/>
            <a:t>５．</a:t>
          </a:r>
          <a:r>
            <a:rPr kumimoji="1" lang="en-US" sz="1600" b="0" dirty="0"/>
            <a:t>10</a:t>
          </a:r>
          <a:r>
            <a:rPr kumimoji="1" lang="ja-JP" altLang="en-US" sz="1600" b="0" dirty="0"/>
            <a:t>か</a:t>
          </a:r>
          <a:r>
            <a:rPr kumimoji="1" lang="ja-JP" sz="1600" b="0" dirty="0"/>
            <a:t>月</a:t>
          </a:r>
          <a:endParaRPr kumimoji="1" lang="en-US" altLang="ja-JP" sz="1600" b="0" dirty="0"/>
        </a:p>
        <a:p>
          <a:pPr rtl="0"/>
          <a:r>
            <a:rPr kumimoji="1" lang="ja-JP" sz="1600" b="0" dirty="0"/>
            <a:t>～</a:t>
          </a:r>
          <a:r>
            <a:rPr kumimoji="1" lang="en-US" sz="1600" b="0" dirty="0"/>
            <a:t>12</a:t>
          </a:r>
          <a:r>
            <a:rPr kumimoji="1" lang="ja-JP" altLang="en-US" sz="1600" b="0" dirty="0"/>
            <a:t>か</a:t>
          </a:r>
          <a:r>
            <a:rPr kumimoji="1" lang="ja-JP" sz="1600" b="0" dirty="0"/>
            <a:t>月</a:t>
          </a:r>
          <a:endParaRPr lang="ja-JP" sz="1600" b="0" dirty="0"/>
        </a:p>
      </dgm:t>
    </dgm:pt>
    <dgm:pt modelId="{5BEBC505-A533-4B48-9260-150DD0F934AF}" type="parTrans" cxnId="{412579AC-4ACE-4CE5-94C3-C3388F366386}">
      <dgm:prSet/>
      <dgm:spPr/>
      <dgm:t>
        <a:bodyPr/>
        <a:lstStyle/>
        <a:p>
          <a:endParaRPr kumimoji="1" lang="ja-JP" altLang="en-US" b="0"/>
        </a:p>
      </dgm:t>
    </dgm:pt>
    <dgm:pt modelId="{D082BD6E-A15A-485A-8273-80508D02B2D2}" type="sibTrans" cxnId="{412579AC-4ACE-4CE5-94C3-C3388F366386}">
      <dgm:prSet/>
      <dgm:spPr/>
      <dgm:t>
        <a:bodyPr/>
        <a:lstStyle/>
        <a:p>
          <a:endParaRPr kumimoji="1" lang="ja-JP" altLang="en-US" b="0"/>
        </a:p>
      </dgm:t>
    </dgm:pt>
    <dgm:pt modelId="{7311897A-7C26-44C7-82AA-09A049625FF8}">
      <dgm:prSet/>
      <dgm:spPr/>
      <dgm:t>
        <a:bodyPr/>
        <a:lstStyle/>
        <a:p>
          <a:endParaRPr kumimoji="1" lang="ja-JP" altLang="en-US" b="0"/>
        </a:p>
      </dgm:t>
    </dgm:pt>
    <dgm:pt modelId="{2F648897-C73E-42FB-A9C0-08B7EB1669C3}" type="parTrans" cxnId="{AC22DE1F-FE28-48AA-9A42-54E4768C26C5}">
      <dgm:prSet/>
      <dgm:spPr/>
      <dgm:t>
        <a:bodyPr/>
        <a:lstStyle/>
        <a:p>
          <a:endParaRPr kumimoji="1" lang="ja-JP" altLang="en-US" b="0"/>
        </a:p>
      </dgm:t>
    </dgm:pt>
    <dgm:pt modelId="{08296201-709B-41C2-9B76-B8B1866EE96A}" type="sibTrans" cxnId="{AC22DE1F-FE28-48AA-9A42-54E4768C26C5}">
      <dgm:prSet/>
      <dgm:spPr/>
      <dgm:t>
        <a:bodyPr/>
        <a:lstStyle/>
        <a:p>
          <a:endParaRPr kumimoji="1" lang="ja-JP" altLang="en-US" b="0"/>
        </a:p>
      </dgm:t>
    </dgm:pt>
    <dgm:pt modelId="{A0027921-23FE-4EED-BDAA-9216CD26BB2D}">
      <dgm:prSet/>
      <dgm:spPr/>
      <dgm:t>
        <a:bodyPr/>
        <a:lstStyle/>
        <a:p>
          <a:endParaRPr kumimoji="1" lang="ja-JP" altLang="en-US" b="0"/>
        </a:p>
      </dgm:t>
    </dgm:pt>
    <dgm:pt modelId="{65ED9B1D-F5A4-4287-9128-A992FAFA1D84}" type="parTrans" cxnId="{05F781A0-3144-4673-898D-2AF0308BB41C}">
      <dgm:prSet/>
      <dgm:spPr/>
      <dgm:t>
        <a:bodyPr/>
        <a:lstStyle/>
        <a:p>
          <a:endParaRPr kumimoji="1" lang="ja-JP" altLang="en-US" b="0"/>
        </a:p>
      </dgm:t>
    </dgm:pt>
    <dgm:pt modelId="{098F803E-4252-4C76-B8A0-C2142D84FF56}" type="sibTrans" cxnId="{05F781A0-3144-4673-898D-2AF0308BB41C}">
      <dgm:prSet/>
      <dgm:spPr/>
      <dgm:t>
        <a:bodyPr/>
        <a:lstStyle/>
        <a:p>
          <a:endParaRPr kumimoji="1" lang="ja-JP" altLang="en-US" b="0"/>
        </a:p>
      </dgm:t>
    </dgm:pt>
    <dgm:pt modelId="{C2166EBE-06AF-4B2B-8D5A-18C3D9BD8104}">
      <dgm:prSet custT="1"/>
      <dgm:spPr/>
      <dgm:t>
        <a:bodyPr/>
        <a:lstStyle/>
        <a:p>
          <a:r>
            <a:rPr kumimoji="1" lang="ja-JP" altLang="en-US" sz="1400" b="0" dirty="0"/>
            <a:t>首のすわり</a:t>
          </a:r>
          <a:endParaRPr kumimoji="1" lang="en-US" altLang="ja-JP" sz="1400" b="1" dirty="0">
            <a:solidFill>
              <a:schemeClr val="accent1"/>
            </a:solidFill>
          </a:endParaRPr>
        </a:p>
        <a:p>
          <a:r>
            <a:rPr kumimoji="1" lang="ja-JP" altLang="en-US" sz="1400" b="1" dirty="0">
              <a:solidFill>
                <a:schemeClr val="accent1"/>
              </a:solidFill>
            </a:rPr>
            <a:t>人への追視</a:t>
          </a:r>
          <a:endParaRPr kumimoji="1" lang="en-US" altLang="ja-JP" sz="1400" b="1" dirty="0">
            <a:solidFill>
              <a:schemeClr val="accent1"/>
            </a:solidFill>
          </a:endParaRPr>
        </a:p>
        <a:p>
          <a:r>
            <a:rPr kumimoji="1" lang="ja-JP" altLang="en-US" sz="1400" b="1" dirty="0">
              <a:solidFill>
                <a:schemeClr val="accent1"/>
              </a:solidFill>
            </a:rPr>
            <a:t>社会的微笑</a:t>
          </a:r>
          <a:endParaRPr kumimoji="1" lang="en-US" altLang="ja-JP" sz="1400" b="1" dirty="0">
            <a:solidFill>
              <a:schemeClr val="accent1"/>
            </a:solidFill>
          </a:endParaRPr>
        </a:p>
      </dgm:t>
    </dgm:pt>
    <dgm:pt modelId="{996B1629-D1E5-4E6E-8095-28E2A0303CA5}" type="parTrans" cxnId="{6487F127-DA8B-4D84-9523-46E68A359F6F}">
      <dgm:prSet/>
      <dgm:spPr/>
      <dgm:t>
        <a:bodyPr/>
        <a:lstStyle/>
        <a:p>
          <a:endParaRPr kumimoji="1" lang="ja-JP" altLang="en-US" b="0"/>
        </a:p>
      </dgm:t>
    </dgm:pt>
    <dgm:pt modelId="{118C19A7-1230-409E-B243-A4A4BC868575}" type="sibTrans" cxnId="{6487F127-DA8B-4D84-9523-46E68A359F6F}">
      <dgm:prSet/>
      <dgm:spPr/>
      <dgm:t>
        <a:bodyPr/>
        <a:lstStyle/>
        <a:p>
          <a:endParaRPr kumimoji="1" lang="ja-JP" altLang="en-US" b="0"/>
        </a:p>
      </dgm:t>
    </dgm:pt>
    <dgm:pt modelId="{2697D7B7-B39C-4C0B-8AAD-607E1BE1AB6E}">
      <dgm:prSet custT="1"/>
      <dgm:spPr/>
      <dgm:t>
        <a:bodyPr/>
        <a:lstStyle/>
        <a:p>
          <a:pPr rtl="0"/>
          <a:r>
            <a:rPr kumimoji="1" lang="ja-JP" altLang="en-US" sz="1400" b="1" dirty="0">
              <a:solidFill>
                <a:schemeClr val="accent1"/>
              </a:solidFill>
            </a:rPr>
            <a:t>人の顔をじっと見る</a:t>
          </a:r>
          <a:endParaRPr kumimoji="1" lang="en-US" altLang="ja-JP" sz="1400" b="1" dirty="0">
            <a:solidFill>
              <a:schemeClr val="accent1"/>
            </a:solidFill>
          </a:endParaRPr>
        </a:p>
        <a:p>
          <a:pPr rtl="0"/>
          <a:r>
            <a:rPr kumimoji="1" lang="ja-JP" altLang="en-US" sz="1400" b="1" dirty="0">
              <a:solidFill>
                <a:schemeClr val="accent1"/>
              </a:solidFill>
            </a:rPr>
            <a:t>人の声の方を向く</a:t>
          </a:r>
          <a:endParaRPr kumimoji="1" lang="en-US" altLang="ja-JP" sz="1400" b="1" dirty="0">
            <a:solidFill>
              <a:schemeClr val="accent1"/>
            </a:solidFill>
          </a:endParaRPr>
        </a:p>
        <a:p>
          <a:pPr rtl="0"/>
          <a:r>
            <a:rPr kumimoji="1" lang="ja-JP" altLang="en-US" sz="1400" b="0" dirty="0"/>
            <a:t>泣いて表現</a:t>
          </a:r>
          <a:endParaRPr kumimoji="1" lang="en-US" altLang="ja-JP" sz="1400" b="0" dirty="0"/>
        </a:p>
        <a:p>
          <a:pPr rtl="0"/>
          <a:r>
            <a:rPr kumimoji="1" lang="ja-JP" altLang="en-US" sz="1400" b="0" dirty="0"/>
            <a:t>音に敏感</a:t>
          </a:r>
          <a:endParaRPr kumimoji="1" lang="en-US" altLang="ja-JP" sz="1400" b="0" dirty="0"/>
        </a:p>
      </dgm:t>
    </dgm:pt>
    <dgm:pt modelId="{DBC41E0E-A0D5-47B9-8CE7-93E94B204E6D}" type="parTrans" cxnId="{8C0B1C55-F948-4462-A71C-707796AF0BF5}">
      <dgm:prSet/>
      <dgm:spPr/>
      <dgm:t>
        <a:bodyPr/>
        <a:lstStyle/>
        <a:p>
          <a:endParaRPr kumimoji="1" lang="ja-JP" altLang="en-US" b="0"/>
        </a:p>
      </dgm:t>
    </dgm:pt>
    <dgm:pt modelId="{072E0C5A-D54F-4848-BB4A-0F93572F25B6}" type="sibTrans" cxnId="{8C0B1C55-F948-4462-A71C-707796AF0BF5}">
      <dgm:prSet/>
      <dgm:spPr/>
      <dgm:t>
        <a:bodyPr/>
        <a:lstStyle/>
        <a:p>
          <a:endParaRPr kumimoji="1" lang="ja-JP" altLang="en-US" b="0"/>
        </a:p>
      </dgm:t>
    </dgm:pt>
    <dgm:pt modelId="{352AFD85-1536-499E-9D0A-68D0255CBC64}">
      <dgm:prSet custT="1"/>
      <dgm:spPr/>
      <dgm:t>
        <a:bodyPr/>
        <a:lstStyle/>
        <a:p>
          <a:pPr rtl="0"/>
          <a:r>
            <a:rPr kumimoji="1" lang="ja-JP" altLang="en-US" sz="1600" b="0" dirty="0"/>
            <a:t>４．</a:t>
          </a:r>
          <a:r>
            <a:rPr kumimoji="1" lang="en-US" sz="1600" b="0" dirty="0"/>
            <a:t>6</a:t>
          </a:r>
          <a:r>
            <a:rPr kumimoji="1" lang="ja-JP" altLang="en-US" sz="1600" b="0" dirty="0"/>
            <a:t>か</a:t>
          </a:r>
          <a:r>
            <a:rPr kumimoji="1" lang="ja-JP" sz="1600" b="0" dirty="0"/>
            <a:t>月～</a:t>
          </a:r>
          <a:endParaRPr kumimoji="1" lang="en-US" altLang="ja-JP" sz="1600" b="0" dirty="0"/>
        </a:p>
        <a:p>
          <a:pPr rtl="0"/>
          <a:r>
            <a:rPr kumimoji="1" lang="en-US" altLang="ja-JP" sz="1600" b="0" dirty="0"/>
            <a:t>8</a:t>
          </a:r>
          <a:r>
            <a:rPr kumimoji="1" lang="ja-JP" altLang="en-US" sz="1600" b="0" dirty="0"/>
            <a:t>か</a:t>
          </a:r>
          <a:r>
            <a:rPr kumimoji="1" lang="ja-JP" sz="1600" b="0" dirty="0"/>
            <a:t>月</a:t>
          </a:r>
          <a:endParaRPr lang="ja-JP" sz="1600" b="0" dirty="0"/>
        </a:p>
      </dgm:t>
    </dgm:pt>
    <dgm:pt modelId="{AC7CEA99-029A-4376-9E82-C150D2BFE165}" type="parTrans" cxnId="{32EB78CE-FDA5-41B3-BB5F-815AE25A7904}">
      <dgm:prSet/>
      <dgm:spPr/>
      <dgm:t>
        <a:bodyPr/>
        <a:lstStyle/>
        <a:p>
          <a:endParaRPr kumimoji="1" lang="ja-JP" altLang="en-US" b="0"/>
        </a:p>
      </dgm:t>
    </dgm:pt>
    <dgm:pt modelId="{CCD0B596-F20F-4DB0-ACFF-DA3BB3395013}" type="sibTrans" cxnId="{32EB78CE-FDA5-41B3-BB5F-815AE25A7904}">
      <dgm:prSet/>
      <dgm:spPr/>
      <dgm:t>
        <a:bodyPr/>
        <a:lstStyle/>
        <a:p>
          <a:endParaRPr kumimoji="1" lang="ja-JP" altLang="en-US" b="0"/>
        </a:p>
      </dgm:t>
    </dgm:pt>
    <dgm:pt modelId="{EAFBBCE0-D0EE-4067-989A-CFDCA42AD4F7}">
      <dgm:prSet custT="1"/>
      <dgm:spPr/>
      <dgm:t>
        <a:bodyPr/>
        <a:lstStyle/>
        <a:p>
          <a:pPr rtl="0"/>
          <a:r>
            <a:rPr kumimoji="1" lang="ja-JP" altLang="en-US" sz="1400" b="0" dirty="0"/>
            <a:t>寝返り～</a:t>
          </a:r>
          <a:endParaRPr kumimoji="1" lang="en-US" altLang="ja-JP" sz="1400" b="1" dirty="0">
            <a:solidFill>
              <a:srgbClr val="00B050"/>
            </a:solidFill>
          </a:endParaRPr>
        </a:p>
      </dgm:t>
    </dgm:pt>
    <dgm:pt modelId="{9A7495E5-77BB-4C25-AAFD-809F7F073FDD}" type="parTrans" cxnId="{EF6C2CFC-7B76-4506-8215-534D92FA47E7}">
      <dgm:prSet/>
      <dgm:spPr/>
      <dgm:t>
        <a:bodyPr/>
        <a:lstStyle/>
        <a:p>
          <a:endParaRPr kumimoji="1" lang="ja-JP" altLang="en-US" b="0"/>
        </a:p>
      </dgm:t>
    </dgm:pt>
    <dgm:pt modelId="{B7E48C38-17C8-49DA-BB60-43B8817F30D7}" type="sibTrans" cxnId="{EF6C2CFC-7B76-4506-8215-534D92FA47E7}">
      <dgm:prSet/>
      <dgm:spPr/>
      <dgm:t>
        <a:bodyPr/>
        <a:lstStyle/>
        <a:p>
          <a:endParaRPr kumimoji="1" lang="ja-JP" altLang="en-US" b="0"/>
        </a:p>
      </dgm:t>
    </dgm:pt>
    <dgm:pt modelId="{AD746D16-1474-4BCA-AED9-85714D630EC7}">
      <dgm:prSet custT="1"/>
      <dgm:spPr/>
      <dgm:t>
        <a:bodyPr/>
        <a:lstStyle/>
        <a:p>
          <a:r>
            <a:rPr kumimoji="1" lang="ja-JP" altLang="en-US" sz="1400" b="0" dirty="0"/>
            <a:t>ずり這い～高這い</a:t>
          </a:r>
          <a:endParaRPr kumimoji="1" lang="en-US" altLang="ja-JP" sz="1400" b="0" dirty="0"/>
        </a:p>
        <a:p>
          <a:r>
            <a:rPr kumimoji="1" lang="ja-JP" altLang="en-US" sz="1400" b="0" dirty="0"/>
            <a:t>四つ這い</a:t>
          </a:r>
          <a:endParaRPr kumimoji="1" lang="en-US" altLang="ja-JP" sz="1400" b="0" dirty="0"/>
        </a:p>
      </dgm:t>
    </dgm:pt>
    <dgm:pt modelId="{1C59F63D-EB85-4C21-BDE4-7FE3A877FCA2}" type="parTrans" cxnId="{4689B4BC-AEA6-41D0-B1EE-9CAA5373EC58}">
      <dgm:prSet/>
      <dgm:spPr/>
      <dgm:t>
        <a:bodyPr/>
        <a:lstStyle/>
        <a:p>
          <a:endParaRPr kumimoji="1" lang="ja-JP" altLang="en-US" b="0"/>
        </a:p>
      </dgm:t>
    </dgm:pt>
    <dgm:pt modelId="{C3CFB26D-ADF2-40DB-9B21-41EE666031EC}" type="sibTrans" cxnId="{4689B4BC-AEA6-41D0-B1EE-9CAA5373EC58}">
      <dgm:prSet/>
      <dgm:spPr/>
      <dgm:t>
        <a:bodyPr/>
        <a:lstStyle/>
        <a:p>
          <a:endParaRPr kumimoji="1" lang="ja-JP" altLang="en-US" b="0"/>
        </a:p>
      </dgm:t>
    </dgm:pt>
    <dgm:pt modelId="{571D1571-5472-4734-8BA6-B5D02CB21E00}">
      <dgm:prSet custT="1"/>
      <dgm:spPr/>
      <dgm:t>
        <a:bodyPr/>
        <a:lstStyle/>
        <a:p>
          <a:r>
            <a:rPr kumimoji="1" lang="ja-JP" altLang="ja-JP" sz="1400" b="0" dirty="0">
              <a:solidFill>
                <a:schemeClr val="tx1"/>
              </a:solidFill>
            </a:rPr>
            <a:t>四つ這い</a:t>
          </a:r>
        </a:p>
        <a:p>
          <a:r>
            <a:rPr kumimoji="1" lang="ja-JP" altLang="ja-JP" sz="1400" b="0" dirty="0">
              <a:solidFill>
                <a:schemeClr val="tx1"/>
              </a:solidFill>
            </a:rPr>
            <a:t>高這い</a:t>
          </a:r>
          <a:endParaRPr kumimoji="1" lang="en-US" altLang="ja-JP" sz="1400" b="0" dirty="0">
            <a:solidFill>
              <a:schemeClr val="tx1"/>
            </a:solidFill>
          </a:endParaRPr>
        </a:p>
        <a:p>
          <a:r>
            <a:rPr kumimoji="1" lang="ja-JP" altLang="en-US" sz="1400" b="0" dirty="0">
              <a:solidFill>
                <a:schemeClr val="tx1"/>
              </a:solidFill>
            </a:rPr>
            <a:t>座位</a:t>
          </a:r>
          <a:endParaRPr kumimoji="1" lang="ja-JP" altLang="ja-JP" sz="1400" b="0" dirty="0">
            <a:solidFill>
              <a:schemeClr val="tx1"/>
            </a:solidFill>
          </a:endParaRPr>
        </a:p>
        <a:p>
          <a:r>
            <a:rPr kumimoji="1" lang="ja-JP" altLang="ja-JP" sz="1400" b="0" dirty="0">
              <a:solidFill>
                <a:schemeClr val="tx1"/>
              </a:solidFill>
            </a:rPr>
            <a:t>掴まり立ち</a:t>
          </a:r>
        </a:p>
        <a:p>
          <a:r>
            <a:rPr kumimoji="1" lang="ja-JP" altLang="ja-JP" sz="1400" b="0" dirty="0">
              <a:solidFill>
                <a:schemeClr val="tx1"/>
              </a:solidFill>
            </a:rPr>
            <a:t>つたい歩き</a:t>
          </a:r>
          <a:endParaRPr kumimoji="1" lang="en-US" altLang="ja-JP" sz="1400" b="1" dirty="0">
            <a:solidFill>
              <a:schemeClr val="tx1"/>
            </a:solidFill>
          </a:endParaRPr>
        </a:p>
      </dgm:t>
    </dgm:pt>
    <dgm:pt modelId="{945CBF77-B61E-44C9-8AA2-71A208F0C39F}" type="parTrans" cxnId="{D85C51CB-6E3B-4D57-9466-C873F3CF9475}">
      <dgm:prSet/>
      <dgm:spPr/>
      <dgm:t>
        <a:bodyPr/>
        <a:lstStyle/>
        <a:p>
          <a:endParaRPr kumimoji="1" lang="ja-JP" altLang="en-US" b="0"/>
        </a:p>
      </dgm:t>
    </dgm:pt>
    <dgm:pt modelId="{A86CCBEE-7DA0-4895-8A41-BCEBB4C147CF}" type="sibTrans" cxnId="{D85C51CB-6E3B-4D57-9466-C873F3CF9475}">
      <dgm:prSet/>
      <dgm:spPr/>
      <dgm:t>
        <a:bodyPr/>
        <a:lstStyle/>
        <a:p>
          <a:endParaRPr kumimoji="1" lang="ja-JP" altLang="en-US" b="0"/>
        </a:p>
      </dgm:t>
    </dgm:pt>
    <dgm:pt modelId="{8CDC5239-B746-4EC9-92C1-EA9EEC45B45D}">
      <dgm:prSet/>
      <dgm:spPr/>
      <dgm:t>
        <a:bodyPr/>
        <a:lstStyle/>
        <a:p>
          <a:endParaRPr kumimoji="1" lang="ja-JP" altLang="en-US" b="0"/>
        </a:p>
      </dgm:t>
    </dgm:pt>
    <dgm:pt modelId="{F9972D0B-B3FA-4C11-9828-E6D989DD87A8}" type="parTrans" cxnId="{D11DA6E9-FB83-43C8-A0CC-B16248549968}">
      <dgm:prSet/>
      <dgm:spPr/>
      <dgm:t>
        <a:bodyPr/>
        <a:lstStyle/>
        <a:p>
          <a:endParaRPr kumimoji="1" lang="ja-JP" altLang="en-US" b="0"/>
        </a:p>
      </dgm:t>
    </dgm:pt>
    <dgm:pt modelId="{507F1E93-53EB-48EF-BE07-28E33FF9BF44}" type="sibTrans" cxnId="{D11DA6E9-FB83-43C8-A0CC-B16248549968}">
      <dgm:prSet/>
      <dgm:spPr/>
      <dgm:t>
        <a:bodyPr/>
        <a:lstStyle/>
        <a:p>
          <a:endParaRPr kumimoji="1" lang="ja-JP" altLang="en-US" b="0"/>
        </a:p>
      </dgm:t>
    </dgm:pt>
    <dgm:pt modelId="{B24EE0F5-42A7-4FB0-B430-2F04DAACFF70}">
      <dgm:prSet custT="1"/>
      <dgm:spPr/>
      <dgm:t>
        <a:bodyPr/>
        <a:lstStyle/>
        <a:p>
          <a:pPr rtl="0"/>
          <a:r>
            <a:rPr kumimoji="1" lang="ja-JP" altLang="en-US" sz="1400" b="0" dirty="0">
              <a:solidFill>
                <a:schemeClr val="tx1"/>
              </a:solidFill>
            </a:rPr>
            <a:t>掴まり立ち</a:t>
          </a:r>
          <a:endParaRPr kumimoji="1" lang="en-US" altLang="ja-JP" sz="1400" b="0" dirty="0">
            <a:solidFill>
              <a:schemeClr val="tx1"/>
            </a:solidFill>
          </a:endParaRPr>
        </a:p>
        <a:p>
          <a:pPr rtl="0"/>
          <a:r>
            <a:rPr kumimoji="1" lang="ja-JP" altLang="en-US" sz="1400" b="0" dirty="0">
              <a:solidFill>
                <a:schemeClr val="tx1"/>
              </a:solidFill>
            </a:rPr>
            <a:t>つたい歩き</a:t>
          </a:r>
        </a:p>
        <a:p>
          <a:r>
            <a:rPr kumimoji="1" lang="ja-JP" altLang="en-US" sz="1400" b="0" dirty="0">
              <a:solidFill>
                <a:schemeClr val="tx1"/>
              </a:solidFill>
            </a:rPr>
            <a:t>一人立ち</a:t>
          </a:r>
          <a:endParaRPr kumimoji="1" lang="en-US" altLang="ja-JP" sz="1400" b="0" dirty="0">
            <a:solidFill>
              <a:schemeClr val="tx1"/>
            </a:solidFill>
          </a:endParaRPr>
        </a:p>
      </dgm:t>
    </dgm:pt>
    <dgm:pt modelId="{ECFB9CB4-644D-4A81-8F07-ABFE70CB7B78}" type="parTrans" cxnId="{EDBA7C81-DE90-49CE-9CEC-C1042110C0F6}">
      <dgm:prSet/>
      <dgm:spPr/>
      <dgm:t>
        <a:bodyPr/>
        <a:lstStyle/>
        <a:p>
          <a:endParaRPr kumimoji="1" lang="ja-JP" altLang="en-US" b="0"/>
        </a:p>
      </dgm:t>
    </dgm:pt>
    <dgm:pt modelId="{39432FC9-F251-49A7-ADE8-3DBF3A03DAFE}" type="sibTrans" cxnId="{EDBA7C81-DE90-49CE-9CEC-C1042110C0F6}">
      <dgm:prSet/>
      <dgm:spPr/>
      <dgm:t>
        <a:bodyPr/>
        <a:lstStyle/>
        <a:p>
          <a:endParaRPr kumimoji="1" lang="ja-JP" altLang="en-US" b="0"/>
        </a:p>
      </dgm:t>
    </dgm:pt>
    <dgm:pt modelId="{16CF58A9-1B97-4B6F-A800-C668C0991022}">
      <dgm:prSet/>
      <dgm:spPr/>
      <dgm:t>
        <a:bodyPr/>
        <a:lstStyle/>
        <a:p>
          <a:pPr rtl="0"/>
          <a:endParaRPr kumimoji="1" lang="ja-JP" altLang="en-US" b="0" dirty="0"/>
        </a:p>
      </dgm:t>
    </dgm:pt>
    <dgm:pt modelId="{1D96D028-D2FA-4C6E-BE7C-8B87C6AC3190}" type="parTrans" cxnId="{17F129E6-0362-4A76-8ED4-91A313407C12}">
      <dgm:prSet/>
      <dgm:spPr/>
      <dgm:t>
        <a:bodyPr/>
        <a:lstStyle/>
        <a:p>
          <a:endParaRPr kumimoji="1" lang="ja-JP" altLang="en-US" b="0"/>
        </a:p>
      </dgm:t>
    </dgm:pt>
    <dgm:pt modelId="{E69F55BC-D30A-45B7-ADA5-24C0706BF16E}" type="sibTrans" cxnId="{17F129E6-0362-4A76-8ED4-91A313407C12}">
      <dgm:prSet/>
      <dgm:spPr/>
      <dgm:t>
        <a:bodyPr/>
        <a:lstStyle/>
        <a:p>
          <a:endParaRPr kumimoji="1" lang="ja-JP" altLang="en-US" b="0"/>
        </a:p>
      </dgm:t>
    </dgm:pt>
    <dgm:pt modelId="{1A7BE871-0539-41FA-A01A-DF1EF6E36BC7}">
      <dgm:prSet/>
      <dgm:spPr/>
      <dgm:t>
        <a:bodyPr/>
        <a:lstStyle/>
        <a:p>
          <a:endParaRPr kumimoji="1" lang="ja-JP" altLang="en-US" b="0"/>
        </a:p>
      </dgm:t>
    </dgm:pt>
    <dgm:pt modelId="{E24B1390-F00C-411C-BBFB-D0898FDF3EB0}" type="parTrans" cxnId="{B473677F-515C-42CF-B255-DCB08BE69507}">
      <dgm:prSet/>
      <dgm:spPr/>
      <dgm:t>
        <a:bodyPr/>
        <a:lstStyle/>
        <a:p>
          <a:endParaRPr kumimoji="1" lang="ja-JP" altLang="en-US" b="0"/>
        </a:p>
      </dgm:t>
    </dgm:pt>
    <dgm:pt modelId="{E8640248-937E-431A-88FF-5004E6627E49}" type="sibTrans" cxnId="{B473677F-515C-42CF-B255-DCB08BE69507}">
      <dgm:prSet/>
      <dgm:spPr/>
      <dgm:t>
        <a:bodyPr/>
        <a:lstStyle/>
        <a:p>
          <a:endParaRPr kumimoji="1" lang="ja-JP" altLang="en-US" b="0"/>
        </a:p>
      </dgm:t>
    </dgm:pt>
    <dgm:pt modelId="{2650B61E-F194-4578-B6DA-6AF0626D53E7}">
      <dgm:prSet custT="1"/>
      <dgm:spPr/>
      <dgm:t>
        <a:bodyPr/>
        <a:lstStyle/>
        <a:p>
          <a:r>
            <a:rPr kumimoji="1" lang="ja-JP" altLang="en-US" sz="1400" b="1" dirty="0">
              <a:solidFill>
                <a:schemeClr val="accent1"/>
              </a:solidFill>
            </a:rPr>
            <a:t>人へ向かう発声</a:t>
          </a:r>
          <a:endParaRPr kumimoji="1" lang="en-US" altLang="ja-JP" sz="1400" b="1" dirty="0">
            <a:solidFill>
              <a:schemeClr val="accent1"/>
            </a:solidFill>
          </a:endParaRPr>
        </a:p>
        <a:p>
          <a:r>
            <a:rPr kumimoji="1" lang="ja-JP" altLang="en-US" sz="1400" b="1" dirty="0">
              <a:solidFill>
                <a:schemeClr val="accent6">
                  <a:lumMod val="75000"/>
                </a:schemeClr>
              </a:solidFill>
            </a:rPr>
            <a:t>自分の手を見る</a:t>
          </a:r>
          <a:endParaRPr kumimoji="1" lang="en-US" altLang="ja-JP" sz="1400" b="1" dirty="0">
            <a:solidFill>
              <a:schemeClr val="accent6">
                <a:lumMod val="75000"/>
              </a:schemeClr>
            </a:solidFill>
          </a:endParaRPr>
        </a:p>
        <a:p>
          <a:r>
            <a:rPr kumimoji="1" lang="ja-JP" altLang="en-US" sz="1400" b="1" dirty="0">
              <a:solidFill>
                <a:schemeClr val="accent6">
                  <a:lumMod val="75000"/>
                </a:schemeClr>
              </a:solidFill>
            </a:rPr>
            <a:t>見える物に手を伸ばす</a:t>
          </a:r>
          <a:endParaRPr kumimoji="1" lang="en-US" altLang="ja-JP" sz="1400" b="1" dirty="0">
            <a:solidFill>
              <a:schemeClr val="accent6">
                <a:lumMod val="75000"/>
              </a:schemeClr>
            </a:solidFill>
          </a:endParaRPr>
        </a:p>
      </dgm:t>
    </dgm:pt>
    <dgm:pt modelId="{4F104764-6135-4F14-9B0D-D63E73AE5308}" type="parTrans" cxnId="{FA9F7B3E-2996-4745-B239-F73C197BEFA5}">
      <dgm:prSet/>
      <dgm:spPr/>
      <dgm:t>
        <a:bodyPr/>
        <a:lstStyle/>
        <a:p>
          <a:endParaRPr kumimoji="1" lang="ja-JP" altLang="en-US" b="0"/>
        </a:p>
      </dgm:t>
    </dgm:pt>
    <dgm:pt modelId="{2A910F0A-DCF2-42C9-9F5C-257A5805D043}" type="sibTrans" cxnId="{FA9F7B3E-2996-4745-B239-F73C197BEFA5}">
      <dgm:prSet/>
      <dgm:spPr/>
      <dgm:t>
        <a:bodyPr/>
        <a:lstStyle/>
        <a:p>
          <a:endParaRPr kumimoji="1" lang="ja-JP" altLang="en-US" b="0"/>
        </a:p>
      </dgm:t>
    </dgm:pt>
    <dgm:pt modelId="{5D2CB942-6359-4AE3-8B1F-8E5DF2561437}">
      <dgm:prSet custT="1"/>
      <dgm:spPr/>
      <dgm:t>
        <a:bodyPr/>
        <a:lstStyle/>
        <a:p>
          <a:pPr rtl="0"/>
          <a:r>
            <a:rPr kumimoji="1" lang="ja-JP" altLang="en-US" sz="1400" b="0" dirty="0"/>
            <a:t>ずり這い</a:t>
          </a:r>
          <a:endParaRPr kumimoji="1" lang="ja-JP" altLang="en-US" sz="1400" dirty="0"/>
        </a:p>
      </dgm:t>
    </dgm:pt>
    <dgm:pt modelId="{930DB539-0399-42C9-A569-B8DA213D7863}" type="parTrans" cxnId="{9ECBC6DB-005F-4AA2-A18A-D96BC2D753EA}">
      <dgm:prSet/>
      <dgm:spPr/>
      <dgm:t>
        <a:bodyPr/>
        <a:lstStyle/>
        <a:p>
          <a:endParaRPr kumimoji="1" lang="ja-JP" altLang="en-US"/>
        </a:p>
      </dgm:t>
    </dgm:pt>
    <dgm:pt modelId="{1155BA54-D049-441A-B984-C564617F5406}" type="sibTrans" cxnId="{9ECBC6DB-005F-4AA2-A18A-D96BC2D753EA}">
      <dgm:prSet/>
      <dgm:spPr/>
      <dgm:t>
        <a:bodyPr/>
        <a:lstStyle/>
        <a:p>
          <a:endParaRPr kumimoji="1" lang="ja-JP" altLang="en-US"/>
        </a:p>
      </dgm:t>
    </dgm:pt>
    <dgm:pt modelId="{18BF9FAA-3F98-4190-90D5-16529B9E4CFC}">
      <dgm:prSet custT="1"/>
      <dgm:spPr/>
      <dgm:t>
        <a:bodyPr/>
        <a:lstStyle/>
        <a:p>
          <a:pPr rtl="0"/>
          <a:r>
            <a:rPr kumimoji="1" lang="ja-JP" altLang="en-US" sz="1400" b="1" dirty="0">
              <a:solidFill>
                <a:schemeClr val="accent1"/>
              </a:solidFill>
            </a:rPr>
            <a:t>人を特定</a:t>
          </a:r>
          <a:endParaRPr kumimoji="1" lang="en-US" altLang="ja-JP" sz="1400" b="1" dirty="0">
            <a:solidFill>
              <a:schemeClr val="accent1"/>
            </a:solidFill>
          </a:endParaRPr>
        </a:p>
        <a:p>
          <a:pPr rtl="0"/>
          <a:r>
            <a:rPr kumimoji="1" lang="ja-JP" sz="1400" b="1" dirty="0">
              <a:solidFill>
                <a:schemeClr val="accent6">
                  <a:lumMod val="75000"/>
                </a:schemeClr>
              </a:solidFill>
            </a:rPr>
            <a:t>周囲への興味・関心</a:t>
          </a:r>
          <a:endParaRPr kumimoji="1" lang="en-US" altLang="ja-JP" sz="1400" b="1" dirty="0">
            <a:solidFill>
              <a:schemeClr val="accent6">
                <a:lumMod val="75000"/>
              </a:schemeClr>
            </a:solidFill>
          </a:endParaRPr>
        </a:p>
        <a:p>
          <a:pPr rtl="0"/>
          <a:r>
            <a:rPr kumimoji="1" lang="ja-JP" altLang="en-US" sz="1400" b="1" dirty="0">
              <a:solidFill>
                <a:schemeClr val="accent6">
                  <a:lumMod val="75000"/>
                </a:schemeClr>
              </a:solidFill>
            </a:rPr>
            <a:t>情緒の広がり・主体性の育ち</a:t>
          </a:r>
          <a:endParaRPr kumimoji="1" lang="en-US" altLang="ja-JP" sz="1400" b="1" dirty="0">
            <a:solidFill>
              <a:schemeClr val="accent6">
                <a:lumMod val="75000"/>
              </a:schemeClr>
            </a:solidFill>
          </a:endParaRPr>
        </a:p>
        <a:p>
          <a:pPr rtl="0"/>
          <a:r>
            <a:rPr kumimoji="1" lang="ja-JP" altLang="en-US" sz="1400" b="1" dirty="0">
              <a:solidFill>
                <a:srgbClr val="00B050"/>
              </a:solidFill>
            </a:rPr>
            <a:t>玩具へ手を伸ばす</a:t>
          </a:r>
          <a:endParaRPr kumimoji="1" lang="en-US" altLang="ja-JP" sz="1400" b="1" dirty="0">
            <a:solidFill>
              <a:srgbClr val="00B050"/>
            </a:solidFill>
          </a:endParaRPr>
        </a:p>
        <a:p>
          <a:pPr rtl="0"/>
          <a:r>
            <a:rPr kumimoji="1" lang="ja-JP" altLang="en-US" sz="1400" b="1" dirty="0">
              <a:solidFill>
                <a:srgbClr val="00B050"/>
              </a:solidFill>
            </a:rPr>
            <a:t>振る・叩く・舐める</a:t>
          </a:r>
          <a:endParaRPr kumimoji="1" lang="en-US" altLang="ja-JP" sz="1400" b="1" dirty="0">
            <a:solidFill>
              <a:srgbClr val="00B050"/>
            </a:solidFill>
          </a:endParaRPr>
        </a:p>
        <a:p>
          <a:pPr rtl="0"/>
          <a:r>
            <a:rPr kumimoji="1" lang="ja-JP" altLang="en-US" sz="1400" b="1" dirty="0">
              <a:solidFill>
                <a:srgbClr val="00B050"/>
              </a:solidFill>
            </a:rPr>
            <a:t>声遊び</a:t>
          </a:r>
          <a:endParaRPr kumimoji="1" lang="en-US" altLang="ja-JP" sz="1400" b="1" dirty="0">
            <a:solidFill>
              <a:srgbClr val="00B050"/>
            </a:solidFill>
          </a:endParaRPr>
        </a:p>
      </dgm:t>
    </dgm:pt>
    <dgm:pt modelId="{BB080371-B14D-4FD3-BCC8-24876382CDDE}" type="parTrans" cxnId="{D3D10F82-4C10-4746-9DB1-3CFF8BA4E63F}">
      <dgm:prSet/>
      <dgm:spPr/>
      <dgm:t>
        <a:bodyPr/>
        <a:lstStyle/>
        <a:p>
          <a:endParaRPr kumimoji="1" lang="ja-JP" altLang="en-US"/>
        </a:p>
      </dgm:t>
    </dgm:pt>
    <dgm:pt modelId="{8CD03F59-E1BE-4095-ABA7-403C1BB199A7}" type="sibTrans" cxnId="{D3D10F82-4C10-4746-9DB1-3CFF8BA4E63F}">
      <dgm:prSet/>
      <dgm:spPr/>
      <dgm:t>
        <a:bodyPr/>
        <a:lstStyle/>
        <a:p>
          <a:endParaRPr kumimoji="1" lang="ja-JP" altLang="en-US"/>
        </a:p>
      </dgm:t>
    </dgm:pt>
    <dgm:pt modelId="{E4CCFEA6-D906-4B1E-84D9-94276A011E77}">
      <dgm:prSet custT="1"/>
      <dgm:spPr/>
      <dgm:t>
        <a:bodyPr/>
        <a:lstStyle/>
        <a:p>
          <a:r>
            <a:rPr kumimoji="1" lang="ja-JP" altLang="en-US" sz="1400" b="0" dirty="0"/>
            <a:t>座位</a:t>
          </a:r>
          <a:endParaRPr kumimoji="1" lang="en-US" altLang="ja-JP" sz="1400" b="0" dirty="0"/>
        </a:p>
      </dgm:t>
    </dgm:pt>
    <dgm:pt modelId="{525B8DD2-D044-49EF-8FF2-A9EB0656CC4B}" type="parTrans" cxnId="{F12678F0-2E3C-4464-967F-B1EC36FB6A51}">
      <dgm:prSet/>
      <dgm:spPr/>
      <dgm:t>
        <a:bodyPr/>
        <a:lstStyle/>
        <a:p>
          <a:endParaRPr kumimoji="1" lang="ja-JP" altLang="en-US"/>
        </a:p>
      </dgm:t>
    </dgm:pt>
    <dgm:pt modelId="{432382C2-D358-4DED-BB42-4175357A3441}" type="sibTrans" cxnId="{F12678F0-2E3C-4464-967F-B1EC36FB6A51}">
      <dgm:prSet/>
      <dgm:spPr/>
      <dgm:t>
        <a:bodyPr/>
        <a:lstStyle/>
        <a:p>
          <a:endParaRPr kumimoji="1" lang="ja-JP" altLang="en-US"/>
        </a:p>
      </dgm:t>
    </dgm:pt>
    <dgm:pt modelId="{66BF3D34-E0FB-4B3A-94E4-FC4E4C5D6B8B}">
      <dgm:prSet custT="1"/>
      <dgm:spPr/>
      <dgm:t>
        <a:bodyPr/>
        <a:lstStyle/>
        <a:p>
          <a:r>
            <a:rPr kumimoji="1" lang="ja-JP" sz="1400" b="1" dirty="0">
              <a:solidFill>
                <a:schemeClr val="accent1"/>
              </a:solidFill>
            </a:rPr>
            <a:t>人見知り</a:t>
          </a:r>
          <a:endParaRPr kumimoji="1" lang="en-US" altLang="ja-JP" sz="1400" b="1" dirty="0">
            <a:solidFill>
              <a:schemeClr val="accent1"/>
            </a:solidFill>
          </a:endParaRPr>
        </a:p>
        <a:p>
          <a:r>
            <a:rPr kumimoji="1" lang="ja-JP" altLang="en-US" sz="1400" b="1" i="0" dirty="0">
              <a:solidFill>
                <a:schemeClr val="accent6">
                  <a:lumMod val="75000"/>
                </a:schemeClr>
              </a:solidFill>
            </a:rPr>
            <a:t>大人</a:t>
          </a:r>
          <a:r>
            <a:rPr kumimoji="1" lang="ja-JP" sz="1400" b="1" i="0" dirty="0">
              <a:solidFill>
                <a:schemeClr val="accent6">
                  <a:lumMod val="75000"/>
                </a:schemeClr>
              </a:solidFill>
            </a:rPr>
            <a:t>の探索</a:t>
          </a:r>
          <a:endParaRPr kumimoji="1" lang="en-US" altLang="ja-JP" sz="1400" b="1" i="0" dirty="0">
            <a:solidFill>
              <a:schemeClr val="accent6">
                <a:lumMod val="75000"/>
              </a:schemeClr>
            </a:solidFill>
          </a:endParaRPr>
        </a:p>
        <a:p>
          <a:r>
            <a:rPr kumimoji="1" lang="ja-JP" altLang="en-US" sz="1400" b="1" i="0" dirty="0">
              <a:solidFill>
                <a:schemeClr val="accent6">
                  <a:lumMod val="75000"/>
                </a:schemeClr>
              </a:solidFill>
            </a:rPr>
            <a:t>外界への好奇心</a:t>
          </a:r>
          <a:endParaRPr kumimoji="1" lang="en-US" altLang="ja-JP" sz="1400" b="1" i="0" dirty="0">
            <a:solidFill>
              <a:schemeClr val="accent6">
                <a:lumMod val="75000"/>
              </a:schemeClr>
            </a:solidFill>
          </a:endParaRPr>
        </a:p>
        <a:p>
          <a:r>
            <a:rPr kumimoji="1" lang="ja-JP" altLang="en-US" sz="1400" b="1" dirty="0">
              <a:solidFill>
                <a:srgbClr val="00B050"/>
              </a:solidFill>
            </a:rPr>
            <a:t>両手で掴む、握る、振る</a:t>
          </a:r>
          <a:endParaRPr kumimoji="1" lang="en-US" altLang="ja-JP" sz="1400" b="1" dirty="0">
            <a:solidFill>
              <a:srgbClr val="00B050"/>
            </a:solidFill>
          </a:endParaRPr>
        </a:p>
        <a:p>
          <a:r>
            <a:rPr kumimoji="1" lang="ja-JP" altLang="en-US" sz="1400" b="1" dirty="0">
              <a:solidFill>
                <a:srgbClr val="00B050"/>
              </a:solidFill>
            </a:rPr>
            <a:t>舐める</a:t>
          </a:r>
          <a:endParaRPr kumimoji="1" lang="en-US" altLang="ja-JP" sz="1400" b="1" dirty="0">
            <a:solidFill>
              <a:srgbClr val="00B050"/>
            </a:solidFill>
          </a:endParaRPr>
        </a:p>
        <a:p>
          <a:r>
            <a:rPr kumimoji="1" lang="ja-JP" altLang="en-US" sz="1400" b="1" dirty="0">
              <a:solidFill>
                <a:srgbClr val="00B050"/>
              </a:solidFill>
            </a:rPr>
            <a:t>触合い遊び</a:t>
          </a:r>
          <a:endParaRPr kumimoji="1" lang="en-US" altLang="ja-JP" sz="1400" b="1" dirty="0">
            <a:solidFill>
              <a:srgbClr val="00B050"/>
            </a:solidFill>
          </a:endParaRPr>
        </a:p>
        <a:p>
          <a:r>
            <a:rPr kumimoji="1" lang="ja-JP" altLang="en-US" sz="1400" b="1" dirty="0">
              <a:solidFill>
                <a:srgbClr val="00B050"/>
              </a:solidFill>
            </a:rPr>
            <a:t>声遊び</a:t>
          </a:r>
          <a:endParaRPr kumimoji="1" lang="en-US" altLang="ja-JP" sz="1400" b="1" dirty="0">
            <a:solidFill>
              <a:srgbClr val="00B050"/>
            </a:solidFill>
          </a:endParaRPr>
        </a:p>
        <a:p>
          <a:r>
            <a:rPr kumimoji="1" lang="ja-JP" altLang="en-US" sz="1400" b="0" dirty="0"/>
            <a:t>喃語</a:t>
          </a:r>
          <a:endParaRPr kumimoji="1" lang="en-US" altLang="ja-JP" sz="1400" b="0" dirty="0"/>
        </a:p>
      </dgm:t>
    </dgm:pt>
    <dgm:pt modelId="{D2B10F4B-7987-4035-96F9-875E88772C85}" type="parTrans" cxnId="{2EE0E9FC-1DBE-46E9-B207-E3D61EF31EF8}">
      <dgm:prSet/>
      <dgm:spPr/>
      <dgm:t>
        <a:bodyPr/>
        <a:lstStyle/>
        <a:p>
          <a:endParaRPr kumimoji="1" lang="ja-JP" altLang="en-US"/>
        </a:p>
      </dgm:t>
    </dgm:pt>
    <dgm:pt modelId="{F74CBD88-42F9-41B4-8E0B-726110677BF6}" type="sibTrans" cxnId="{2EE0E9FC-1DBE-46E9-B207-E3D61EF31EF8}">
      <dgm:prSet/>
      <dgm:spPr/>
      <dgm:t>
        <a:bodyPr/>
        <a:lstStyle/>
        <a:p>
          <a:endParaRPr kumimoji="1" lang="ja-JP" altLang="en-US"/>
        </a:p>
      </dgm:t>
    </dgm:pt>
    <dgm:pt modelId="{09259CD9-82BE-45AC-9468-83E27655E26F}">
      <dgm:prSet custT="1"/>
      <dgm:spPr/>
      <dgm:t>
        <a:bodyPr/>
        <a:lstStyle/>
        <a:p>
          <a:r>
            <a:rPr kumimoji="1" lang="ja-JP" sz="1400" b="1" dirty="0">
              <a:solidFill>
                <a:schemeClr val="tx2">
                  <a:lumMod val="60000"/>
                  <a:lumOff val="40000"/>
                </a:schemeClr>
              </a:solidFill>
            </a:rPr>
            <a:t>人見知り</a:t>
          </a:r>
          <a:endParaRPr kumimoji="1" lang="en-US" altLang="ja-JP" sz="1400" b="1" dirty="0">
            <a:solidFill>
              <a:schemeClr val="tx2">
                <a:lumMod val="60000"/>
                <a:lumOff val="40000"/>
              </a:schemeClr>
            </a:solidFill>
          </a:endParaRPr>
        </a:p>
        <a:p>
          <a:r>
            <a:rPr kumimoji="1" lang="ja-JP" altLang="en-US" sz="1400" b="1" dirty="0">
              <a:solidFill>
                <a:schemeClr val="accent6">
                  <a:lumMod val="75000"/>
                </a:schemeClr>
              </a:solidFill>
            </a:rPr>
            <a:t>大人の探索</a:t>
          </a:r>
          <a:endParaRPr kumimoji="1" lang="en-US" altLang="ja-JP" sz="1400" b="1" dirty="0">
            <a:solidFill>
              <a:schemeClr val="accent6">
                <a:lumMod val="75000"/>
              </a:schemeClr>
            </a:solidFill>
          </a:endParaRPr>
        </a:p>
        <a:p>
          <a:r>
            <a:rPr kumimoji="1" lang="ja-JP" altLang="en-US" sz="1400" b="1" dirty="0">
              <a:solidFill>
                <a:schemeClr val="accent6">
                  <a:lumMod val="75000"/>
                </a:schemeClr>
              </a:solidFill>
            </a:rPr>
            <a:t>好奇心増大</a:t>
          </a:r>
          <a:r>
            <a:rPr kumimoji="1" lang="ja-JP" altLang="en-US" sz="1400" b="1" dirty="0">
              <a:solidFill>
                <a:srgbClr val="00B050"/>
              </a:solidFill>
            </a:rPr>
            <a:t>握って放す</a:t>
          </a:r>
          <a:endParaRPr kumimoji="1" lang="en-US" altLang="ja-JP" sz="1400" b="1" dirty="0">
            <a:solidFill>
              <a:srgbClr val="00B050"/>
            </a:solidFill>
          </a:endParaRPr>
        </a:p>
        <a:p>
          <a:r>
            <a:rPr kumimoji="1" lang="ja-JP" altLang="en-US" sz="1400" b="1" dirty="0">
              <a:solidFill>
                <a:srgbClr val="00B050"/>
              </a:solidFill>
            </a:rPr>
            <a:t>操作する</a:t>
          </a:r>
          <a:endParaRPr kumimoji="1" lang="en-US" altLang="ja-JP" sz="1400" b="1" dirty="0">
            <a:solidFill>
              <a:srgbClr val="00B050"/>
            </a:solidFill>
          </a:endParaRPr>
        </a:p>
        <a:p>
          <a:r>
            <a:rPr kumimoji="1" lang="ja-JP" altLang="en-US" sz="1400" b="1" dirty="0">
              <a:solidFill>
                <a:srgbClr val="00B050"/>
              </a:solidFill>
            </a:rPr>
            <a:t>触る</a:t>
          </a:r>
          <a:endParaRPr kumimoji="1" lang="en-US" altLang="ja-JP" sz="1400" b="1" dirty="0">
            <a:solidFill>
              <a:srgbClr val="00B050"/>
            </a:solidFill>
          </a:endParaRPr>
        </a:p>
        <a:p>
          <a:r>
            <a:rPr kumimoji="1" lang="ja-JP" altLang="en-US" sz="1400" b="1" dirty="0">
              <a:solidFill>
                <a:srgbClr val="00B050"/>
              </a:solidFill>
            </a:rPr>
            <a:t>触合い遊び</a:t>
          </a:r>
          <a:endParaRPr kumimoji="1" lang="en-US" altLang="ja-JP" sz="1400" b="1" dirty="0">
            <a:solidFill>
              <a:srgbClr val="00B050"/>
            </a:solidFill>
          </a:endParaRPr>
        </a:p>
        <a:p>
          <a:r>
            <a:rPr kumimoji="1" lang="ja-JP" altLang="en-US" sz="1400" b="1" dirty="0">
              <a:solidFill>
                <a:srgbClr val="00B050"/>
              </a:solidFill>
            </a:rPr>
            <a:t>歌遊び</a:t>
          </a:r>
          <a:endParaRPr kumimoji="1" lang="en-US" altLang="ja-JP" sz="1400" b="1" dirty="0">
            <a:solidFill>
              <a:srgbClr val="00B050"/>
            </a:solidFill>
          </a:endParaRPr>
        </a:p>
        <a:p>
          <a:r>
            <a:rPr kumimoji="1" lang="ja-JP" altLang="en-US" sz="1400" b="0" dirty="0">
              <a:solidFill>
                <a:schemeClr val="tx1"/>
              </a:solidFill>
            </a:rPr>
            <a:t>喃語</a:t>
          </a:r>
          <a:endParaRPr kumimoji="1" lang="en-US" altLang="ja-JP" sz="1400" b="0" dirty="0">
            <a:solidFill>
              <a:schemeClr val="tx1"/>
            </a:solidFill>
          </a:endParaRPr>
        </a:p>
        <a:p>
          <a:endParaRPr kumimoji="1" lang="ja-JP" altLang="ja-JP" sz="1400" b="0" dirty="0">
            <a:solidFill>
              <a:schemeClr val="tx2">
                <a:lumMod val="60000"/>
                <a:lumOff val="40000"/>
              </a:schemeClr>
            </a:solidFill>
          </a:endParaRPr>
        </a:p>
      </dgm:t>
    </dgm:pt>
    <dgm:pt modelId="{62CE8D30-32B7-46CE-B366-0B1F696DD009}" type="parTrans" cxnId="{355A71AB-8E2B-4024-AAD3-D089952141C7}">
      <dgm:prSet/>
      <dgm:spPr/>
      <dgm:t>
        <a:bodyPr/>
        <a:lstStyle/>
        <a:p>
          <a:endParaRPr kumimoji="1" lang="ja-JP" altLang="en-US"/>
        </a:p>
      </dgm:t>
    </dgm:pt>
    <dgm:pt modelId="{0651D5A1-399A-4FE4-8210-CE20466F241D}" type="sibTrans" cxnId="{355A71AB-8E2B-4024-AAD3-D089952141C7}">
      <dgm:prSet/>
      <dgm:spPr/>
      <dgm:t>
        <a:bodyPr/>
        <a:lstStyle/>
        <a:p>
          <a:endParaRPr kumimoji="1" lang="ja-JP" altLang="en-US"/>
        </a:p>
      </dgm:t>
    </dgm:pt>
    <dgm:pt modelId="{1F2239D3-FA31-4875-A116-0D14472D372F}">
      <dgm:prSet custT="1"/>
      <dgm:spPr/>
      <dgm:t>
        <a:bodyPr/>
        <a:lstStyle/>
        <a:p>
          <a:r>
            <a:rPr kumimoji="1" lang="ja-JP" altLang="en-US" sz="1400" b="1" dirty="0">
              <a:solidFill>
                <a:schemeClr val="accent1"/>
              </a:solidFill>
            </a:rPr>
            <a:t>後追い</a:t>
          </a:r>
          <a:endParaRPr kumimoji="1" lang="en-US" altLang="ja-JP" sz="1400" b="1" dirty="0">
            <a:solidFill>
              <a:schemeClr val="accent1"/>
            </a:solidFill>
          </a:endParaRPr>
        </a:p>
        <a:p>
          <a:pPr rtl="0"/>
          <a:r>
            <a:rPr kumimoji="1" lang="ja-JP" altLang="en-US" sz="1400" b="1" dirty="0">
              <a:solidFill>
                <a:schemeClr val="accent1"/>
              </a:solidFill>
            </a:rPr>
            <a:t>指差し・模倣</a:t>
          </a:r>
        </a:p>
      </dgm:t>
    </dgm:pt>
    <dgm:pt modelId="{7843A945-5122-41F3-ACB8-A71852CEBE93}" type="parTrans" cxnId="{6247F49B-723D-4DFB-8C6D-7BD65780D27F}">
      <dgm:prSet/>
      <dgm:spPr/>
      <dgm:t>
        <a:bodyPr/>
        <a:lstStyle/>
        <a:p>
          <a:endParaRPr kumimoji="1" lang="ja-JP" altLang="en-US"/>
        </a:p>
      </dgm:t>
    </dgm:pt>
    <dgm:pt modelId="{1560FBF8-D61F-46BE-B891-8305584A3A1E}" type="sibTrans" cxnId="{6247F49B-723D-4DFB-8C6D-7BD65780D27F}">
      <dgm:prSet/>
      <dgm:spPr/>
      <dgm:t>
        <a:bodyPr/>
        <a:lstStyle/>
        <a:p>
          <a:endParaRPr kumimoji="1" lang="ja-JP" altLang="en-US"/>
        </a:p>
      </dgm:t>
    </dgm:pt>
    <dgm:pt modelId="{3F4F3525-83AD-499B-9919-0BC9E57B8F7E}">
      <dgm:prSet custT="1"/>
      <dgm:spPr/>
      <dgm:t>
        <a:bodyPr/>
        <a:lstStyle/>
        <a:p>
          <a:r>
            <a:rPr kumimoji="1" lang="ja-JP" altLang="en-US" sz="1400" b="1" dirty="0">
              <a:solidFill>
                <a:schemeClr val="accent1"/>
              </a:solidFill>
            </a:rPr>
            <a:t>共同注意</a:t>
          </a:r>
          <a:endParaRPr kumimoji="1" lang="en-US" altLang="ja-JP" sz="1400" b="1" dirty="0">
            <a:solidFill>
              <a:schemeClr val="accent1"/>
            </a:solidFill>
          </a:endParaRPr>
        </a:p>
      </dgm:t>
    </dgm:pt>
    <dgm:pt modelId="{17A37609-2F24-46DF-B65B-6D1BEEADCD73}" type="parTrans" cxnId="{F300004A-21F4-4CAC-B987-AB3E502908BE}">
      <dgm:prSet/>
      <dgm:spPr/>
      <dgm:t>
        <a:bodyPr/>
        <a:lstStyle/>
        <a:p>
          <a:endParaRPr kumimoji="1" lang="ja-JP" altLang="en-US"/>
        </a:p>
      </dgm:t>
    </dgm:pt>
    <dgm:pt modelId="{9F548060-E963-4631-A031-657D14B54A94}" type="sibTrans" cxnId="{F300004A-21F4-4CAC-B987-AB3E502908BE}">
      <dgm:prSet/>
      <dgm:spPr/>
      <dgm:t>
        <a:bodyPr/>
        <a:lstStyle/>
        <a:p>
          <a:endParaRPr kumimoji="1" lang="ja-JP" altLang="en-US"/>
        </a:p>
      </dgm:t>
    </dgm:pt>
    <dgm:pt modelId="{7E8D968A-16D9-4ECA-9450-31401B02D1C6}">
      <dgm:prSet custT="1"/>
      <dgm:spPr/>
      <dgm:t>
        <a:bodyPr/>
        <a:lstStyle/>
        <a:p>
          <a:r>
            <a:rPr kumimoji="1" lang="ja-JP" altLang="en-US" sz="1400" b="1" dirty="0">
              <a:solidFill>
                <a:schemeClr val="accent1"/>
              </a:solidFill>
            </a:rPr>
            <a:t>他者意識</a:t>
          </a:r>
          <a:endParaRPr kumimoji="1" lang="en-US" altLang="ja-JP" sz="1400" b="1" dirty="0">
            <a:solidFill>
              <a:schemeClr val="accent1"/>
            </a:solidFill>
          </a:endParaRPr>
        </a:p>
      </dgm:t>
    </dgm:pt>
    <dgm:pt modelId="{117B19DB-3806-495D-9556-5A1050DFBE67}" type="parTrans" cxnId="{0E225BA8-4100-40AE-9674-951C4B035FD1}">
      <dgm:prSet/>
      <dgm:spPr/>
      <dgm:t>
        <a:bodyPr/>
        <a:lstStyle/>
        <a:p>
          <a:endParaRPr kumimoji="1" lang="ja-JP" altLang="en-US"/>
        </a:p>
      </dgm:t>
    </dgm:pt>
    <dgm:pt modelId="{864E43CE-D346-4CF2-BF0A-5412DDA839BB}" type="sibTrans" cxnId="{0E225BA8-4100-40AE-9674-951C4B035FD1}">
      <dgm:prSet/>
      <dgm:spPr/>
      <dgm:t>
        <a:bodyPr/>
        <a:lstStyle/>
        <a:p>
          <a:endParaRPr kumimoji="1" lang="ja-JP" altLang="en-US"/>
        </a:p>
      </dgm:t>
    </dgm:pt>
    <dgm:pt modelId="{29A416E7-7288-436A-8401-E95DE977CF67}">
      <dgm:prSet custT="1"/>
      <dgm:spPr/>
      <dgm:t>
        <a:bodyPr/>
        <a:lstStyle/>
        <a:p>
          <a:pPr rtl="0"/>
          <a:r>
            <a:rPr kumimoji="1" lang="ja-JP" sz="1400" b="1" i="0" dirty="0">
              <a:solidFill>
                <a:schemeClr val="accent6">
                  <a:lumMod val="75000"/>
                </a:schemeClr>
              </a:solidFill>
            </a:rPr>
            <a:t>好奇心</a:t>
          </a:r>
          <a:r>
            <a:rPr kumimoji="1" lang="ja-JP" altLang="en-US" sz="1400" b="1" i="0" dirty="0">
              <a:solidFill>
                <a:schemeClr val="accent6">
                  <a:lumMod val="75000"/>
                </a:schemeClr>
              </a:solidFill>
            </a:rPr>
            <a:t>増大</a:t>
          </a:r>
          <a:endParaRPr kumimoji="1" lang="en-US" altLang="ja-JP" sz="1400" b="1" i="0" dirty="0">
            <a:solidFill>
              <a:schemeClr val="accent6">
                <a:lumMod val="75000"/>
              </a:schemeClr>
            </a:solidFill>
          </a:endParaRPr>
        </a:p>
        <a:p>
          <a:pPr rtl="0"/>
          <a:r>
            <a:rPr kumimoji="1" lang="ja-JP" sz="1400" b="1" i="0" dirty="0">
              <a:solidFill>
                <a:schemeClr val="accent6">
                  <a:lumMod val="75000"/>
                </a:schemeClr>
              </a:solidFill>
            </a:rPr>
            <a:t>発見の喜び</a:t>
          </a:r>
          <a:endParaRPr kumimoji="1" lang="en-US" altLang="ja-JP" sz="1400" b="1" i="0" dirty="0">
            <a:solidFill>
              <a:schemeClr val="accent6">
                <a:lumMod val="75000"/>
              </a:schemeClr>
            </a:solidFill>
          </a:endParaRPr>
        </a:p>
        <a:p>
          <a:pPr rtl="0"/>
          <a:r>
            <a:rPr kumimoji="1" lang="ja-JP" altLang="en-US" sz="1400" b="1" i="0" dirty="0">
              <a:solidFill>
                <a:schemeClr val="accent6">
                  <a:lumMod val="75000"/>
                </a:schemeClr>
              </a:solidFill>
            </a:rPr>
            <a:t>対象の永続性</a:t>
          </a:r>
          <a:endParaRPr kumimoji="1" lang="en-US" altLang="ja-JP" sz="1400" b="1" i="0" dirty="0">
            <a:solidFill>
              <a:schemeClr val="accent6">
                <a:lumMod val="75000"/>
              </a:schemeClr>
            </a:solidFill>
          </a:endParaRPr>
        </a:p>
        <a:p>
          <a:pPr rtl="0"/>
          <a:r>
            <a:rPr kumimoji="1" lang="ja-JP" altLang="en-US" sz="1400" b="1" dirty="0" err="1">
              <a:solidFill>
                <a:srgbClr val="00B050"/>
              </a:solidFill>
            </a:rPr>
            <a:t>いないない</a:t>
          </a:r>
          <a:r>
            <a:rPr kumimoji="1" lang="ja-JP" altLang="en-US" sz="1400" b="1" dirty="0">
              <a:solidFill>
                <a:srgbClr val="00B050"/>
              </a:solidFill>
            </a:rPr>
            <a:t>ばぁ遊び</a:t>
          </a:r>
          <a:endParaRPr kumimoji="1" lang="en-US" altLang="ja-JP" sz="1400" b="0" dirty="0"/>
        </a:p>
        <a:p>
          <a:pPr rtl="0"/>
          <a:r>
            <a:rPr kumimoji="1" lang="ja-JP" altLang="en-US" sz="1400" b="1" dirty="0">
              <a:solidFill>
                <a:srgbClr val="00B050"/>
              </a:solidFill>
            </a:rPr>
            <a:t>手遊び歌遊び</a:t>
          </a:r>
          <a:endParaRPr kumimoji="1" lang="en-US" altLang="ja-JP" sz="1400" b="1" dirty="0">
            <a:solidFill>
              <a:srgbClr val="00B050"/>
            </a:solidFill>
          </a:endParaRPr>
        </a:p>
        <a:p>
          <a:pPr rtl="0"/>
          <a:r>
            <a:rPr kumimoji="1" lang="ja-JP" altLang="en-US" sz="1400" b="1" dirty="0">
              <a:solidFill>
                <a:srgbClr val="00B050"/>
              </a:solidFill>
            </a:rPr>
            <a:t>触合い遊び</a:t>
          </a:r>
          <a:endParaRPr kumimoji="1" lang="en-US" altLang="ja-JP" sz="1400" b="1" dirty="0">
            <a:solidFill>
              <a:srgbClr val="00B050"/>
            </a:solidFill>
          </a:endParaRPr>
        </a:p>
        <a:p>
          <a:pPr rtl="0"/>
          <a:r>
            <a:rPr kumimoji="1" lang="ja-JP" altLang="en-US" sz="1400" b="0" dirty="0"/>
            <a:t>有意味語</a:t>
          </a:r>
          <a:endParaRPr kumimoji="1" lang="en-US" altLang="ja-JP" sz="1400" b="1" dirty="0">
            <a:solidFill>
              <a:schemeClr val="accent1"/>
            </a:solidFill>
          </a:endParaRPr>
        </a:p>
      </dgm:t>
    </dgm:pt>
    <dgm:pt modelId="{9781EE60-3D64-4352-884C-1991823A4EB7}" type="parTrans" cxnId="{0530CA1E-F16E-45F9-B885-032ACF7FA43A}">
      <dgm:prSet/>
      <dgm:spPr/>
      <dgm:t>
        <a:bodyPr/>
        <a:lstStyle/>
        <a:p>
          <a:endParaRPr kumimoji="1" lang="ja-JP" altLang="en-US"/>
        </a:p>
      </dgm:t>
    </dgm:pt>
    <dgm:pt modelId="{F4FF3983-BBF8-4ACC-AC1D-923030957556}" type="sibTrans" cxnId="{0530CA1E-F16E-45F9-B885-032ACF7FA43A}">
      <dgm:prSet/>
      <dgm:spPr/>
      <dgm:t>
        <a:bodyPr/>
        <a:lstStyle/>
        <a:p>
          <a:endParaRPr kumimoji="1" lang="ja-JP" altLang="en-US"/>
        </a:p>
      </dgm:t>
    </dgm:pt>
    <dgm:pt modelId="{6B9071D1-A23F-4ADE-ABA4-7127B771733A}" type="pres">
      <dgm:prSet presAssocID="{D4EBC26D-BF5A-421F-990B-2BA62CE66F30}" presName="Name0" presStyleCnt="0">
        <dgm:presLayoutVars>
          <dgm:chMax val="7"/>
          <dgm:chPref val="5"/>
          <dgm:dir/>
          <dgm:animOne val="branch"/>
          <dgm:animLvl val="lvl"/>
        </dgm:presLayoutVars>
      </dgm:prSet>
      <dgm:spPr/>
      <dgm:t>
        <a:bodyPr/>
        <a:lstStyle/>
        <a:p>
          <a:endParaRPr kumimoji="1" lang="ja-JP" altLang="en-US"/>
        </a:p>
      </dgm:t>
    </dgm:pt>
    <dgm:pt modelId="{9D0AD3DF-56FB-4414-B8A9-0DB76E5140DC}" type="pres">
      <dgm:prSet presAssocID="{2A9F3517-302D-406D-9D21-320400749636}" presName="ChildAccent7" presStyleCnt="0"/>
      <dgm:spPr/>
    </dgm:pt>
    <dgm:pt modelId="{4E77A418-A940-495A-BBD5-0B4555D7932F}" type="pres">
      <dgm:prSet presAssocID="{2A9F3517-302D-406D-9D21-320400749636}" presName="ChildAccent" presStyleLbl="alignImgPlace1" presStyleIdx="0" presStyleCnt="7" custScaleX="131072" custScaleY="126526" custLinFactNeighborX="9512" custLinFactNeighborY="12482"/>
      <dgm:spPr/>
      <dgm:t>
        <a:bodyPr/>
        <a:lstStyle/>
        <a:p>
          <a:endParaRPr kumimoji="1" lang="ja-JP" altLang="en-US"/>
        </a:p>
      </dgm:t>
    </dgm:pt>
    <dgm:pt modelId="{4A28320F-1280-4956-8446-40EE6F0A4F63}" type="pres">
      <dgm:prSet presAssocID="{2A9F3517-302D-406D-9D21-320400749636}" presName="Child7" presStyleLbl="revTx" presStyleIdx="0" presStyleCnt="0">
        <dgm:presLayoutVars>
          <dgm:chMax val="0"/>
          <dgm:chPref val="0"/>
          <dgm:bulletEnabled val="1"/>
        </dgm:presLayoutVars>
      </dgm:prSet>
      <dgm:spPr/>
      <dgm:t>
        <a:bodyPr/>
        <a:lstStyle/>
        <a:p>
          <a:endParaRPr kumimoji="1" lang="ja-JP" altLang="en-US"/>
        </a:p>
      </dgm:t>
    </dgm:pt>
    <dgm:pt modelId="{A0C2E113-4C2D-4E15-B6A5-0A8ECBC5DBFF}" type="pres">
      <dgm:prSet presAssocID="{2A9F3517-302D-406D-9D21-320400749636}" presName="Parent7" presStyleLbl="node1" presStyleIdx="0" presStyleCnt="7" custScaleX="119510" custScaleY="68714" custLinFactNeighborX="9107" custLinFactNeighborY="9027">
        <dgm:presLayoutVars>
          <dgm:chMax val="2"/>
          <dgm:chPref val="1"/>
          <dgm:bulletEnabled val="1"/>
        </dgm:presLayoutVars>
      </dgm:prSet>
      <dgm:spPr/>
      <dgm:t>
        <a:bodyPr/>
        <a:lstStyle/>
        <a:p>
          <a:endParaRPr kumimoji="1" lang="ja-JP" altLang="en-US"/>
        </a:p>
      </dgm:t>
    </dgm:pt>
    <dgm:pt modelId="{89B356B3-3B7D-43FE-B769-4AEB6D75833D}" type="pres">
      <dgm:prSet presAssocID="{0D78C9BF-2C6E-4882-A444-79A1F91D0770}" presName="ChildAccent6" presStyleCnt="0"/>
      <dgm:spPr/>
    </dgm:pt>
    <dgm:pt modelId="{93708658-EA2D-4BDD-A959-9343EFB23F53}" type="pres">
      <dgm:prSet presAssocID="{0D78C9BF-2C6E-4882-A444-79A1F91D0770}" presName="ChildAccent" presStyleLbl="alignImgPlace1" presStyleIdx="1" presStyleCnt="7" custScaleY="128839" custLinFactNeighborX="2256" custLinFactNeighborY="13642"/>
      <dgm:spPr/>
      <dgm:t>
        <a:bodyPr/>
        <a:lstStyle/>
        <a:p>
          <a:endParaRPr kumimoji="1" lang="ja-JP" altLang="en-US"/>
        </a:p>
      </dgm:t>
    </dgm:pt>
    <dgm:pt modelId="{121B5E35-D79C-42E1-9600-D6FE5C1715A2}" type="pres">
      <dgm:prSet presAssocID="{0D78C9BF-2C6E-4882-A444-79A1F91D0770}" presName="Child6" presStyleLbl="revTx" presStyleIdx="0" presStyleCnt="0">
        <dgm:presLayoutVars>
          <dgm:chMax val="0"/>
          <dgm:chPref val="0"/>
          <dgm:bulletEnabled val="1"/>
        </dgm:presLayoutVars>
      </dgm:prSet>
      <dgm:spPr/>
      <dgm:t>
        <a:bodyPr/>
        <a:lstStyle/>
        <a:p>
          <a:endParaRPr kumimoji="1" lang="ja-JP" altLang="en-US"/>
        </a:p>
      </dgm:t>
    </dgm:pt>
    <dgm:pt modelId="{9117E803-3DA4-48F4-B468-8449EBA4A7EC}" type="pres">
      <dgm:prSet presAssocID="{0D78C9BF-2C6E-4882-A444-79A1F91D0770}" presName="Parent6" presStyleLbl="node1" presStyleIdx="1" presStyleCnt="7" custScaleY="80028" custLinFactNeighborX="3326" custLinFactNeighborY="6167">
        <dgm:presLayoutVars>
          <dgm:chMax val="2"/>
          <dgm:chPref val="1"/>
          <dgm:bulletEnabled val="1"/>
        </dgm:presLayoutVars>
      </dgm:prSet>
      <dgm:spPr/>
      <dgm:t>
        <a:bodyPr/>
        <a:lstStyle/>
        <a:p>
          <a:endParaRPr kumimoji="1" lang="ja-JP" altLang="en-US"/>
        </a:p>
      </dgm:t>
    </dgm:pt>
    <dgm:pt modelId="{5B9BB70D-B7C5-41A0-A2DB-7009CB96936D}" type="pres">
      <dgm:prSet presAssocID="{352AFD85-1536-499E-9D0A-68D0255CBC64}" presName="ChildAccent5" presStyleCnt="0"/>
      <dgm:spPr/>
    </dgm:pt>
    <dgm:pt modelId="{5A06B0FC-4CC3-4067-B3EA-D80644A9F370}" type="pres">
      <dgm:prSet presAssocID="{352AFD85-1536-499E-9D0A-68D0255CBC64}" presName="ChildAccent" presStyleLbl="alignImgPlace1" presStyleIdx="2" presStyleCnt="7" custScaleX="104300" custScaleY="133290" custLinFactNeighborX="2307" custLinFactNeighborY="14499"/>
      <dgm:spPr/>
      <dgm:t>
        <a:bodyPr/>
        <a:lstStyle/>
        <a:p>
          <a:endParaRPr kumimoji="1" lang="ja-JP" altLang="en-US"/>
        </a:p>
      </dgm:t>
    </dgm:pt>
    <dgm:pt modelId="{50FFF06F-6B79-4326-88E0-393C501B4D7E}" type="pres">
      <dgm:prSet presAssocID="{352AFD85-1536-499E-9D0A-68D0255CBC64}" presName="Child5" presStyleLbl="revTx" presStyleIdx="0" presStyleCnt="0">
        <dgm:presLayoutVars>
          <dgm:chMax val="0"/>
          <dgm:chPref val="0"/>
          <dgm:bulletEnabled val="1"/>
        </dgm:presLayoutVars>
      </dgm:prSet>
      <dgm:spPr/>
      <dgm:t>
        <a:bodyPr/>
        <a:lstStyle/>
        <a:p>
          <a:endParaRPr kumimoji="1" lang="ja-JP" altLang="en-US"/>
        </a:p>
      </dgm:t>
    </dgm:pt>
    <dgm:pt modelId="{21B50F9B-E82E-432A-AAF9-FFE478DD6CE9}" type="pres">
      <dgm:prSet presAssocID="{352AFD85-1536-499E-9D0A-68D0255CBC64}" presName="Parent5" presStyleLbl="node1" presStyleIdx="2" presStyleCnt="7" custScaleY="87466" custLinFactNeighborX="157" custLinFactNeighborY="-2321">
        <dgm:presLayoutVars>
          <dgm:chMax val="2"/>
          <dgm:chPref val="1"/>
          <dgm:bulletEnabled val="1"/>
        </dgm:presLayoutVars>
      </dgm:prSet>
      <dgm:spPr/>
      <dgm:t>
        <a:bodyPr/>
        <a:lstStyle/>
        <a:p>
          <a:endParaRPr kumimoji="1" lang="ja-JP" altLang="en-US"/>
        </a:p>
      </dgm:t>
    </dgm:pt>
    <dgm:pt modelId="{E5B57C16-9271-41D8-A95F-92D0F60361DB}" type="pres">
      <dgm:prSet presAssocID="{DEC848AC-1AAA-484D-88A5-16B10E972454}" presName="ChildAccent4" presStyleCnt="0"/>
      <dgm:spPr/>
    </dgm:pt>
    <dgm:pt modelId="{9B9F9B43-9269-46C8-8319-9733C0980184}" type="pres">
      <dgm:prSet presAssocID="{DEC848AC-1AAA-484D-88A5-16B10E972454}" presName="ChildAccent" presStyleLbl="alignImgPlace1" presStyleIdx="3" presStyleCnt="7" custScaleY="121011" custLinFactNeighborX="342" custLinFactNeighborY="10739"/>
      <dgm:spPr/>
      <dgm:t>
        <a:bodyPr/>
        <a:lstStyle/>
        <a:p>
          <a:endParaRPr kumimoji="1" lang="ja-JP" altLang="en-US"/>
        </a:p>
      </dgm:t>
    </dgm:pt>
    <dgm:pt modelId="{1FB6DC23-8741-4966-A344-14D3703B2E26}" type="pres">
      <dgm:prSet presAssocID="{DEC848AC-1AAA-484D-88A5-16B10E972454}" presName="Child4" presStyleLbl="revTx" presStyleIdx="0" presStyleCnt="0">
        <dgm:presLayoutVars>
          <dgm:chMax val="0"/>
          <dgm:chPref val="0"/>
          <dgm:bulletEnabled val="1"/>
        </dgm:presLayoutVars>
      </dgm:prSet>
      <dgm:spPr/>
      <dgm:t>
        <a:bodyPr/>
        <a:lstStyle/>
        <a:p>
          <a:endParaRPr kumimoji="1" lang="ja-JP" altLang="en-US"/>
        </a:p>
      </dgm:t>
    </dgm:pt>
    <dgm:pt modelId="{B510CB63-3E75-49A0-9D3A-DCA1CE8FA82E}" type="pres">
      <dgm:prSet presAssocID="{DEC848AC-1AAA-484D-88A5-16B10E972454}" presName="Parent4" presStyleLbl="node1" presStyleIdx="3" presStyleCnt="7" custScaleY="100929" custLinFactNeighborX="342" custLinFactNeighborY="536">
        <dgm:presLayoutVars>
          <dgm:chMax val="2"/>
          <dgm:chPref val="1"/>
          <dgm:bulletEnabled val="1"/>
        </dgm:presLayoutVars>
      </dgm:prSet>
      <dgm:spPr/>
      <dgm:t>
        <a:bodyPr/>
        <a:lstStyle/>
        <a:p>
          <a:endParaRPr kumimoji="1" lang="ja-JP" altLang="en-US"/>
        </a:p>
      </dgm:t>
    </dgm:pt>
    <dgm:pt modelId="{67744F23-517F-41D5-9DEA-3D0AEC1F0B05}" type="pres">
      <dgm:prSet presAssocID="{36551860-299B-4EAA-BE90-B2AFDC85A1A2}" presName="ChildAccent3" presStyleCnt="0"/>
      <dgm:spPr/>
    </dgm:pt>
    <dgm:pt modelId="{232A67B3-DCAE-4A46-8F69-2E3C7DD76763}" type="pres">
      <dgm:prSet presAssocID="{36551860-299B-4EAA-BE90-B2AFDC85A1A2}" presName="ChildAccent" presStyleLbl="alignImgPlace1" presStyleIdx="4" presStyleCnt="7" custScaleX="99961" custScaleY="95758" custLinFactNeighborX="1228" custLinFactNeighborY="-1498"/>
      <dgm:spPr/>
      <dgm:t>
        <a:bodyPr/>
        <a:lstStyle/>
        <a:p>
          <a:endParaRPr kumimoji="1" lang="ja-JP" altLang="en-US"/>
        </a:p>
      </dgm:t>
    </dgm:pt>
    <dgm:pt modelId="{460025AC-85E1-4651-ABF2-DC8CAB6D6B01}" type="pres">
      <dgm:prSet presAssocID="{36551860-299B-4EAA-BE90-B2AFDC85A1A2}" presName="Child3" presStyleLbl="revTx" presStyleIdx="0" presStyleCnt="0">
        <dgm:presLayoutVars>
          <dgm:chMax val="0"/>
          <dgm:chPref val="0"/>
          <dgm:bulletEnabled val="1"/>
        </dgm:presLayoutVars>
      </dgm:prSet>
      <dgm:spPr/>
      <dgm:t>
        <a:bodyPr/>
        <a:lstStyle/>
        <a:p>
          <a:endParaRPr kumimoji="1" lang="ja-JP" altLang="en-US"/>
        </a:p>
      </dgm:t>
    </dgm:pt>
    <dgm:pt modelId="{EBEA5408-5F28-428C-8C43-91B49AF981F1}" type="pres">
      <dgm:prSet presAssocID="{36551860-299B-4EAA-BE90-B2AFDC85A1A2}" presName="Parent3" presStyleLbl="node1" presStyleIdx="4" presStyleCnt="7" custScaleY="109239">
        <dgm:presLayoutVars>
          <dgm:chMax val="2"/>
          <dgm:chPref val="1"/>
          <dgm:bulletEnabled val="1"/>
        </dgm:presLayoutVars>
      </dgm:prSet>
      <dgm:spPr/>
      <dgm:t>
        <a:bodyPr/>
        <a:lstStyle/>
        <a:p>
          <a:endParaRPr kumimoji="1" lang="ja-JP" altLang="en-US"/>
        </a:p>
      </dgm:t>
    </dgm:pt>
    <dgm:pt modelId="{15623FBC-D0EA-47C7-9911-7344DB7731D4}" type="pres">
      <dgm:prSet presAssocID="{7EEBD08E-9A4A-4824-B58C-FFA807813FB0}" presName="ChildAccent2" presStyleCnt="0"/>
      <dgm:spPr/>
    </dgm:pt>
    <dgm:pt modelId="{819606B4-F327-4A01-A9E0-8BCFF899EA54}" type="pres">
      <dgm:prSet presAssocID="{7EEBD08E-9A4A-4824-B58C-FFA807813FB0}" presName="ChildAccent" presStyleLbl="alignImgPlace1" presStyleIdx="5" presStyleCnt="7" custScaleX="95106" custScaleY="75352" custLinFactNeighborX="4733" custLinFactNeighborY="-11939"/>
      <dgm:spPr/>
      <dgm:t>
        <a:bodyPr/>
        <a:lstStyle/>
        <a:p>
          <a:endParaRPr kumimoji="1" lang="ja-JP" altLang="en-US"/>
        </a:p>
      </dgm:t>
    </dgm:pt>
    <dgm:pt modelId="{70F06AF4-F981-464E-BCEA-65BF52916340}" type="pres">
      <dgm:prSet presAssocID="{7EEBD08E-9A4A-4824-B58C-FFA807813FB0}" presName="Child2" presStyleLbl="revTx" presStyleIdx="0" presStyleCnt="0">
        <dgm:presLayoutVars>
          <dgm:chMax val="0"/>
          <dgm:chPref val="0"/>
          <dgm:bulletEnabled val="1"/>
        </dgm:presLayoutVars>
      </dgm:prSet>
      <dgm:spPr/>
      <dgm:t>
        <a:bodyPr/>
        <a:lstStyle/>
        <a:p>
          <a:endParaRPr kumimoji="1" lang="ja-JP" altLang="en-US"/>
        </a:p>
      </dgm:t>
    </dgm:pt>
    <dgm:pt modelId="{55DB689F-97CF-46C7-90FC-D5F41727D8C6}" type="pres">
      <dgm:prSet presAssocID="{7EEBD08E-9A4A-4824-B58C-FFA807813FB0}" presName="Parent2" presStyleLbl="node1" presStyleIdx="5" presStyleCnt="7" custScaleX="95069" custScaleY="129901" custLinFactNeighborX="2947" custLinFactNeighborY="-9736">
        <dgm:presLayoutVars>
          <dgm:chMax val="2"/>
          <dgm:chPref val="1"/>
          <dgm:bulletEnabled val="1"/>
        </dgm:presLayoutVars>
      </dgm:prSet>
      <dgm:spPr/>
      <dgm:t>
        <a:bodyPr/>
        <a:lstStyle/>
        <a:p>
          <a:endParaRPr kumimoji="1" lang="ja-JP" altLang="en-US"/>
        </a:p>
      </dgm:t>
    </dgm:pt>
    <dgm:pt modelId="{AC39E6E2-1C3F-4752-AF28-BDA705A2FF27}" type="pres">
      <dgm:prSet presAssocID="{88733272-9A78-4291-B2EE-0D420D3EDDDE}" presName="ChildAccent1" presStyleCnt="0"/>
      <dgm:spPr/>
    </dgm:pt>
    <dgm:pt modelId="{1C138F09-36CF-4A0B-9306-1A60E1CF8B92}" type="pres">
      <dgm:prSet presAssocID="{88733272-9A78-4291-B2EE-0D420D3EDDDE}" presName="ChildAccent" presStyleLbl="alignImgPlace1" presStyleIdx="6" presStyleCnt="7" custScaleY="9108" custLinFactNeighborY="-19852"/>
      <dgm:spPr/>
    </dgm:pt>
    <dgm:pt modelId="{F2D871AD-D057-4D41-A3D1-02C1DFADDDC9}" type="pres">
      <dgm:prSet presAssocID="{88733272-9A78-4291-B2EE-0D420D3EDDDE}" presName="Child1" presStyleLbl="revTx" presStyleIdx="0" presStyleCnt="0">
        <dgm:presLayoutVars>
          <dgm:chMax val="0"/>
          <dgm:chPref val="0"/>
          <dgm:bulletEnabled val="1"/>
        </dgm:presLayoutVars>
      </dgm:prSet>
      <dgm:spPr/>
    </dgm:pt>
    <dgm:pt modelId="{634606CA-94D8-418F-A083-B798781AED0B}" type="pres">
      <dgm:prSet presAssocID="{88733272-9A78-4291-B2EE-0D420D3EDDDE}" presName="Parent1" presStyleLbl="node1" presStyleIdx="6" presStyleCnt="7" custScaleX="126072" custScaleY="741672" custLinFactY="100000" custLinFactNeighborX="-22051" custLinFactNeighborY="165976">
        <dgm:presLayoutVars>
          <dgm:chMax val="2"/>
          <dgm:chPref val="1"/>
          <dgm:bulletEnabled val="1"/>
        </dgm:presLayoutVars>
      </dgm:prSet>
      <dgm:spPr/>
      <dgm:t>
        <a:bodyPr/>
        <a:lstStyle/>
        <a:p>
          <a:endParaRPr kumimoji="1" lang="ja-JP" altLang="en-US"/>
        </a:p>
      </dgm:t>
    </dgm:pt>
  </dgm:ptLst>
  <dgm:cxnLst>
    <dgm:cxn modelId="{6247F49B-723D-4DFB-8C6D-7BD65780D27F}" srcId="{2A9F3517-302D-406D-9D21-320400749636}" destId="{1F2239D3-FA31-4875-A116-0D14472D372F}" srcOrd="1" destOrd="0" parTransId="{7843A945-5122-41F3-ACB8-A71852CEBE93}" sibTransId="{1560FBF8-D61F-46BE-B891-8305584A3A1E}"/>
    <dgm:cxn modelId="{64F33001-DF0C-4788-BBB0-2EACF2CE941E}" type="presOf" srcId="{E4CCFEA6-D906-4B1E-84D9-94276A011E77}" destId="{50FFF06F-6B79-4326-88E0-393C501B4D7E}" srcOrd="1" destOrd="1" presId="urn:microsoft.com/office/officeart/2011/layout/InterconnectedBlockProcess"/>
    <dgm:cxn modelId="{75D9DDBB-FEED-4328-80CC-AA7ACE66E8EE}" type="presOf" srcId="{AD746D16-1474-4BCA-AED9-85714D630EC7}" destId="{50FFF06F-6B79-4326-88E0-393C501B4D7E}" srcOrd="1" destOrd="0" presId="urn:microsoft.com/office/officeart/2011/layout/InterconnectedBlockProcess"/>
    <dgm:cxn modelId="{DCE1D1EE-D2C7-4E5C-A1F5-7E24C2FF8A40}" type="presOf" srcId="{66BF3D34-E0FB-4B3A-94E4-FC4E4C5D6B8B}" destId="{50FFF06F-6B79-4326-88E0-393C501B4D7E}" srcOrd="1" destOrd="2" presId="urn:microsoft.com/office/officeart/2011/layout/InterconnectedBlockProcess"/>
    <dgm:cxn modelId="{450A93E6-6E66-44FE-8FB6-423F944FDF88}" type="presOf" srcId="{7E8D968A-16D9-4ECA-9450-31401B02D1C6}" destId="{4A28320F-1280-4956-8446-40EE6F0A4F63}" srcOrd="1" destOrd="3" presId="urn:microsoft.com/office/officeart/2011/layout/InterconnectedBlockProcess"/>
    <dgm:cxn modelId="{32F80B4C-9AC9-4C7F-8763-5CF06263FDF2}" srcId="{D4EBC26D-BF5A-421F-990B-2BA62CE66F30}" destId="{7EEBD08E-9A4A-4824-B58C-FFA807813FB0}" srcOrd="1" destOrd="0" parTransId="{C62CAC3B-7D66-469E-87BE-DB51903149CA}" sibTransId="{D53FD93D-0F24-482F-A73F-0AE980AD3391}"/>
    <dgm:cxn modelId="{8D13A725-B7CA-4A62-A0E6-A165EB25CA6C}" type="presOf" srcId="{571D1571-5472-4734-8BA6-B5D02CB21E00}" destId="{93708658-EA2D-4BDD-A959-9343EFB23F53}" srcOrd="0" destOrd="0" presId="urn:microsoft.com/office/officeart/2011/layout/InterconnectedBlockProcess"/>
    <dgm:cxn modelId="{F575C9AE-C689-4A68-B00D-1474291F8F9A}" type="presOf" srcId="{EAFBBCE0-D0EE-4067-989A-CFDCA42AD4F7}" destId="{1FB6DC23-8741-4966-A344-14D3703B2E26}" srcOrd="1" destOrd="0" presId="urn:microsoft.com/office/officeart/2011/layout/InterconnectedBlockProcess"/>
    <dgm:cxn modelId="{8825E44E-B7A4-4737-89CF-02144C6C4445}" type="presOf" srcId="{2697D7B7-B39C-4C0B-8AAD-607E1BE1AB6E}" destId="{819606B4-F327-4A01-A9E0-8BCFF899EA54}" srcOrd="0" destOrd="0" presId="urn:microsoft.com/office/officeart/2011/layout/InterconnectedBlockProcess"/>
    <dgm:cxn modelId="{E3D2DFEB-5F76-437C-AA77-EB2212797839}" type="presOf" srcId="{2650B61E-F194-4578-B6DA-6AF0626D53E7}" destId="{232A67B3-DCAE-4A46-8F69-2E3C7DD76763}" srcOrd="0" destOrd="1" presId="urn:microsoft.com/office/officeart/2011/layout/InterconnectedBlockProcess"/>
    <dgm:cxn modelId="{4EB3E796-3E5B-4F06-BD28-77FEEB4C4EA2}" type="presOf" srcId="{C2166EBE-06AF-4B2B-8D5A-18C3D9BD8104}" destId="{460025AC-85E1-4651-ABF2-DC8CAB6D6B01}" srcOrd="1" destOrd="0" presId="urn:microsoft.com/office/officeart/2011/layout/InterconnectedBlockProcess"/>
    <dgm:cxn modelId="{50398D81-9A0B-4442-9916-ADBABFBA0362}" type="presOf" srcId="{09259CD9-82BE-45AC-9468-83E27655E26F}" destId="{93708658-EA2D-4BDD-A959-9343EFB23F53}" srcOrd="0" destOrd="1" presId="urn:microsoft.com/office/officeart/2011/layout/InterconnectedBlockProcess"/>
    <dgm:cxn modelId="{D983BD0D-74BD-47C1-8395-A25361F7FB3E}" type="presOf" srcId="{AD746D16-1474-4BCA-AED9-85714D630EC7}" destId="{5A06B0FC-4CC3-4067-B3EA-D80644A9F370}" srcOrd="0" destOrd="0" presId="urn:microsoft.com/office/officeart/2011/layout/InterconnectedBlockProcess"/>
    <dgm:cxn modelId="{0C3A050E-2B7C-4DF7-9EF4-010275951DF9}" type="presOf" srcId="{E4CCFEA6-D906-4B1E-84D9-94276A011E77}" destId="{5A06B0FC-4CC3-4067-B3EA-D80644A9F370}" srcOrd="0" destOrd="1" presId="urn:microsoft.com/office/officeart/2011/layout/InterconnectedBlockProcess"/>
    <dgm:cxn modelId="{E915290C-D29E-414D-AEFD-819CC9DE331A}" type="presOf" srcId="{EAFBBCE0-D0EE-4067-989A-CFDCA42AD4F7}" destId="{9B9F9B43-9269-46C8-8319-9733C0980184}" srcOrd="0" destOrd="0" presId="urn:microsoft.com/office/officeart/2011/layout/InterconnectedBlockProcess"/>
    <dgm:cxn modelId="{05F781A0-3144-4673-898D-2AF0308BB41C}" srcId="{D4EBC26D-BF5A-421F-990B-2BA62CE66F30}" destId="{A0027921-23FE-4EED-BDAA-9216CD26BB2D}" srcOrd="10" destOrd="0" parTransId="{65ED9B1D-F5A4-4287-9128-A992FAFA1D84}" sibTransId="{098F803E-4252-4C76-B8A0-C2142D84FF56}"/>
    <dgm:cxn modelId="{D85C51CB-6E3B-4D57-9466-C873F3CF9475}" srcId="{0D78C9BF-2C6E-4882-A444-79A1F91D0770}" destId="{571D1571-5472-4734-8BA6-B5D02CB21E00}" srcOrd="0" destOrd="0" parTransId="{945CBF77-B61E-44C9-8AA2-71A208F0C39F}" sibTransId="{A86CCBEE-7DA0-4895-8A41-BCEBB4C147CF}"/>
    <dgm:cxn modelId="{07D4E31A-976F-4FB3-B000-BAF8FB07EAB2}" type="presOf" srcId="{29A416E7-7288-436A-8401-E95DE977CF67}" destId="{4A28320F-1280-4956-8446-40EE6F0A4F63}" srcOrd="1" destOrd="4" presId="urn:microsoft.com/office/officeart/2011/layout/InterconnectedBlockProcess"/>
    <dgm:cxn modelId="{1DA0C306-6F85-4079-BF7F-2F3451780F1B}" type="presOf" srcId="{2697D7B7-B39C-4C0B-8AAD-607E1BE1AB6E}" destId="{70F06AF4-F981-464E-BCEA-65BF52916340}" srcOrd="1" destOrd="0" presId="urn:microsoft.com/office/officeart/2011/layout/InterconnectedBlockProcess"/>
    <dgm:cxn modelId="{EFDA666E-6583-4E29-9C38-7C4EF5E44541}" type="presOf" srcId="{29A416E7-7288-436A-8401-E95DE977CF67}" destId="{4E77A418-A940-495A-BBD5-0B4555D7932F}" srcOrd="0" destOrd="4" presId="urn:microsoft.com/office/officeart/2011/layout/InterconnectedBlockProcess"/>
    <dgm:cxn modelId="{DAF46FA0-19F4-4067-8865-24D0F21CC861}" srcId="{D4EBC26D-BF5A-421F-990B-2BA62CE66F30}" destId="{88733272-9A78-4291-B2EE-0D420D3EDDDE}" srcOrd="0" destOrd="0" parTransId="{F9181010-D240-43DA-AE1B-702294713BDF}" sibTransId="{D4FACC07-B70A-4C88-8424-43B2B3BBBB4F}"/>
    <dgm:cxn modelId="{77D0F2F8-9C4F-4096-AD6D-56D44FAEB5F2}" type="presOf" srcId="{3F4F3525-83AD-499B-9919-0BC9E57B8F7E}" destId="{4E77A418-A940-495A-BBD5-0B4555D7932F}" srcOrd="0" destOrd="2" presId="urn:microsoft.com/office/officeart/2011/layout/InterconnectedBlockProcess"/>
    <dgm:cxn modelId="{D11DA6E9-FB83-43C8-A0CC-B16248549968}" srcId="{D4EBC26D-BF5A-421F-990B-2BA62CE66F30}" destId="{8CDC5239-B746-4EC9-92C1-EA9EEC45B45D}" srcOrd="8" destOrd="0" parTransId="{F9972D0B-B3FA-4C11-9828-E6D989DD87A8}" sibTransId="{507F1E93-53EB-48EF-BE07-28E33FF9BF44}"/>
    <dgm:cxn modelId="{E71AE7DE-5F37-466F-AABB-C552A330F52B}" type="presOf" srcId="{C2166EBE-06AF-4B2B-8D5A-18C3D9BD8104}" destId="{232A67B3-DCAE-4A46-8F69-2E3C7DD76763}" srcOrd="0" destOrd="0" presId="urn:microsoft.com/office/officeart/2011/layout/InterconnectedBlockProcess"/>
    <dgm:cxn modelId="{EF6C2CFC-7B76-4506-8215-534D92FA47E7}" srcId="{DEC848AC-1AAA-484D-88A5-16B10E972454}" destId="{EAFBBCE0-D0EE-4067-989A-CFDCA42AD4F7}" srcOrd="0" destOrd="0" parTransId="{9A7495E5-77BB-4C25-AAFD-809F7F073FDD}" sibTransId="{B7E48C38-17C8-49DA-BB60-43B8817F30D7}"/>
    <dgm:cxn modelId="{9ECBC6DB-005F-4AA2-A18A-D96BC2D753EA}" srcId="{DEC848AC-1AAA-484D-88A5-16B10E972454}" destId="{5D2CB942-6359-4AE3-8B1F-8E5DF2561437}" srcOrd="1" destOrd="0" parTransId="{930DB539-0399-42C9-A569-B8DA213D7863}" sibTransId="{1155BA54-D049-441A-B984-C564617F5406}"/>
    <dgm:cxn modelId="{29548824-F3F7-48A6-9F84-54B65016AB5A}" srcId="{D4EBC26D-BF5A-421F-990B-2BA62CE66F30}" destId="{DEC848AC-1AAA-484D-88A5-16B10E972454}" srcOrd="3" destOrd="0" parTransId="{144042F1-AA0E-4890-810E-E42C963205D3}" sibTransId="{0042A242-68B7-4029-A3FE-47248215CE92}"/>
    <dgm:cxn modelId="{D3D10F82-4C10-4746-9DB1-3CFF8BA4E63F}" srcId="{DEC848AC-1AAA-484D-88A5-16B10E972454}" destId="{18BF9FAA-3F98-4190-90D5-16529B9E4CFC}" srcOrd="2" destOrd="0" parTransId="{BB080371-B14D-4FD3-BCC8-24876382CDDE}" sibTransId="{8CD03F59-E1BE-4095-ABA7-403C1BB199A7}"/>
    <dgm:cxn modelId="{461683A5-CFE7-448C-B570-BF938265D07C}" type="presOf" srcId="{D4EBC26D-BF5A-421F-990B-2BA62CE66F30}" destId="{6B9071D1-A23F-4ADE-ABA4-7127B771733A}" srcOrd="0" destOrd="0" presId="urn:microsoft.com/office/officeart/2011/layout/InterconnectedBlockProcess"/>
    <dgm:cxn modelId="{151199A0-7226-45B7-9F80-A03BB15D95FD}" type="presOf" srcId="{09259CD9-82BE-45AC-9468-83E27655E26F}" destId="{121B5E35-D79C-42E1-9600-D6FE5C1715A2}" srcOrd="1" destOrd="1" presId="urn:microsoft.com/office/officeart/2011/layout/InterconnectedBlockProcess"/>
    <dgm:cxn modelId="{D7164EBA-EEB7-4439-807E-27FFA78D4CC1}" type="presOf" srcId="{18BF9FAA-3F98-4190-90D5-16529B9E4CFC}" destId="{9B9F9B43-9269-46C8-8319-9733C0980184}" srcOrd="0" destOrd="2" presId="urn:microsoft.com/office/officeart/2011/layout/InterconnectedBlockProcess"/>
    <dgm:cxn modelId="{261BC0FE-AD2B-4842-B758-C0019FF75C2E}" type="presOf" srcId="{36551860-299B-4EAA-BE90-B2AFDC85A1A2}" destId="{EBEA5408-5F28-428C-8C43-91B49AF981F1}" srcOrd="0" destOrd="0" presId="urn:microsoft.com/office/officeart/2011/layout/InterconnectedBlockProcess"/>
    <dgm:cxn modelId="{355A71AB-8E2B-4024-AAD3-D089952141C7}" srcId="{0D78C9BF-2C6E-4882-A444-79A1F91D0770}" destId="{09259CD9-82BE-45AC-9468-83E27655E26F}" srcOrd="1" destOrd="0" parTransId="{62CE8D30-32B7-46CE-B366-0B1F696DD009}" sibTransId="{0651D5A1-399A-4FE4-8210-CE20466F241D}"/>
    <dgm:cxn modelId="{B473677F-515C-42CF-B255-DCB08BE69507}" srcId="{D4EBC26D-BF5A-421F-990B-2BA62CE66F30}" destId="{1A7BE871-0539-41FA-A01A-DF1EF6E36BC7}" srcOrd="11" destOrd="0" parTransId="{E24B1390-F00C-411C-BBFB-D0898FDF3EB0}" sibTransId="{E8640248-937E-431A-88FF-5004E6627E49}"/>
    <dgm:cxn modelId="{3E2F8F71-CE42-4B3E-B4A4-D93075F4AAF9}" type="presOf" srcId="{B24EE0F5-42A7-4FB0-B430-2F04DAACFF70}" destId="{4A28320F-1280-4956-8446-40EE6F0A4F63}" srcOrd="1" destOrd="0" presId="urn:microsoft.com/office/officeart/2011/layout/InterconnectedBlockProcess"/>
    <dgm:cxn modelId="{0E225BA8-4100-40AE-9674-951C4B035FD1}" srcId="{2A9F3517-302D-406D-9D21-320400749636}" destId="{7E8D968A-16D9-4ECA-9450-31401B02D1C6}" srcOrd="3" destOrd="0" parTransId="{117B19DB-3806-495D-9556-5A1050DFBE67}" sibTransId="{864E43CE-D346-4CF2-BF0A-5412DDA839BB}"/>
    <dgm:cxn modelId="{9BB67749-B198-4F02-8ABC-76B4D9249676}" type="presOf" srcId="{1F2239D3-FA31-4875-A116-0D14472D372F}" destId="{4E77A418-A940-495A-BBD5-0B4555D7932F}" srcOrd="0" destOrd="1" presId="urn:microsoft.com/office/officeart/2011/layout/InterconnectedBlockProcess"/>
    <dgm:cxn modelId="{2EE0E9FC-1DBE-46E9-B207-E3D61EF31EF8}" srcId="{352AFD85-1536-499E-9D0A-68D0255CBC64}" destId="{66BF3D34-E0FB-4B3A-94E4-FC4E4C5D6B8B}" srcOrd="2" destOrd="0" parTransId="{D2B10F4B-7987-4035-96F9-875E88772C85}" sibTransId="{F74CBD88-42F9-41B4-8E0B-726110677BF6}"/>
    <dgm:cxn modelId="{09F036DD-F30A-4DE6-BBFA-02D84DE4B212}" type="presOf" srcId="{571D1571-5472-4734-8BA6-B5D02CB21E00}" destId="{121B5E35-D79C-42E1-9600-D6FE5C1715A2}" srcOrd="1" destOrd="0" presId="urn:microsoft.com/office/officeart/2011/layout/InterconnectedBlockProcess"/>
    <dgm:cxn modelId="{18B64943-35B9-4006-89EE-F32A4EA2F359}" srcId="{D4EBC26D-BF5A-421F-990B-2BA62CE66F30}" destId="{36551860-299B-4EAA-BE90-B2AFDC85A1A2}" srcOrd="2" destOrd="0" parTransId="{D7A8677A-E64B-44B0-8F69-D8CDF5F785D5}" sibTransId="{A05780EC-DF4F-419A-A244-D1AB4BE19D6D}"/>
    <dgm:cxn modelId="{F300004A-21F4-4CAC-B987-AB3E502908BE}" srcId="{2A9F3517-302D-406D-9D21-320400749636}" destId="{3F4F3525-83AD-499B-9919-0BC9E57B8F7E}" srcOrd="2" destOrd="0" parTransId="{17A37609-2F24-46DF-B65B-6D1BEEADCD73}" sibTransId="{9F548060-E963-4631-A031-657D14B54A94}"/>
    <dgm:cxn modelId="{F3CCEDA5-A38D-445D-B421-CF9401F49C70}" type="presOf" srcId="{88733272-9A78-4291-B2EE-0D420D3EDDDE}" destId="{634606CA-94D8-418F-A083-B798781AED0B}" srcOrd="0" destOrd="0" presId="urn:microsoft.com/office/officeart/2011/layout/InterconnectedBlockProcess"/>
    <dgm:cxn modelId="{53EBFB55-E77E-4D68-9B82-6FD28BBB44CE}" type="presOf" srcId="{B24EE0F5-42A7-4FB0-B430-2F04DAACFF70}" destId="{4E77A418-A940-495A-BBD5-0B4555D7932F}" srcOrd="0" destOrd="0" presId="urn:microsoft.com/office/officeart/2011/layout/InterconnectedBlockProcess"/>
    <dgm:cxn modelId="{52E5A19C-22A8-4975-B85E-4A3F16AE104E}" type="presOf" srcId="{18BF9FAA-3F98-4190-90D5-16529B9E4CFC}" destId="{1FB6DC23-8741-4966-A344-14D3703B2E26}" srcOrd="1" destOrd="2" presId="urn:microsoft.com/office/officeart/2011/layout/InterconnectedBlockProcess"/>
    <dgm:cxn modelId="{0B745D88-3881-4C54-9581-E3D67345644F}" type="presOf" srcId="{0D78C9BF-2C6E-4882-A444-79A1F91D0770}" destId="{9117E803-3DA4-48F4-B468-8449EBA4A7EC}" srcOrd="0" destOrd="0" presId="urn:microsoft.com/office/officeart/2011/layout/InterconnectedBlockProcess"/>
    <dgm:cxn modelId="{AC22DE1F-FE28-48AA-9A42-54E4768C26C5}" srcId="{D4EBC26D-BF5A-421F-990B-2BA62CE66F30}" destId="{7311897A-7C26-44C7-82AA-09A049625FF8}" srcOrd="9" destOrd="0" parTransId="{2F648897-C73E-42FB-A9C0-08B7EB1669C3}" sibTransId="{08296201-709B-41C2-9B76-B8B1866EE96A}"/>
    <dgm:cxn modelId="{6487F127-DA8B-4D84-9523-46E68A359F6F}" srcId="{36551860-299B-4EAA-BE90-B2AFDC85A1A2}" destId="{C2166EBE-06AF-4B2B-8D5A-18C3D9BD8104}" srcOrd="0" destOrd="0" parTransId="{996B1629-D1E5-4E6E-8095-28E2A0303CA5}" sibTransId="{118C19A7-1230-409E-B243-A4A4BC868575}"/>
    <dgm:cxn modelId="{8C0B1C55-F948-4462-A71C-707796AF0BF5}" srcId="{7EEBD08E-9A4A-4824-B58C-FFA807813FB0}" destId="{2697D7B7-B39C-4C0B-8AAD-607E1BE1AB6E}" srcOrd="0" destOrd="0" parTransId="{DBC41E0E-A0D5-47B9-8CE7-93E94B204E6D}" sibTransId="{072E0C5A-D54F-4848-BB4A-0F93572F25B6}"/>
    <dgm:cxn modelId="{EDBA7C81-DE90-49CE-9CEC-C1042110C0F6}" srcId="{2A9F3517-302D-406D-9D21-320400749636}" destId="{B24EE0F5-42A7-4FB0-B430-2F04DAACFF70}" srcOrd="0" destOrd="0" parTransId="{ECFB9CB4-644D-4A81-8F07-ABFE70CB7B78}" sibTransId="{39432FC9-F251-49A7-ADE8-3DBF3A03DAFE}"/>
    <dgm:cxn modelId="{900EF2B8-4892-40FF-87FC-8AE846A3372E}" type="presOf" srcId="{1F2239D3-FA31-4875-A116-0D14472D372F}" destId="{4A28320F-1280-4956-8446-40EE6F0A4F63}" srcOrd="1" destOrd="1" presId="urn:microsoft.com/office/officeart/2011/layout/InterconnectedBlockProcess"/>
    <dgm:cxn modelId="{62A89161-169B-41F6-8A0F-2E5C00C15D60}" type="presOf" srcId="{3F4F3525-83AD-499B-9919-0BC9E57B8F7E}" destId="{4A28320F-1280-4956-8446-40EE6F0A4F63}" srcOrd="1" destOrd="2" presId="urn:microsoft.com/office/officeart/2011/layout/InterconnectedBlockProcess"/>
    <dgm:cxn modelId="{4689B4BC-AEA6-41D0-B1EE-9CAA5373EC58}" srcId="{352AFD85-1536-499E-9D0A-68D0255CBC64}" destId="{AD746D16-1474-4BCA-AED9-85714D630EC7}" srcOrd="0" destOrd="0" parTransId="{1C59F63D-EB85-4C21-BDE4-7FE3A877FCA2}" sibTransId="{C3CFB26D-ADF2-40DB-9B21-41EE666031EC}"/>
    <dgm:cxn modelId="{32EB78CE-FDA5-41B3-BB5F-815AE25A7904}" srcId="{D4EBC26D-BF5A-421F-990B-2BA62CE66F30}" destId="{352AFD85-1536-499E-9D0A-68D0255CBC64}" srcOrd="4" destOrd="0" parTransId="{AC7CEA99-029A-4376-9E82-C150D2BFE165}" sibTransId="{CCD0B596-F20F-4DB0-ACFF-DA3BB3395013}"/>
    <dgm:cxn modelId="{9AFD5F18-1539-4378-8559-C0BC0B78B27F}" type="presOf" srcId="{352AFD85-1536-499E-9D0A-68D0255CBC64}" destId="{21B50F9B-E82E-432A-AAF9-FFE478DD6CE9}" srcOrd="0" destOrd="0" presId="urn:microsoft.com/office/officeart/2011/layout/InterconnectedBlockProcess"/>
    <dgm:cxn modelId="{412579AC-4ACE-4CE5-94C3-C3388F366386}" srcId="{D4EBC26D-BF5A-421F-990B-2BA62CE66F30}" destId="{2A9F3517-302D-406D-9D21-320400749636}" srcOrd="6" destOrd="0" parTransId="{5BEBC505-A533-4B48-9260-150DD0F934AF}" sibTransId="{D082BD6E-A15A-485A-8273-80508D02B2D2}"/>
    <dgm:cxn modelId="{17F129E6-0362-4A76-8ED4-91A313407C12}" srcId="{D4EBC26D-BF5A-421F-990B-2BA62CE66F30}" destId="{16CF58A9-1B97-4B6F-A800-C668C0991022}" srcOrd="7" destOrd="0" parTransId="{1D96D028-D2FA-4C6E-BE7C-8B87C6AC3190}" sibTransId="{E69F55BC-D30A-45B7-ADA5-24C0706BF16E}"/>
    <dgm:cxn modelId="{37EA47AE-C834-4E6E-B673-9D734253C875}" srcId="{D4EBC26D-BF5A-421F-990B-2BA62CE66F30}" destId="{0D78C9BF-2C6E-4882-A444-79A1F91D0770}" srcOrd="5" destOrd="0" parTransId="{29B70D9C-FD7C-451D-9C52-51C57E34B127}" sibTransId="{0DB119F7-3287-4628-9E39-34E34A8BE81E}"/>
    <dgm:cxn modelId="{A3216C94-F9A4-45BE-ACC4-BCA2E966383B}" type="presOf" srcId="{2A9F3517-302D-406D-9D21-320400749636}" destId="{A0C2E113-4C2D-4E15-B6A5-0A8ECBC5DBFF}" srcOrd="0" destOrd="0" presId="urn:microsoft.com/office/officeart/2011/layout/InterconnectedBlockProcess"/>
    <dgm:cxn modelId="{B528EE3D-C0A0-4D61-90D9-5D4C15035965}" type="presOf" srcId="{66BF3D34-E0FB-4B3A-94E4-FC4E4C5D6B8B}" destId="{5A06B0FC-4CC3-4067-B3EA-D80644A9F370}" srcOrd="0" destOrd="2" presId="urn:microsoft.com/office/officeart/2011/layout/InterconnectedBlockProcess"/>
    <dgm:cxn modelId="{8FB9DE6E-1D4C-4038-8A03-80C162C17429}" type="presOf" srcId="{7E8D968A-16D9-4ECA-9450-31401B02D1C6}" destId="{4E77A418-A940-495A-BBD5-0B4555D7932F}" srcOrd="0" destOrd="3" presId="urn:microsoft.com/office/officeart/2011/layout/InterconnectedBlockProcess"/>
    <dgm:cxn modelId="{7D5DF725-21CB-4E5A-85A9-0068954EA862}" type="presOf" srcId="{7EEBD08E-9A4A-4824-B58C-FFA807813FB0}" destId="{55DB689F-97CF-46C7-90FC-D5F41727D8C6}" srcOrd="0" destOrd="0" presId="urn:microsoft.com/office/officeart/2011/layout/InterconnectedBlockProcess"/>
    <dgm:cxn modelId="{F12678F0-2E3C-4464-967F-B1EC36FB6A51}" srcId="{352AFD85-1536-499E-9D0A-68D0255CBC64}" destId="{E4CCFEA6-D906-4B1E-84D9-94276A011E77}" srcOrd="1" destOrd="0" parTransId="{525B8DD2-D044-49EF-8FF2-A9EB0656CC4B}" sibTransId="{432382C2-D358-4DED-BB42-4175357A3441}"/>
    <dgm:cxn modelId="{FA9F7B3E-2996-4745-B239-F73C197BEFA5}" srcId="{36551860-299B-4EAA-BE90-B2AFDC85A1A2}" destId="{2650B61E-F194-4578-B6DA-6AF0626D53E7}" srcOrd="1" destOrd="0" parTransId="{4F104764-6135-4F14-9B0D-D63E73AE5308}" sibTransId="{2A910F0A-DCF2-42C9-9F5C-257A5805D043}"/>
    <dgm:cxn modelId="{D610D9D5-CEBC-4A03-AD13-854F564631E4}" type="presOf" srcId="{5D2CB942-6359-4AE3-8B1F-8E5DF2561437}" destId="{1FB6DC23-8741-4966-A344-14D3703B2E26}" srcOrd="1" destOrd="1" presId="urn:microsoft.com/office/officeart/2011/layout/InterconnectedBlockProcess"/>
    <dgm:cxn modelId="{0530CA1E-F16E-45F9-B885-032ACF7FA43A}" srcId="{2A9F3517-302D-406D-9D21-320400749636}" destId="{29A416E7-7288-436A-8401-E95DE977CF67}" srcOrd="4" destOrd="0" parTransId="{9781EE60-3D64-4352-884C-1991823A4EB7}" sibTransId="{F4FF3983-BBF8-4ACC-AC1D-923030957556}"/>
    <dgm:cxn modelId="{3ED0D1FC-E8BE-46F0-9B16-9CFC84E53D1C}" type="presOf" srcId="{5D2CB942-6359-4AE3-8B1F-8E5DF2561437}" destId="{9B9F9B43-9269-46C8-8319-9733C0980184}" srcOrd="0" destOrd="1" presId="urn:microsoft.com/office/officeart/2011/layout/InterconnectedBlockProcess"/>
    <dgm:cxn modelId="{5258782B-6CDC-4439-80F6-E117D6F60FF5}" type="presOf" srcId="{DEC848AC-1AAA-484D-88A5-16B10E972454}" destId="{B510CB63-3E75-49A0-9D3A-DCA1CE8FA82E}" srcOrd="0" destOrd="0" presId="urn:microsoft.com/office/officeart/2011/layout/InterconnectedBlockProcess"/>
    <dgm:cxn modelId="{860D5D07-E491-4C89-AAE4-FAEF7158A1F6}" type="presOf" srcId="{2650B61E-F194-4578-B6DA-6AF0626D53E7}" destId="{460025AC-85E1-4651-ABF2-DC8CAB6D6B01}" srcOrd="1" destOrd="1" presId="urn:microsoft.com/office/officeart/2011/layout/InterconnectedBlockProcess"/>
    <dgm:cxn modelId="{14EE079F-ABF3-45DD-B4FA-02B26B7A8113}" type="presParOf" srcId="{6B9071D1-A23F-4ADE-ABA4-7127B771733A}" destId="{9D0AD3DF-56FB-4414-B8A9-0DB76E5140DC}" srcOrd="0" destOrd="0" presId="urn:microsoft.com/office/officeart/2011/layout/InterconnectedBlockProcess"/>
    <dgm:cxn modelId="{19D58B70-6F94-4D5D-B168-C13863E99097}" type="presParOf" srcId="{9D0AD3DF-56FB-4414-B8A9-0DB76E5140DC}" destId="{4E77A418-A940-495A-BBD5-0B4555D7932F}" srcOrd="0" destOrd="0" presId="urn:microsoft.com/office/officeart/2011/layout/InterconnectedBlockProcess"/>
    <dgm:cxn modelId="{8DE347F0-20A6-4E31-96E6-3B0A31CAA383}" type="presParOf" srcId="{6B9071D1-A23F-4ADE-ABA4-7127B771733A}" destId="{4A28320F-1280-4956-8446-40EE6F0A4F63}" srcOrd="1" destOrd="0" presId="urn:microsoft.com/office/officeart/2011/layout/InterconnectedBlockProcess"/>
    <dgm:cxn modelId="{A9971B51-480B-435C-B883-95C7EFA9B9FF}" type="presParOf" srcId="{6B9071D1-A23F-4ADE-ABA4-7127B771733A}" destId="{A0C2E113-4C2D-4E15-B6A5-0A8ECBC5DBFF}" srcOrd="2" destOrd="0" presId="urn:microsoft.com/office/officeart/2011/layout/InterconnectedBlockProcess"/>
    <dgm:cxn modelId="{F0FDF727-90F5-4A18-8BED-42B81DB663D0}" type="presParOf" srcId="{6B9071D1-A23F-4ADE-ABA4-7127B771733A}" destId="{89B356B3-3B7D-43FE-B769-4AEB6D75833D}" srcOrd="3" destOrd="0" presId="urn:microsoft.com/office/officeart/2011/layout/InterconnectedBlockProcess"/>
    <dgm:cxn modelId="{C364C31D-4A26-45B6-B4AE-10E31DD50013}" type="presParOf" srcId="{89B356B3-3B7D-43FE-B769-4AEB6D75833D}" destId="{93708658-EA2D-4BDD-A959-9343EFB23F53}" srcOrd="0" destOrd="0" presId="urn:microsoft.com/office/officeart/2011/layout/InterconnectedBlockProcess"/>
    <dgm:cxn modelId="{8EA0C1CB-FEE4-4BE8-B4F9-EFF0332FF276}" type="presParOf" srcId="{6B9071D1-A23F-4ADE-ABA4-7127B771733A}" destId="{121B5E35-D79C-42E1-9600-D6FE5C1715A2}" srcOrd="4" destOrd="0" presId="urn:microsoft.com/office/officeart/2011/layout/InterconnectedBlockProcess"/>
    <dgm:cxn modelId="{69B86E4B-8694-430F-AD0A-1DBA82EB869D}" type="presParOf" srcId="{6B9071D1-A23F-4ADE-ABA4-7127B771733A}" destId="{9117E803-3DA4-48F4-B468-8449EBA4A7EC}" srcOrd="5" destOrd="0" presId="urn:microsoft.com/office/officeart/2011/layout/InterconnectedBlockProcess"/>
    <dgm:cxn modelId="{F882E807-3383-4CEA-932E-B50E1FD07874}" type="presParOf" srcId="{6B9071D1-A23F-4ADE-ABA4-7127B771733A}" destId="{5B9BB70D-B7C5-41A0-A2DB-7009CB96936D}" srcOrd="6" destOrd="0" presId="urn:microsoft.com/office/officeart/2011/layout/InterconnectedBlockProcess"/>
    <dgm:cxn modelId="{08AF66E3-7309-4C70-AE20-98FA9AC3E3EF}" type="presParOf" srcId="{5B9BB70D-B7C5-41A0-A2DB-7009CB96936D}" destId="{5A06B0FC-4CC3-4067-B3EA-D80644A9F370}" srcOrd="0" destOrd="0" presId="urn:microsoft.com/office/officeart/2011/layout/InterconnectedBlockProcess"/>
    <dgm:cxn modelId="{D5D916E2-6201-4E49-B4FC-527FA4297491}" type="presParOf" srcId="{6B9071D1-A23F-4ADE-ABA4-7127B771733A}" destId="{50FFF06F-6B79-4326-88E0-393C501B4D7E}" srcOrd="7" destOrd="0" presId="urn:microsoft.com/office/officeart/2011/layout/InterconnectedBlockProcess"/>
    <dgm:cxn modelId="{0672083E-02F0-43DD-98CA-0AB784097900}" type="presParOf" srcId="{6B9071D1-A23F-4ADE-ABA4-7127B771733A}" destId="{21B50F9B-E82E-432A-AAF9-FFE478DD6CE9}" srcOrd="8" destOrd="0" presId="urn:microsoft.com/office/officeart/2011/layout/InterconnectedBlockProcess"/>
    <dgm:cxn modelId="{C86C3FBF-0FEE-471F-99BF-6D1FABFF6BD2}" type="presParOf" srcId="{6B9071D1-A23F-4ADE-ABA4-7127B771733A}" destId="{E5B57C16-9271-41D8-A95F-92D0F60361DB}" srcOrd="9" destOrd="0" presId="urn:microsoft.com/office/officeart/2011/layout/InterconnectedBlockProcess"/>
    <dgm:cxn modelId="{2A1BA35C-0510-4E57-AF7F-5008C0D6C6A6}" type="presParOf" srcId="{E5B57C16-9271-41D8-A95F-92D0F60361DB}" destId="{9B9F9B43-9269-46C8-8319-9733C0980184}" srcOrd="0" destOrd="0" presId="urn:microsoft.com/office/officeart/2011/layout/InterconnectedBlockProcess"/>
    <dgm:cxn modelId="{4558C9AA-8E11-498E-9798-58EA937006F9}" type="presParOf" srcId="{6B9071D1-A23F-4ADE-ABA4-7127B771733A}" destId="{1FB6DC23-8741-4966-A344-14D3703B2E26}" srcOrd="10" destOrd="0" presId="urn:microsoft.com/office/officeart/2011/layout/InterconnectedBlockProcess"/>
    <dgm:cxn modelId="{F21C6925-42FB-41AD-B589-0E768B7C17C9}" type="presParOf" srcId="{6B9071D1-A23F-4ADE-ABA4-7127B771733A}" destId="{B510CB63-3E75-49A0-9D3A-DCA1CE8FA82E}" srcOrd="11" destOrd="0" presId="urn:microsoft.com/office/officeart/2011/layout/InterconnectedBlockProcess"/>
    <dgm:cxn modelId="{B74504D7-8434-421F-A8FB-F1D948038EA9}" type="presParOf" srcId="{6B9071D1-A23F-4ADE-ABA4-7127B771733A}" destId="{67744F23-517F-41D5-9DEA-3D0AEC1F0B05}" srcOrd="12" destOrd="0" presId="urn:microsoft.com/office/officeart/2011/layout/InterconnectedBlockProcess"/>
    <dgm:cxn modelId="{86CA2195-2ED1-4E55-91A7-B053D883BFDE}" type="presParOf" srcId="{67744F23-517F-41D5-9DEA-3D0AEC1F0B05}" destId="{232A67B3-DCAE-4A46-8F69-2E3C7DD76763}" srcOrd="0" destOrd="0" presId="urn:microsoft.com/office/officeart/2011/layout/InterconnectedBlockProcess"/>
    <dgm:cxn modelId="{AAA31163-5264-46D9-BDCB-CF92449F86A3}" type="presParOf" srcId="{6B9071D1-A23F-4ADE-ABA4-7127B771733A}" destId="{460025AC-85E1-4651-ABF2-DC8CAB6D6B01}" srcOrd="13" destOrd="0" presId="urn:microsoft.com/office/officeart/2011/layout/InterconnectedBlockProcess"/>
    <dgm:cxn modelId="{1E720B66-08B2-4D46-8CE6-D88181F283D5}" type="presParOf" srcId="{6B9071D1-A23F-4ADE-ABA4-7127B771733A}" destId="{EBEA5408-5F28-428C-8C43-91B49AF981F1}" srcOrd="14" destOrd="0" presId="urn:microsoft.com/office/officeart/2011/layout/InterconnectedBlockProcess"/>
    <dgm:cxn modelId="{7AE62DB6-0562-447E-A6FA-DD4520A7DF79}" type="presParOf" srcId="{6B9071D1-A23F-4ADE-ABA4-7127B771733A}" destId="{15623FBC-D0EA-47C7-9911-7344DB7731D4}" srcOrd="15" destOrd="0" presId="urn:microsoft.com/office/officeart/2011/layout/InterconnectedBlockProcess"/>
    <dgm:cxn modelId="{5D95B24F-CC16-475A-A71C-DCE73529B1F2}" type="presParOf" srcId="{15623FBC-D0EA-47C7-9911-7344DB7731D4}" destId="{819606B4-F327-4A01-A9E0-8BCFF899EA54}" srcOrd="0" destOrd="0" presId="urn:microsoft.com/office/officeart/2011/layout/InterconnectedBlockProcess"/>
    <dgm:cxn modelId="{0BCC86F8-6530-4F5E-A8DB-16B9CF896507}" type="presParOf" srcId="{6B9071D1-A23F-4ADE-ABA4-7127B771733A}" destId="{70F06AF4-F981-464E-BCEA-65BF52916340}" srcOrd="16" destOrd="0" presId="urn:microsoft.com/office/officeart/2011/layout/InterconnectedBlockProcess"/>
    <dgm:cxn modelId="{B0B58816-2D8E-4EC8-80D0-C889CE531ED0}" type="presParOf" srcId="{6B9071D1-A23F-4ADE-ABA4-7127B771733A}" destId="{55DB689F-97CF-46C7-90FC-D5F41727D8C6}" srcOrd="17" destOrd="0" presId="urn:microsoft.com/office/officeart/2011/layout/InterconnectedBlockProcess"/>
    <dgm:cxn modelId="{411952ED-3A8D-4DFD-9BAD-97F3D5E2B9F8}" type="presParOf" srcId="{6B9071D1-A23F-4ADE-ABA4-7127B771733A}" destId="{AC39E6E2-1C3F-4752-AF28-BDA705A2FF27}" srcOrd="18" destOrd="0" presId="urn:microsoft.com/office/officeart/2011/layout/InterconnectedBlockProcess"/>
    <dgm:cxn modelId="{89CEB41F-D635-4BBD-B18A-33C86B30C3D4}" type="presParOf" srcId="{AC39E6E2-1C3F-4752-AF28-BDA705A2FF27}" destId="{1C138F09-36CF-4A0B-9306-1A60E1CF8B92}" srcOrd="0" destOrd="0" presId="urn:microsoft.com/office/officeart/2011/layout/InterconnectedBlockProcess"/>
    <dgm:cxn modelId="{F3BBF0FA-5A8D-4A8F-9A8A-C78AD4BC7570}" type="presParOf" srcId="{6B9071D1-A23F-4ADE-ABA4-7127B771733A}" destId="{F2D871AD-D057-4D41-A3D1-02C1DFADDDC9}" srcOrd="19" destOrd="0" presId="urn:microsoft.com/office/officeart/2011/layout/InterconnectedBlockProcess"/>
    <dgm:cxn modelId="{3A393A1A-2DC4-4C7A-B86D-8DDFF64438D4}" type="presParOf" srcId="{6B9071D1-A23F-4ADE-ABA4-7127B771733A}" destId="{634606CA-94D8-418F-A083-B798781AED0B}" srcOrd="20"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D6E8F1-717C-4E8C-9718-D799851C59BA}" type="doc">
      <dgm:prSet loTypeId="urn:microsoft.com/office/officeart/2011/layout/InterconnectedBlockProcess" loCatId="process" qsTypeId="urn:microsoft.com/office/officeart/2005/8/quickstyle/simple1" qsCatId="simple" csTypeId="urn:microsoft.com/office/officeart/2005/8/colors/accent3_2" csCatId="accent3" phldr="1"/>
      <dgm:spPr/>
      <dgm:t>
        <a:bodyPr/>
        <a:lstStyle/>
        <a:p>
          <a:endParaRPr kumimoji="1" lang="ja-JP" altLang="en-US"/>
        </a:p>
      </dgm:t>
    </dgm:pt>
    <dgm:pt modelId="{6635C2BA-C10F-4C3F-B080-A82C6C0F5E1E}">
      <dgm:prSet custT="1"/>
      <dgm:spPr/>
      <dgm:t>
        <a:bodyPr/>
        <a:lstStyle/>
        <a:p>
          <a:pPr rtl="0"/>
          <a:r>
            <a:rPr kumimoji="1" lang="ja-JP" altLang="en-US" sz="2000" b="1" dirty="0">
              <a:solidFill>
                <a:schemeClr val="tx1"/>
              </a:solidFill>
            </a:rPr>
            <a:t>幼児期前期</a:t>
          </a:r>
          <a:endParaRPr kumimoji="1" lang="en-US" altLang="ja-JP" sz="2000" b="1" dirty="0">
            <a:solidFill>
              <a:schemeClr val="tx1"/>
            </a:solidFill>
          </a:endParaRPr>
        </a:p>
        <a:p>
          <a:pPr rtl="0"/>
          <a:r>
            <a:rPr kumimoji="1" lang="ja-JP" altLang="en-US" sz="1800" b="1" dirty="0">
              <a:solidFill>
                <a:schemeClr val="tx1"/>
              </a:solidFill>
            </a:rPr>
            <a:t>心的発達課題</a:t>
          </a:r>
          <a:endParaRPr kumimoji="1" lang="en-US" altLang="ja-JP" sz="1800" b="0" dirty="0"/>
        </a:p>
        <a:p>
          <a:pPr rtl="0"/>
          <a:endParaRPr kumimoji="1" lang="en-US" altLang="ja-JP" sz="1800" b="0" dirty="0"/>
        </a:p>
        <a:p>
          <a:pPr rtl="0"/>
          <a:r>
            <a:rPr kumimoji="1" lang="ja-JP" altLang="en-US" sz="1800" b="0" dirty="0"/>
            <a:t>信頼できる他者と自分</a:t>
          </a:r>
          <a:endParaRPr kumimoji="1" lang="en-US" altLang="ja-JP" sz="1800" b="0" dirty="0"/>
        </a:p>
        <a:p>
          <a:pPr rtl="0"/>
          <a:r>
            <a:rPr kumimoji="1" lang="en-US" altLang="ja-JP" sz="1800" b="0" dirty="0"/>
            <a:t>(</a:t>
          </a:r>
          <a:r>
            <a:rPr kumimoji="1" lang="ja-JP" altLang="en-US" sz="1800" b="0" dirty="0"/>
            <a:t>愛着対象の内在化）</a:t>
          </a:r>
          <a:endParaRPr kumimoji="1" lang="en-US" altLang="ja-JP" sz="1800" b="0" dirty="0"/>
        </a:p>
        <a:p>
          <a:pPr rtl="0"/>
          <a:r>
            <a:rPr kumimoji="1" lang="ja-JP" altLang="en-US" sz="1800" b="0" dirty="0"/>
            <a:t>自律性の獲得</a:t>
          </a:r>
          <a:endParaRPr lang="ja-JP" sz="2000" b="0" dirty="0"/>
        </a:p>
      </dgm:t>
    </dgm:pt>
    <dgm:pt modelId="{48491812-AFE2-4346-ADB7-C466811D9FBA}" type="parTrans" cxnId="{D2ADCA66-D138-4041-851B-002E93FE9327}">
      <dgm:prSet/>
      <dgm:spPr/>
      <dgm:t>
        <a:bodyPr/>
        <a:lstStyle/>
        <a:p>
          <a:endParaRPr kumimoji="1" lang="ja-JP" altLang="en-US" b="0"/>
        </a:p>
      </dgm:t>
    </dgm:pt>
    <dgm:pt modelId="{788E7B63-AD42-4EF5-AF56-DC9C4F69EA04}" type="sibTrans" cxnId="{D2ADCA66-D138-4041-851B-002E93FE9327}">
      <dgm:prSet/>
      <dgm:spPr/>
      <dgm:t>
        <a:bodyPr/>
        <a:lstStyle/>
        <a:p>
          <a:endParaRPr kumimoji="1" lang="ja-JP" altLang="en-US" b="0"/>
        </a:p>
      </dgm:t>
    </dgm:pt>
    <dgm:pt modelId="{8882A869-437B-4B09-BF00-571DD4F9CA96}">
      <dgm:prSet custT="1"/>
      <dgm:spPr/>
      <dgm:t>
        <a:bodyPr/>
        <a:lstStyle/>
        <a:p>
          <a:pPr rtl="0"/>
          <a:r>
            <a:rPr kumimoji="1" lang="ja-JP" altLang="en-US" sz="1600" b="0" dirty="0"/>
            <a:t>６．　　　　　　</a:t>
          </a:r>
          <a:r>
            <a:rPr kumimoji="1" lang="en-US" sz="1600" b="0" dirty="0"/>
            <a:t>1</a:t>
          </a:r>
          <a:r>
            <a:rPr kumimoji="1" lang="ja-JP" sz="1600" b="0" dirty="0"/>
            <a:t>歳台前半</a:t>
          </a:r>
          <a:r>
            <a:rPr kumimoji="1" lang="ja-JP" altLang="en-US" sz="1600" b="0" dirty="0"/>
            <a:t>～</a:t>
          </a:r>
          <a:endParaRPr lang="ja-JP" sz="1600" b="0" dirty="0"/>
        </a:p>
      </dgm:t>
    </dgm:pt>
    <dgm:pt modelId="{3413A4C6-6145-457C-ACCB-6307CF57D617}" type="parTrans" cxnId="{003611D7-3BAF-42A7-9AD1-078625E84AC2}">
      <dgm:prSet/>
      <dgm:spPr/>
      <dgm:t>
        <a:bodyPr/>
        <a:lstStyle/>
        <a:p>
          <a:endParaRPr kumimoji="1" lang="ja-JP" altLang="en-US" b="0"/>
        </a:p>
      </dgm:t>
    </dgm:pt>
    <dgm:pt modelId="{54F70F56-D422-4A43-BA66-0A975B255053}" type="sibTrans" cxnId="{003611D7-3BAF-42A7-9AD1-078625E84AC2}">
      <dgm:prSet/>
      <dgm:spPr/>
      <dgm:t>
        <a:bodyPr/>
        <a:lstStyle/>
        <a:p>
          <a:endParaRPr kumimoji="1" lang="ja-JP" altLang="en-US" b="0"/>
        </a:p>
      </dgm:t>
    </dgm:pt>
    <dgm:pt modelId="{D01F714A-A618-43C5-876D-CD8A7F26392C}">
      <dgm:prSet custT="1"/>
      <dgm:spPr/>
      <dgm:t>
        <a:bodyPr/>
        <a:lstStyle/>
        <a:p>
          <a:pPr rtl="0"/>
          <a:r>
            <a:rPr lang="ja-JP" altLang="en-US" sz="1600" b="0" dirty="0"/>
            <a:t>７．　　　　　　　～</a:t>
          </a:r>
          <a:r>
            <a:rPr lang="en-US" altLang="ja-JP" sz="1600" b="0" dirty="0"/>
            <a:t>1</a:t>
          </a:r>
          <a:r>
            <a:rPr lang="ja-JP" altLang="en-US" sz="1600" b="0" dirty="0"/>
            <a:t>歳台後半～</a:t>
          </a:r>
          <a:endParaRPr lang="ja-JP" sz="1600" b="0" dirty="0"/>
        </a:p>
      </dgm:t>
    </dgm:pt>
    <dgm:pt modelId="{5BA84A77-E7AF-4497-A2AD-A75A919FEC69}" type="parTrans" cxnId="{B89521E3-F652-4DFE-8026-066FCB3A50D2}">
      <dgm:prSet/>
      <dgm:spPr/>
      <dgm:t>
        <a:bodyPr/>
        <a:lstStyle/>
        <a:p>
          <a:endParaRPr kumimoji="1" lang="ja-JP" altLang="en-US" b="0"/>
        </a:p>
      </dgm:t>
    </dgm:pt>
    <dgm:pt modelId="{6913429A-B009-467C-BC4F-07D3C36B4423}" type="sibTrans" cxnId="{B89521E3-F652-4DFE-8026-066FCB3A50D2}">
      <dgm:prSet/>
      <dgm:spPr/>
      <dgm:t>
        <a:bodyPr/>
        <a:lstStyle/>
        <a:p>
          <a:endParaRPr kumimoji="1" lang="ja-JP" altLang="en-US" b="0"/>
        </a:p>
      </dgm:t>
    </dgm:pt>
    <dgm:pt modelId="{1D1C06B5-F333-4145-AE19-51CB220AB3CB}">
      <dgm:prSet custT="1"/>
      <dgm:spPr/>
      <dgm:t>
        <a:bodyPr/>
        <a:lstStyle/>
        <a:p>
          <a:pPr rtl="0"/>
          <a:r>
            <a:rPr kumimoji="1" lang="ja-JP" altLang="en-US" sz="1600" b="0" dirty="0"/>
            <a:t>８．　　　　　　　～</a:t>
          </a:r>
          <a:r>
            <a:rPr kumimoji="1" lang="en-US" sz="1600" b="0" dirty="0"/>
            <a:t>2</a:t>
          </a:r>
          <a:r>
            <a:rPr kumimoji="1" lang="ja-JP" sz="1600" b="0" dirty="0"/>
            <a:t>歳台前半</a:t>
          </a:r>
          <a:r>
            <a:rPr kumimoji="1" lang="ja-JP" altLang="en-US" sz="1600" b="0" dirty="0"/>
            <a:t>～</a:t>
          </a:r>
          <a:endParaRPr lang="ja-JP" sz="1600" b="0" dirty="0"/>
        </a:p>
      </dgm:t>
    </dgm:pt>
    <dgm:pt modelId="{C7DBF071-761A-4152-A8CB-BCA1CC9B3C92}" type="parTrans" cxnId="{707C7CD1-0642-4E0D-8C10-C4C96FF88C40}">
      <dgm:prSet/>
      <dgm:spPr/>
      <dgm:t>
        <a:bodyPr/>
        <a:lstStyle/>
        <a:p>
          <a:endParaRPr kumimoji="1" lang="ja-JP" altLang="en-US" b="0"/>
        </a:p>
      </dgm:t>
    </dgm:pt>
    <dgm:pt modelId="{018F5482-AA18-455D-A6E9-0EE8738F1FCC}" type="sibTrans" cxnId="{707C7CD1-0642-4E0D-8C10-C4C96FF88C40}">
      <dgm:prSet/>
      <dgm:spPr/>
      <dgm:t>
        <a:bodyPr/>
        <a:lstStyle/>
        <a:p>
          <a:endParaRPr kumimoji="1" lang="ja-JP" altLang="en-US" b="0"/>
        </a:p>
      </dgm:t>
    </dgm:pt>
    <dgm:pt modelId="{944A19AE-A486-4E4E-8EC2-2323A5E5ED7B}">
      <dgm:prSet custT="1"/>
      <dgm:spPr/>
      <dgm:t>
        <a:bodyPr/>
        <a:lstStyle/>
        <a:p>
          <a:pPr rtl="0"/>
          <a:r>
            <a:rPr kumimoji="1" lang="ja-JP" altLang="en-US" sz="1600" b="0" dirty="0"/>
            <a:t>９．　　　　　　　　～</a:t>
          </a:r>
          <a:r>
            <a:rPr kumimoji="1" lang="en-US" sz="1600" b="0" dirty="0"/>
            <a:t>2</a:t>
          </a:r>
          <a:r>
            <a:rPr kumimoji="1" lang="ja-JP" altLang="en-US" sz="1600" b="0" dirty="0"/>
            <a:t>歳</a:t>
          </a:r>
          <a:r>
            <a:rPr kumimoji="1" lang="ja-JP" sz="1600" b="0" dirty="0"/>
            <a:t>台後半</a:t>
          </a:r>
          <a:r>
            <a:rPr kumimoji="1" lang="ja-JP" altLang="en-US" sz="1600" b="0" dirty="0"/>
            <a:t>～</a:t>
          </a:r>
          <a:endParaRPr lang="ja-JP" sz="1600" b="0" dirty="0"/>
        </a:p>
      </dgm:t>
    </dgm:pt>
    <dgm:pt modelId="{38DA8C6C-0FDC-47F3-989B-8343203FFD44}" type="parTrans" cxnId="{7E222AB9-FA28-49BB-B2CB-AAF34A81D17F}">
      <dgm:prSet/>
      <dgm:spPr/>
      <dgm:t>
        <a:bodyPr/>
        <a:lstStyle/>
        <a:p>
          <a:endParaRPr kumimoji="1" lang="ja-JP" altLang="en-US" b="0"/>
        </a:p>
      </dgm:t>
    </dgm:pt>
    <dgm:pt modelId="{20B34791-30A3-4D08-ABDE-2C6D249C6E47}" type="sibTrans" cxnId="{7E222AB9-FA28-49BB-B2CB-AAF34A81D17F}">
      <dgm:prSet/>
      <dgm:spPr/>
      <dgm:t>
        <a:bodyPr/>
        <a:lstStyle/>
        <a:p>
          <a:endParaRPr kumimoji="1" lang="ja-JP" altLang="en-US" b="0"/>
        </a:p>
      </dgm:t>
    </dgm:pt>
    <dgm:pt modelId="{4C47B705-262E-4DF2-8B11-D4AE95AA33E6}">
      <dgm:prSet custT="1"/>
      <dgm:spPr/>
      <dgm:t>
        <a:bodyPr/>
        <a:lstStyle/>
        <a:p>
          <a:pPr rtl="0"/>
          <a:r>
            <a:rPr kumimoji="1" lang="ja-JP" altLang="en-US" sz="1800" b="0" dirty="0"/>
            <a:t>～</a:t>
          </a:r>
          <a:r>
            <a:rPr kumimoji="1" lang="en-US" sz="1800" b="0" dirty="0"/>
            <a:t>3</a:t>
          </a:r>
          <a:r>
            <a:rPr kumimoji="1" lang="ja-JP" sz="1800" b="0" dirty="0"/>
            <a:t>歳台</a:t>
          </a:r>
          <a:endParaRPr lang="ja-JP" sz="1800" b="0" dirty="0"/>
        </a:p>
      </dgm:t>
    </dgm:pt>
    <dgm:pt modelId="{F6F7796A-BE2B-4742-8C54-DC43B68C7DDB}" type="parTrans" cxnId="{7AB9965A-978B-4B6B-9F35-2BE245B47F15}">
      <dgm:prSet/>
      <dgm:spPr/>
      <dgm:t>
        <a:bodyPr/>
        <a:lstStyle/>
        <a:p>
          <a:endParaRPr kumimoji="1" lang="ja-JP" altLang="en-US" b="0"/>
        </a:p>
      </dgm:t>
    </dgm:pt>
    <dgm:pt modelId="{4547E97F-6041-423D-B68B-A9981DE95E0B}" type="sibTrans" cxnId="{7AB9965A-978B-4B6B-9F35-2BE245B47F15}">
      <dgm:prSet/>
      <dgm:spPr/>
      <dgm:t>
        <a:bodyPr/>
        <a:lstStyle/>
        <a:p>
          <a:endParaRPr kumimoji="1" lang="ja-JP" altLang="en-US" b="0"/>
        </a:p>
      </dgm:t>
    </dgm:pt>
    <dgm:pt modelId="{574A4366-3699-4D02-A95E-A6E9A97942F1}">
      <dgm:prSet custT="1"/>
      <dgm:spPr/>
      <dgm:t>
        <a:bodyPr/>
        <a:lstStyle/>
        <a:p>
          <a:pPr rtl="0"/>
          <a:r>
            <a:rPr kumimoji="1" lang="ja-JP" altLang="en-US" sz="1400" b="1" dirty="0">
              <a:solidFill>
                <a:schemeClr val="accent1"/>
              </a:solidFill>
            </a:rPr>
            <a:t>安全基地の利用と探索</a:t>
          </a:r>
          <a:endParaRPr kumimoji="1" lang="en-US" altLang="ja-JP" sz="1400" b="1" dirty="0">
            <a:solidFill>
              <a:schemeClr val="accent1"/>
            </a:solidFill>
          </a:endParaRPr>
        </a:p>
        <a:p>
          <a:pPr rtl="0"/>
          <a:r>
            <a:rPr kumimoji="1" lang="ja-JP" altLang="en-US" sz="1400" b="1" dirty="0">
              <a:solidFill>
                <a:schemeClr val="accent1"/>
              </a:solidFill>
            </a:rPr>
            <a:t>応答性の発声でやりとり</a:t>
          </a:r>
          <a:endParaRPr kumimoji="1" lang="en-US" altLang="ja-JP" sz="1400" b="1" dirty="0">
            <a:solidFill>
              <a:schemeClr val="accent1"/>
            </a:solidFill>
          </a:endParaRPr>
        </a:p>
        <a:p>
          <a:pPr rtl="0"/>
          <a:r>
            <a:rPr kumimoji="1" lang="ja-JP" altLang="en-US" sz="1400" b="1" dirty="0">
              <a:solidFill>
                <a:schemeClr val="accent1"/>
              </a:solidFill>
            </a:rPr>
            <a:t>共同注意</a:t>
          </a:r>
        </a:p>
      </dgm:t>
    </dgm:pt>
    <dgm:pt modelId="{FE876090-37EC-4D04-9194-8548EAAC96FD}" type="parTrans" cxnId="{1C7E4C92-07FC-4FF4-BED8-C7790E52A764}">
      <dgm:prSet/>
      <dgm:spPr/>
      <dgm:t>
        <a:bodyPr/>
        <a:lstStyle/>
        <a:p>
          <a:endParaRPr kumimoji="1" lang="ja-JP" altLang="en-US" b="0"/>
        </a:p>
      </dgm:t>
    </dgm:pt>
    <dgm:pt modelId="{12BF0B91-3484-4B92-8D24-B3CF94E9B3BD}" type="sibTrans" cxnId="{1C7E4C92-07FC-4FF4-BED8-C7790E52A764}">
      <dgm:prSet/>
      <dgm:spPr/>
      <dgm:t>
        <a:bodyPr/>
        <a:lstStyle/>
        <a:p>
          <a:endParaRPr kumimoji="1" lang="ja-JP" altLang="en-US" b="0"/>
        </a:p>
      </dgm:t>
    </dgm:pt>
    <dgm:pt modelId="{D20781C3-4AD8-4AF1-83D2-D730021E4C70}">
      <dgm:prSet custT="1"/>
      <dgm:spPr/>
      <dgm:t>
        <a:bodyPr/>
        <a:lstStyle/>
        <a:p>
          <a:pPr rtl="0"/>
          <a:r>
            <a:rPr kumimoji="1" lang="ja-JP" altLang="en-US" sz="1400" b="1" dirty="0">
              <a:solidFill>
                <a:schemeClr val="accent1"/>
              </a:solidFill>
            </a:rPr>
            <a:t>言葉の理解</a:t>
          </a:r>
          <a:endParaRPr kumimoji="1" lang="en-US" altLang="ja-JP" sz="1400" b="1" dirty="0">
            <a:solidFill>
              <a:schemeClr val="accent1"/>
            </a:solidFill>
          </a:endParaRPr>
        </a:p>
        <a:p>
          <a:pPr rtl="0"/>
          <a:r>
            <a:rPr kumimoji="1" lang="ja-JP" altLang="en-US" sz="1400" b="0" dirty="0">
              <a:solidFill>
                <a:schemeClr val="tx1"/>
              </a:solidFill>
            </a:rPr>
            <a:t>情緒の分化</a:t>
          </a:r>
          <a:endParaRPr kumimoji="1" lang="en-US" altLang="ja-JP" sz="1400" b="0" dirty="0">
            <a:solidFill>
              <a:schemeClr val="tx1"/>
            </a:solidFill>
          </a:endParaRPr>
        </a:p>
        <a:p>
          <a:pPr rtl="0"/>
          <a:r>
            <a:rPr kumimoji="1" lang="ja-JP" altLang="en-US" sz="1400" b="1" dirty="0">
              <a:solidFill>
                <a:schemeClr val="accent6">
                  <a:lumMod val="75000"/>
                </a:schemeClr>
              </a:solidFill>
            </a:rPr>
            <a:t>外界への没頭</a:t>
          </a:r>
          <a:endParaRPr kumimoji="1" lang="ja-JP" altLang="en-US" sz="1200" b="0" dirty="0"/>
        </a:p>
      </dgm:t>
    </dgm:pt>
    <dgm:pt modelId="{3CBF919F-C67A-4DA4-A44A-85D7B3F4ED9C}" type="parTrans" cxnId="{3E11000D-7F11-4E94-A6C9-CA75E2AD638B}">
      <dgm:prSet/>
      <dgm:spPr/>
      <dgm:t>
        <a:bodyPr/>
        <a:lstStyle/>
        <a:p>
          <a:endParaRPr kumimoji="1" lang="ja-JP" altLang="en-US" b="0"/>
        </a:p>
      </dgm:t>
    </dgm:pt>
    <dgm:pt modelId="{1EEC65C1-44F2-4872-AEF5-399674AE43B8}" type="sibTrans" cxnId="{3E11000D-7F11-4E94-A6C9-CA75E2AD638B}">
      <dgm:prSet/>
      <dgm:spPr/>
      <dgm:t>
        <a:bodyPr/>
        <a:lstStyle/>
        <a:p>
          <a:endParaRPr kumimoji="1" lang="ja-JP" altLang="en-US" b="0"/>
        </a:p>
      </dgm:t>
    </dgm:pt>
    <dgm:pt modelId="{5A94E544-E924-4BCF-886F-A9B9702625A3}">
      <dgm:prSet custT="1"/>
      <dgm:spPr/>
      <dgm:t>
        <a:bodyPr/>
        <a:lstStyle/>
        <a:p>
          <a:pPr rtl="0"/>
          <a:r>
            <a:rPr kumimoji="1" lang="ja-JP" sz="1400" b="0" dirty="0"/>
            <a:t>～</a:t>
          </a:r>
          <a:r>
            <a:rPr kumimoji="1" lang="ja-JP" sz="1400" b="1" dirty="0">
              <a:solidFill>
                <a:schemeClr val="accent6">
                  <a:lumMod val="75000"/>
                </a:schemeClr>
              </a:solidFill>
            </a:rPr>
            <a:t>探索</a:t>
          </a:r>
          <a:r>
            <a:rPr kumimoji="1" lang="en-US" sz="1400" b="1" dirty="0">
              <a:solidFill>
                <a:schemeClr val="accent6">
                  <a:lumMod val="75000"/>
                </a:schemeClr>
              </a:solidFill>
            </a:rPr>
            <a:t>Ⅰ</a:t>
          </a:r>
          <a:r>
            <a:rPr kumimoji="1" lang="ja-JP" sz="1400" b="0" dirty="0"/>
            <a:t>～</a:t>
          </a:r>
          <a:endParaRPr kumimoji="1" lang="en-US" altLang="ja-JP" sz="1400" b="0" dirty="0"/>
        </a:p>
      </dgm:t>
    </dgm:pt>
    <dgm:pt modelId="{970947CE-36E8-4271-AFB7-7C9D1697394E}" type="parTrans" cxnId="{01F1E3B6-43F8-470A-9CB1-B10BEF23BF12}">
      <dgm:prSet/>
      <dgm:spPr/>
      <dgm:t>
        <a:bodyPr/>
        <a:lstStyle/>
        <a:p>
          <a:endParaRPr kumimoji="1" lang="ja-JP" altLang="en-US" b="0"/>
        </a:p>
      </dgm:t>
    </dgm:pt>
    <dgm:pt modelId="{A68F15FE-5ED6-45D5-B9EC-F6F378129518}" type="sibTrans" cxnId="{01F1E3B6-43F8-470A-9CB1-B10BEF23BF12}">
      <dgm:prSet/>
      <dgm:spPr/>
      <dgm:t>
        <a:bodyPr/>
        <a:lstStyle/>
        <a:p>
          <a:endParaRPr kumimoji="1" lang="ja-JP" altLang="en-US" b="0"/>
        </a:p>
      </dgm:t>
    </dgm:pt>
    <dgm:pt modelId="{B5CAA791-9332-4EE4-A062-5EF3480D6A03}">
      <dgm:prSet custT="1"/>
      <dgm:spPr/>
      <dgm:t>
        <a:bodyPr/>
        <a:lstStyle/>
        <a:p>
          <a:r>
            <a:rPr kumimoji="1" lang="ja-JP" altLang="en-US" sz="1400" b="0" dirty="0"/>
            <a:t>よく歩き、走る</a:t>
          </a:r>
          <a:endParaRPr kumimoji="1" lang="en-US" altLang="ja-JP" sz="1400" b="0" dirty="0"/>
        </a:p>
        <a:p>
          <a:r>
            <a:rPr kumimoji="1" lang="ja-JP" sz="1400" b="0" dirty="0"/>
            <a:t>～</a:t>
          </a:r>
          <a:r>
            <a:rPr kumimoji="1" lang="ja-JP" sz="1400" b="1" dirty="0">
              <a:solidFill>
                <a:schemeClr val="accent6">
                  <a:lumMod val="75000"/>
                </a:schemeClr>
              </a:solidFill>
            </a:rPr>
            <a:t>探索</a:t>
          </a:r>
          <a:r>
            <a:rPr kumimoji="1" lang="en-US" sz="1400" b="1" dirty="0">
              <a:solidFill>
                <a:schemeClr val="accent6">
                  <a:lumMod val="75000"/>
                </a:schemeClr>
              </a:solidFill>
            </a:rPr>
            <a:t>Ⅱ</a:t>
          </a:r>
          <a:r>
            <a:rPr kumimoji="1" lang="ja-JP" sz="1400" b="0" dirty="0"/>
            <a:t>～</a:t>
          </a:r>
          <a:endParaRPr kumimoji="1" lang="en-US" altLang="ja-JP" sz="1400" b="0" dirty="0"/>
        </a:p>
        <a:p>
          <a:r>
            <a:rPr kumimoji="1" lang="ja-JP" altLang="en-US" sz="1400" b="1" dirty="0">
              <a:solidFill>
                <a:schemeClr val="accent1"/>
              </a:solidFill>
            </a:rPr>
            <a:t>養育者への接近、後追い</a:t>
          </a:r>
          <a:endParaRPr kumimoji="1" lang="en-US" altLang="ja-JP" sz="1400" b="1" dirty="0">
            <a:solidFill>
              <a:schemeClr val="accent1"/>
            </a:solidFill>
          </a:endParaRPr>
        </a:p>
        <a:p>
          <a:r>
            <a:rPr kumimoji="1" lang="ja-JP" altLang="en-US" sz="1400" b="1" dirty="0">
              <a:solidFill>
                <a:schemeClr val="accent1"/>
              </a:solidFill>
            </a:rPr>
            <a:t>他者との相互理解・共有</a:t>
          </a:r>
          <a:endParaRPr kumimoji="1" lang="en-US" altLang="ja-JP" sz="1400" b="1" dirty="0">
            <a:solidFill>
              <a:schemeClr val="accent1"/>
            </a:solidFill>
          </a:endParaRPr>
        </a:p>
        <a:p>
          <a:r>
            <a:rPr kumimoji="1" lang="ja-JP" sz="1400" b="1" dirty="0">
              <a:solidFill>
                <a:schemeClr val="accent6">
                  <a:lumMod val="75000"/>
                </a:schemeClr>
              </a:solidFill>
            </a:rPr>
            <a:t>思い通りに！</a:t>
          </a:r>
          <a:endParaRPr kumimoji="1" lang="ja-JP" altLang="en-US" sz="1400" b="1" dirty="0">
            <a:solidFill>
              <a:schemeClr val="accent6">
                <a:lumMod val="75000"/>
              </a:schemeClr>
            </a:solidFill>
          </a:endParaRPr>
        </a:p>
      </dgm:t>
    </dgm:pt>
    <dgm:pt modelId="{716B51A2-BB87-4033-8075-3A0E26F7F19E}" type="parTrans" cxnId="{98A2B0E9-1FC7-4754-AE98-23C385A216E0}">
      <dgm:prSet/>
      <dgm:spPr/>
      <dgm:t>
        <a:bodyPr/>
        <a:lstStyle/>
        <a:p>
          <a:endParaRPr kumimoji="1" lang="ja-JP" altLang="en-US" b="0"/>
        </a:p>
      </dgm:t>
    </dgm:pt>
    <dgm:pt modelId="{75CF1181-6497-4886-BE5C-FDBE03BD88BE}" type="sibTrans" cxnId="{98A2B0E9-1FC7-4754-AE98-23C385A216E0}">
      <dgm:prSet/>
      <dgm:spPr/>
      <dgm:t>
        <a:bodyPr/>
        <a:lstStyle/>
        <a:p>
          <a:endParaRPr kumimoji="1" lang="ja-JP" altLang="en-US" b="0"/>
        </a:p>
      </dgm:t>
    </dgm:pt>
    <dgm:pt modelId="{CB2F70B7-2FC5-4B5C-ACFF-21939FFE1B2C}">
      <dgm:prSet custT="1"/>
      <dgm:spPr/>
      <dgm:t>
        <a:bodyPr/>
        <a:lstStyle/>
        <a:p>
          <a:r>
            <a:rPr kumimoji="1" lang="ja-JP" sz="1400" b="1" dirty="0">
              <a:solidFill>
                <a:schemeClr val="accent6">
                  <a:lumMod val="75000"/>
                </a:schemeClr>
              </a:solidFill>
            </a:rPr>
            <a:t>同じように！</a:t>
          </a:r>
          <a:endParaRPr kumimoji="1" lang="en-US" altLang="ja-JP" sz="1400" b="1" dirty="0">
            <a:solidFill>
              <a:schemeClr val="accent6">
                <a:lumMod val="75000"/>
              </a:schemeClr>
            </a:solidFill>
          </a:endParaRPr>
        </a:p>
        <a:p>
          <a:r>
            <a:rPr kumimoji="1" lang="ja-JP" altLang="en-US" sz="1400" b="0" dirty="0"/>
            <a:t>要求の主張</a:t>
          </a:r>
          <a:endParaRPr kumimoji="1" lang="en-US" altLang="ja-JP" sz="1400" b="0" dirty="0"/>
        </a:p>
        <a:p>
          <a:r>
            <a:rPr kumimoji="1" lang="ja-JP" altLang="en-US" sz="1400" b="1" dirty="0">
              <a:solidFill>
                <a:schemeClr val="accent6">
                  <a:lumMod val="75000"/>
                </a:schemeClr>
              </a:solidFill>
            </a:rPr>
            <a:t>自分で～</a:t>
          </a:r>
          <a:endParaRPr kumimoji="1" lang="en-US" altLang="ja-JP" sz="1400" b="1" dirty="0">
            <a:solidFill>
              <a:schemeClr val="accent6">
                <a:lumMod val="75000"/>
              </a:schemeClr>
            </a:solidFill>
          </a:endParaRPr>
        </a:p>
        <a:p>
          <a:r>
            <a:rPr kumimoji="1" lang="ja-JP" altLang="en-US" sz="1400" b="1" dirty="0">
              <a:solidFill>
                <a:schemeClr val="accent6">
                  <a:lumMod val="75000"/>
                </a:schemeClr>
              </a:solidFill>
            </a:rPr>
            <a:t>自分の～</a:t>
          </a:r>
          <a:endParaRPr kumimoji="1" lang="en-US" altLang="ja-JP" sz="1400" b="1" dirty="0">
            <a:solidFill>
              <a:schemeClr val="accent6">
                <a:lumMod val="75000"/>
              </a:schemeClr>
            </a:solidFill>
          </a:endParaRPr>
        </a:p>
        <a:p>
          <a:r>
            <a:rPr kumimoji="1" lang="ja-JP" altLang="en-US" sz="1400" b="1" dirty="0">
              <a:solidFill>
                <a:schemeClr val="accent6">
                  <a:lumMod val="75000"/>
                </a:schemeClr>
              </a:solidFill>
            </a:rPr>
            <a:t>自分が～</a:t>
          </a:r>
        </a:p>
      </dgm:t>
    </dgm:pt>
    <dgm:pt modelId="{F2C97F10-3E4C-42CE-9926-944F3A6F63F3}" type="parTrans" cxnId="{719A3774-2977-45ED-906E-BD1FB3EC4C26}">
      <dgm:prSet/>
      <dgm:spPr/>
      <dgm:t>
        <a:bodyPr/>
        <a:lstStyle/>
        <a:p>
          <a:endParaRPr kumimoji="1" lang="ja-JP" altLang="en-US" b="0"/>
        </a:p>
      </dgm:t>
    </dgm:pt>
    <dgm:pt modelId="{70DB76BD-3730-47C4-8E94-C4BEE2EDBBD8}" type="sibTrans" cxnId="{719A3774-2977-45ED-906E-BD1FB3EC4C26}">
      <dgm:prSet/>
      <dgm:spPr/>
      <dgm:t>
        <a:bodyPr/>
        <a:lstStyle/>
        <a:p>
          <a:endParaRPr kumimoji="1" lang="ja-JP" altLang="en-US" b="0"/>
        </a:p>
      </dgm:t>
    </dgm:pt>
    <dgm:pt modelId="{61BC9425-792E-4333-BB42-4A0D65D69713}">
      <dgm:prSet custT="1"/>
      <dgm:spPr/>
      <dgm:t>
        <a:bodyPr/>
        <a:lstStyle/>
        <a:p>
          <a:pPr marL="0" indent="0">
            <a:tabLst>
              <a:tab pos="0" algn="l"/>
            </a:tabLst>
          </a:pPr>
          <a:r>
            <a:rPr kumimoji="1" lang="ja-JP" sz="1400" b="1" dirty="0">
              <a:solidFill>
                <a:schemeClr val="accent6">
                  <a:lumMod val="75000"/>
                </a:schemeClr>
              </a:solidFill>
            </a:rPr>
            <a:t>“ものとなまえ</a:t>
          </a:r>
          <a:r>
            <a:rPr kumimoji="1" lang="ja-JP" altLang="en-US" sz="1400" b="1" dirty="0">
              <a:solidFill>
                <a:schemeClr val="accent6">
                  <a:lumMod val="75000"/>
                </a:schemeClr>
              </a:solidFill>
            </a:rPr>
            <a:t>”「これは？」</a:t>
          </a:r>
          <a:endParaRPr kumimoji="1" lang="en-US" altLang="ja-JP" sz="1400" b="1" dirty="0">
            <a:solidFill>
              <a:schemeClr val="accent6">
                <a:lumMod val="75000"/>
              </a:schemeClr>
            </a:solidFill>
          </a:endParaRPr>
        </a:p>
        <a:p>
          <a:pPr marL="0" indent="0">
            <a:tabLst>
              <a:tab pos="0" algn="l"/>
            </a:tabLst>
          </a:pPr>
          <a:r>
            <a:rPr kumimoji="1" lang="ja-JP" altLang="en-US" sz="1400" b="1" dirty="0">
              <a:solidFill>
                <a:srgbClr val="00B050"/>
              </a:solidFill>
            </a:rPr>
            <a:t>他児と遊び</a:t>
          </a:r>
          <a:endParaRPr kumimoji="1" lang="ja-JP" altLang="en-US" sz="1200" b="0" dirty="0"/>
        </a:p>
      </dgm:t>
    </dgm:pt>
    <dgm:pt modelId="{3BF786A2-B32B-41DB-8049-A2AC5B664816}" type="parTrans" cxnId="{17BD32CC-652A-4262-AF52-1540AE2F6DFD}">
      <dgm:prSet/>
      <dgm:spPr/>
      <dgm:t>
        <a:bodyPr/>
        <a:lstStyle/>
        <a:p>
          <a:endParaRPr kumimoji="1" lang="ja-JP" altLang="en-US" b="0"/>
        </a:p>
      </dgm:t>
    </dgm:pt>
    <dgm:pt modelId="{86B46CEF-547F-4550-9DF8-B4556CB28A56}" type="sibTrans" cxnId="{17BD32CC-652A-4262-AF52-1540AE2F6DFD}">
      <dgm:prSet/>
      <dgm:spPr/>
      <dgm:t>
        <a:bodyPr/>
        <a:lstStyle/>
        <a:p>
          <a:endParaRPr kumimoji="1" lang="ja-JP" altLang="en-US" b="0"/>
        </a:p>
      </dgm:t>
    </dgm:pt>
    <dgm:pt modelId="{85DFD18A-5B71-4EC6-915E-188D0D0B6CDC}">
      <dgm:prSet custT="1"/>
      <dgm:spPr/>
      <dgm:t>
        <a:bodyPr/>
        <a:lstStyle/>
        <a:p>
          <a:pPr marL="0" rtl="0"/>
          <a:r>
            <a:rPr kumimoji="1" lang="ja-JP" altLang="en-US" sz="1100" b="0" dirty="0">
              <a:solidFill>
                <a:schemeClr val="tx1"/>
              </a:solidFill>
            </a:rPr>
            <a:t>両足揃えてジャンプ</a:t>
          </a:r>
          <a:endParaRPr kumimoji="1" lang="en-US" altLang="ja-JP" sz="1100" b="0" dirty="0">
            <a:solidFill>
              <a:schemeClr val="tx1"/>
            </a:solidFill>
          </a:endParaRPr>
        </a:p>
        <a:p>
          <a:pPr marL="0" rtl="0"/>
          <a:r>
            <a:rPr kumimoji="1" lang="ja-JP" altLang="en-US" sz="1400" b="0" dirty="0">
              <a:solidFill>
                <a:schemeClr val="tx1"/>
              </a:solidFill>
            </a:rPr>
            <a:t>両足でジャンプ</a:t>
          </a:r>
          <a:endParaRPr kumimoji="1" lang="en-US" altLang="ja-JP" sz="1400" b="0" dirty="0">
            <a:solidFill>
              <a:schemeClr val="tx1"/>
            </a:solidFill>
          </a:endParaRPr>
        </a:p>
        <a:p>
          <a:pPr marL="0" rtl="0"/>
          <a:r>
            <a:rPr kumimoji="1" lang="ja-JP" altLang="en-US" sz="1400" b="1" dirty="0">
              <a:solidFill>
                <a:schemeClr val="accent1"/>
              </a:solidFill>
            </a:rPr>
            <a:t>養育者へ接近と後追い</a:t>
          </a:r>
          <a:endParaRPr kumimoji="1" lang="en-US" altLang="ja-JP" sz="1400" b="1" dirty="0">
            <a:solidFill>
              <a:schemeClr val="accent1"/>
            </a:solidFill>
          </a:endParaRPr>
        </a:p>
        <a:p>
          <a:pPr marL="0" rtl="0"/>
          <a:r>
            <a:rPr kumimoji="1" lang="ja-JP" altLang="en-US" sz="1400" b="1" dirty="0">
              <a:solidFill>
                <a:schemeClr val="accent1"/>
              </a:solidFill>
            </a:rPr>
            <a:t>他者との相互交渉</a:t>
          </a:r>
          <a:endParaRPr kumimoji="1" lang="en-US" altLang="ja-JP" sz="1400" b="1" dirty="0">
            <a:solidFill>
              <a:schemeClr val="accent1"/>
            </a:solidFill>
          </a:endParaRPr>
        </a:p>
        <a:p>
          <a:pPr marL="0" rtl="0"/>
          <a:r>
            <a:rPr kumimoji="1" lang="ja-JP" altLang="en-US" sz="1400" b="1" dirty="0">
              <a:solidFill>
                <a:schemeClr val="accent1"/>
              </a:solidFill>
            </a:rPr>
            <a:t>感情のコントロール練習</a:t>
          </a:r>
          <a:endParaRPr kumimoji="1" lang="en-US" altLang="ja-JP" sz="1400" b="1" dirty="0">
            <a:solidFill>
              <a:schemeClr val="accent1"/>
            </a:solidFill>
          </a:endParaRPr>
        </a:p>
      </dgm:t>
    </dgm:pt>
    <dgm:pt modelId="{F51061B0-BB9B-4572-9FC6-73349173EA8D}" type="parTrans" cxnId="{3E80E22B-98C0-4DB4-812F-DDACF92E1B0F}">
      <dgm:prSet/>
      <dgm:spPr/>
      <dgm:t>
        <a:bodyPr/>
        <a:lstStyle/>
        <a:p>
          <a:endParaRPr kumimoji="1" lang="ja-JP" altLang="en-US" b="0"/>
        </a:p>
      </dgm:t>
    </dgm:pt>
    <dgm:pt modelId="{738A99A5-79A9-4F18-80F4-AF7A57FEC859}" type="sibTrans" cxnId="{3E80E22B-98C0-4DB4-812F-DDACF92E1B0F}">
      <dgm:prSet/>
      <dgm:spPr/>
      <dgm:t>
        <a:bodyPr/>
        <a:lstStyle/>
        <a:p>
          <a:endParaRPr kumimoji="1" lang="ja-JP" altLang="en-US" b="0"/>
        </a:p>
      </dgm:t>
    </dgm:pt>
    <dgm:pt modelId="{357E57CC-A33B-4F93-8AB1-3003EE071F3A}">
      <dgm:prSet custT="1"/>
      <dgm:spPr/>
      <dgm:t>
        <a:bodyPr/>
        <a:lstStyle/>
        <a:p>
          <a:pPr marL="0" indent="0" rtl="0">
            <a:tabLst>
              <a:tab pos="982663" algn="l"/>
            </a:tabLst>
          </a:pPr>
          <a:r>
            <a:rPr kumimoji="1" lang="ja-JP" altLang="en-US" sz="1400" b="0" dirty="0"/>
            <a:t>頑なな自己主張</a:t>
          </a:r>
          <a:endParaRPr kumimoji="1" lang="en-US" altLang="ja-JP" sz="1400" b="0" dirty="0">
            <a:solidFill>
              <a:schemeClr val="tx1"/>
            </a:solidFill>
          </a:endParaRPr>
        </a:p>
      </dgm:t>
    </dgm:pt>
    <dgm:pt modelId="{EB130FE6-59AF-4FEC-B978-91C7C4D93F46}" type="parTrans" cxnId="{41E9EE81-84B1-4E9F-A6FD-0B94F4F05F97}">
      <dgm:prSet/>
      <dgm:spPr/>
      <dgm:t>
        <a:bodyPr/>
        <a:lstStyle/>
        <a:p>
          <a:endParaRPr kumimoji="1" lang="ja-JP" altLang="en-US" b="0"/>
        </a:p>
      </dgm:t>
    </dgm:pt>
    <dgm:pt modelId="{509E8E4C-988D-497F-B7B4-A5844000B4AE}" type="sibTrans" cxnId="{41E9EE81-84B1-4E9F-A6FD-0B94F4F05F97}">
      <dgm:prSet/>
      <dgm:spPr/>
      <dgm:t>
        <a:bodyPr/>
        <a:lstStyle/>
        <a:p>
          <a:endParaRPr kumimoji="1" lang="ja-JP" altLang="en-US" b="0"/>
        </a:p>
      </dgm:t>
    </dgm:pt>
    <dgm:pt modelId="{5B7BC34E-3EDC-4BF1-B2C4-F6B0F2150CCF}">
      <dgm:prSet custT="1"/>
      <dgm:spPr/>
      <dgm:t>
        <a:bodyPr/>
        <a:lstStyle/>
        <a:p>
          <a:pPr rtl="0"/>
          <a:r>
            <a:rPr kumimoji="1" lang="ja-JP" altLang="en-US" sz="1400" b="1" dirty="0">
              <a:solidFill>
                <a:schemeClr val="accent1"/>
              </a:solidFill>
            </a:rPr>
            <a:t>養育者の内在化</a:t>
          </a:r>
        </a:p>
      </dgm:t>
    </dgm:pt>
    <dgm:pt modelId="{F0BC97F3-89CD-4272-9276-57FFB01C16CC}" type="parTrans" cxnId="{1946E074-D70E-4D63-8381-82677E7F3A73}">
      <dgm:prSet/>
      <dgm:spPr/>
      <dgm:t>
        <a:bodyPr/>
        <a:lstStyle/>
        <a:p>
          <a:endParaRPr kumimoji="1" lang="ja-JP" altLang="en-US" b="0"/>
        </a:p>
      </dgm:t>
    </dgm:pt>
    <dgm:pt modelId="{1F3B2F40-CAA1-496C-9758-73111562BA06}" type="sibTrans" cxnId="{1946E074-D70E-4D63-8381-82677E7F3A73}">
      <dgm:prSet/>
      <dgm:spPr/>
      <dgm:t>
        <a:bodyPr/>
        <a:lstStyle/>
        <a:p>
          <a:endParaRPr kumimoji="1" lang="ja-JP" altLang="en-US" b="0"/>
        </a:p>
      </dgm:t>
    </dgm:pt>
    <dgm:pt modelId="{02D43C69-9FCD-45F6-9877-591CCC90CB35}">
      <dgm:prSet custT="1"/>
      <dgm:spPr/>
      <dgm:t>
        <a:bodyPr/>
        <a:lstStyle/>
        <a:p>
          <a:pPr rtl="0"/>
          <a:r>
            <a:rPr kumimoji="1" lang="ja-JP" sz="1400" b="1" dirty="0">
              <a:solidFill>
                <a:schemeClr val="accent1"/>
              </a:solidFill>
            </a:rPr>
            <a:t>会話の成立</a:t>
          </a:r>
          <a:endParaRPr kumimoji="1" lang="en-US" altLang="ja-JP" sz="1400" b="1" dirty="0">
            <a:solidFill>
              <a:schemeClr val="accent1"/>
            </a:solidFill>
          </a:endParaRPr>
        </a:p>
        <a:p>
          <a:pPr rtl="0"/>
          <a:r>
            <a:rPr kumimoji="1" lang="ja-JP" altLang="en-US" sz="1400" b="1" dirty="0">
              <a:solidFill>
                <a:schemeClr val="accent1"/>
              </a:solidFill>
            </a:rPr>
            <a:t>他者との相互交渉</a:t>
          </a:r>
          <a:endParaRPr kumimoji="1" lang="en-US" altLang="ja-JP" sz="1400" b="1" dirty="0">
            <a:solidFill>
              <a:schemeClr val="accent1"/>
            </a:solidFill>
          </a:endParaRPr>
        </a:p>
        <a:p>
          <a:pPr rtl="0"/>
          <a:r>
            <a:rPr kumimoji="1" lang="ja-JP" altLang="en-US" sz="1400" b="1" dirty="0">
              <a:solidFill>
                <a:schemeClr val="accent1"/>
              </a:solidFill>
            </a:rPr>
            <a:t>感情のコントロール練習</a:t>
          </a:r>
          <a:endParaRPr kumimoji="1" lang="en-US" altLang="ja-JP" sz="1400" b="1" dirty="0">
            <a:solidFill>
              <a:schemeClr val="accent1"/>
            </a:solidFill>
          </a:endParaRPr>
        </a:p>
        <a:p>
          <a:pPr rtl="0"/>
          <a:r>
            <a:rPr kumimoji="1" lang="ja-JP" altLang="en-US" sz="1400" b="1" dirty="0">
              <a:solidFill>
                <a:schemeClr val="accent1"/>
              </a:solidFill>
            </a:rPr>
            <a:t>自信獲得</a:t>
          </a:r>
          <a:endParaRPr kumimoji="1" lang="en-US" altLang="ja-JP" sz="1400" b="1" dirty="0">
            <a:solidFill>
              <a:schemeClr val="accent1"/>
            </a:solidFill>
          </a:endParaRPr>
        </a:p>
        <a:p>
          <a:pPr rtl="0"/>
          <a:r>
            <a:rPr kumimoji="1" lang="ja-JP" altLang="en-US" sz="1400" b="1" dirty="0">
              <a:solidFill>
                <a:schemeClr val="accent1"/>
              </a:solidFill>
            </a:rPr>
            <a:t>共感性</a:t>
          </a:r>
          <a:endParaRPr kumimoji="1" lang="en-US" altLang="ja-JP" sz="1400" b="1" dirty="0">
            <a:solidFill>
              <a:schemeClr val="accent1"/>
            </a:solidFill>
          </a:endParaRPr>
        </a:p>
        <a:p>
          <a:pPr rtl="0"/>
          <a:r>
            <a:rPr kumimoji="1" lang="ja-JP" altLang="en-US" sz="1400" b="1" dirty="0">
              <a:solidFill>
                <a:schemeClr val="accent6">
                  <a:lumMod val="75000"/>
                </a:schemeClr>
              </a:solidFill>
            </a:rPr>
            <a:t>「なぜ？」</a:t>
          </a:r>
          <a:endParaRPr kumimoji="1" lang="en-US" altLang="ja-JP" sz="1400" b="1" dirty="0">
            <a:solidFill>
              <a:schemeClr val="accent6">
                <a:lumMod val="75000"/>
              </a:schemeClr>
            </a:solidFill>
          </a:endParaRPr>
        </a:p>
        <a:p>
          <a:pPr rtl="0"/>
          <a:r>
            <a:rPr kumimoji="1" lang="ja-JP" altLang="en-US" sz="1400" b="1" dirty="0">
              <a:solidFill>
                <a:schemeClr val="accent6">
                  <a:lumMod val="75000"/>
                </a:schemeClr>
              </a:solidFill>
            </a:rPr>
            <a:t>「どうして？」</a:t>
          </a:r>
          <a:endParaRPr kumimoji="1" lang="en-US" altLang="ja-JP" sz="1400" b="1" dirty="0">
            <a:solidFill>
              <a:schemeClr val="accent6">
                <a:lumMod val="75000"/>
              </a:schemeClr>
            </a:solidFill>
          </a:endParaRPr>
        </a:p>
        <a:p>
          <a:pPr rtl="0"/>
          <a:r>
            <a:rPr kumimoji="1" lang="ja-JP" altLang="en-US" sz="1400" b="1" dirty="0">
              <a:solidFill>
                <a:srgbClr val="00B050"/>
              </a:solidFill>
            </a:rPr>
            <a:t>見立て遊び</a:t>
          </a:r>
          <a:endParaRPr kumimoji="1" lang="en-US" altLang="ja-JP" sz="1400" b="1" dirty="0">
            <a:solidFill>
              <a:srgbClr val="00B050"/>
            </a:solidFill>
          </a:endParaRPr>
        </a:p>
        <a:p>
          <a:pPr rtl="0"/>
          <a:r>
            <a:rPr kumimoji="1" lang="ja-JP" altLang="en-US" sz="1400" b="1" dirty="0">
              <a:solidFill>
                <a:srgbClr val="00B050"/>
              </a:solidFill>
            </a:rPr>
            <a:t>他児と遊び</a:t>
          </a:r>
          <a:endParaRPr kumimoji="1" lang="en-US" altLang="ja-JP" sz="1400" b="1" dirty="0">
            <a:solidFill>
              <a:srgbClr val="00B050"/>
            </a:solidFill>
          </a:endParaRPr>
        </a:p>
        <a:p>
          <a:pPr rtl="0"/>
          <a:r>
            <a:rPr kumimoji="1" lang="ja-JP" altLang="en-US" sz="1400" b="1" dirty="0">
              <a:solidFill>
                <a:srgbClr val="00B050"/>
              </a:solidFill>
            </a:rPr>
            <a:t>チャレンジ</a:t>
          </a:r>
          <a:endParaRPr kumimoji="1" lang="en-US" altLang="ja-JP" sz="1400" b="1" dirty="0">
            <a:solidFill>
              <a:srgbClr val="00B050"/>
            </a:solidFill>
          </a:endParaRPr>
        </a:p>
        <a:p>
          <a:pPr rtl="0"/>
          <a:r>
            <a:rPr kumimoji="1" lang="ja-JP" altLang="en-US" sz="1400" b="1" dirty="0">
              <a:solidFill>
                <a:srgbClr val="00B050"/>
              </a:solidFill>
            </a:rPr>
            <a:t>遊び込む</a:t>
          </a:r>
          <a:endParaRPr kumimoji="1" lang="en-US" altLang="ja-JP" sz="1400" b="1" dirty="0">
            <a:solidFill>
              <a:srgbClr val="00B050"/>
            </a:solidFill>
          </a:endParaRPr>
        </a:p>
        <a:p>
          <a:pPr rtl="0"/>
          <a:r>
            <a:rPr kumimoji="1" lang="ja-JP" altLang="en-US" sz="1400" b="0" dirty="0">
              <a:solidFill>
                <a:schemeClr val="tx1"/>
              </a:solidFill>
            </a:rPr>
            <a:t>言葉の獲得期</a:t>
          </a:r>
          <a:endParaRPr kumimoji="1" lang="en-US" altLang="ja-JP" sz="1400" b="0" dirty="0">
            <a:solidFill>
              <a:schemeClr val="tx1"/>
            </a:solidFill>
          </a:endParaRPr>
        </a:p>
        <a:p>
          <a:pPr rtl="0"/>
          <a:r>
            <a:rPr kumimoji="1" lang="ja-JP" altLang="ja-JP" sz="1400" b="0" dirty="0">
              <a:solidFill>
                <a:schemeClr val="tx1"/>
              </a:solidFill>
            </a:rPr>
            <a:t>象徴思考の発達</a:t>
          </a:r>
          <a:endParaRPr kumimoji="1" lang="ja-JP" altLang="en-US" sz="1400" b="0" dirty="0"/>
        </a:p>
      </dgm:t>
    </dgm:pt>
    <dgm:pt modelId="{FA359EE8-A443-46B3-B1ED-E15F9C1E2CF9}" type="parTrans" cxnId="{B5E57F3B-72B5-4E6F-B73A-B5830B73DAF2}">
      <dgm:prSet/>
      <dgm:spPr/>
      <dgm:t>
        <a:bodyPr/>
        <a:lstStyle/>
        <a:p>
          <a:endParaRPr kumimoji="1" lang="ja-JP" altLang="en-US" b="0"/>
        </a:p>
      </dgm:t>
    </dgm:pt>
    <dgm:pt modelId="{9418F050-9B21-48EA-8898-553071538ED1}" type="sibTrans" cxnId="{B5E57F3B-72B5-4E6F-B73A-B5830B73DAF2}">
      <dgm:prSet/>
      <dgm:spPr/>
      <dgm:t>
        <a:bodyPr/>
        <a:lstStyle/>
        <a:p>
          <a:endParaRPr kumimoji="1" lang="ja-JP" altLang="en-US" b="0"/>
        </a:p>
      </dgm:t>
    </dgm:pt>
    <dgm:pt modelId="{DA25402B-D956-4541-A902-61B54206609E}">
      <dgm:prSet custT="1"/>
      <dgm:spPr/>
      <dgm:t>
        <a:bodyPr/>
        <a:lstStyle/>
        <a:p>
          <a:pPr rtl="0"/>
          <a:r>
            <a:rPr kumimoji="1" lang="ja-JP" altLang="en-US" sz="1400" b="0" dirty="0">
              <a:solidFill>
                <a:schemeClr val="tx1"/>
              </a:solidFill>
            </a:rPr>
            <a:t>生活習慣自律</a:t>
          </a:r>
          <a:endParaRPr kumimoji="1" lang="en-US" altLang="ja-JP" sz="1400" b="0" dirty="0">
            <a:solidFill>
              <a:schemeClr val="tx1"/>
            </a:solidFill>
          </a:endParaRPr>
        </a:p>
        <a:p>
          <a:pPr rtl="0"/>
          <a:r>
            <a:rPr kumimoji="1" lang="ja-JP" altLang="en-US" sz="1400" b="1" dirty="0">
              <a:solidFill>
                <a:schemeClr val="accent1"/>
              </a:solidFill>
            </a:rPr>
            <a:t>養育者の内在化</a:t>
          </a:r>
          <a:endParaRPr kumimoji="1" lang="en-US" altLang="ja-JP" sz="1400" b="1" dirty="0">
            <a:solidFill>
              <a:schemeClr val="accent1"/>
            </a:solidFill>
          </a:endParaRPr>
        </a:p>
        <a:p>
          <a:pPr rtl="0"/>
          <a:r>
            <a:rPr kumimoji="1" lang="ja-JP" altLang="en-US" sz="1400" b="1" dirty="0">
              <a:solidFill>
                <a:schemeClr val="accent1"/>
              </a:solidFill>
            </a:rPr>
            <a:t>対象恒常性</a:t>
          </a:r>
          <a:endParaRPr kumimoji="1" lang="en-US" altLang="ja-JP" sz="1400" b="1" dirty="0">
            <a:solidFill>
              <a:schemeClr val="accent1"/>
            </a:solidFill>
          </a:endParaRPr>
        </a:p>
        <a:p>
          <a:pPr rtl="0"/>
          <a:r>
            <a:rPr kumimoji="1" lang="ja-JP" altLang="en-US" sz="1400" b="1" dirty="0">
              <a:solidFill>
                <a:schemeClr val="accent1"/>
              </a:solidFill>
            </a:rPr>
            <a:t>反応のレパートリー増幅</a:t>
          </a:r>
          <a:endParaRPr kumimoji="1" lang="en-US" altLang="ja-JP" sz="1400" b="1" dirty="0">
            <a:solidFill>
              <a:schemeClr val="accent1"/>
            </a:solidFill>
          </a:endParaRPr>
        </a:p>
        <a:p>
          <a:pPr rtl="0"/>
          <a:r>
            <a:rPr kumimoji="1" lang="ja-JP" altLang="en-US" sz="1400" b="1" dirty="0">
              <a:solidFill>
                <a:schemeClr val="accent1"/>
              </a:solidFill>
            </a:rPr>
            <a:t>感情表現力</a:t>
          </a:r>
          <a:endParaRPr kumimoji="1" lang="en-US" altLang="ja-JP" sz="1400" b="1" dirty="0">
            <a:solidFill>
              <a:schemeClr val="accent1"/>
            </a:solidFill>
          </a:endParaRPr>
        </a:p>
        <a:p>
          <a:pPr rtl="0"/>
          <a:r>
            <a:rPr kumimoji="1" lang="ja-JP" altLang="en-US" sz="1400" b="1" dirty="0">
              <a:solidFill>
                <a:schemeClr val="accent1"/>
              </a:solidFill>
            </a:rPr>
            <a:t>理解力</a:t>
          </a:r>
          <a:endParaRPr kumimoji="1" lang="en-US" altLang="ja-JP" sz="1400" b="1" dirty="0">
            <a:solidFill>
              <a:schemeClr val="accent1"/>
            </a:solidFill>
          </a:endParaRPr>
        </a:p>
        <a:p>
          <a:pPr rtl="0"/>
          <a:r>
            <a:rPr kumimoji="1" lang="en-US" altLang="ja-JP" sz="1400" b="1" dirty="0">
              <a:solidFill>
                <a:schemeClr val="accent1"/>
              </a:solidFill>
            </a:rPr>
            <a:t>3</a:t>
          </a:r>
          <a:r>
            <a:rPr kumimoji="1" lang="ja-JP" altLang="en-US" sz="1400" b="1" dirty="0">
              <a:solidFill>
                <a:schemeClr val="accent1"/>
              </a:solidFill>
            </a:rPr>
            <a:t>語文での会話</a:t>
          </a:r>
          <a:endParaRPr kumimoji="1" lang="en-US" altLang="ja-JP" sz="1400" b="1" dirty="0">
            <a:solidFill>
              <a:srgbClr val="00B050"/>
            </a:solidFill>
          </a:endParaRPr>
        </a:p>
      </dgm:t>
    </dgm:pt>
    <dgm:pt modelId="{483C2A58-5C78-4D14-90E8-6079C4A889DC}" type="parTrans" cxnId="{C52C5733-2B50-4E96-9403-FFAC2AE20C1E}">
      <dgm:prSet/>
      <dgm:spPr/>
      <dgm:t>
        <a:bodyPr/>
        <a:lstStyle/>
        <a:p>
          <a:endParaRPr kumimoji="1" lang="ja-JP" altLang="en-US" b="0"/>
        </a:p>
      </dgm:t>
    </dgm:pt>
    <dgm:pt modelId="{8731A9BD-D0D3-4466-AF79-C34D1267AC7F}" type="sibTrans" cxnId="{C52C5733-2B50-4E96-9403-FFAC2AE20C1E}">
      <dgm:prSet/>
      <dgm:spPr/>
      <dgm:t>
        <a:bodyPr/>
        <a:lstStyle/>
        <a:p>
          <a:endParaRPr kumimoji="1" lang="ja-JP" altLang="en-US" b="0"/>
        </a:p>
      </dgm:t>
    </dgm:pt>
    <dgm:pt modelId="{99E4DCCE-747E-46CB-8E74-8F447F983FB4}">
      <dgm:prSet custT="1"/>
      <dgm:spPr/>
      <dgm:t>
        <a:bodyPr/>
        <a:lstStyle/>
        <a:p>
          <a:r>
            <a:rPr kumimoji="1" lang="ja-JP" altLang="en-US" sz="1400" b="1" dirty="0">
              <a:solidFill>
                <a:schemeClr val="accent6">
                  <a:lumMod val="75000"/>
                </a:schemeClr>
              </a:solidFill>
            </a:rPr>
            <a:t>できる！</a:t>
          </a:r>
        </a:p>
      </dgm:t>
    </dgm:pt>
    <dgm:pt modelId="{446BA3BC-9A81-45B8-8B16-8FAECE7DBBEC}" type="parTrans" cxnId="{F7ED7E7F-7B73-495E-850E-E61E57E9090B}">
      <dgm:prSet/>
      <dgm:spPr/>
      <dgm:t>
        <a:bodyPr/>
        <a:lstStyle/>
        <a:p>
          <a:endParaRPr kumimoji="1" lang="ja-JP" altLang="en-US"/>
        </a:p>
      </dgm:t>
    </dgm:pt>
    <dgm:pt modelId="{D044D816-D71A-487A-97BF-AC18B690E88C}" type="sibTrans" cxnId="{F7ED7E7F-7B73-495E-850E-E61E57E9090B}">
      <dgm:prSet/>
      <dgm:spPr/>
      <dgm:t>
        <a:bodyPr/>
        <a:lstStyle/>
        <a:p>
          <a:endParaRPr kumimoji="1" lang="ja-JP" altLang="en-US"/>
        </a:p>
      </dgm:t>
    </dgm:pt>
    <dgm:pt modelId="{A408A9EC-49DD-4893-88E9-0200E3931758}">
      <dgm:prSet custT="1"/>
      <dgm:spPr/>
      <dgm:t>
        <a:bodyPr/>
        <a:lstStyle/>
        <a:p>
          <a:r>
            <a:rPr kumimoji="1" lang="ja-JP" altLang="en-US" sz="1400" b="1" dirty="0">
              <a:solidFill>
                <a:schemeClr val="accent6">
                  <a:lumMod val="75000"/>
                </a:schemeClr>
              </a:solidFill>
            </a:rPr>
            <a:t>一人で歩く！</a:t>
          </a:r>
          <a:endParaRPr kumimoji="1" lang="en-US" altLang="ja-JP" sz="1400" b="1" dirty="0">
            <a:solidFill>
              <a:schemeClr val="accent6">
                <a:lumMod val="75000"/>
              </a:schemeClr>
            </a:solidFill>
          </a:endParaRPr>
        </a:p>
        <a:p>
          <a:r>
            <a:rPr kumimoji="1" lang="ja-JP" altLang="en-US" sz="1400" b="1" dirty="0">
              <a:solidFill>
                <a:schemeClr val="accent6">
                  <a:lumMod val="75000"/>
                </a:schemeClr>
              </a:solidFill>
            </a:rPr>
            <a:t>やってみる！</a:t>
          </a:r>
        </a:p>
      </dgm:t>
    </dgm:pt>
    <dgm:pt modelId="{B792A3B0-EEC0-4B52-807B-A73DA03702DE}" type="parTrans" cxnId="{E4A9401C-22AE-48A6-9D86-04F91E16234A}">
      <dgm:prSet/>
      <dgm:spPr/>
      <dgm:t>
        <a:bodyPr/>
        <a:lstStyle/>
        <a:p>
          <a:endParaRPr kumimoji="1" lang="ja-JP" altLang="en-US"/>
        </a:p>
      </dgm:t>
    </dgm:pt>
    <dgm:pt modelId="{450F5300-974B-4DFF-989B-C88B86076974}" type="sibTrans" cxnId="{E4A9401C-22AE-48A6-9D86-04F91E16234A}">
      <dgm:prSet/>
      <dgm:spPr/>
      <dgm:t>
        <a:bodyPr/>
        <a:lstStyle/>
        <a:p>
          <a:endParaRPr kumimoji="1" lang="ja-JP" altLang="en-US"/>
        </a:p>
      </dgm:t>
    </dgm:pt>
    <dgm:pt modelId="{B45A9AC0-528E-4E94-8AE0-442BD22F80E4}">
      <dgm:prSet custT="1"/>
      <dgm:spPr/>
      <dgm:t>
        <a:bodyPr/>
        <a:lstStyle/>
        <a:p>
          <a:pPr rtl="0"/>
          <a:r>
            <a:rPr kumimoji="1" lang="ja-JP" altLang="en-US" sz="1400" b="1" dirty="0">
              <a:solidFill>
                <a:srgbClr val="00B050"/>
              </a:solidFill>
            </a:rPr>
            <a:t>手遊び・歌遊び・触合い</a:t>
          </a:r>
          <a:endParaRPr kumimoji="1" lang="en-US" altLang="ja-JP" sz="1400" b="1" dirty="0">
            <a:solidFill>
              <a:srgbClr val="00B050"/>
            </a:solidFill>
          </a:endParaRPr>
        </a:p>
        <a:p>
          <a:pPr rtl="0"/>
          <a:r>
            <a:rPr kumimoji="1" lang="ja-JP" sz="1400" b="0" dirty="0"/>
            <a:t>「アンパンマン！」呼称音</a:t>
          </a:r>
          <a:r>
            <a:rPr kumimoji="1" lang="ja-JP" altLang="en-US" sz="1400" b="0" dirty="0"/>
            <a:t>発語</a:t>
          </a:r>
          <a:endParaRPr kumimoji="1" lang="en-US" altLang="ja-JP" sz="1400" b="0" dirty="0"/>
        </a:p>
        <a:p>
          <a:pPr rtl="0"/>
          <a:endParaRPr kumimoji="1" lang="ja-JP" altLang="en-US" sz="1200" b="0" dirty="0"/>
        </a:p>
      </dgm:t>
    </dgm:pt>
    <dgm:pt modelId="{5EC68803-0283-4EC0-A3BF-1A3D635B95B5}" type="parTrans" cxnId="{0EEC3227-9254-4A16-9753-8E1B23C88E07}">
      <dgm:prSet/>
      <dgm:spPr/>
      <dgm:t>
        <a:bodyPr/>
        <a:lstStyle/>
        <a:p>
          <a:endParaRPr kumimoji="1" lang="ja-JP" altLang="en-US"/>
        </a:p>
      </dgm:t>
    </dgm:pt>
    <dgm:pt modelId="{154D883B-8442-49A8-A2EA-1BA32994ACAF}" type="sibTrans" cxnId="{0EEC3227-9254-4A16-9753-8E1B23C88E07}">
      <dgm:prSet/>
      <dgm:spPr/>
      <dgm:t>
        <a:bodyPr/>
        <a:lstStyle/>
        <a:p>
          <a:endParaRPr kumimoji="1" lang="ja-JP" altLang="en-US"/>
        </a:p>
      </dgm:t>
    </dgm:pt>
    <dgm:pt modelId="{A180D2AA-3BD2-4493-B1BE-4DCAFB8C5A61}">
      <dgm:prSet custT="1"/>
      <dgm:spPr/>
      <dgm:t>
        <a:bodyPr/>
        <a:lstStyle/>
        <a:p>
          <a:r>
            <a:rPr kumimoji="1" lang="ja-JP" altLang="en-US" sz="1400" b="1" dirty="0">
              <a:solidFill>
                <a:srgbClr val="00B050"/>
              </a:solidFill>
            </a:rPr>
            <a:t>歌遊び</a:t>
          </a:r>
          <a:endParaRPr kumimoji="1" lang="en-US" altLang="ja-JP" sz="1400" b="1" dirty="0">
            <a:solidFill>
              <a:srgbClr val="00B050"/>
            </a:solidFill>
          </a:endParaRPr>
        </a:p>
      </dgm:t>
    </dgm:pt>
    <dgm:pt modelId="{8F469525-CE4E-4BE2-88F5-23C811734CE2}" type="parTrans" cxnId="{51AA4D80-0513-4FAE-B70D-08E5097F86F0}">
      <dgm:prSet/>
      <dgm:spPr/>
      <dgm:t>
        <a:bodyPr/>
        <a:lstStyle/>
        <a:p>
          <a:endParaRPr kumimoji="1" lang="ja-JP" altLang="en-US"/>
        </a:p>
      </dgm:t>
    </dgm:pt>
    <dgm:pt modelId="{6C3BAF22-870E-4CFD-B6A9-240DC815DB65}" type="sibTrans" cxnId="{51AA4D80-0513-4FAE-B70D-08E5097F86F0}">
      <dgm:prSet/>
      <dgm:spPr/>
      <dgm:t>
        <a:bodyPr/>
        <a:lstStyle/>
        <a:p>
          <a:endParaRPr kumimoji="1" lang="ja-JP" altLang="en-US"/>
        </a:p>
      </dgm:t>
    </dgm:pt>
    <dgm:pt modelId="{31CB7F13-0D1F-4CD3-B3DE-44DD54DFBE12}">
      <dgm:prSet custT="1"/>
      <dgm:spPr/>
      <dgm:t>
        <a:bodyPr/>
        <a:lstStyle/>
        <a:p>
          <a:pPr marL="0" indent="0">
            <a:tabLst>
              <a:tab pos="0" algn="l"/>
            </a:tabLst>
          </a:pPr>
          <a:r>
            <a:rPr kumimoji="1" lang="ja-JP" altLang="en-US" sz="1400" b="0" dirty="0"/>
            <a:t>象徴機能</a:t>
          </a:r>
          <a:endParaRPr kumimoji="1" lang="en-US" altLang="ja-JP" sz="1400" b="0" dirty="0"/>
        </a:p>
        <a:p>
          <a:pPr marL="0" indent="0">
            <a:tabLst>
              <a:tab pos="0" algn="l"/>
            </a:tabLst>
          </a:pPr>
          <a:endParaRPr kumimoji="1" lang="en-US" altLang="ja-JP" sz="1200" b="0" dirty="0"/>
        </a:p>
        <a:p>
          <a:pPr marL="0" indent="0">
            <a:tabLst>
              <a:tab pos="0" algn="l"/>
            </a:tabLst>
          </a:pPr>
          <a:endParaRPr kumimoji="1" lang="ja-JP" altLang="en-US" sz="1200" b="0" dirty="0"/>
        </a:p>
      </dgm:t>
    </dgm:pt>
    <dgm:pt modelId="{34A877A8-6D19-4BF0-93C1-A6F87369AABC}" type="parTrans" cxnId="{B98A5AB2-CB37-4B68-85E1-248275CD7622}">
      <dgm:prSet/>
      <dgm:spPr/>
      <dgm:t>
        <a:bodyPr/>
        <a:lstStyle/>
        <a:p>
          <a:endParaRPr kumimoji="1" lang="ja-JP" altLang="en-US"/>
        </a:p>
      </dgm:t>
    </dgm:pt>
    <dgm:pt modelId="{A2607C8A-0FAD-4F50-A4EC-382172501793}" type="sibTrans" cxnId="{B98A5AB2-CB37-4B68-85E1-248275CD7622}">
      <dgm:prSet/>
      <dgm:spPr/>
      <dgm:t>
        <a:bodyPr/>
        <a:lstStyle/>
        <a:p>
          <a:endParaRPr kumimoji="1" lang="ja-JP" altLang="en-US"/>
        </a:p>
      </dgm:t>
    </dgm:pt>
    <dgm:pt modelId="{C7D14A43-B8E2-4FC4-AF2F-972EEE14B25C}">
      <dgm:prSet custT="1"/>
      <dgm:spPr/>
      <dgm:t>
        <a:bodyPr/>
        <a:lstStyle/>
        <a:p>
          <a:pPr rtl="0"/>
          <a:r>
            <a:rPr kumimoji="1" lang="ja-JP" altLang="en-US" sz="1400" b="1" dirty="0">
              <a:solidFill>
                <a:schemeClr val="accent1"/>
              </a:solidFill>
            </a:rPr>
            <a:t>相互交渉力</a:t>
          </a:r>
          <a:endParaRPr kumimoji="1" lang="en-US" altLang="ja-JP" sz="1400" b="1" dirty="0">
            <a:solidFill>
              <a:schemeClr val="accent1"/>
            </a:solidFill>
          </a:endParaRPr>
        </a:p>
      </dgm:t>
    </dgm:pt>
    <dgm:pt modelId="{B5EB51A3-801A-400E-8286-FCC7885DE766}" type="parTrans" cxnId="{76E74B87-9805-4BE9-9A0B-9DD691818385}">
      <dgm:prSet/>
      <dgm:spPr/>
      <dgm:t>
        <a:bodyPr/>
        <a:lstStyle/>
        <a:p>
          <a:endParaRPr kumimoji="1" lang="ja-JP" altLang="en-US"/>
        </a:p>
      </dgm:t>
    </dgm:pt>
    <dgm:pt modelId="{30249FDE-90DD-4CB6-A6F7-746FE8BAC1ED}" type="sibTrans" cxnId="{76E74B87-9805-4BE9-9A0B-9DD691818385}">
      <dgm:prSet/>
      <dgm:spPr/>
      <dgm:t>
        <a:bodyPr/>
        <a:lstStyle/>
        <a:p>
          <a:endParaRPr kumimoji="1" lang="ja-JP" altLang="en-US"/>
        </a:p>
      </dgm:t>
    </dgm:pt>
    <dgm:pt modelId="{1BD02B5D-6EEE-4F54-8995-4A62AE75B447}">
      <dgm:prSet custT="1"/>
      <dgm:spPr/>
      <dgm:t>
        <a:bodyPr/>
        <a:lstStyle/>
        <a:p>
          <a:pPr rtl="0"/>
          <a:r>
            <a:rPr kumimoji="1" lang="ja-JP" altLang="en-US" sz="1400" b="1" dirty="0">
              <a:solidFill>
                <a:schemeClr val="accent6">
                  <a:lumMod val="75000"/>
                </a:schemeClr>
              </a:solidFill>
            </a:rPr>
            <a:t>想像力</a:t>
          </a:r>
          <a:endParaRPr kumimoji="1" lang="en-US" altLang="ja-JP" sz="1400" b="1" dirty="0">
            <a:solidFill>
              <a:schemeClr val="accent6">
                <a:lumMod val="75000"/>
              </a:schemeClr>
            </a:solidFill>
          </a:endParaRPr>
        </a:p>
        <a:p>
          <a:pPr rtl="0"/>
          <a:r>
            <a:rPr kumimoji="1" lang="ja-JP" altLang="en-US" sz="1400" b="1" dirty="0">
              <a:solidFill>
                <a:schemeClr val="accent6">
                  <a:lumMod val="75000"/>
                </a:schemeClr>
              </a:solidFill>
            </a:rPr>
            <a:t>洞察力</a:t>
          </a:r>
          <a:endParaRPr kumimoji="1" lang="en-US" altLang="ja-JP" sz="1400" b="1" dirty="0">
            <a:solidFill>
              <a:schemeClr val="accent6">
                <a:lumMod val="75000"/>
              </a:schemeClr>
            </a:solidFill>
          </a:endParaRPr>
        </a:p>
        <a:p>
          <a:pPr rtl="0"/>
          <a:r>
            <a:rPr kumimoji="1" lang="ja-JP" altLang="en-US" sz="1400" b="1" dirty="0">
              <a:solidFill>
                <a:schemeClr val="accent6">
                  <a:lumMod val="75000"/>
                </a:schemeClr>
              </a:solidFill>
            </a:rPr>
            <a:t>思考能力</a:t>
          </a:r>
          <a:endParaRPr kumimoji="1" lang="en-US" altLang="ja-JP" sz="1400" b="1" dirty="0">
            <a:solidFill>
              <a:schemeClr val="accent6">
                <a:lumMod val="75000"/>
              </a:schemeClr>
            </a:solidFill>
          </a:endParaRPr>
        </a:p>
        <a:p>
          <a:pPr rtl="0"/>
          <a:r>
            <a:rPr kumimoji="1" lang="ja-JP" altLang="en-US" sz="1400" b="1" dirty="0">
              <a:solidFill>
                <a:schemeClr val="accent6">
                  <a:lumMod val="75000"/>
                </a:schemeClr>
              </a:solidFill>
            </a:rPr>
            <a:t>概念思考</a:t>
          </a:r>
          <a:endParaRPr kumimoji="1" lang="en-US" altLang="ja-JP" sz="1400" b="1" dirty="0">
            <a:solidFill>
              <a:schemeClr val="accent6">
                <a:lumMod val="75000"/>
              </a:schemeClr>
            </a:solidFill>
          </a:endParaRPr>
        </a:p>
        <a:p>
          <a:pPr rtl="0"/>
          <a:r>
            <a:rPr kumimoji="1" lang="ja-JP" altLang="en-US" sz="1400" b="1" dirty="0">
              <a:solidFill>
                <a:srgbClr val="00B050"/>
              </a:solidFill>
            </a:rPr>
            <a:t>見立て遊び</a:t>
          </a:r>
          <a:endParaRPr kumimoji="1" lang="en-US" altLang="ja-JP" sz="1400" b="1" dirty="0">
            <a:solidFill>
              <a:srgbClr val="00B050"/>
            </a:solidFill>
          </a:endParaRPr>
        </a:p>
        <a:p>
          <a:pPr rtl="0"/>
          <a:r>
            <a:rPr kumimoji="1" lang="ja-JP" altLang="en-US" sz="1400" b="1" dirty="0">
              <a:solidFill>
                <a:srgbClr val="00B050"/>
              </a:solidFill>
            </a:rPr>
            <a:t>創意工夫の遊び</a:t>
          </a:r>
          <a:endParaRPr kumimoji="1" lang="en-US" altLang="ja-JP" sz="1400" b="1" dirty="0">
            <a:solidFill>
              <a:srgbClr val="00B050"/>
            </a:solidFill>
          </a:endParaRPr>
        </a:p>
        <a:p>
          <a:pPr rtl="0"/>
          <a:r>
            <a:rPr kumimoji="1" lang="ja-JP" altLang="en-US" sz="1400" b="1" dirty="0">
              <a:solidFill>
                <a:srgbClr val="00B050"/>
              </a:solidFill>
            </a:rPr>
            <a:t>チャレンジ</a:t>
          </a:r>
          <a:endParaRPr kumimoji="1" lang="en-US" altLang="ja-JP" sz="1400" b="1" dirty="0">
            <a:solidFill>
              <a:srgbClr val="00B050"/>
            </a:solidFill>
          </a:endParaRPr>
        </a:p>
      </dgm:t>
    </dgm:pt>
    <dgm:pt modelId="{E2D6361D-4463-4824-B6BD-CD8509D01394}" type="parTrans" cxnId="{004EA013-7010-44B0-B29B-1565BDB65AFC}">
      <dgm:prSet/>
      <dgm:spPr/>
      <dgm:t>
        <a:bodyPr/>
        <a:lstStyle/>
        <a:p>
          <a:endParaRPr kumimoji="1" lang="ja-JP" altLang="en-US"/>
        </a:p>
      </dgm:t>
    </dgm:pt>
    <dgm:pt modelId="{F7765204-2060-4C20-86F8-1F6A8F6A8839}" type="sibTrans" cxnId="{004EA013-7010-44B0-B29B-1565BDB65AFC}">
      <dgm:prSet/>
      <dgm:spPr/>
      <dgm:t>
        <a:bodyPr/>
        <a:lstStyle/>
        <a:p>
          <a:endParaRPr kumimoji="1" lang="ja-JP" altLang="en-US"/>
        </a:p>
      </dgm:t>
    </dgm:pt>
    <dgm:pt modelId="{2F1753BB-387C-4780-B3FF-87BA66B438F1}">
      <dgm:prSet custT="1"/>
      <dgm:spPr/>
      <dgm:t>
        <a:bodyPr/>
        <a:lstStyle/>
        <a:p>
          <a:pPr rtl="0"/>
          <a:endParaRPr kumimoji="1" lang="ja-JP" altLang="ja-JP" sz="1400" b="0" dirty="0">
            <a:solidFill>
              <a:schemeClr val="tx1"/>
            </a:solidFill>
          </a:endParaRPr>
        </a:p>
      </dgm:t>
    </dgm:pt>
    <dgm:pt modelId="{7F6B8180-BBD6-46FA-8B42-184440E05E7B}" type="parTrans" cxnId="{F999B33F-6F1F-49B3-8E5D-1F7C95292BA7}">
      <dgm:prSet/>
      <dgm:spPr/>
      <dgm:t>
        <a:bodyPr/>
        <a:lstStyle/>
        <a:p>
          <a:endParaRPr kumimoji="1" lang="ja-JP" altLang="en-US"/>
        </a:p>
      </dgm:t>
    </dgm:pt>
    <dgm:pt modelId="{466342C5-3CD6-4A74-9FF7-3E60B79FC807}" type="sibTrans" cxnId="{F999B33F-6F1F-49B3-8E5D-1F7C95292BA7}">
      <dgm:prSet/>
      <dgm:spPr/>
      <dgm:t>
        <a:bodyPr/>
        <a:lstStyle/>
        <a:p>
          <a:endParaRPr kumimoji="1" lang="ja-JP" altLang="en-US"/>
        </a:p>
      </dgm:t>
    </dgm:pt>
    <dgm:pt modelId="{10F306D6-7161-44FE-ABEF-B3E36C584576}">
      <dgm:prSet custT="1"/>
      <dgm:spPr/>
      <dgm:t>
        <a:bodyPr/>
        <a:lstStyle/>
        <a:p>
          <a:pPr rtl="0"/>
          <a:endParaRPr kumimoji="1" lang="en-US" altLang="ja-JP" sz="1400" b="0" dirty="0">
            <a:solidFill>
              <a:schemeClr val="tx1"/>
            </a:solidFill>
          </a:endParaRPr>
        </a:p>
        <a:p>
          <a:pPr rtl="0"/>
          <a:endParaRPr kumimoji="1" lang="ja-JP" altLang="en-US" sz="1400" b="0" dirty="0"/>
        </a:p>
      </dgm:t>
    </dgm:pt>
    <dgm:pt modelId="{3CCF1F5D-AA18-4532-924E-BE69C2D1B7D8}" type="parTrans" cxnId="{7FFE4B80-8E5F-42C5-AA7F-7740347590D2}">
      <dgm:prSet/>
      <dgm:spPr/>
      <dgm:t>
        <a:bodyPr/>
        <a:lstStyle/>
        <a:p>
          <a:endParaRPr kumimoji="1" lang="ja-JP" altLang="en-US"/>
        </a:p>
      </dgm:t>
    </dgm:pt>
    <dgm:pt modelId="{845B76AA-85B5-4AB0-AC6F-D3168590E28E}" type="sibTrans" cxnId="{7FFE4B80-8E5F-42C5-AA7F-7740347590D2}">
      <dgm:prSet/>
      <dgm:spPr/>
      <dgm:t>
        <a:bodyPr/>
        <a:lstStyle/>
        <a:p>
          <a:endParaRPr kumimoji="1" lang="ja-JP" altLang="en-US"/>
        </a:p>
      </dgm:t>
    </dgm:pt>
    <dgm:pt modelId="{5A742F37-D858-4B32-8563-EF7227D67C5C}">
      <dgm:prSet custT="1"/>
      <dgm:spPr/>
      <dgm:t>
        <a:bodyPr/>
        <a:lstStyle/>
        <a:p>
          <a:pPr marL="0" rtl="0"/>
          <a:r>
            <a:rPr kumimoji="1" lang="ja-JP" altLang="en-US" sz="1400" b="1" dirty="0">
              <a:solidFill>
                <a:schemeClr val="accent6">
                  <a:lumMod val="75000"/>
                </a:schemeClr>
              </a:solidFill>
            </a:rPr>
            <a:t>名前を言う</a:t>
          </a:r>
        </a:p>
      </dgm:t>
    </dgm:pt>
    <dgm:pt modelId="{B067AA7E-DFCA-4F1F-BF6E-4637BBEE1C03}" type="parTrans" cxnId="{E3D408A1-AE6B-4C5E-A513-A4471D736B6A}">
      <dgm:prSet/>
      <dgm:spPr/>
      <dgm:t>
        <a:bodyPr/>
        <a:lstStyle/>
        <a:p>
          <a:endParaRPr kumimoji="1" lang="ja-JP" altLang="en-US"/>
        </a:p>
      </dgm:t>
    </dgm:pt>
    <dgm:pt modelId="{E6C036EB-C52D-49BA-9255-F1DA9F6339F0}" type="sibTrans" cxnId="{E3D408A1-AE6B-4C5E-A513-A4471D736B6A}">
      <dgm:prSet/>
      <dgm:spPr/>
      <dgm:t>
        <a:bodyPr/>
        <a:lstStyle/>
        <a:p>
          <a:endParaRPr kumimoji="1" lang="ja-JP" altLang="en-US"/>
        </a:p>
      </dgm:t>
    </dgm:pt>
    <dgm:pt modelId="{AD5C225C-9B11-4362-8561-3F2D616AD349}">
      <dgm:prSet custT="1"/>
      <dgm:spPr/>
      <dgm:t>
        <a:bodyPr/>
        <a:lstStyle/>
        <a:p>
          <a:pPr marL="0" rtl="0"/>
          <a:r>
            <a:rPr kumimoji="1" lang="ja-JP" altLang="en-US" sz="1400" b="1" dirty="0">
              <a:solidFill>
                <a:srgbClr val="00B050"/>
              </a:solidFill>
            </a:rPr>
            <a:t>見立て遊び</a:t>
          </a:r>
          <a:endParaRPr kumimoji="1" lang="en-US" altLang="ja-JP" sz="1400" b="1" dirty="0">
            <a:solidFill>
              <a:srgbClr val="00B050"/>
            </a:solidFill>
          </a:endParaRPr>
        </a:p>
        <a:p>
          <a:pPr marL="0" rtl="0"/>
          <a:r>
            <a:rPr kumimoji="1" lang="ja-JP" altLang="en-US" sz="1400" b="1" dirty="0">
              <a:solidFill>
                <a:srgbClr val="00B050"/>
              </a:solidFill>
            </a:rPr>
            <a:t>他児と遊び</a:t>
          </a:r>
          <a:endParaRPr kumimoji="1" lang="en-US" altLang="ja-JP" sz="1400" b="1" dirty="0">
            <a:solidFill>
              <a:srgbClr val="00B050"/>
            </a:solidFill>
          </a:endParaRPr>
        </a:p>
        <a:p>
          <a:pPr marL="0" rtl="0"/>
          <a:r>
            <a:rPr kumimoji="1" lang="ja-JP" altLang="en-US" sz="1400" b="1" dirty="0">
              <a:solidFill>
                <a:srgbClr val="00B050"/>
              </a:solidFill>
            </a:rPr>
            <a:t>チャレンジ</a:t>
          </a:r>
          <a:endParaRPr kumimoji="1" lang="en-US" altLang="ja-JP" sz="1400" b="1" dirty="0">
            <a:solidFill>
              <a:srgbClr val="00B050"/>
            </a:solidFill>
          </a:endParaRPr>
        </a:p>
        <a:p>
          <a:pPr marL="0" rtl="0"/>
          <a:r>
            <a:rPr kumimoji="1" lang="ja-JP" altLang="en-US" sz="1400" b="1" dirty="0">
              <a:solidFill>
                <a:srgbClr val="00B050"/>
              </a:solidFill>
            </a:rPr>
            <a:t>遊び込む</a:t>
          </a:r>
          <a:endParaRPr kumimoji="1" lang="en-US" altLang="ja-JP" sz="1400" b="1" dirty="0">
            <a:solidFill>
              <a:srgbClr val="00B050"/>
            </a:solidFill>
          </a:endParaRPr>
        </a:p>
        <a:p>
          <a:pPr marL="0" rtl="0"/>
          <a:r>
            <a:rPr kumimoji="1" lang="ja-JP" altLang="en-US" sz="1400" b="1" dirty="0">
              <a:solidFill>
                <a:srgbClr val="00B050"/>
              </a:solidFill>
            </a:rPr>
            <a:t>歌遊び</a:t>
          </a:r>
          <a:endParaRPr kumimoji="1" lang="en-US" altLang="ja-JP" sz="1400" b="1" dirty="0">
            <a:solidFill>
              <a:srgbClr val="00B050"/>
            </a:solidFill>
          </a:endParaRPr>
        </a:p>
        <a:p>
          <a:pPr marL="0" rtl="0"/>
          <a:r>
            <a:rPr kumimoji="1" lang="ja-JP" altLang="ja-JP" sz="1400" b="0" dirty="0">
              <a:solidFill>
                <a:schemeClr val="tx1"/>
              </a:solidFill>
            </a:rPr>
            <a:t>言葉の獲得期</a:t>
          </a:r>
        </a:p>
        <a:p>
          <a:pPr marL="0"/>
          <a:r>
            <a:rPr kumimoji="1" lang="ja-JP" altLang="ja-JP" sz="1400" b="0" dirty="0">
              <a:solidFill>
                <a:schemeClr val="tx1"/>
              </a:solidFill>
            </a:rPr>
            <a:t>（象徴思考）</a:t>
          </a:r>
          <a:endParaRPr kumimoji="1" lang="en-US" altLang="ja-JP" sz="1400" b="0" dirty="0">
            <a:solidFill>
              <a:schemeClr val="tx1"/>
            </a:solidFill>
          </a:endParaRPr>
        </a:p>
      </dgm:t>
    </dgm:pt>
    <dgm:pt modelId="{DFF62DC1-2143-4648-82A3-05BA0DBCF6A9}" type="parTrans" cxnId="{810704FA-0E4C-479F-ADE6-184AA65C8B73}">
      <dgm:prSet/>
      <dgm:spPr/>
      <dgm:t>
        <a:bodyPr/>
        <a:lstStyle/>
        <a:p>
          <a:endParaRPr kumimoji="1" lang="ja-JP" altLang="en-US"/>
        </a:p>
      </dgm:t>
    </dgm:pt>
    <dgm:pt modelId="{357751BF-DC0E-47CA-9FD7-3F35D6AD91DC}" type="sibTrans" cxnId="{810704FA-0E4C-479F-ADE6-184AA65C8B73}">
      <dgm:prSet/>
      <dgm:spPr/>
      <dgm:t>
        <a:bodyPr/>
        <a:lstStyle/>
        <a:p>
          <a:endParaRPr kumimoji="1" lang="ja-JP" altLang="en-US"/>
        </a:p>
      </dgm:t>
    </dgm:pt>
    <dgm:pt modelId="{1422FFA6-F3CE-4795-BDC2-253765D431B8}" type="pres">
      <dgm:prSet presAssocID="{5DD6E8F1-717C-4E8C-9718-D799851C59BA}" presName="Name0" presStyleCnt="0">
        <dgm:presLayoutVars>
          <dgm:chMax val="7"/>
          <dgm:chPref val="5"/>
          <dgm:dir/>
          <dgm:animOne val="branch"/>
          <dgm:animLvl val="lvl"/>
        </dgm:presLayoutVars>
      </dgm:prSet>
      <dgm:spPr/>
      <dgm:t>
        <a:bodyPr/>
        <a:lstStyle/>
        <a:p>
          <a:endParaRPr kumimoji="1" lang="ja-JP" altLang="en-US"/>
        </a:p>
      </dgm:t>
    </dgm:pt>
    <dgm:pt modelId="{C5EF8001-AEE4-4E6C-A33E-B078A59899EC}" type="pres">
      <dgm:prSet presAssocID="{4C47B705-262E-4DF2-8B11-D4AE95AA33E6}" presName="ChildAccent6" presStyleCnt="0"/>
      <dgm:spPr/>
    </dgm:pt>
    <dgm:pt modelId="{E9DC8B02-0FD8-4041-9B59-B993B1C45460}" type="pres">
      <dgm:prSet presAssocID="{4C47B705-262E-4DF2-8B11-D4AE95AA33E6}" presName="ChildAccent" presStyleLbl="alignImgPlace1" presStyleIdx="0" presStyleCnt="6" custScaleX="113315" custScaleY="131420" custLinFactNeighborX="-3214" custLinFactNeighborY="-883"/>
      <dgm:spPr/>
      <dgm:t>
        <a:bodyPr/>
        <a:lstStyle/>
        <a:p>
          <a:endParaRPr kumimoji="1" lang="ja-JP" altLang="en-US"/>
        </a:p>
      </dgm:t>
    </dgm:pt>
    <dgm:pt modelId="{E0C16A53-494E-491D-ABF6-8BB4D9F27FBD}" type="pres">
      <dgm:prSet presAssocID="{4C47B705-262E-4DF2-8B11-D4AE95AA33E6}" presName="Child6" presStyleLbl="revTx" presStyleIdx="0" presStyleCnt="0">
        <dgm:presLayoutVars>
          <dgm:chMax val="0"/>
          <dgm:chPref val="0"/>
          <dgm:bulletEnabled val="1"/>
        </dgm:presLayoutVars>
      </dgm:prSet>
      <dgm:spPr/>
      <dgm:t>
        <a:bodyPr/>
        <a:lstStyle/>
        <a:p>
          <a:endParaRPr kumimoji="1" lang="ja-JP" altLang="en-US"/>
        </a:p>
      </dgm:t>
    </dgm:pt>
    <dgm:pt modelId="{B523FC2D-CF5D-479B-8EA2-C7C5B4E21664}" type="pres">
      <dgm:prSet presAssocID="{4C47B705-262E-4DF2-8B11-D4AE95AA33E6}" presName="Parent6" presStyleLbl="node1" presStyleIdx="0" presStyleCnt="6" custScaleX="110935" custScaleY="73609" custLinFactNeighborX="-420" custLinFactNeighborY="-49791">
        <dgm:presLayoutVars>
          <dgm:chMax val="2"/>
          <dgm:chPref val="1"/>
          <dgm:bulletEnabled val="1"/>
        </dgm:presLayoutVars>
      </dgm:prSet>
      <dgm:spPr/>
      <dgm:t>
        <a:bodyPr/>
        <a:lstStyle/>
        <a:p>
          <a:endParaRPr kumimoji="1" lang="ja-JP" altLang="en-US"/>
        </a:p>
      </dgm:t>
    </dgm:pt>
    <dgm:pt modelId="{A767F4E3-20D3-4134-9D90-7960875DCC3D}" type="pres">
      <dgm:prSet presAssocID="{944A19AE-A486-4E4E-8EC2-2323A5E5ED7B}" presName="ChildAccent5" presStyleCnt="0"/>
      <dgm:spPr/>
    </dgm:pt>
    <dgm:pt modelId="{B11494DF-DFBE-4794-87F5-12CCCD8DF7E2}" type="pres">
      <dgm:prSet presAssocID="{944A19AE-A486-4E4E-8EC2-2323A5E5ED7B}" presName="ChildAccent" presStyleLbl="alignImgPlace1" presStyleIdx="1" presStyleCnt="6" custScaleX="103512" custScaleY="141550" custLinFactNeighborX="3310" custLinFactNeighborY="3337"/>
      <dgm:spPr/>
      <dgm:t>
        <a:bodyPr/>
        <a:lstStyle/>
        <a:p>
          <a:endParaRPr kumimoji="1" lang="ja-JP" altLang="en-US"/>
        </a:p>
      </dgm:t>
    </dgm:pt>
    <dgm:pt modelId="{C6416EF7-734F-40DB-967C-8B0388264B3F}" type="pres">
      <dgm:prSet presAssocID="{944A19AE-A486-4E4E-8EC2-2323A5E5ED7B}" presName="Child5" presStyleLbl="revTx" presStyleIdx="0" presStyleCnt="0">
        <dgm:presLayoutVars>
          <dgm:chMax val="0"/>
          <dgm:chPref val="0"/>
          <dgm:bulletEnabled val="1"/>
        </dgm:presLayoutVars>
      </dgm:prSet>
      <dgm:spPr/>
      <dgm:t>
        <a:bodyPr/>
        <a:lstStyle/>
        <a:p>
          <a:endParaRPr kumimoji="1" lang="ja-JP" altLang="en-US"/>
        </a:p>
      </dgm:t>
    </dgm:pt>
    <dgm:pt modelId="{86B43B77-9470-4972-BA24-280FD00DC1FF}" type="pres">
      <dgm:prSet presAssocID="{944A19AE-A486-4E4E-8EC2-2323A5E5ED7B}" presName="Parent5" presStyleLbl="node1" presStyleIdx="1" presStyleCnt="6" custScaleX="111186" custScaleY="75435" custLinFactNeighborX="-2642" custLinFactNeighborY="-65583">
        <dgm:presLayoutVars>
          <dgm:chMax val="2"/>
          <dgm:chPref val="1"/>
          <dgm:bulletEnabled val="1"/>
        </dgm:presLayoutVars>
      </dgm:prSet>
      <dgm:spPr/>
      <dgm:t>
        <a:bodyPr/>
        <a:lstStyle/>
        <a:p>
          <a:endParaRPr kumimoji="1" lang="ja-JP" altLang="en-US"/>
        </a:p>
      </dgm:t>
    </dgm:pt>
    <dgm:pt modelId="{F782B35B-1E42-4B53-89F8-6115AD7C154E}" type="pres">
      <dgm:prSet presAssocID="{1D1C06B5-F333-4145-AE19-51CB220AB3CB}" presName="ChildAccent4" presStyleCnt="0"/>
      <dgm:spPr/>
    </dgm:pt>
    <dgm:pt modelId="{2C4DFF58-26C6-457D-9F22-424DE1E9FF0E}" type="pres">
      <dgm:prSet presAssocID="{1D1C06B5-F333-4145-AE19-51CB220AB3CB}" presName="ChildAccent" presStyleLbl="alignImgPlace1" presStyleIdx="2" presStyleCnt="6" custAng="0" custScaleX="105309" custScaleY="152891" custLinFactNeighborX="-554" custLinFactNeighborY="317"/>
      <dgm:spPr/>
      <dgm:t>
        <a:bodyPr/>
        <a:lstStyle/>
        <a:p>
          <a:endParaRPr kumimoji="1" lang="ja-JP" altLang="en-US"/>
        </a:p>
      </dgm:t>
    </dgm:pt>
    <dgm:pt modelId="{7D140E8E-74E0-4D5B-A232-7EB53C8668B9}" type="pres">
      <dgm:prSet presAssocID="{1D1C06B5-F333-4145-AE19-51CB220AB3CB}" presName="Child4" presStyleLbl="revTx" presStyleIdx="0" presStyleCnt="0">
        <dgm:presLayoutVars>
          <dgm:chMax val="0"/>
          <dgm:chPref val="0"/>
          <dgm:bulletEnabled val="1"/>
        </dgm:presLayoutVars>
      </dgm:prSet>
      <dgm:spPr/>
      <dgm:t>
        <a:bodyPr/>
        <a:lstStyle/>
        <a:p>
          <a:endParaRPr kumimoji="1" lang="ja-JP" altLang="en-US"/>
        </a:p>
      </dgm:t>
    </dgm:pt>
    <dgm:pt modelId="{A5C637F3-E4DC-4C6A-8DF1-24D2233D1BD7}" type="pres">
      <dgm:prSet presAssocID="{1D1C06B5-F333-4145-AE19-51CB220AB3CB}" presName="Parent4" presStyleLbl="node1" presStyleIdx="2" presStyleCnt="6" custScaleX="109857" custScaleY="93386" custLinFactNeighborX="-5293" custLinFactNeighborY="-78958">
        <dgm:presLayoutVars>
          <dgm:chMax val="2"/>
          <dgm:chPref val="1"/>
          <dgm:bulletEnabled val="1"/>
        </dgm:presLayoutVars>
      </dgm:prSet>
      <dgm:spPr/>
      <dgm:t>
        <a:bodyPr/>
        <a:lstStyle/>
        <a:p>
          <a:endParaRPr kumimoji="1" lang="ja-JP" altLang="en-US"/>
        </a:p>
      </dgm:t>
    </dgm:pt>
    <dgm:pt modelId="{F3498CB5-5AC0-4422-8E6D-54E52A30BBC6}" type="pres">
      <dgm:prSet presAssocID="{D01F714A-A618-43C5-876D-CD8A7F26392C}" presName="ChildAccent3" presStyleCnt="0"/>
      <dgm:spPr/>
    </dgm:pt>
    <dgm:pt modelId="{1EE388B5-E742-466B-B3C8-C0A73DA85A36}" type="pres">
      <dgm:prSet presAssocID="{D01F714A-A618-43C5-876D-CD8A7F26392C}" presName="ChildAccent" presStyleLbl="alignImgPlace1" presStyleIdx="3" presStyleCnt="6" custScaleX="106744" custScaleY="154050" custLinFactNeighborX="-7127" custLinFactNeighborY="5824"/>
      <dgm:spPr/>
      <dgm:t>
        <a:bodyPr/>
        <a:lstStyle/>
        <a:p>
          <a:endParaRPr kumimoji="1" lang="ja-JP" altLang="en-US"/>
        </a:p>
      </dgm:t>
    </dgm:pt>
    <dgm:pt modelId="{632BED16-F9D8-48DB-A4BC-02A7A964AED4}" type="pres">
      <dgm:prSet presAssocID="{D01F714A-A618-43C5-876D-CD8A7F26392C}" presName="Child3" presStyleLbl="revTx" presStyleIdx="0" presStyleCnt="0">
        <dgm:presLayoutVars>
          <dgm:chMax val="0"/>
          <dgm:chPref val="0"/>
          <dgm:bulletEnabled val="1"/>
        </dgm:presLayoutVars>
      </dgm:prSet>
      <dgm:spPr/>
      <dgm:t>
        <a:bodyPr/>
        <a:lstStyle/>
        <a:p>
          <a:endParaRPr kumimoji="1" lang="ja-JP" altLang="en-US"/>
        </a:p>
      </dgm:t>
    </dgm:pt>
    <dgm:pt modelId="{FDEA8036-F4B9-4538-871D-663774992A43}" type="pres">
      <dgm:prSet presAssocID="{D01F714A-A618-43C5-876D-CD8A7F26392C}" presName="Parent3" presStyleLbl="node1" presStyleIdx="3" presStyleCnt="6" custScaleX="104307" custScaleY="103508" custLinFactY="-1023" custLinFactNeighborX="-3004" custLinFactNeighborY="-100000">
        <dgm:presLayoutVars>
          <dgm:chMax val="2"/>
          <dgm:chPref val="1"/>
          <dgm:bulletEnabled val="1"/>
        </dgm:presLayoutVars>
      </dgm:prSet>
      <dgm:spPr/>
      <dgm:t>
        <a:bodyPr/>
        <a:lstStyle/>
        <a:p>
          <a:endParaRPr kumimoji="1" lang="ja-JP" altLang="en-US"/>
        </a:p>
      </dgm:t>
    </dgm:pt>
    <dgm:pt modelId="{B782BAB0-D19A-46BF-9E3A-AF089D9F4676}" type="pres">
      <dgm:prSet presAssocID="{8882A869-437B-4B09-BF00-571DD4F9CA96}" presName="ChildAccent2" presStyleCnt="0"/>
      <dgm:spPr/>
    </dgm:pt>
    <dgm:pt modelId="{7D7E22EE-0303-46E0-AA58-8EC1EC4F8CB4}" type="pres">
      <dgm:prSet presAssocID="{8882A869-437B-4B09-BF00-571DD4F9CA96}" presName="ChildAccent" presStyleLbl="alignImgPlace1" presStyleIdx="4" presStyleCnt="6" custScaleX="98284" custScaleY="161912" custLinFactNeighborX="-624" custLinFactNeighborY="11171"/>
      <dgm:spPr/>
      <dgm:t>
        <a:bodyPr/>
        <a:lstStyle/>
        <a:p>
          <a:endParaRPr kumimoji="1" lang="ja-JP" altLang="en-US"/>
        </a:p>
      </dgm:t>
    </dgm:pt>
    <dgm:pt modelId="{58AF47E0-CB58-4FEE-B684-86161B5B4DAB}" type="pres">
      <dgm:prSet presAssocID="{8882A869-437B-4B09-BF00-571DD4F9CA96}" presName="Child2" presStyleLbl="revTx" presStyleIdx="0" presStyleCnt="0">
        <dgm:presLayoutVars>
          <dgm:chMax val="0"/>
          <dgm:chPref val="0"/>
          <dgm:bulletEnabled val="1"/>
        </dgm:presLayoutVars>
      </dgm:prSet>
      <dgm:spPr/>
      <dgm:t>
        <a:bodyPr/>
        <a:lstStyle/>
        <a:p>
          <a:endParaRPr kumimoji="1" lang="ja-JP" altLang="en-US"/>
        </a:p>
      </dgm:t>
    </dgm:pt>
    <dgm:pt modelId="{BD972B6F-F339-490C-8104-82A2E43E0E90}" type="pres">
      <dgm:prSet presAssocID="{8882A869-437B-4B09-BF00-571DD4F9CA96}" presName="Parent2" presStyleLbl="node1" presStyleIdx="4" presStyleCnt="6" custScaleX="91704" custScaleY="144094" custLinFactY="-20545" custLinFactNeighborX="1899" custLinFactNeighborY="-100000">
        <dgm:presLayoutVars>
          <dgm:chMax val="2"/>
          <dgm:chPref val="1"/>
          <dgm:bulletEnabled val="1"/>
        </dgm:presLayoutVars>
      </dgm:prSet>
      <dgm:spPr/>
      <dgm:t>
        <a:bodyPr/>
        <a:lstStyle/>
        <a:p>
          <a:endParaRPr kumimoji="1" lang="ja-JP" altLang="en-US"/>
        </a:p>
      </dgm:t>
    </dgm:pt>
    <dgm:pt modelId="{36D1E8BF-FFA9-4653-8D89-E172034AE4DD}" type="pres">
      <dgm:prSet presAssocID="{6635C2BA-C10F-4C3F-B080-A82C6C0F5E1E}" presName="ChildAccent1" presStyleCnt="0"/>
      <dgm:spPr/>
    </dgm:pt>
    <dgm:pt modelId="{38EE934E-973C-462B-BFC1-10A1B3C8CEA1}" type="pres">
      <dgm:prSet presAssocID="{6635C2BA-C10F-4C3F-B080-A82C6C0F5E1E}" presName="ChildAccent" presStyleLbl="alignImgPlace1" presStyleIdx="5" presStyleCnt="6" custScaleY="7433" custLinFactNeighborX="-8110" custLinFactNeighborY="-18899"/>
      <dgm:spPr/>
    </dgm:pt>
    <dgm:pt modelId="{B525B8FC-1E65-4067-AB12-CC6127B7D137}" type="pres">
      <dgm:prSet presAssocID="{6635C2BA-C10F-4C3F-B080-A82C6C0F5E1E}" presName="Child1" presStyleLbl="revTx" presStyleIdx="0" presStyleCnt="0">
        <dgm:presLayoutVars>
          <dgm:chMax val="0"/>
          <dgm:chPref val="0"/>
          <dgm:bulletEnabled val="1"/>
        </dgm:presLayoutVars>
      </dgm:prSet>
      <dgm:spPr/>
    </dgm:pt>
    <dgm:pt modelId="{B73FE370-6B39-49DE-AA65-AA2AC094CF55}" type="pres">
      <dgm:prSet presAssocID="{6635C2BA-C10F-4C3F-B080-A82C6C0F5E1E}" presName="Parent1" presStyleLbl="node1" presStyleIdx="5" presStyleCnt="6" custScaleX="111579" custScaleY="743076" custLinFactY="14196" custLinFactNeighborX="971" custLinFactNeighborY="100000">
        <dgm:presLayoutVars>
          <dgm:chMax val="2"/>
          <dgm:chPref val="1"/>
          <dgm:bulletEnabled val="1"/>
        </dgm:presLayoutVars>
      </dgm:prSet>
      <dgm:spPr/>
      <dgm:t>
        <a:bodyPr/>
        <a:lstStyle/>
        <a:p>
          <a:endParaRPr kumimoji="1" lang="ja-JP" altLang="en-US"/>
        </a:p>
      </dgm:t>
    </dgm:pt>
  </dgm:ptLst>
  <dgm:cxnLst>
    <dgm:cxn modelId="{E4A9401C-22AE-48A6-9D86-04F91E16234A}" srcId="{8882A869-437B-4B09-BF00-571DD4F9CA96}" destId="{A408A9EC-49DD-4893-88E9-0200E3931758}" srcOrd="4" destOrd="0" parTransId="{B792A3B0-EEC0-4B52-807B-A73DA03702DE}" sibTransId="{450F5300-974B-4DFF-989B-C88B86076974}"/>
    <dgm:cxn modelId="{707C7CD1-0642-4E0D-8C10-C4C96FF88C40}" srcId="{5DD6E8F1-717C-4E8C-9718-D799851C59BA}" destId="{1D1C06B5-F333-4145-AE19-51CB220AB3CB}" srcOrd="3" destOrd="0" parTransId="{C7DBF071-761A-4152-A8CB-BCA1CC9B3C92}" sibTransId="{018F5482-AA18-455D-A6E9-0EE8738F1FCC}"/>
    <dgm:cxn modelId="{7AB9965A-978B-4B6B-9F35-2BE245B47F15}" srcId="{5DD6E8F1-717C-4E8C-9718-D799851C59BA}" destId="{4C47B705-262E-4DF2-8B11-D4AE95AA33E6}" srcOrd="5" destOrd="0" parTransId="{F6F7796A-BE2B-4742-8C54-DC43B68C7DDB}" sibTransId="{4547E97F-6041-423D-B68B-A9981DE95E0B}"/>
    <dgm:cxn modelId="{6BFF5DB9-3F43-46D6-AA47-161224E39C7F}" type="presOf" srcId="{357E57CC-A33B-4F93-8AB1-3003EE071F3A}" destId="{2C4DFF58-26C6-457D-9F22-424DE1E9FF0E}" srcOrd="0" destOrd="1" presId="urn:microsoft.com/office/officeart/2011/layout/InterconnectedBlockProcess"/>
    <dgm:cxn modelId="{1EF18A20-B97C-4F78-9168-FD07B8922855}" type="presOf" srcId="{C7D14A43-B8E2-4FC4-AF2F-972EEE14B25C}" destId="{E0C16A53-494E-491D-ABF6-8BB4D9F27FBD}" srcOrd="1" destOrd="1" presId="urn:microsoft.com/office/officeart/2011/layout/InterconnectedBlockProcess"/>
    <dgm:cxn modelId="{F7ED7E7F-7B73-495E-850E-E61E57E9090B}" srcId="{8882A869-437B-4B09-BF00-571DD4F9CA96}" destId="{99E4DCCE-747E-46CB-8E74-8F447F983FB4}" srcOrd="3" destOrd="0" parTransId="{446BA3BC-9A81-45B8-8B16-8FAECE7DBBEC}" sibTransId="{D044D816-D71A-487A-97BF-AC18B690E88C}"/>
    <dgm:cxn modelId="{7E222AB9-FA28-49BB-B2CB-AAF34A81D17F}" srcId="{5DD6E8F1-717C-4E8C-9718-D799851C59BA}" destId="{944A19AE-A486-4E4E-8EC2-2323A5E5ED7B}" srcOrd="4" destOrd="0" parTransId="{38DA8C6C-0FDC-47F3-989B-8343203FFD44}" sibTransId="{20B34791-30A3-4D08-ABDE-2C6D249C6E47}"/>
    <dgm:cxn modelId="{AE652180-E480-40D2-ACFC-38014AB5DE60}" type="presOf" srcId="{AD5C225C-9B11-4362-8561-3F2D616AD349}" destId="{2C4DFF58-26C6-457D-9F22-424DE1E9FF0E}" srcOrd="0" destOrd="3" presId="urn:microsoft.com/office/officeart/2011/layout/InterconnectedBlockProcess"/>
    <dgm:cxn modelId="{C62B270B-6557-4082-8BDC-2F8E8214B57F}" type="presOf" srcId="{A180D2AA-3BD2-4493-B1BE-4DCAFB8C5A61}" destId="{632BED16-F9D8-48DB-A4BC-02A7A964AED4}" srcOrd="1" destOrd="3" presId="urn:microsoft.com/office/officeart/2011/layout/InterconnectedBlockProcess"/>
    <dgm:cxn modelId="{E3D408A1-AE6B-4C5E-A513-A4471D736B6A}" srcId="{1D1C06B5-F333-4145-AE19-51CB220AB3CB}" destId="{5A742F37-D858-4B32-8563-EF7227D67C5C}" srcOrd="2" destOrd="0" parTransId="{B067AA7E-DFCA-4F1F-BF6E-4637BBEE1C03}" sibTransId="{E6C036EB-C52D-49BA-9255-F1DA9F6339F0}"/>
    <dgm:cxn modelId="{476A0F59-2C88-482A-9364-BC86C41BA79F}" type="presOf" srcId="{5B7BC34E-3EDC-4BF1-B2C4-F6B0F2150CCF}" destId="{B11494DF-DFBE-4794-87F5-12CCCD8DF7E2}" srcOrd="0" destOrd="0" presId="urn:microsoft.com/office/officeart/2011/layout/InterconnectedBlockProcess"/>
    <dgm:cxn modelId="{342A5B9A-C788-4CD7-90FC-4ED4C474BE03}" type="presOf" srcId="{DA25402B-D956-4541-A902-61B54206609E}" destId="{E0C16A53-494E-491D-ABF6-8BB4D9F27FBD}" srcOrd="1" destOrd="0" presId="urn:microsoft.com/office/officeart/2011/layout/InterconnectedBlockProcess"/>
    <dgm:cxn modelId="{F999B33F-6F1F-49B3-8E5D-1F7C95292BA7}" srcId="{944A19AE-A486-4E4E-8EC2-2323A5E5ED7B}" destId="{2F1753BB-387C-4780-B3FF-87BA66B438F1}" srcOrd="2" destOrd="0" parTransId="{7F6B8180-BBD6-46FA-8B42-184440E05E7B}" sibTransId="{466342C5-3CD6-4A74-9FF7-3E60B79FC807}"/>
    <dgm:cxn modelId="{719A3774-2977-45ED-906E-BD1FB3EC4C26}" srcId="{D01F714A-A618-43C5-876D-CD8A7F26392C}" destId="{CB2F70B7-2FC5-4B5C-ACFF-21939FFE1B2C}" srcOrd="1" destOrd="0" parTransId="{F2C97F10-3E4C-42CE-9926-944F3A6F63F3}" sibTransId="{70DB76BD-3730-47C4-8E94-C4BEE2EDBBD8}"/>
    <dgm:cxn modelId="{76E74B87-9805-4BE9-9A0B-9DD691818385}" srcId="{4C47B705-262E-4DF2-8B11-D4AE95AA33E6}" destId="{C7D14A43-B8E2-4FC4-AF2F-972EEE14B25C}" srcOrd="1" destOrd="0" parTransId="{B5EB51A3-801A-400E-8286-FCC7885DE766}" sibTransId="{30249FDE-90DD-4CB6-A6F7-746FE8BAC1ED}"/>
    <dgm:cxn modelId="{1946E074-D70E-4D63-8381-82677E7F3A73}" srcId="{944A19AE-A486-4E4E-8EC2-2323A5E5ED7B}" destId="{5B7BC34E-3EDC-4BF1-B2C4-F6B0F2150CCF}" srcOrd="0" destOrd="0" parTransId="{F0BC97F3-89CD-4272-9276-57FFB01C16CC}" sibTransId="{1F3B2F40-CAA1-496C-9758-73111562BA06}"/>
    <dgm:cxn modelId="{61551B42-F539-4A58-96A3-8D3465A22DC4}" type="presOf" srcId="{B5CAA791-9332-4EE4-A062-5EF3480D6A03}" destId="{632BED16-F9D8-48DB-A4BC-02A7A964AED4}" srcOrd="1" destOrd="0" presId="urn:microsoft.com/office/officeart/2011/layout/InterconnectedBlockProcess"/>
    <dgm:cxn modelId="{F35D2EA4-D826-4701-973C-0078CB98C48C}" type="presOf" srcId="{99E4DCCE-747E-46CB-8E74-8F447F983FB4}" destId="{58AF47E0-CB58-4FEE-B684-86161B5B4DAB}" srcOrd="1" destOrd="3" presId="urn:microsoft.com/office/officeart/2011/layout/InterconnectedBlockProcess"/>
    <dgm:cxn modelId="{51AA4D80-0513-4FAE-B70D-08E5097F86F0}" srcId="{D01F714A-A618-43C5-876D-CD8A7F26392C}" destId="{A180D2AA-3BD2-4493-B1BE-4DCAFB8C5A61}" srcOrd="3" destOrd="0" parTransId="{8F469525-CE4E-4BE2-88F5-23C811734CE2}" sibTransId="{6C3BAF22-870E-4CFD-B6A9-240DC815DB65}"/>
    <dgm:cxn modelId="{B89521E3-F652-4DFE-8026-066FCB3A50D2}" srcId="{5DD6E8F1-717C-4E8C-9718-D799851C59BA}" destId="{D01F714A-A618-43C5-876D-CD8A7F26392C}" srcOrd="2" destOrd="0" parTransId="{5BA84A77-E7AF-4497-A2AD-A75A919FEC69}" sibTransId="{6913429A-B009-467C-BC4F-07D3C36B4423}"/>
    <dgm:cxn modelId="{3E80E22B-98C0-4DB4-812F-DDACF92E1B0F}" srcId="{1D1C06B5-F333-4145-AE19-51CB220AB3CB}" destId="{85DFD18A-5B71-4EC6-915E-188D0D0B6CDC}" srcOrd="0" destOrd="0" parTransId="{F51061B0-BB9B-4572-9FC6-73349173EA8D}" sibTransId="{738A99A5-79A9-4F18-80F4-AF7A57FEC859}"/>
    <dgm:cxn modelId="{3BC7D7B2-3D58-457C-931C-71BB1713D73C}" type="presOf" srcId="{5DD6E8F1-717C-4E8C-9718-D799851C59BA}" destId="{1422FFA6-F3CE-4795-BDC2-253765D431B8}" srcOrd="0" destOrd="0" presId="urn:microsoft.com/office/officeart/2011/layout/InterconnectedBlockProcess"/>
    <dgm:cxn modelId="{8F2A1533-39E5-4C7F-B412-720B3D258582}" type="presOf" srcId="{1BD02B5D-6EEE-4F54-8995-4A62AE75B447}" destId="{E9DC8B02-0FD8-4041-9B59-B993B1C45460}" srcOrd="0" destOrd="2" presId="urn:microsoft.com/office/officeart/2011/layout/InterconnectedBlockProcess"/>
    <dgm:cxn modelId="{9AC90472-458E-43D7-B006-BA7E067B653B}" type="presOf" srcId="{02D43C69-9FCD-45F6-9877-591CCC90CB35}" destId="{C6416EF7-734F-40DB-967C-8B0388264B3F}" srcOrd="1" destOrd="1" presId="urn:microsoft.com/office/officeart/2011/layout/InterconnectedBlockProcess"/>
    <dgm:cxn modelId="{C52C5733-2B50-4E96-9403-FFAC2AE20C1E}" srcId="{4C47B705-262E-4DF2-8B11-D4AE95AA33E6}" destId="{DA25402B-D956-4541-A902-61B54206609E}" srcOrd="0" destOrd="0" parTransId="{483C2A58-5C78-4D14-90E8-6079C4A889DC}" sibTransId="{8731A9BD-D0D3-4466-AF79-C34D1267AC7F}"/>
    <dgm:cxn modelId="{5DC01914-C81C-4E6D-BB3F-3AFC37F87DD2}" type="presOf" srcId="{10F306D6-7161-44FE-ABEF-B3E36C584576}" destId="{C6416EF7-734F-40DB-967C-8B0388264B3F}" srcOrd="1" destOrd="3" presId="urn:microsoft.com/office/officeart/2011/layout/InterconnectedBlockProcess"/>
    <dgm:cxn modelId="{25F0FFDA-7D40-4424-B4D1-26F0070D3AF7}" type="presOf" srcId="{1BD02B5D-6EEE-4F54-8995-4A62AE75B447}" destId="{E0C16A53-494E-491D-ABF6-8BB4D9F27FBD}" srcOrd="1" destOrd="2" presId="urn:microsoft.com/office/officeart/2011/layout/InterconnectedBlockProcess"/>
    <dgm:cxn modelId="{7D5C5524-8A69-474A-A159-5EB914913820}" type="presOf" srcId="{85DFD18A-5B71-4EC6-915E-188D0D0B6CDC}" destId="{2C4DFF58-26C6-457D-9F22-424DE1E9FF0E}" srcOrd="0" destOrd="0" presId="urn:microsoft.com/office/officeart/2011/layout/InterconnectedBlockProcess"/>
    <dgm:cxn modelId="{004EA013-7010-44B0-B29B-1565BDB65AFC}" srcId="{4C47B705-262E-4DF2-8B11-D4AE95AA33E6}" destId="{1BD02B5D-6EEE-4F54-8995-4A62AE75B447}" srcOrd="2" destOrd="0" parTransId="{E2D6361D-4463-4824-B6BD-CD8509D01394}" sibTransId="{F7765204-2060-4C20-86F8-1F6A8F6A8839}"/>
    <dgm:cxn modelId="{D21D2A76-3E99-4098-A69D-4F98F66EC1E2}" type="presOf" srcId="{357E57CC-A33B-4F93-8AB1-3003EE071F3A}" destId="{7D140E8E-74E0-4D5B-A232-7EB53C8668B9}" srcOrd="1" destOrd="1" presId="urn:microsoft.com/office/officeart/2011/layout/InterconnectedBlockProcess"/>
    <dgm:cxn modelId="{1C7E4C92-07FC-4FF4-BED8-C7790E52A764}" srcId="{8882A869-437B-4B09-BF00-571DD4F9CA96}" destId="{574A4366-3699-4D02-A95E-A6E9A97942F1}" srcOrd="1" destOrd="0" parTransId="{FE876090-37EC-4D04-9194-8548EAAC96FD}" sibTransId="{12BF0B91-3484-4B92-8D24-B3CF94E9B3BD}"/>
    <dgm:cxn modelId="{D58E548D-97E9-49A4-A7DE-80D7D65D3AA5}" type="presOf" srcId="{5B7BC34E-3EDC-4BF1-B2C4-F6B0F2150CCF}" destId="{C6416EF7-734F-40DB-967C-8B0388264B3F}" srcOrd="1" destOrd="0" presId="urn:microsoft.com/office/officeart/2011/layout/InterconnectedBlockProcess"/>
    <dgm:cxn modelId="{B5E57F3B-72B5-4E6F-B73A-B5830B73DAF2}" srcId="{944A19AE-A486-4E4E-8EC2-2323A5E5ED7B}" destId="{02D43C69-9FCD-45F6-9877-591CCC90CB35}" srcOrd="1" destOrd="0" parTransId="{FA359EE8-A443-46B3-B1ED-E15F9C1E2CF9}" sibTransId="{9418F050-9B21-48EA-8898-553071538ED1}"/>
    <dgm:cxn modelId="{98A2B0E9-1FC7-4754-AE98-23C385A216E0}" srcId="{D01F714A-A618-43C5-876D-CD8A7F26392C}" destId="{B5CAA791-9332-4EE4-A062-5EF3480D6A03}" srcOrd="0" destOrd="0" parTransId="{716B51A2-BB87-4033-8075-3A0E26F7F19E}" sibTransId="{75CF1181-6497-4886-BE5C-FDBE03BD88BE}"/>
    <dgm:cxn modelId="{0BC8F6DD-9F59-4A64-A1B0-97FEB5848B35}" type="presOf" srcId="{6635C2BA-C10F-4C3F-B080-A82C6C0F5E1E}" destId="{B73FE370-6B39-49DE-AA65-AA2AC094CF55}" srcOrd="0" destOrd="0" presId="urn:microsoft.com/office/officeart/2011/layout/InterconnectedBlockProcess"/>
    <dgm:cxn modelId="{E9FA7D1F-822E-4F0F-9902-FFE02C5A2E0E}" type="presOf" srcId="{5A94E544-E924-4BCF-886F-A9B9702625A3}" destId="{58AF47E0-CB58-4FEE-B684-86161B5B4DAB}" srcOrd="1" destOrd="0" presId="urn:microsoft.com/office/officeart/2011/layout/InterconnectedBlockProcess"/>
    <dgm:cxn modelId="{D2ADCA66-D138-4041-851B-002E93FE9327}" srcId="{5DD6E8F1-717C-4E8C-9718-D799851C59BA}" destId="{6635C2BA-C10F-4C3F-B080-A82C6C0F5E1E}" srcOrd="0" destOrd="0" parTransId="{48491812-AFE2-4346-ADB7-C466811D9FBA}" sibTransId="{788E7B63-AD42-4EF5-AF56-DC9C4F69EA04}"/>
    <dgm:cxn modelId="{74D2FCAF-A06A-44C6-B043-C0AC99F256D2}" type="presOf" srcId="{61BC9425-792E-4333-BB42-4A0D65D69713}" destId="{1EE388B5-E742-466B-B3C8-C0A73DA85A36}" srcOrd="0" destOrd="2" presId="urn:microsoft.com/office/officeart/2011/layout/InterconnectedBlockProcess"/>
    <dgm:cxn modelId="{A18B7F46-8004-42D2-AF6F-E606AB45C97C}" type="presOf" srcId="{B5CAA791-9332-4EE4-A062-5EF3480D6A03}" destId="{1EE388B5-E742-466B-B3C8-C0A73DA85A36}" srcOrd="0" destOrd="0" presId="urn:microsoft.com/office/officeart/2011/layout/InterconnectedBlockProcess"/>
    <dgm:cxn modelId="{EF522E0A-2052-4967-AB69-C5FF50D606E3}" type="presOf" srcId="{4C47B705-262E-4DF2-8B11-D4AE95AA33E6}" destId="{B523FC2D-CF5D-479B-8EA2-C7C5B4E21664}" srcOrd="0" destOrd="0" presId="urn:microsoft.com/office/officeart/2011/layout/InterconnectedBlockProcess"/>
    <dgm:cxn modelId="{A5B6FCD7-4351-463F-80E3-9811B1E53860}" type="presOf" srcId="{5A742F37-D858-4B32-8563-EF7227D67C5C}" destId="{2C4DFF58-26C6-457D-9F22-424DE1E9FF0E}" srcOrd="0" destOrd="2" presId="urn:microsoft.com/office/officeart/2011/layout/InterconnectedBlockProcess"/>
    <dgm:cxn modelId="{3E11000D-7F11-4E94-A6C9-CA75E2AD638B}" srcId="{8882A869-437B-4B09-BF00-571DD4F9CA96}" destId="{D20781C3-4AD8-4AF1-83D2-D730021E4C70}" srcOrd="2" destOrd="0" parTransId="{3CBF919F-C67A-4DA4-A44A-85D7B3F4ED9C}" sibTransId="{1EEC65C1-44F2-4872-AEF5-399674AE43B8}"/>
    <dgm:cxn modelId="{F13240B6-8D86-48DC-9EC0-18B118640A0C}" type="presOf" srcId="{CB2F70B7-2FC5-4B5C-ACFF-21939FFE1B2C}" destId="{1EE388B5-E742-466B-B3C8-C0A73DA85A36}" srcOrd="0" destOrd="1" presId="urn:microsoft.com/office/officeart/2011/layout/InterconnectedBlockProcess"/>
    <dgm:cxn modelId="{D8B3499A-7D35-4FEA-B2A4-9A76996EAB81}" type="presOf" srcId="{CB2F70B7-2FC5-4B5C-ACFF-21939FFE1B2C}" destId="{632BED16-F9D8-48DB-A4BC-02A7A964AED4}" srcOrd="1" destOrd="1" presId="urn:microsoft.com/office/officeart/2011/layout/InterconnectedBlockProcess"/>
    <dgm:cxn modelId="{17BD32CC-652A-4262-AF52-1540AE2F6DFD}" srcId="{D01F714A-A618-43C5-876D-CD8A7F26392C}" destId="{61BC9425-792E-4333-BB42-4A0D65D69713}" srcOrd="2" destOrd="0" parTransId="{3BF786A2-B32B-41DB-8049-A2AC5B664816}" sibTransId="{86B46CEF-547F-4550-9DF8-B4556CB28A56}"/>
    <dgm:cxn modelId="{8B6C205E-C6A4-41CA-B295-F331BE7E46BB}" type="presOf" srcId="{D20781C3-4AD8-4AF1-83D2-D730021E4C70}" destId="{7D7E22EE-0303-46E0-AA58-8EC1EC4F8CB4}" srcOrd="0" destOrd="2" presId="urn:microsoft.com/office/officeart/2011/layout/InterconnectedBlockProcess"/>
    <dgm:cxn modelId="{0EEC3227-9254-4A16-9753-8E1B23C88E07}" srcId="{8882A869-437B-4B09-BF00-571DD4F9CA96}" destId="{B45A9AC0-528E-4E94-8AE0-442BD22F80E4}" srcOrd="5" destOrd="0" parTransId="{5EC68803-0283-4EC0-A3BF-1A3D635B95B5}" sibTransId="{154D883B-8442-49A8-A2EA-1BA32994ACAF}"/>
    <dgm:cxn modelId="{0B4D86AB-180F-4B15-BA5C-4B731D613693}" type="presOf" srcId="{A408A9EC-49DD-4893-88E9-0200E3931758}" destId="{58AF47E0-CB58-4FEE-B684-86161B5B4DAB}" srcOrd="1" destOrd="4" presId="urn:microsoft.com/office/officeart/2011/layout/InterconnectedBlockProcess"/>
    <dgm:cxn modelId="{35F8794B-57CA-4A9C-A9CD-772121DDBA22}" type="presOf" srcId="{DA25402B-D956-4541-A902-61B54206609E}" destId="{E9DC8B02-0FD8-4041-9B59-B993B1C45460}" srcOrd="0" destOrd="0" presId="urn:microsoft.com/office/officeart/2011/layout/InterconnectedBlockProcess"/>
    <dgm:cxn modelId="{01F1E3B6-43F8-470A-9CB1-B10BEF23BF12}" srcId="{8882A869-437B-4B09-BF00-571DD4F9CA96}" destId="{5A94E544-E924-4BCF-886F-A9B9702625A3}" srcOrd="0" destOrd="0" parTransId="{970947CE-36E8-4271-AFB7-7C9D1697394E}" sibTransId="{A68F15FE-5ED6-45D5-B9EC-F6F378129518}"/>
    <dgm:cxn modelId="{AA082C4D-2D7C-4B86-B067-91860D15A52B}" type="presOf" srcId="{B45A9AC0-528E-4E94-8AE0-442BD22F80E4}" destId="{58AF47E0-CB58-4FEE-B684-86161B5B4DAB}" srcOrd="1" destOrd="5" presId="urn:microsoft.com/office/officeart/2011/layout/InterconnectedBlockProcess"/>
    <dgm:cxn modelId="{ED805FC3-141E-41A7-A407-A28DA9FE8767}" type="presOf" srcId="{D20781C3-4AD8-4AF1-83D2-D730021E4C70}" destId="{58AF47E0-CB58-4FEE-B684-86161B5B4DAB}" srcOrd="1" destOrd="2" presId="urn:microsoft.com/office/officeart/2011/layout/InterconnectedBlockProcess"/>
    <dgm:cxn modelId="{183D0501-6C6C-4489-B3F7-D262FEB790E6}" type="presOf" srcId="{5A94E544-E924-4BCF-886F-A9B9702625A3}" destId="{7D7E22EE-0303-46E0-AA58-8EC1EC4F8CB4}" srcOrd="0" destOrd="0" presId="urn:microsoft.com/office/officeart/2011/layout/InterconnectedBlockProcess"/>
    <dgm:cxn modelId="{C13CE48D-CD79-4A2F-8A7D-75EEEBD21A37}" type="presOf" srcId="{A180D2AA-3BD2-4493-B1BE-4DCAFB8C5A61}" destId="{1EE388B5-E742-466B-B3C8-C0A73DA85A36}" srcOrd="0" destOrd="3" presId="urn:microsoft.com/office/officeart/2011/layout/InterconnectedBlockProcess"/>
    <dgm:cxn modelId="{675822F9-150B-48BA-BD91-57C01AF1F990}" type="presOf" srcId="{D01F714A-A618-43C5-876D-CD8A7F26392C}" destId="{FDEA8036-F4B9-4538-871D-663774992A43}" srcOrd="0" destOrd="0" presId="urn:microsoft.com/office/officeart/2011/layout/InterconnectedBlockProcess"/>
    <dgm:cxn modelId="{6F81F659-BC01-4280-BACC-15605B748234}" type="presOf" srcId="{02D43C69-9FCD-45F6-9877-591CCC90CB35}" destId="{B11494DF-DFBE-4794-87F5-12CCCD8DF7E2}" srcOrd="0" destOrd="1" presId="urn:microsoft.com/office/officeart/2011/layout/InterconnectedBlockProcess"/>
    <dgm:cxn modelId="{D5DB41D4-FDC0-4823-AD59-CBEE09881623}" type="presOf" srcId="{AD5C225C-9B11-4362-8561-3F2D616AD349}" destId="{7D140E8E-74E0-4D5B-A232-7EB53C8668B9}" srcOrd="1" destOrd="3" presId="urn:microsoft.com/office/officeart/2011/layout/InterconnectedBlockProcess"/>
    <dgm:cxn modelId="{A292C842-8F5C-4F8B-8ABD-DFD43688B9A1}" type="presOf" srcId="{99E4DCCE-747E-46CB-8E74-8F447F983FB4}" destId="{7D7E22EE-0303-46E0-AA58-8EC1EC4F8CB4}" srcOrd="0" destOrd="3" presId="urn:microsoft.com/office/officeart/2011/layout/InterconnectedBlockProcess"/>
    <dgm:cxn modelId="{6BB621F9-B42F-452F-8A07-8408EBF91C45}" type="presOf" srcId="{10F306D6-7161-44FE-ABEF-B3E36C584576}" destId="{B11494DF-DFBE-4794-87F5-12CCCD8DF7E2}" srcOrd="0" destOrd="3" presId="urn:microsoft.com/office/officeart/2011/layout/InterconnectedBlockProcess"/>
    <dgm:cxn modelId="{F0FA7375-B2AC-46D7-A056-734C4F86FBC9}" type="presOf" srcId="{574A4366-3699-4D02-A95E-A6E9A97942F1}" destId="{58AF47E0-CB58-4FEE-B684-86161B5B4DAB}" srcOrd="1" destOrd="1" presId="urn:microsoft.com/office/officeart/2011/layout/InterconnectedBlockProcess"/>
    <dgm:cxn modelId="{DF4D6B29-1B5B-48E9-AB2B-FA7D1C7A8D00}" type="presOf" srcId="{A408A9EC-49DD-4893-88E9-0200E3931758}" destId="{7D7E22EE-0303-46E0-AA58-8EC1EC4F8CB4}" srcOrd="0" destOrd="4" presId="urn:microsoft.com/office/officeart/2011/layout/InterconnectedBlockProcess"/>
    <dgm:cxn modelId="{41E9EE81-84B1-4E9F-A6FD-0B94F4F05F97}" srcId="{1D1C06B5-F333-4145-AE19-51CB220AB3CB}" destId="{357E57CC-A33B-4F93-8AB1-3003EE071F3A}" srcOrd="1" destOrd="0" parTransId="{EB130FE6-59AF-4FEC-B978-91C7C4D93F46}" sibTransId="{509E8E4C-988D-497F-B7B4-A5844000B4AE}"/>
    <dgm:cxn modelId="{F3A4F407-87EF-4E5F-9456-BB45C5D658B4}" type="presOf" srcId="{61BC9425-792E-4333-BB42-4A0D65D69713}" destId="{632BED16-F9D8-48DB-A4BC-02A7A964AED4}" srcOrd="1" destOrd="2" presId="urn:microsoft.com/office/officeart/2011/layout/InterconnectedBlockProcess"/>
    <dgm:cxn modelId="{95A04718-C681-4301-9DC0-2EC6CE0717CF}" type="presOf" srcId="{2F1753BB-387C-4780-B3FF-87BA66B438F1}" destId="{B11494DF-DFBE-4794-87F5-12CCCD8DF7E2}" srcOrd="0" destOrd="2" presId="urn:microsoft.com/office/officeart/2011/layout/InterconnectedBlockProcess"/>
    <dgm:cxn modelId="{00A820D2-0C6A-44C9-B3B2-E205C4604772}" type="presOf" srcId="{B45A9AC0-528E-4E94-8AE0-442BD22F80E4}" destId="{7D7E22EE-0303-46E0-AA58-8EC1EC4F8CB4}" srcOrd="0" destOrd="5" presId="urn:microsoft.com/office/officeart/2011/layout/InterconnectedBlockProcess"/>
    <dgm:cxn modelId="{B98A5AB2-CB37-4B68-85E1-248275CD7622}" srcId="{D01F714A-A618-43C5-876D-CD8A7F26392C}" destId="{31CB7F13-0D1F-4CD3-B3DE-44DD54DFBE12}" srcOrd="4" destOrd="0" parTransId="{34A877A8-6D19-4BF0-93C1-A6F87369AABC}" sibTransId="{A2607C8A-0FAD-4F50-A4EC-382172501793}"/>
    <dgm:cxn modelId="{35DD0D20-806D-4ED3-B0A9-198760BE7313}" type="presOf" srcId="{85DFD18A-5B71-4EC6-915E-188D0D0B6CDC}" destId="{7D140E8E-74E0-4D5B-A232-7EB53C8668B9}" srcOrd="1" destOrd="0" presId="urn:microsoft.com/office/officeart/2011/layout/InterconnectedBlockProcess"/>
    <dgm:cxn modelId="{0DA419C3-7CA6-4C6A-BDBC-D6E58A4DF36C}" type="presOf" srcId="{944A19AE-A486-4E4E-8EC2-2323A5E5ED7B}" destId="{86B43B77-9470-4972-BA24-280FD00DC1FF}" srcOrd="0" destOrd="0" presId="urn:microsoft.com/office/officeart/2011/layout/InterconnectedBlockProcess"/>
    <dgm:cxn modelId="{BA6FEC67-DA08-40FF-B5BD-F9AC3FB33DA0}" type="presOf" srcId="{31CB7F13-0D1F-4CD3-B3DE-44DD54DFBE12}" destId="{632BED16-F9D8-48DB-A4BC-02A7A964AED4}" srcOrd="1" destOrd="4" presId="urn:microsoft.com/office/officeart/2011/layout/InterconnectedBlockProcess"/>
    <dgm:cxn modelId="{810704FA-0E4C-479F-ADE6-184AA65C8B73}" srcId="{1D1C06B5-F333-4145-AE19-51CB220AB3CB}" destId="{AD5C225C-9B11-4362-8561-3F2D616AD349}" srcOrd="3" destOrd="0" parTransId="{DFF62DC1-2143-4648-82A3-05BA0DBCF6A9}" sibTransId="{357751BF-DC0E-47CA-9FD7-3F35D6AD91DC}"/>
    <dgm:cxn modelId="{B3AACAC1-8DE9-467B-B792-A01CD929F65A}" type="presOf" srcId="{574A4366-3699-4D02-A95E-A6E9A97942F1}" destId="{7D7E22EE-0303-46E0-AA58-8EC1EC4F8CB4}" srcOrd="0" destOrd="1" presId="urn:microsoft.com/office/officeart/2011/layout/InterconnectedBlockProcess"/>
    <dgm:cxn modelId="{1F87686C-8B8B-471F-A3CE-4C71B5FB48F3}" type="presOf" srcId="{31CB7F13-0D1F-4CD3-B3DE-44DD54DFBE12}" destId="{1EE388B5-E742-466B-B3C8-C0A73DA85A36}" srcOrd="0" destOrd="4" presId="urn:microsoft.com/office/officeart/2011/layout/InterconnectedBlockProcess"/>
    <dgm:cxn modelId="{0161E504-7D4D-4903-BC7A-1A10E4BDF153}" type="presOf" srcId="{2F1753BB-387C-4780-B3FF-87BA66B438F1}" destId="{C6416EF7-734F-40DB-967C-8B0388264B3F}" srcOrd="1" destOrd="2" presId="urn:microsoft.com/office/officeart/2011/layout/InterconnectedBlockProcess"/>
    <dgm:cxn modelId="{F7BCC885-3CA6-40B7-AA94-00CA29DE5731}" type="presOf" srcId="{5A742F37-D858-4B32-8563-EF7227D67C5C}" destId="{7D140E8E-74E0-4D5B-A232-7EB53C8668B9}" srcOrd="1" destOrd="2" presId="urn:microsoft.com/office/officeart/2011/layout/InterconnectedBlockProcess"/>
    <dgm:cxn modelId="{B3556A1B-CE86-4952-9066-204C32D0BA91}" type="presOf" srcId="{8882A869-437B-4B09-BF00-571DD4F9CA96}" destId="{BD972B6F-F339-490C-8104-82A2E43E0E90}" srcOrd="0" destOrd="0" presId="urn:microsoft.com/office/officeart/2011/layout/InterconnectedBlockProcess"/>
    <dgm:cxn modelId="{003611D7-3BAF-42A7-9AD1-078625E84AC2}" srcId="{5DD6E8F1-717C-4E8C-9718-D799851C59BA}" destId="{8882A869-437B-4B09-BF00-571DD4F9CA96}" srcOrd="1" destOrd="0" parTransId="{3413A4C6-6145-457C-ACCB-6307CF57D617}" sibTransId="{54F70F56-D422-4A43-BA66-0A975B255053}"/>
    <dgm:cxn modelId="{FA231943-8B4D-4F07-A546-BF8B75713D3F}" type="presOf" srcId="{C7D14A43-B8E2-4FC4-AF2F-972EEE14B25C}" destId="{E9DC8B02-0FD8-4041-9B59-B993B1C45460}" srcOrd="0" destOrd="1" presId="urn:microsoft.com/office/officeart/2011/layout/InterconnectedBlockProcess"/>
    <dgm:cxn modelId="{7FFE4B80-8E5F-42C5-AA7F-7740347590D2}" srcId="{944A19AE-A486-4E4E-8EC2-2323A5E5ED7B}" destId="{10F306D6-7161-44FE-ABEF-B3E36C584576}" srcOrd="3" destOrd="0" parTransId="{3CCF1F5D-AA18-4532-924E-BE69C2D1B7D8}" sibTransId="{845B76AA-85B5-4AB0-AC6F-D3168590E28E}"/>
    <dgm:cxn modelId="{F2FC183E-221A-4BA2-99E1-AB44CD98DC86}" type="presOf" srcId="{1D1C06B5-F333-4145-AE19-51CB220AB3CB}" destId="{A5C637F3-E4DC-4C6A-8DF1-24D2233D1BD7}" srcOrd="0" destOrd="0" presId="urn:microsoft.com/office/officeart/2011/layout/InterconnectedBlockProcess"/>
    <dgm:cxn modelId="{27A6DFA9-6AEC-4224-B2A6-A473AF1B69E6}" type="presParOf" srcId="{1422FFA6-F3CE-4795-BDC2-253765D431B8}" destId="{C5EF8001-AEE4-4E6C-A33E-B078A59899EC}" srcOrd="0" destOrd="0" presId="urn:microsoft.com/office/officeart/2011/layout/InterconnectedBlockProcess"/>
    <dgm:cxn modelId="{D5D7CFC1-F03F-4BBE-983A-2EB1168A1095}" type="presParOf" srcId="{C5EF8001-AEE4-4E6C-A33E-B078A59899EC}" destId="{E9DC8B02-0FD8-4041-9B59-B993B1C45460}" srcOrd="0" destOrd="0" presId="urn:microsoft.com/office/officeart/2011/layout/InterconnectedBlockProcess"/>
    <dgm:cxn modelId="{F862979D-E07C-4087-901F-4A48ADFCED60}" type="presParOf" srcId="{1422FFA6-F3CE-4795-BDC2-253765D431B8}" destId="{E0C16A53-494E-491D-ABF6-8BB4D9F27FBD}" srcOrd="1" destOrd="0" presId="urn:microsoft.com/office/officeart/2011/layout/InterconnectedBlockProcess"/>
    <dgm:cxn modelId="{13643745-EC0E-48FD-BD05-66CF724ABF9B}" type="presParOf" srcId="{1422FFA6-F3CE-4795-BDC2-253765D431B8}" destId="{B523FC2D-CF5D-479B-8EA2-C7C5B4E21664}" srcOrd="2" destOrd="0" presId="urn:microsoft.com/office/officeart/2011/layout/InterconnectedBlockProcess"/>
    <dgm:cxn modelId="{29FBB539-77C2-4081-92A3-36566B5705A2}" type="presParOf" srcId="{1422FFA6-F3CE-4795-BDC2-253765D431B8}" destId="{A767F4E3-20D3-4134-9D90-7960875DCC3D}" srcOrd="3" destOrd="0" presId="urn:microsoft.com/office/officeart/2011/layout/InterconnectedBlockProcess"/>
    <dgm:cxn modelId="{797C94AE-D700-4D2A-B07F-69B8A7F63BE0}" type="presParOf" srcId="{A767F4E3-20D3-4134-9D90-7960875DCC3D}" destId="{B11494DF-DFBE-4794-87F5-12CCCD8DF7E2}" srcOrd="0" destOrd="0" presId="urn:microsoft.com/office/officeart/2011/layout/InterconnectedBlockProcess"/>
    <dgm:cxn modelId="{8CDEE0A6-872D-4B9F-8CD7-38DC87FF5A3D}" type="presParOf" srcId="{1422FFA6-F3CE-4795-BDC2-253765D431B8}" destId="{C6416EF7-734F-40DB-967C-8B0388264B3F}" srcOrd="4" destOrd="0" presId="urn:microsoft.com/office/officeart/2011/layout/InterconnectedBlockProcess"/>
    <dgm:cxn modelId="{1406AE1E-B712-45E8-BCEC-89A891DB5A0B}" type="presParOf" srcId="{1422FFA6-F3CE-4795-BDC2-253765D431B8}" destId="{86B43B77-9470-4972-BA24-280FD00DC1FF}" srcOrd="5" destOrd="0" presId="urn:microsoft.com/office/officeart/2011/layout/InterconnectedBlockProcess"/>
    <dgm:cxn modelId="{AB718CF3-6666-440C-926C-4856CB90347A}" type="presParOf" srcId="{1422FFA6-F3CE-4795-BDC2-253765D431B8}" destId="{F782B35B-1E42-4B53-89F8-6115AD7C154E}" srcOrd="6" destOrd="0" presId="urn:microsoft.com/office/officeart/2011/layout/InterconnectedBlockProcess"/>
    <dgm:cxn modelId="{656B517B-EF37-43BA-AAF9-53F72D684A3C}" type="presParOf" srcId="{F782B35B-1E42-4B53-89F8-6115AD7C154E}" destId="{2C4DFF58-26C6-457D-9F22-424DE1E9FF0E}" srcOrd="0" destOrd="0" presId="urn:microsoft.com/office/officeart/2011/layout/InterconnectedBlockProcess"/>
    <dgm:cxn modelId="{DCA13037-25B1-4FAC-956D-433981821453}" type="presParOf" srcId="{1422FFA6-F3CE-4795-BDC2-253765D431B8}" destId="{7D140E8E-74E0-4D5B-A232-7EB53C8668B9}" srcOrd="7" destOrd="0" presId="urn:microsoft.com/office/officeart/2011/layout/InterconnectedBlockProcess"/>
    <dgm:cxn modelId="{58A859C0-D8A8-420A-87AA-5764B798325D}" type="presParOf" srcId="{1422FFA6-F3CE-4795-BDC2-253765D431B8}" destId="{A5C637F3-E4DC-4C6A-8DF1-24D2233D1BD7}" srcOrd="8" destOrd="0" presId="urn:microsoft.com/office/officeart/2011/layout/InterconnectedBlockProcess"/>
    <dgm:cxn modelId="{0D4B8DE7-902E-4523-88A3-94938E42D564}" type="presParOf" srcId="{1422FFA6-F3CE-4795-BDC2-253765D431B8}" destId="{F3498CB5-5AC0-4422-8E6D-54E52A30BBC6}" srcOrd="9" destOrd="0" presId="urn:microsoft.com/office/officeart/2011/layout/InterconnectedBlockProcess"/>
    <dgm:cxn modelId="{003CBF67-985E-4D44-A0DA-7EC2ECCDA8A3}" type="presParOf" srcId="{F3498CB5-5AC0-4422-8E6D-54E52A30BBC6}" destId="{1EE388B5-E742-466B-B3C8-C0A73DA85A36}" srcOrd="0" destOrd="0" presId="urn:microsoft.com/office/officeart/2011/layout/InterconnectedBlockProcess"/>
    <dgm:cxn modelId="{1CFF9EDA-2412-4813-9384-F3EAEC8F4BC7}" type="presParOf" srcId="{1422FFA6-F3CE-4795-BDC2-253765D431B8}" destId="{632BED16-F9D8-48DB-A4BC-02A7A964AED4}" srcOrd="10" destOrd="0" presId="urn:microsoft.com/office/officeart/2011/layout/InterconnectedBlockProcess"/>
    <dgm:cxn modelId="{3B1DDA7C-6E0A-434F-950C-548D93A6EF9D}" type="presParOf" srcId="{1422FFA6-F3CE-4795-BDC2-253765D431B8}" destId="{FDEA8036-F4B9-4538-871D-663774992A43}" srcOrd="11" destOrd="0" presId="urn:microsoft.com/office/officeart/2011/layout/InterconnectedBlockProcess"/>
    <dgm:cxn modelId="{D44311B3-B8FD-44FF-B371-45BD31D49DF2}" type="presParOf" srcId="{1422FFA6-F3CE-4795-BDC2-253765D431B8}" destId="{B782BAB0-D19A-46BF-9E3A-AF089D9F4676}" srcOrd="12" destOrd="0" presId="urn:microsoft.com/office/officeart/2011/layout/InterconnectedBlockProcess"/>
    <dgm:cxn modelId="{BDDCFD5D-FD3F-4CB3-AB4A-2E80CDF910DA}" type="presParOf" srcId="{B782BAB0-D19A-46BF-9E3A-AF089D9F4676}" destId="{7D7E22EE-0303-46E0-AA58-8EC1EC4F8CB4}" srcOrd="0" destOrd="0" presId="urn:microsoft.com/office/officeart/2011/layout/InterconnectedBlockProcess"/>
    <dgm:cxn modelId="{672F5342-BAED-4E86-8A9E-F8D1C6AB5B2B}" type="presParOf" srcId="{1422FFA6-F3CE-4795-BDC2-253765D431B8}" destId="{58AF47E0-CB58-4FEE-B684-86161B5B4DAB}" srcOrd="13" destOrd="0" presId="urn:microsoft.com/office/officeart/2011/layout/InterconnectedBlockProcess"/>
    <dgm:cxn modelId="{3614B6F7-E238-42A9-A922-0B45D9B7AA00}" type="presParOf" srcId="{1422FFA6-F3CE-4795-BDC2-253765D431B8}" destId="{BD972B6F-F339-490C-8104-82A2E43E0E90}" srcOrd="14" destOrd="0" presId="urn:microsoft.com/office/officeart/2011/layout/InterconnectedBlockProcess"/>
    <dgm:cxn modelId="{8B48C791-25F3-4851-A4E2-4ECF4FD71E35}" type="presParOf" srcId="{1422FFA6-F3CE-4795-BDC2-253765D431B8}" destId="{36D1E8BF-FFA9-4653-8D89-E172034AE4DD}" srcOrd="15" destOrd="0" presId="urn:microsoft.com/office/officeart/2011/layout/InterconnectedBlockProcess"/>
    <dgm:cxn modelId="{A2F8AA4C-4FFA-4FED-A0BD-EC4C56F28939}" type="presParOf" srcId="{36D1E8BF-FFA9-4653-8D89-E172034AE4DD}" destId="{38EE934E-973C-462B-BFC1-10A1B3C8CEA1}" srcOrd="0" destOrd="0" presId="urn:microsoft.com/office/officeart/2011/layout/InterconnectedBlockProcess"/>
    <dgm:cxn modelId="{C534631F-93C6-4E39-8957-434943C089DE}" type="presParOf" srcId="{1422FFA6-F3CE-4795-BDC2-253765D431B8}" destId="{B525B8FC-1E65-4067-AB12-CC6127B7D137}" srcOrd="16" destOrd="0" presId="urn:microsoft.com/office/officeart/2011/layout/InterconnectedBlockProcess"/>
    <dgm:cxn modelId="{8213AC00-BD96-46BA-9A98-CADB0B110863}" type="presParOf" srcId="{1422FFA6-F3CE-4795-BDC2-253765D431B8}" destId="{B73FE370-6B39-49DE-AA65-AA2AC094CF55}" srcOrd="17"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185F9B-8DDD-4FEF-82D2-8A719B1CFCBE}" type="doc">
      <dgm:prSet loTypeId="urn:microsoft.com/office/officeart/2005/8/layout/hProcess9" loCatId="process" qsTypeId="urn:microsoft.com/office/officeart/2005/8/quickstyle/simple3" qsCatId="simple" csTypeId="urn:microsoft.com/office/officeart/2005/8/colors/colorful2" csCatId="colorful" phldr="1"/>
      <dgm:spPr/>
      <dgm:t>
        <a:bodyPr/>
        <a:lstStyle/>
        <a:p>
          <a:endParaRPr kumimoji="1" lang="ja-JP" altLang="en-US"/>
        </a:p>
      </dgm:t>
    </dgm:pt>
    <dgm:pt modelId="{838E58A9-B758-482B-8ECA-CD38A3B38072}">
      <dgm:prSet custT="1"/>
      <dgm:spPr/>
      <dgm:t>
        <a:bodyPr/>
        <a:lstStyle/>
        <a:p>
          <a:r>
            <a:rPr kumimoji="1" lang="ja-JP" sz="2800" b="0" dirty="0"/>
            <a:t>アドミッションケア</a:t>
          </a:r>
          <a:r>
            <a:rPr kumimoji="1" lang="en-US" sz="2400" dirty="0"/>
            <a:t>(</a:t>
          </a:r>
          <a:r>
            <a:rPr kumimoji="1" lang="ja-JP" sz="2400" dirty="0"/>
            <a:t>入所時の支援）</a:t>
          </a:r>
          <a:endParaRPr lang="ja-JP" sz="2400" dirty="0"/>
        </a:p>
      </dgm:t>
    </dgm:pt>
    <dgm:pt modelId="{83D18E91-BC47-42C7-8E56-057C7541368C}" type="parTrans" cxnId="{87413A94-2296-4508-99FA-ADCD9845919E}">
      <dgm:prSet/>
      <dgm:spPr/>
      <dgm:t>
        <a:bodyPr/>
        <a:lstStyle/>
        <a:p>
          <a:endParaRPr kumimoji="1" lang="ja-JP" altLang="en-US"/>
        </a:p>
      </dgm:t>
    </dgm:pt>
    <dgm:pt modelId="{347D79E6-7E33-4F6E-95E4-F3E6FCA0DD98}" type="sibTrans" cxnId="{87413A94-2296-4508-99FA-ADCD9845919E}">
      <dgm:prSet/>
      <dgm:spPr/>
      <dgm:t>
        <a:bodyPr/>
        <a:lstStyle/>
        <a:p>
          <a:endParaRPr kumimoji="1" lang="ja-JP" altLang="en-US"/>
        </a:p>
      </dgm:t>
    </dgm:pt>
    <dgm:pt modelId="{E7D3DAE6-6D65-484D-A71F-B58384E7535B}">
      <dgm:prSet custT="1"/>
      <dgm:spPr/>
      <dgm:t>
        <a:bodyPr/>
        <a:lstStyle/>
        <a:p>
          <a:r>
            <a:rPr kumimoji="1" lang="ja-JP" altLang="en-US" sz="2800" dirty="0"/>
            <a:t>インケア</a:t>
          </a:r>
          <a:r>
            <a:rPr kumimoji="1" lang="ja-JP" altLang="en-US" sz="2400" dirty="0"/>
            <a:t>（入所中の支援）</a:t>
          </a:r>
          <a:endParaRPr lang="ja-JP" altLang="en-US" sz="2400" dirty="0"/>
        </a:p>
      </dgm:t>
    </dgm:pt>
    <dgm:pt modelId="{74073736-1676-45B7-9960-943A9BD5443E}" type="parTrans" cxnId="{8FDD87C0-E0A5-409A-9612-5278F9D2D9F8}">
      <dgm:prSet/>
      <dgm:spPr/>
      <dgm:t>
        <a:bodyPr/>
        <a:lstStyle/>
        <a:p>
          <a:endParaRPr kumimoji="1" lang="ja-JP" altLang="en-US"/>
        </a:p>
      </dgm:t>
    </dgm:pt>
    <dgm:pt modelId="{4BE90F7C-4660-4587-B20C-9732E8510C89}" type="sibTrans" cxnId="{8FDD87C0-E0A5-409A-9612-5278F9D2D9F8}">
      <dgm:prSet/>
      <dgm:spPr/>
      <dgm:t>
        <a:bodyPr/>
        <a:lstStyle/>
        <a:p>
          <a:endParaRPr kumimoji="1" lang="ja-JP" altLang="en-US"/>
        </a:p>
      </dgm:t>
    </dgm:pt>
    <dgm:pt modelId="{E8A7A070-5745-4779-9989-4BDB98FFB193}">
      <dgm:prSet custT="1"/>
      <dgm:spPr/>
      <dgm:t>
        <a:bodyPr/>
        <a:lstStyle/>
        <a:p>
          <a:r>
            <a:rPr kumimoji="1" lang="ja-JP" altLang="en-US" sz="2800" dirty="0"/>
            <a:t>リービングケア </a:t>
          </a:r>
          <a:r>
            <a:rPr kumimoji="1" lang="ja-JP" altLang="en-US" sz="2400" dirty="0"/>
            <a:t>（退所に向けた支援）</a:t>
          </a:r>
          <a:endParaRPr lang="ja-JP" altLang="en-US" sz="2400" dirty="0"/>
        </a:p>
      </dgm:t>
    </dgm:pt>
    <dgm:pt modelId="{339BEFAE-3B34-464F-B6E8-3DE9022013A9}" type="parTrans" cxnId="{0CF03540-10A1-411D-A82B-D951D0A7C6B2}">
      <dgm:prSet/>
      <dgm:spPr/>
      <dgm:t>
        <a:bodyPr/>
        <a:lstStyle/>
        <a:p>
          <a:endParaRPr kumimoji="1" lang="ja-JP" altLang="en-US"/>
        </a:p>
      </dgm:t>
    </dgm:pt>
    <dgm:pt modelId="{317FB963-9CCE-4C4D-BFF4-B3A4768B0EF9}" type="sibTrans" cxnId="{0CF03540-10A1-411D-A82B-D951D0A7C6B2}">
      <dgm:prSet/>
      <dgm:spPr/>
      <dgm:t>
        <a:bodyPr/>
        <a:lstStyle/>
        <a:p>
          <a:endParaRPr kumimoji="1" lang="ja-JP" altLang="en-US"/>
        </a:p>
      </dgm:t>
    </dgm:pt>
    <dgm:pt modelId="{B33D993E-8026-42E0-BAA4-7B2D22CA936C}">
      <dgm:prSet custT="1"/>
      <dgm:spPr/>
      <dgm:t>
        <a:bodyPr/>
        <a:lstStyle/>
        <a:p>
          <a:r>
            <a:rPr kumimoji="1" lang="ja-JP" altLang="en-US" sz="2800" dirty="0"/>
            <a:t>アフターケア</a:t>
          </a:r>
          <a:r>
            <a:rPr kumimoji="1" lang="ja-JP" altLang="en-US" sz="2400" dirty="0"/>
            <a:t>（退所後の支援）</a:t>
          </a:r>
          <a:endParaRPr lang="ja-JP" altLang="en-US" sz="2700" dirty="0"/>
        </a:p>
      </dgm:t>
    </dgm:pt>
    <dgm:pt modelId="{8AEA9812-8D99-44E5-9417-CA8F242775FA}" type="parTrans" cxnId="{90C07B09-E337-4690-82AB-B83DC1DC0922}">
      <dgm:prSet/>
      <dgm:spPr/>
      <dgm:t>
        <a:bodyPr/>
        <a:lstStyle/>
        <a:p>
          <a:endParaRPr kumimoji="1" lang="ja-JP" altLang="en-US"/>
        </a:p>
      </dgm:t>
    </dgm:pt>
    <dgm:pt modelId="{7AAF66D7-9F7D-44D4-8929-3C9A74793E10}" type="sibTrans" cxnId="{90C07B09-E337-4690-82AB-B83DC1DC0922}">
      <dgm:prSet/>
      <dgm:spPr/>
      <dgm:t>
        <a:bodyPr/>
        <a:lstStyle/>
        <a:p>
          <a:endParaRPr kumimoji="1" lang="ja-JP" altLang="en-US"/>
        </a:p>
      </dgm:t>
    </dgm:pt>
    <dgm:pt modelId="{230BA719-D48E-443F-98CA-58B6B6CC263E}" type="pres">
      <dgm:prSet presAssocID="{81185F9B-8DDD-4FEF-82D2-8A719B1CFCBE}" presName="CompostProcess" presStyleCnt="0">
        <dgm:presLayoutVars>
          <dgm:dir/>
          <dgm:resizeHandles val="exact"/>
        </dgm:presLayoutVars>
      </dgm:prSet>
      <dgm:spPr/>
      <dgm:t>
        <a:bodyPr/>
        <a:lstStyle/>
        <a:p>
          <a:endParaRPr kumimoji="1" lang="ja-JP" altLang="en-US"/>
        </a:p>
      </dgm:t>
    </dgm:pt>
    <dgm:pt modelId="{CE94AA23-DB28-4E8E-ACA3-18C2D6E3D66C}" type="pres">
      <dgm:prSet presAssocID="{81185F9B-8DDD-4FEF-82D2-8A719B1CFCBE}" presName="arrow" presStyleLbl="bgShp" presStyleIdx="0" presStyleCnt="1"/>
      <dgm:spPr/>
    </dgm:pt>
    <dgm:pt modelId="{9D4C4477-F804-41A3-899D-769B89F17F8C}" type="pres">
      <dgm:prSet presAssocID="{81185F9B-8DDD-4FEF-82D2-8A719B1CFCBE}" presName="linearProcess" presStyleCnt="0"/>
      <dgm:spPr/>
    </dgm:pt>
    <dgm:pt modelId="{5A5F3E9E-3BAD-4D9B-8EB6-738707582341}" type="pres">
      <dgm:prSet presAssocID="{838E58A9-B758-482B-8ECA-CD38A3B38072}" presName="textNode" presStyleLbl="node1" presStyleIdx="0" presStyleCnt="4">
        <dgm:presLayoutVars>
          <dgm:bulletEnabled val="1"/>
        </dgm:presLayoutVars>
      </dgm:prSet>
      <dgm:spPr/>
      <dgm:t>
        <a:bodyPr/>
        <a:lstStyle/>
        <a:p>
          <a:endParaRPr kumimoji="1" lang="ja-JP" altLang="en-US"/>
        </a:p>
      </dgm:t>
    </dgm:pt>
    <dgm:pt modelId="{AAB15F51-9CD2-4459-ABB6-85D79639F907}" type="pres">
      <dgm:prSet presAssocID="{347D79E6-7E33-4F6E-95E4-F3E6FCA0DD98}" presName="sibTrans" presStyleCnt="0"/>
      <dgm:spPr/>
    </dgm:pt>
    <dgm:pt modelId="{C92BAC58-3CCD-48D2-8614-150576346E7F}" type="pres">
      <dgm:prSet presAssocID="{E7D3DAE6-6D65-484D-A71F-B58384E7535B}" presName="textNode" presStyleLbl="node1" presStyleIdx="1" presStyleCnt="4">
        <dgm:presLayoutVars>
          <dgm:bulletEnabled val="1"/>
        </dgm:presLayoutVars>
      </dgm:prSet>
      <dgm:spPr/>
      <dgm:t>
        <a:bodyPr/>
        <a:lstStyle/>
        <a:p>
          <a:endParaRPr kumimoji="1" lang="ja-JP" altLang="en-US"/>
        </a:p>
      </dgm:t>
    </dgm:pt>
    <dgm:pt modelId="{EA26ED34-8474-45A2-9AA9-83FE39F15B11}" type="pres">
      <dgm:prSet presAssocID="{4BE90F7C-4660-4587-B20C-9732E8510C89}" presName="sibTrans" presStyleCnt="0"/>
      <dgm:spPr/>
    </dgm:pt>
    <dgm:pt modelId="{35B2F247-06C5-4936-BFC4-4BDA6433908F}" type="pres">
      <dgm:prSet presAssocID="{E8A7A070-5745-4779-9989-4BDB98FFB193}" presName="textNode" presStyleLbl="node1" presStyleIdx="2" presStyleCnt="4">
        <dgm:presLayoutVars>
          <dgm:bulletEnabled val="1"/>
        </dgm:presLayoutVars>
      </dgm:prSet>
      <dgm:spPr/>
      <dgm:t>
        <a:bodyPr/>
        <a:lstStyle/>
        <a:p>
          <a:endParaRPr kumimoji="1" lang="ja-JP" altLang="en-US"/>
        </a:p>
      </dgm:t>
    </dgm:pt>
    <dgm:pt modelId="{74C02A3C-7395-43F1-8358-E99431F13CAE}" type="pres">
      <dgm:prSet presAssocID="{317FB963-9CCE-4C4D-BFF4-B3A4768B0EF9}" presName="sibTrans" presStyleCnt="0"/>
      <dgm:spPr/>
    </dgm:pt>
    <dgm:pt modelId="{AA24D512-35BC-4AAE-BDEC-130095CE3274}" type="pres">
      <dgm:prSet presAssocID="{B33D993E-8026-42E0-BAA4-7B2D22CA936C}" presName="textNode" presStyleLbl="node1" presStyleIdx="3" presStyleCnt="4">
        <dgm:presLayoutVars>
          <dgm:bulletEnabled val="1"/>
        </dgm:presLayoutVars>
      </dgm:prSet>
      <dgm:spPr/>
      <dgm:t>
        <a:bodyPr/>
        <a:lstStyle/>
        <a:p>
          <a:endParaRPr kumimoji="1" lang="ja-JP" altLang="en-US"/>
        </a:p>
      </dgm:t>
    </dgm:pt>
  </dgm:ptLst>
  <dgm:cxnLst>
    <dgm:cxn modelId="{5346C32B-D04A-4942-97D1-BA038ACC0991}" type="presOf" srcId="{E7D3DAE6-6D65-484D-A71F-B58384E7535B}" destId="{C92BAC58-3CCD-48D2-8614-150576346E7F}" srcOrd="0" destOrd="0" presId="urn:microsoft.com/office/officeart/2005/8/layout/hProcess9"/>
    <dgm:cxn modelId="{0CF03540-10A1-411D-A82B-D951D0A7C6B2}" srcId="{81185F9B-8DDD-4FEF-82D2-8A719B1CFCBE}" destId="{E8A7A070-5745-4779-9989-4BDB98FFB193}" srcOrd="2" destOrd="0" parTransId="{339BEFAE-3B34-464F-B6E8-3DE9022013A9}" sibTransId="{317FB963-9CCE-4C4D-BFF4-B3A4768B0EF9}"/>
    <dgm:cxn modelId="{8FDD87C0-E0A5-409A-9612-5278F9D2D9F8}" srcId="{81185F9B-8DDD-4FEF-82D2-8A719B1CFCBE}" destId="{E7D3DAE6-6D65-484D-A71F-B58384E7535B}" srcOrd="1" destOrd="0" parTransId="{74073736-1676-45B7-9960-943A9BD5443E}" sibTransId="{4BE90F7C-4660-4587-B20C-9732E8510C89}"/>
    <dgm:cxn modelId="{E43EB18A-1117-4912-B879-9BC7F81280EE}" type="presOf" srcId="{838E58A9-B758-482B-8ECA-CD38A3B38072}" destId="{5A5F3E9E-3BAD-4D9B-8EB6-738707582341}" srcOrd="0" destOrd="0" presId="urn:microsoft.com/office/officeart/2005/8/layout/hProcess9"/>
    <dgm:cxn modelId="{90C07B09-E337-4690-82AB-B83DC1DC0922}" srcId="{81185F9B-8DDD-4FEF-82D2-8A719B1CFCBE}" destId="{B33D993E-8026-42E0-BAA4-7B2D22CA936C}" srcOrd="3" destOrd="0" parTransId="{8AEA9812-8D99-44E5-9417-CA8F242775FA}" sibTransId="{7AAF66D7-9F7D-44D4-8929-3C9A74793E10}"/>
    <dgm:cxn modelId="{71AFEFC0-FA92-47CD-B277-FE3FB564598F}" type="presOf" srcId="{E8A7A070-5745-4779-9989-4BDB98FFB193}" destId="{35B2F247-06C5-4936-BFC4-4BDA6433908F}" srcOrd="0" destOrd="0" presId="urn:microsoft.com/office/officeart/2005/8/layout/hProcess9"/>
    <dgm:cxn modelId="{87413A94-2296-4508-99FA-ADCD9845919E}" srcId="{81185F9B-8DDD-4FEF-82D2-8A719B1CFCBE}" destId="{838E58A9-B758-482B-8ECA-CD38A3B38072}" srcOrd="0" destOrd="0" parTransId="{83D18E91-BC47-42C7-8E56-057C7541368C}" sibTransId="{347D79E6-7E33-4F6E-95E4-F3E6FCA0DD98}"/>
    <dgm:cxn modelId="{3485687F-A1B8-4A08-8653-C39489E8D98D}" type="presOf" srcId="{B33D993E-8026-42E0-BAA4-7B2D22CA936C}" destId="{AA24D512-35BC-4AAE-BDEC-130095CE3274}" srcOrd="0" destOrd="0" presId="urn:microsoft.com/office/officeart/2005/8/layout/hProcess9"/>
    <dgm:cxn modelId="{1CB47072-8853-487E-9EC1-FAE2906B4B30}" type="presOf" srcId="{81185F9B-8DDD-4FEF-82D2-8A719B1CFCBE}" destId="{230BA719-D48E-443F-98CA-58B6B6CC263E}" srcOrd="0" destOrd="0" presId="urn:microsoft.com/office/officeart/2005/8/layout/hProcess9"/>
    <dgm:cxn modelId="{FAE3F3A6-94B5-4A60-A8A6-2794E37063C8}" type="presParOf" srcId="{230BA719-D48E-443F-98CA-58B6B6CC263E}" destId="{CE94AA23-DB28-4E8E-ACA3-18C2D6E3D66C}" srcOrd="0" destOrd="0" presId="urn:microsoft.com/office/officeart/2005/8/layout/hProcess9"/>
    <dgm:cxn modelId="{1E3F3FA4-29CD-4F38-84C3-8A44E5E4CC28}" type="presParOf" srcId="{230BA719-D48E-443F-98CA-58B6B6CC263E}" destId="{9D4C4477-F804-41A3-899D-769B89F17F8C}" srcOrd="1" destOrd="0" presId="urn:microsoft.com/office/officeart/2005/8/layout/hProcess9"/>
    <dgm:cxn modelId="{56EFEF96-99DC-4B54-9E86-87C391F62C4C}" type="presParOf" srcId="{9D4C4477-F804-41A3-899D-769B89F17F8C}" destId="{5A5F3E9E-3BAD-4D9B-8EB6-738707582341}" srcOrd="0" destOrd="0" presId="urn:microsoft.com/office/officeart/2005/8/layout/hProcess9"/>
    <dgm:cxn modelId="{4934C922-1506-434C-A775-D9491AA737C9}" type="presParOf" srcId="{9D4C4477-F804-41A3-899D-769B89F17F8C}" destId="{AAB15F51-9CD2-4459-ABB6-85D79639F907}" srcOrd="1" destOrd="0" presId="urn:microsoft.com/office/officeart/2005/8/layout/hProcess9"/>
    <dgm:cxn modelId="{043B6858-6EA3-4866-9396-DBBF587B0E8B}" type="presParOf" srcId="{9D4C4477-F804-41A3-899D-769B89F17F8C}" destId="{C92BAC58-3CCD-48D2-8614-150576346E7F}" srcOrd="2" destOrd="0" presId="urn:microsoft.com/office/officeart/2005/8/layout/hProcess9"/>
    <dgm:cxn modelId="{0CB2BF47-9FA5-4329-87AD-419AABD64D8F}" type="presParOf" srcId="{9D4C4477-F804-41A3-899D-769B89F17F8C}" destId="{EA26ED34-8474-45A2-9AA9-83FE39F15B11}" srcOrd="3" destOrd="0" presId="urn:microsoft.com/office/officeart/2005/8/layout/hProcess9"/>
    <dgm:cxn modelId="{37C08366-F060-4E85-A31B-6DE1C68D01D9}" type="presParOf" srcId="{9D4C4477-F804-41A3-899D-769B89F17F8C}" destId="{35B2F247-06C5-4936-BFC4-4BDA6433908F}" srcOrd="4" destOrd="0" presId="urn:microsoft.com/office/officeart/2005/8/layout/hProcess9"/>
    <dgm:cxn modelId="{8B73C138-AC64-470C-81E9-ECA9D630ACB5}" type="presParOf" srcId="{9D4C4477-F804-41A3-899D-769B89F17F8C}" destId="{74C02A3C-7395-43F1-8358-E99431F13CAE}" srcOrd="5" destOrd="0" presId="urn:microsoft.com/office/officeart/2005/8/layout/hProcess9"/>
    <dgm:cxn modelId="{3C87D70A-F0B4-4B4B-8E67-1B718324E802}" type="presParOf" srcId="{9D4C4477-F804-41A3-899D-769B89F17F8C}" destId="{AA24D512-35BC-4AAE-BDEC-130095CE327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DE14FD-2EF8-4A3A-B4E0-A354EFBA195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kumimoji="1" lang="ja-JP" altLang="en-US"/>
        </a:p>
      </dgm:t>
    </dgm:pt>
    <dgm:pt modelId="{1FE2564A-7975-4CF1-AB45-0800E0116E2F}">
      <dgm:prSet/>
      <dgm:spPr/>
      <dgm:t>
        <a:bodyPr/>
        <a:lstStyle/>
        <a:p>
          <a:pPr algn="l"/>
          <a:r>
            <a:rPr kumimoji="1" lang="ja-JP" dirty="0"/>
            <a:t>〇子ども</a:t>
          </a:r>
          <a:r>
            <a:rPr kumimoji="1" lang="ja-JP" altLang="en-US" dirty="0"/>
            <a:t>にまつわること</a:t>
          </a:r>
          <a:r>
            <a:rPr kumimoji="1" lang="ja-JP" dirty="0"/>
            <a:t>、成長の記録、自分が感じたことをどのように記録に残すのか</a:t>
          </a:r>
          <a:endParaRPr lang="ja-JP" dirty="0"/>
        </a:p>
      </dgm:t>
    </dgm:pt>
    <dgm:pt modelId="{F40B8A73-1412-4830-A566-3D479B40207F}" type="parTrans" cxnId="{03483208-E9AC-4829-8954-DB06170E938B}">
      <dgm:prSet/>
      <dgm:spPr/>
      <dgm:t>
        <a:bodyPr/>
        <a:lstStyle/>
        <a:p>
          <a:endParaRPr kumimoji="1" lang="ja-JP" altLang="en-US"/>
        </a:p>
      </dgm:t>
    </dgm:pt>
    <dgm:pt modelId="{C649F4B2-8E77-496D-B0C0-36C065E9A1AF}" type="sibTrans" cxnId="{03483208-E9AC-4829-8954-DB06170E938B}">
      <dgm:prSet/>
      <dgm:spPr/>
      <dgm:t>
        <a:bodyPr/>
        <a:lstStyle/>
        <a:p>
          <a:endParaRPr kumimoji="1" lang="ja-JP" altLang="en-US"/>
        </a:p>
      </dgm:t>
    </dgm:pt>
    <dgm:pt modelId="{2B743E06-4F3A-4003-AD0C-EFA250E20D8D}">
      <dgm:prSet/>
      <dgm:spPr/>
      <dgm:t>
        <a:bodyPr/>
        <a:lstStyle/>
        <a:p>
          <a:pPr algn="ctr">
            <a:buNone/>
          </a:pPr>
          <a:r>
            <a:rPr kumimoji="1" lang="ja-JP" altLang="en-US" dirty="0"/>
            <a:t>主観的記録　≒　客観的記録</a:t>
          </a:r>
        </a:p>
      </dgm:t>
    </dgm:pt>
    <dgm:pt modelId="{3AF69F53-97E7-438E-AAA7-DB084AC5AA74}" type="parTrans" cxnId="{740FB7F5-D695-468A-AF40-BC4701E9459C}">
      <dgm:prSet/>
      <dgm:spPr/>
    </dgm:pt>
    <dgm:pt modelId="{06FF9767-E692-47A6-B442-530D7834032E}" type="sibTrans" cxnId="{740FB7F5-D695-468A-AF40-BC4701E9459C}">
      <dgm:prSet/>
      <dgm:spPr/>
    </dgm:pt>
    <dgm:pt modelId="{7E3E5455-F803-4CA4-A66E-042C75E71B83}" type="pres">
      <dgm:prSet presAssocID="{0BDE14FD-2EF8-4A3A-B4E0-A354EFBA195C}" presName="Name0" presStyleCnt="0">
        <dgm:presLayoutVars>
          <dgm:dir/>
          <dgm:animLvl val="lvl"/>
          <dgm:resizeHandles val="exact"/>
        </dgm:presLayoutVars>
      </dgm:prSet>
      <dgm:spPr/>
      <dgm:t>
        <a:bodyPr/>
        <a:lstStyle/>
        <a:p>
          <a:endParaRPr kumimoji="1" lang="ja-JP" altLang="en-US"/>
        </a:p>
      </dgm:t>
    </dgm:pt>
    <dgm:pt modelId="{A820A804-CD6F-430C-9B9E-E253C993A431}" type="pres">
      <dgm:prSet presAssocID="{1FE2564A-7975-4CF1-AB45-0800E0116E2F}" presName="composite" presStyleCnt="0"/>
      <dgm:spPr/>
    </dgm:pt>
    <dgm:pt modelId="{96B67406-FE4C-4C71-B7D0-F76814CFD2FD}" type="pres">
      <dgm:prSet presAssocID="{1FE2564A-7975-4CF1-AB45-0800E0116E2F}" presName="parTx" presStyleLbl="alignNode1" presStyleIdx="0" presStyleCnt="1" custScaleY="98624">
        <dgm:presLayoutVars>
          <dgm:chMax val="0"/>
          <dgm:chPref val="0"/>
          <dgm:bulletEnabled val="1"/>
        </dgm:presLayoutVars>
      </dgm:prSet>
      <dgm:spPr/>
      <dgm:t>
        <a:bodyPr/>
        <a:lstStyle/>
        <a:p>
          <a:endParaRPr kumimoji="1" lang="ja-JP" altLang="en-US"/>
        </a:p>
      </dgm:t>
    </dgm:pt>
    <dgm:pt modelId="{9A79EF5F-F639-442E-AD0F-11F17A0552CC}" type="pres">
      <dgm:prSet presAssocID="{1FE2564A-7975-4CF1-AB45-0800E0116E2F}" presName="desTx" presStyleLbl="alignAccFollowNode1" presStyleIdx="0" presStyleCnt="1">
        <dgm:presLayoutVars>
          <dgm:bulletEnabled val="1"/>
        </dgm:presLayoutVars>
      </dgm:prSet>
      <dgm:spPr/>
      <dgm:t>
        <a:bodyPr/>
        <a:lstStyle/>
        <a:p>
          <a:endParaRPr kumimoji="1" lang="ja-JP" altLang="en-US"/>
        </a:p>
      </dgm:t>
    </dgm:pt>
  </dgm:ptLst>
  <dgm:cxnLst>
    <dgm:cxn modelId="{03392DCA-66E2-49CB-B9C7-793979B7BFB4}" type="presOf" srcId="{2B743E06-4F3A-4003-AD0C-EFA250E20D8D}" destId="{9A79EF5F-F639-442E-AD0F-11F17A0552CC}" srcOrd="0" destOrd="0" presId="urn:microsoft.com/office/officeart/2005/8/layout/hList1"/>
    <dgm:cxn modelId="{740FB7F5-D695-468A-AF40-BC4701E9459C}" srcId="{1FE2564A-7975-4CF1-AB45-0800E0116E2F}" destId="{2B743E06-4F3A-4003-AD0C-EFA250E20D8D}" srcOrd="0" destOrd="0" parTransId="{3AF69F53-97E7-438E-AAA7-DB084AC5AA74}" sibTransId="{06FF9767-E692-47A6-B442-530D7834032E}"/>
    <dgm:cxn modelId="{236CC6B9-0811-4902-B7E3-32E4A757A957}" type="presOf" srcId="{1FE2564A-7975-4CF1-AB45-0800E0116E2F}" destId="{96B67406-FE4C-4C71-B7D0-F76814CFD2FD}" srcOrd="0" destOrd="0" presId="urn:microsoft.com/office/officeart/2005/8/layout/hList1"/>
    <dgm:cxn modelId="{03483208-E9AC-4829-8954-DB06170E938B}" srcId="{0BDE14FD-2EF8-4A3A-B4E0-A354EFBA195C}" destId="{1FE2564A-7975-4CF1-AB45-0800E0116E2F}" srcOrd="0" destOrd="0" parTransId="{F40B8A73-1412-4830-A566-3D479B40207F}" sibTransId="{C649F4B2-8E77-496D-B0C0-36C065E9A1AF}"/>
    <dgm:cxn modelId="{5FC8BB47-2BD5-4161-9381-25EA2E0FF089}" type="presOf" srcId="{0BDE14FD-2EF8-4A3A-B4E0-A354EFBA195C}" destId="{7E3E5455-F803-4CA4-A66E-042C75E71B83}" srcOrd="0" destOrd="0" presId="urn:microsoft.com/office/officeart/2005/8/layout/hList1"/>
    <dgm:cxn modelId="{EBDC34E1-5589-4A8C-9558-3C25CBC69368}" type="presParOf" srcId="{7E3E5455-F803-4CA4-A66E-042C75E71B83}" destId="{A820A804-CD6F-430C-9B9E-E253C993A431}" srcOrd="0" destOrd="0" presId="urn:microsoft.com/office/officeart/2005/8/layout/hList1"/>
    <dgm:cxn modelId="{E380A977-103E-4620-8ABA-F4F106F219C2}" type="presParOf" srcId="{A820A804-CD6F-430C-9B9E-E253C993A431}" destId="{96B67406-FE4C-4C71-B7D0-F76814CFD2FD}" srcOrd="0" destOrd="0" presId="urn:microsoft.com/office/officeart/2005/8/layout/hList1"/>
    <dgm:cxn modelId="{23224F72-442E-48CD-9651-08647150ADEB}" type="presParOf" srcId="{A820A804-CD6F-430C-9B9E-E253C993A431}" destId="{9A79EF5F-F639-442E-AD0F-11F17A0552C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B44532-1176-4240-852B-05DCE466223B}"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kumimoji="1" lang="ja-JP" altLang="en-US"/>
        </a:p>
      </dgm:t>
    </dgm:pt>
    <dgm:pt modelId="{665781CE-780D-4916-81CE-680521A25E46}">
      <dgm:prSet phldrT="[テキスト]" custT="1"/>
      <dgm:spPr/>
      <dgm:t>
        <a:bodyPr/>
        <a:lstStyle/>
        <a:p>
          <a:r>
            <a:rPr kumimoji="1" lang="ja-JP" altLang="en-US" sz="2600" dirty="0"/>
            <a:t>行動観察の力を磨きましょう</a:t>
          </a:r>
        </a:p>
      </dgm:t>
    </dgm:pt>
    <dgm:pt modelId="{58D2D588-36D6-47FF-93B2-44CBC2D41ED7}" type="parTrans" cxnId="{2786C367-5BFE-422F-BDE6-67444247B0B4}">
      <dgm:prSet/>
      <dgm:spPr/>
      <dgm:t>
        <a:bodyPr/>
        <a:lstStyle/>
        <a:p>
          <a:endParaRPr kumimoji="1" lang="ja-JP" altLang="en-US"/>
        </a:p>
      </dgm:t>
    </dgm:pt>
    <dgm:pt modelId="{054D8DA9-51EF-4F92-BF56-DA3B9993305C}" type="sibTrans" cxnId="{2786C367-5BFE-422F-BDE6-67444247B0B4}">
      <dgm:prSet/>
      <dgm:spPr/>
      <dgm:t>
        <a:bodyPr/>
        <a:lstStyle/>
        <a:p>
          <a:endParaRPr kumimoji="1" lang="ja-JP" altLang="en-US"/>
        </a:p>
      </dgm:t>
    </dgm:pt>
    <dgm:pt modelId="{7892AA35-EF00-45AD-B8A9-A6985688FDF8}">
      <dgm:prSet phldrT="[テキスト]" custT="1"/>
      <dgm:spPr/>
      <dgm:t>
        <a:bodyPr/>
        <a:lstStyle/>
        <a:p>
          <a:r>
            <a:rPr kumimoji="1" lang="ja-JP" altLang="en-US" sz="2600" dirty="0"/>
            <a:t>情報に対し開かれましょう</a:t>
          </a:r>
        </a:p>
      </dgm:t>
    </dgm:pt>
    <dgm:pt modelId="{0F01328D-E8CD-48F5-8C16-1351BBE23638}" type="parTrans" cxnId="{0B4E36F2-F2CF-44AA-A5A8-7F215CC120E3}">
      <dgm:prSet/>
      <dgm:spPr/>
      <dgm:t>
        <a:bodyPr/>
        <a:lstStyle/>
        <a:p>
          <a:endParaRPr kumimoji="1" lang="ja-JP" altLang="en-US"/>
        </a:p>
      </dgm:t>
    </dgm:pt>
    <dgm:pt modelId="{84A0EF9F-681E-4984-859A-D2A3646D8A77}" type="sibTrans" cxnId="{0B4E36F2-F2CF-44AA-A5A8-7F215CC120E3}">
      <dgm:prSet/>
      <dgm:spPr/>
      <dgm:t>
        <a:bodyPr/>
        <a:lstStyle/>
        <a:p>
          <a:endParaRPr kumimoji="1" lang="ja-JP" altLang="en-US"/>
        </a:p>
      </dgm:t>
    </dgm:pt>
    <dgm:pt modelId="{E62D3B4C-0FAE-4DD5-A13B-4F76EC11B105}">
      <dgm:prSet phldrT="[テキスト]" custT="1"/>
      <dgm:spPr/>
      <dgm:t>
        <a:bodyPr/>
        <a:lstStyle/>
        <a:p>
          <a:pPr defTabSz="927100">
            <a:tabLst/>
          </a:pPr>
          <a:r>
            <a:rPr kumimoji="1" lang="ja-JP" altLang="en-US" sz="2600" dirty="0"/>
            <a:t>症状や問題の背景を考える癖をつけましょう</a:t>
          </a:r>
        </a:p>
      </dgm:t>
    </dgm:pt>
    <dgm:pt modelId="{C4C8F50F-58C2-47EB-8320-5DDC8ACA2581}" type="parTrans" cxnId="{F849DC18-7E74-4574-BC7B-AA2BB97D0FDC}">
      <dgm:prSet/>
      <dgm:spPr/>
      <dgm:t>
        <a:bodyPr/>
        <a:lstStyle/>
        <a:p>
          <a:endParaRPr kumimoji="1" lang="ja-JP" altLang="en-US"/>
        </a:p>
      </dgm:t>
    </dgm:pt>
    <dgm:pt modelId="{35BFF3F1-98E8-473C-ACCF-9A6685644EBB}" type="sibTrans" cxnId="{F849DC18-7E74-4574-BC7B-AA2BB97D0FDC}">
      <dgm:prSet/>
      <dgm:spPr/>
      <dgm:t>
        <a:bodyPr/>
        <a:lstStyle/>
        <a:p>
          <a:endParaRPr kumimoji="1" lang="ja-JP" altLang="en-US"/>
        </a:p>
      </dgm:t>
    </dgm:pt>
    <dgm:pt modelId="{E647D02D-D5F7-4FBB-A2C8-2FBC32562132}">
      <dgm:prSet phldrT="[テキスト]" custT="1"/>
      <dgm:spPr/>
      <dgm:t>
        <a:bodyPr/>
        <a:lstStyle/>
        <a:p>
          <a:r>
            <a:rPr kumimoji="1" lang="ja-JP" altLang="en-US" sz="2600" dirty="0"/>
            <a:t>具体的な手立てを見出していきましょう</a:t>
          </a:r>
        </a:p>
      </dgm:t>
    </dgm:pt>
    <dgm:pt modelId="{EE1431D9-733D-4009-9073-C31C8A6F8D37}" type="parTrans" cxnId="{5F3AF5E7-BDBB-4E2E-B679-61FB81325136}">
      <dgm:prSet/>
      <dgm:spPr/>
      <dgm:t>
        <a:bodyPr/>
        <a:lstStyle/>
        <a:p>
          <a:endParaRPr kumimoji="1" lang="ja-JP" altLang="en-US"/>
        </a:p>
      </dgm:t>
    </dgm:pt>
    <dgm:pt modelId="{68AB3788-E426-4FC1-8DEF-DB1023626AC0}" type="sibTrans" cxnId="{5F3AF5E7-BDBB-4E2E-B679-61FB81325136}">
      <dgm:prSet/>
      <dgm:spPr/>
      <dgm:t>
        <a:bodyPr/>
        <a:lstStyle/>
        <a:p>
          <a:endParaRPr kumimoji="1" lang="ja-JP" altLang="en-US"/>
        </a:p>
      </dgm:t>
    </dgm:pt>
    <dgm:pt modelId="{E9614238-7DE4-4510-BE96-D638CF2E279B}" type="pres">
      <dgm:prSet presAssocID="{36B44532-1176-4240-852B-05DCE466223B}" presName="outerComposite" presStyleCnt="0">
        <dgm:presLayoutVars>
          <dgm:chMax val="5"/>
          <dgm:dir/>
          <dgm:resizeHandles val="exact"/>
        </dgm:presLayoutVars>
      </dgm:prSet>
      <dgm:spPr/>
      <dgm:t>
        <a:bodyPr/>
        <a:lstStyle/>
        <a:p>
          <a:endParaRPr kumimoji="1" lang="ja-JP" altLang="en-US"/>
        </a:p>
      </dgm:t>
    </dgm:pt>
    <dgm:pt modelId="{6F273CCC-BFDA-477B-926A-2AA7A1C6CFCB}" type="pres">
      <dgm:prSet presAssocID="{36B44532-1176-4240-852B-05DCE466223B}" presName="dummyMaxCanvas" presStyleCnt="0">
        <dgm:presLayoutVars/>
      </dgm:prSet>
      <dgm:spPr/>
    </dgm:pt>
    <dgm:pt modelId="{F876C41B-43AD-48C6-B05B-9C93E405F277}" type="pres">
      <dgm:prSet presAssocID="{36B44532-1176-4240-852B-05DCE466223B}" presName="FourNodes_1" presStyleLbl="node1" presStyleIdx="0" presStyleCnt="4" custLinFactNeighborX="2817" custLinFactNeighborY="3359">
        <dgm:presLayoutVars>
          <dgm:bulletEnabled val="1"/>
        </dgm:presLayoutVars>
      </dgm:prSet>
      <dgm:spPr/>
      <dgm:t>
        <a:bodyPr/>
        <a:lstStyle/>
        <a:p>
          <a:endParaRPr kumimoji="1" lang="ja-JP" altLang="en-US"/>
        </a:p>
      </dgm:t>
    </dgm:pt>
    <dgm:pt modelId="{C7B781AE-C2BA-4485-BD41-C8A5B565998C}" type="pres">
      <dgm:prSet presAssocID="{36B44532-1176-4240-852B-05DCE466223B}" presName="FourNodes_2" presStyleLbl="node1" presStyleIdx="1" presStyleCnt="4">
        <dgm:presLayoutVars>
          <dgm:bulletEnabled val="1"/>
        </dgm:presLayoutVars>
      </dgm:prSet>
      <dgm:spPr/>
      <dgm:t>
        <a:bodyPr/>
        <a:lstStyle/>
        <a:p>
          <a:endParaRPr kumimoji="1" lang="ja-JP" altLang="en-US"/>
        </a:p>
      </dgm:t>
    </dgm:pt>
    <dgm:pt modelId="{AEC8895B-C589-4A7D-9F46-47F27A89A5AE}" type="pres">
      <dgm:prSet presAssocID="{36B44532-1176-4240-852B-05DCE466223B}" presName="FourNodes_3" presStyleLbl="node1" presStyleIdx="2" presStyleCnt="4">
        <dgm:presLayoutVars>
          <dgm:bulletEnabled val="1"/>
        </dgm:presLayoutVars>
      </dgm:prSet>
      <dgm:spPr/>
      <dgm:t>
        <a:bodyPr/>
        <a:lstStyle/>
        <a:p>
          <a:endParaRPr kumimoji="1" lang="ja-JP" altLang="en-US"/>
        </a:p>
      </dgm:t>
    </dgm:pt>
    <dgm:pt modelId="{9B494EA9-EA71-43ED-A27E-D15E11E7EEAD}" type="pres">
      <dgm:prSet presAssocID="{36B44532-1176-4240-852B-05DCE466223B}" presName="FourNodes_4" presStyleLbl="node1" presStyleIdx="3" presStyleCnt="4">
        <dgm:presLayoutVars>
          <dgm:bulletEnabled val="1"/>
        </dgm:presLayoutVars>
      </dgm:prSet>
      <dgm:spPr/>
      <dgm:t>
        <a:bodyPr/>
        <a:lstStyle/>
        <a:p>
          <a:endParaRPr kumimoji="1" lang="ja-JP" altLang="en-US"/>
        </a:p>
      </dgm:t>
    </dgm:pt>
    <dgm:pt modelId="{96B56BA1-CEA8-486C-8C78-7CE276B86F28}" type="pres">
      <dgm:prSet presAssocID="{36B44532-1176-4240-852B-05DCE466223B}" presName="FourConn_1-2" presStyleLbl="fgAccFollowNode1" presStyleIdx="0" presStyleCnt="3">
        <dgm:presLayoutVars>
          <dgm:bulletEnabled val="1"/>
        </dgm:presLayoutVars>
      </dgm:prSet>
      <dgm:spPr/>
      <dgm:t>
        <a:bodyPr/>
        <a:lstStyle/>
        <a:p>
          <a:endParaRPr kumimoji="1" lang="ja-JP" altLang="en-US"/>
        </a:p>
      </dgm:t>
    </dgm:pt>
    <dgm:pt modelId="{D5F0FFCF-7656-40CF-B04A-69B1988BF023}" type="pres">
      <dgm:prSet presAssocID="{36B44532-1176-4240-852B-05DCE466223B}" presName="FourConn_2-3" presStyleLbl="fgAccFollowNode1" presStyleIdx="1" presStyleCnt="3">
        <dgm:presLayoutVars>
          <dgm:bulletEnabled val="1"/>
        </dgm:presLayoutVars>
      </dgm:prSet>
      <dgm:spPr/>
      <dgm:t>
        <a:bodyPr/>
        <a:lstStyle/>
        <a:p>
          <a:endParaRPr kumimoji="1" lang="ja-JP" altLang="en-US"/>
        </a:p>
      </dgm:t>
    </dgm:pt>
    <dgm:pt modelId="{D5FCAEA0-D004-4223-895C-39B71448D85B}" type="pres">
      <dgm:prSet presAssocID="{36B44532-1176-4240-852B-05DCE466223B}" presName="FourConn_3-4" presStyleLbl="fgAccFollowNode1" presStyleIdx="2" presStyleCnt="3">
        <dgm:presLayoutVars>
          <dgm:bulletEnabled val="1"/>
        </dgm:presLayoutVars>
      </dgm:prSet>
      <dgm:spPr/>
      <dgm:t>
        <a:bodyPr/>
        <a:lstStyle/>
        <a:p>
          <a:endParaRPr kumimoji="1" lang="ja-JP" altLang="en-US"/>
        </a:p>
      </dgm:t>
    </dgm:pt>
    <dgm:pt modelId="{78F5DAE2-BBA6-4784-ABE9-31F7DE261184}" type="pres">
      <dgm:prSet presAssocID="{36B44532-1176-4240-852B-05DCE466223B}" presName="FourNodes_1_text" presStyleLbl="node1" presStyleIdx="3" presStyleCnt="4">
        <dgm:presLayoutVars>
          <dgm:bulletEnabled val="1"/>
        </dgm:presLayoutVars>
      </dgm:prSet>
      <dgm:spPr/>
      <dgm:t>
        <a:bodyPr/>
        <a:lstStyle/>
        <a:p>
          <a:endParaRPr kumimoji="1" lang="ja-JP" altLang="en-US"/>
        </a:p>
      </dgm:t>
    </dgm:pt>
    <dgm:pt modelId="{5C992A6B-A965-4F36-9344-5AD5AB3E2E14}" type="pres">
      <dgm:prSet presAssocID="{36B44532-1176-4240-852B-05DCE466223B}" presName="FourNodes_2_text" presStyleLbl="node1" presStyleIdx="3" presStyleCnt="4">
        <dgm:presLayoutVars>
          <dgm:bulletEnabled val="1"/>
        </dgm:presLayoutVars>
      </dgm:prSet>
      <dgm:spPr/>
      <dgm:t>
        <a:bodyPr/>
        <a:lstStyle/>
        <a:p>
          <a:endParaRPr kumimoji="1" lang="ja-JP" altLang="en-US"/>
        </a:p>
      </dgm:t>
    </dgm:pt>
    <dgm:pt modelId="{45A8305E-4834-4DFF-93FC-6C920312289D}" type="pres">
      <dgm:prSet presAssocID="{36B44532-1176-4240-852B-05DCE466223B}" presName="FourNodes_3_text" presStyleLbl="node1" presStyleIdx="3" presStyleCnt="4">
        <dgm:presLayoutVars>
          <dgm:bulletEnabled val="1"/>
        </dgm:presLayoutVars>
      </dgm:prSet>
      <dgm:spPr/>
      <dgm:t>
        <a:bodyPr/>
        <a:lstStyle/>
        <a:p>
          <a:endParaRPr kumimoji="1" lang="ja-JP" altLang="en-US"/>
        </a:p>
      </dgm:t>
    </dgm:pt>
    <dgm:pt modelId="{2B5B1D08-CB90-44F0-AAC1-BF8A98B48C9E}" type="pres">
      <dgm:prSet presAssocID="{36B44532-1176-4240-852B-05DCE466223B}" presName="FourNodes_4_text" presStyleLbl="node1" presStyleIdx="3" presStyleCnt="4">
        <dgm:presLayoutVars>
          <dgm:bulletEnabled val="1"/>
        </dgm:presLayoutVars>
      </dgm:prSet>
      <dgm:spPr/>
      <dgm:t>
        <a:bodyPr/>
        <a:lstStyle/>
        <a:p>
          <a:endParaRPr kumimoji="1" lang="ja-JP" altLang="en-US"/>
        </a:p>
      </dgm:t>
    </dgm:pt>
  </dgm:ptLst>
  <dgm:cxnLst>
    <dgm:cxn modelId="{A05F786C-EAC1-4C35-B0BE-3A0D567473B6}" type="presOf" srcId="{E62D3B4C-0FAE-4DD5-A13B-4F76EC11B105}" destId="{45A8305E-4834-4DFF-93FC-6C920312289D}" srcOrd="1" destOrd="0" presId="urn:microsoft.com/office/officeart/2005/8/layout/vProcess5"/>
    <dgm:cxn modelId="{F4D988C3-C0D8-4BC4-A8CB-4688021F7D40}" type="presOf" srcId="{665781CE-780D-4916-81CE-680521A25E46}" destId="{78F5DAE2-BBA6-4784-ABE9-31F7DE261184}" srcOrd="1" destOrd="0" presId="urn:microsoft.com/office/officeart/2005/8/layout/vProcess5"/>
    <dgm:cxn modelId="{12BE75E7-E046-4DA7-9D16-73E92FAC4C17}" type="presOf" srcId="{665781CE-780D-4916-81CE-680521A25E46}" destId="{F876C41B-43AD-48C6-B05B-9C93E405F277}" srcOrd="0" destOrd="0" presId="urn:microsoft.com/office/officeart/2005/8/layout/vProcess5"/>
    <dgm:cxn modelId="{97FED71F-2D7B-4357-8D2C-3E205C706A42}" type="presOf" srcId="{84A0EF9F-681E-4984-859A-D2A3646D8A77}" destId="{D5F0FFCF-7656-40CF-B04A-69B1988BF023}" srcOrd="0" destOrd="0" presId="urn:microsoft.com/office/officeart/2005/8/layout/vProcess5"/>
    <dgm:cxn modelId="{0B4E36F2-F2CF-44AA-A5A8-7F215CC120E3}" srcId="{36B44532-1176-4240-852B-05DCE466223B}" destId="{7892AA35-EF00-45AD-B8A9-A6985688FDF8}" srcOrd="1" destOrd="0" parTransId="{0F01328D-E8CD-48F5-8C16-1351BBE23638}" sibTransId="{84A0EF9F-681E-4984-859A-D2A3646D8A77}"/>
    <dgm:cxn modelId="{8C34FCE3-1A6B-48B9-92A4-072AE518FCA3}" type="presOf" srcId="{35BFF3F1-98E8-473C-ACCF-9A6685644EBB}" destId="{D5FCAEA0-D004-4223-895C-39B71448D85B}" srcOrd="0" destOrd="0" presId="urn:microsoft.com/office/officeart/2005/8/layout/vProcess5"/>
    <dgm:cxn modelId="{A7CEBA80-110A-4D66-9BF2-AF64602FA9CB}" type="presOf" srcId="{7892AA35-EF00-45AD-B8A9-A6985688FDF8}" destId="{C7B781AE-C2BA-4485-BD41-C8A5B565998C}" srcOrd="0" destOrd="0" presId="urn:microsoft.com/office/officeart/2005/8/layout/vProcess5"/>
    <dgm:cxn modelId="{1B9A5FEE-81B2-4E76-9C22-0213C9BD6446}" type="presOf" srcId="{E647D02D-D5F7-4FBB-A2C8-2FBC32562132}" destId="{2B5B1D08-CB90-44F0-AAC1-BF8A98B48C9E}" srcOrd="1" destOrd="0" presId="urn:microsoft.com/office/officeart/2005/8/layout/vProcess5"/>
    <dgm:cxn modelId="{A87580A2-DD9C-4920-A69E-D7F05C04AC9C}" type="presOf" srcId="{36B44532-1176-4240-852B-05DCE466223B}" destId="{E9614238-7DE4-4510-BE96-D638CF2E279B}" srcOrd="0" destOrd="0" presId="urn:microsoft.com/office/officeart/2005/8/layout/vProcess5"/>
    <dgm:cxn modelId="{2786C367-5BFE-422F-BDE6-67444247B0B4}" srcId="{36B44532-1176-4240-852B-05DCE466223B}" destId="{665781CE-780D-4916-81CE-680521A25E46}" srcOrd="0" destOrd="0" parTransId="{58D2D588-36D6-47FF-93B2-44CBC2D41ED7}" sibTransId="{054D8DA9-51EF-4F92-BF56-DA3B9993305C}"/>
    <dgm:cxn modelId="{2995C23C-B302-4B16-BFA6-13720C554C21}" type="presOf" srcId="{E62D3B4C-0FAE-4DD5-A13B-4F76EC11B105}" destId="{AEC8895B-C589-4A7D-9F46-47F27A89A5AE}" srcOrd="0" destOrd="0" presId="urn:microsoft.com/office/officeart/2005/8/layout/vProcess5"/>
    <dgm:cxn modelId="{39F48C04-3525-4FD0-A7FA-210214CC9409}" type="presOf" srcId="{054D8DA9-51EF-4F92-BF56-DA3B9993305C}" destId="{96B56BA1-CEA8-486C-8C78-7CE276B86F28}" srcOrd="0" destOrd="0" presId="urn:microsoft.com/office/officeart/2005/8/layout/vProcess5"/>
    <dgm:cxn modelId="{5F3AF5E7-BDBB-4E2E-B679-61FB81325136}" srcId="{36B44532-1176-4240-852B-05DCE466223B}" destId="{E647D02D-D5F7-4FBB-A2C8-2FBC32562132}" srcOrd="3" destOrd="0" parTransId="{EE1431D9-733D-4009-9073-C31C8A6F8D37}" sibTransId="{68AB3788-E426-4FC1-8DEF-DB1023626AC0}"/>
    <dgm:cxn modelId="{CD60C3DE-A381-4C7C-BF98-34F674490A29}" type="presOf" srcId="{E647D02D-D5F7-4FBB-A2C8-2FBC32562132}" destId="{9B494EA9-EA71-43ED-A27E-D15E11E7EEAD}" srcOrd="0" destOrd="0" presId="urn:microsoft.com/office/officeart/2005/8/layout/vProcess5"/>
    <dgm:cxn modelId="{E492B406-5170-4D2A-B9B3-F4BB1188E6F7}" type="presOf" srcId="{7892AA35-EF00-45AD-B8A9-A6985688FDF8}" destId="{5C992A6B-A965-4F36-9344-5AD5AB3E2E14}" srcOrd="1" destOrd="0" presId="urn:microsoft.com/office/officeart/2005/8/layout/vProcess5"/>
    <dgm:cxn modelId="{F849DC18-7E74-4574-BC7B-AA2BB97D0FDC}" srcId="{36B44532-1176-4240-852B-05DCE466223B}" destId="{E62D3B4C-0FAE-4DD5-A13B-4F76EC11B105}" srcOrd="2" destOrd="0" parTransId="{C4C8F50F-58C2-47EB-8320-5DDC8ACA2581}" sibTransId="{35BFF3F1-98E8-473C-ACCF-9A6685644EBB}"/>
    <dgm:cxn modelId="{EAF4F54A-D7ED-4D81-8FB2-AF0C6F3DA768}" type="presParOf" srcId="{E9614238-7DE4-4510-BE96-D638CF2E279B}" destId="{6F273CCC-BFDA-477B-926A-2AA7A1C6CFCB}" srcOrd="0" destOrd="0" presId="urn:microsoft.com/office/officeart/2005/8/layout/vProcess5"/>
    <dgm:cxn modelId="{484BFA1E-B102-4455-881B-7D73BBFBAB4F}" type="presParOf" srcId="{E9614238-7DE4-4510-BE96-D638CF2E279B}" destId="{F876C41B-43AD-48C6-B05B-9C93E405F277}" srcOrd="1" destOrd="0" presId="urn:microsoft.com/office/officeart/2005/8/layout/vProcess5"/>
    <dgm:cxn modelId="{70F7BF5B-D245-451F-97FA-B4EBC76C6E83}" type="presParOf" srcId="{E9614238-7DE4-4510-BE96-D638CF2E279B}" destId="{C7B781AE-C2BA-4485-BD41-C8A5B565998C}" srcOrd="2" destOrd="0" presId="urn:microsoft.com/office/officeart/2005/8/layout/vProcess5"/>
    <dgm:cxn modelId="{19468A02-0393-46EC-8A26-41B1478BF7A0}" type="presParOf" srcId="{E9614238-7DE4-4510-BE96-D638CF2E279B}" destId="{AEC8895B-C589-4A7D-9F46-47F27A89A5AE}" srcOrd="3" destOrd="0" presId="urn:microsoft.com/office/officeart/2005/8/layout/vProcess5"/>
    <dgm:cxn modelId="{8DC393F3-3BEA-46CE-99F6-550FB9681048}" type="presParOf" srcId="{E9614238-7DE4-4510-BE96-D638CF2E279B}" destId="{9B494EA9-EA71-43ED-A27E-D15E11E7EEAD}" srcOrd="4" destOrd="0" presId="urn:microsoft.com/office/officeart/2005/8/layout/vProcess5"/>
    <dgm:cxn modelId="{366AE2ED-0681-45F0-B430-0098A01EE140}" type="presParOf" srcId="{E9614238-7DE4-4510-BE96-D638CF2E279B}" destId="{96B56BA1-CEA8-486C-8C78-7CE276B86F28}" srcOrd="5" destOrd="0" presId="urn:microsoft.com/office/officeart/2005/8/layout/vProcess5"/>
    <dgm:cxn modelId="{5D616DE8-7B16-485C-81CF-19138F9FB0C5}" type="presParOf" srcId="{E9614238-7DE4-4510-BE96-D638CF2E279B}" destId="{D5F0FFCF-7656-40CF-B04A-69B1988BF023}" srcOrd="6" destOrd="0" presId="urn:microsoft.com/office/officeart/2005/8/layout/vProcess5"/>
    <dgm:cxn modelId="{65469AA0-8338-443E-AF6E-A9F8D4BC8452}" type="presParOf" srcId="{E9614238-7DE4-4510-BE96-D638CF2E279B}" destId="{D5FCAEA0-D004-4223-895C-39B71448D85B}" srcOrd="7" destOrd="0" presId="urn:microsoft.com/office/officeart/2005/8/layout/vProcess5"/>
    <dgm:cxn modelId="{EAC37E5C-D46A-43E6-9319-B45564D75610}" type="presParOf" srcId="{E9614238-7DE4-4510-BE96-D638CF2E279B}" destId="{78F5DAE2-BBA6-4784-ABE9-31F7DE261184}" srcOrd="8" destOrd="0" presId="urn:microsoft.com/office/officeart/2005/8/layout/vProcess5"/>
    <dgm:cxn modelId="{BA764DD0-6049-4897-B65F-39798D8C8AFF}" type="presParOf" srcId="{E9614238-7DE4-4510-BE96-D638CF2E279B}" destId="{5C992A6B-A965-4F36-9344-5AD5AB3E2E14}" srcOrd="9" destOrd="0" presId="urn:microsoft.com/office/officeart/2005/8/layout/vProcess5"/>
    <dgm:cxn modelId="{BA74B73E-F77E-4486-89BD-36F8D5B65760}" type="presParOf" srcId="{E9614238-7DE4-4510-BE96-D638CF2E279B}" destId="{45A8305E-4834-4DFF-93FC-6C920312289D}" srcOrd="10" destOrd="0" presId="urn:microsoft.com/office/officeart/2005/8/layout/vProcess5"/>
    <dgm:cxn modelId="{165FB3FC-50AC-4E47-B3FD-4B1079803371}" type="presParOf" srcId="{E9614238-7DE4-4510-BE96-D638CF2E279B}" destId="{2B5B1D08-CB90-44F0-AAC1-BF8A98B48C9E}"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32B529-29F1-46D4-B5A1-C0B39746AE52}"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kumimoji="1" lang="ja-JP" altLang="en-US"/>
        </a:p>
      </dgm:t>
    </dgm:pt>
    <dgm:pt modelId="{0D1ED32E-2434-4305-95B4-B08AE5B7F1C0}">
      <dgm:prSet custT="1"/>
      <dgm:spPr/>
      <dgm:t>
        <a:bodyPr/>
        <a:lstStyle/>
        <a:p>
          <a:r>
            <a:rPr kumimoji="1" lang="ja-JP" altLang="en-US" sz="2800" b="1"/>
            <a:t>しっかり参加しましょう</a:t>
          </a:r>
          <a:endParaRPr lang="ja-JP" altLang="en-US" sz="2800" b="1"/>
        </a:p>
      </dgm:t>
    </dgm:pt>
    <dgm:pt modelId="{95E9005A-756B-468A-B549-A1AA3007DCE4}" type="parTrans" cxnId="{6AA5EA16-E716-4945-B625-EA3D16626CF0}">
      <dgm:prSet/>
      <dgm:spPr/>
      <dgm:t>
        <a:bodyPr/>
        <a:lstStyle/>
        <a:p>
          <a:endParaRPr kumimoji="1" lang="ja-JP" altLang="en-US"/>
        </a:p>
      </dgm:t>
    </dgm:pt>
    <dgm:pt modelId="{DC6918AF-3C66-43C6-8BCA-BF99880F20F3}" type="sibTrans" cxnId="{6AA5EA16-E716-4945-B625-EA3D16626CF0}">
      <dgm:prSet/>
      <dgm:spPr/>
      <dgm:t>
        <a:bodyPr/>
        <a:lstStyle/>
        <a:p>
          <a:endParaRPr kumimoji="1" lang="ja-JP" altLang="en-US"/>
        </a:p>
      </dgm:t>
    </dgm:pt>
    <dgm:pt modelId="{4C481CE9-375D-4BCB-A576-5FB5ABF5ABBE}">
      <dgm:prSet custT="1"/>
      <dgm:spPr/>
      <dgm:t>
        <a:bodyPr/>
        <a:lstStyle/>
        <a:p>
          <a:r>
            <a:rPr kumimoji="1" lang="ja-JP" altLang="en-US" sz="2800" b="1"/>
            <a:t>資料作りをがんばりましょう</a:t>
          </a:r>
          <a:endParaRPr lang="ja-JP" altLang="en-US" sz="2800" b="1"/>
        </a:p>
      </dgm:t>
    </dgm:pt>
    <dgm:pt modelId="{73A7FE80-3C34-4482-9E22-2A4A113E7128}" type="parTrans" cxnId="{53EDBB67-8A81-4D74-9E43-D6F2507EF70F}">
      <dgm:prSet/>
      <dgm:spPr/>
      <dgm:t>
        <a:bodyPr/>
        <a:lstStyle/>
        <a:p>
          <a:endParaRPr kumimoji="1" lang="ja-JP" altLang="en-US"/>
        </a:p>
      </dgm:t>
    </dgm:pt>
    <dgm:pt modelId="{A75D5544-8855-4019-BEF6-C7B98E0BF63F}" type="sibTrans" cxnId="{53EDBB67-8A81-4D74-9E43-D6F2507EF70F}">
      <dgm:prSet/>
      <dgm:spPr/>
      <dgm:t>
        <a:bodyPr/>
        <a:lstStyle/>
        <a:p>
          <a:endParaRPr kumimoji="1" lang="ja-JP" altLang="en-US"/>
        </a:p>
      </dgm:t>
    </dgm:pt>
    <dgm:pt modelId="{6998B7B6-B1BD-4D7C-B837-5860B80022A1}">
      <dgm:prSet custT="1"/>
      <dgm:spPr/>
      <dgm:t>
        <a:bodyPr/>
        <a:lstStyle/>
        <a:p>
          <a:r>
            <a:rPr kumimoji="1" lang="ja-JP" altLang="en-US" sz="2800" b="1" i="0" dirty="0"/>
            <a:t>プレゼンテーションをうまくなりましょう</a:t>
          </a:r>
          <a:endParaRPr lang="ja-JP" altLang="en-US" sz="2800" b="1" i="0" dirty="0"/>
        </a:p>
      </dgm:t>
    </dgm:pt>
    <dgm:pt modelId="{DBCDA158-3F46-4713-AC86-8C89BB814E51}" type="parTrans" cxnId="{74580742-950A-4703-954D-8F0E5E794C14}">
      <dgm:prSet/>
      <dgm:spPr/>
      <dgm:t>
        <a:bodyPr/>
        <a:lstStyle/>
        <a:p>
          <a:endParaRPr kumimoji="1" lang="ja-JP" altLang="en-US"/>
        </a:p>
      </dgm:t>
    </dgm:pt>
    <dgm:pt modelId="{39597B82-7914-4D9D-84F1-14544B8464BF}" type="sibTrans" cxnId="{74580742-950A-4703-954D-8F0E5E794C14}">
      <dgm:prSet/>
      <dgm:spPr/>
      <dgm:t>
        <a:bodyPr/>
        <a:lstStyle/>
        <a:p>
          <a:endParaRPr kumimoji="1" lang="ja-JP" altLang="en-US"/>
        </a:p>
      </dgm:t>
    </dgm:pt>
    <dgm:pt modelId="{DFCC548D-02E2-446F-84D3-C2766F1B4148}">
      <dgm:prSet custT="1"/>
      <dgm:spPr/>
      <dgm:t>
        <a:bodyPr/>
        <a:lstStyle/>
        <a:p>
          <a:r>
            <a:rPr kumimoji="1" lang="ja-JP" altLang="en-US" sz="2800" b="1"/>
            <a:t>事例を簡潔にまとめ報告しましょう</a:t>
          </a:r>
          <a:endParaRPr lang="ja-JP" altLang="en-US" sz="2800" b="1"/>
        </a:p>
      </dgm:t>
    </dgm:pt>
    <dgm:pt modelId="{06D08D19-A6BA-4F0C-97F8-23831C63AF09}" type="parTrans" cxnId="{1E6B3E42-90B4-4402-9837-E7666FF82CA5}">
      <dgm:prSet/>
      <dgm:spPr/>
      <dgm:t>
        <a:bodyPr/>
        <a:lstStyle/>
        <a:p>
          <a:endParaRPr kumimoji="1" lang="ja-JP" altLang="en-US"/>
        </a:p>
      </dgm:t>
    </dgm:pt>
    <dgm:pt modelId="{3F25386E-1E37-4BF4-967A-7FD94D542351}" type="sibTrans" cxnId="{1E6B3E42-90B4-4402-9837-E7666FF82CA5}">
      <dgm:prSet/>
      <dgm:spPr/>
      <dgm:t>
        <a:bodyPr/>
        <a:lstStyle/>
        <a:p>
          <a:endParaRPr kumimoji="1" lang="ja-JP" altLang="en-US"/>
        </a:p>
      </dgm:t>
    </dgm:pt>
    <dgm:pt modelId="{F91A7B99-709A-4BE0-8021-F3612F212931}">
      <dgm:prSet custT="1"/>
      <dgm:spPr/>
      <dgm:t>
        <a:bodyPr/>
        <a:lstStyle/>
        <a:p>
          <a:r>
            <a:rPr kumimoji="1" lang="ja-JP" altLang="en-US" sz="2800" b="1" dirty="0"/>
            <a:t>検討に積極的に参加しましょう</a:t>
          </a:r>
          <a:endParaRPr lang="ja-JP" altLang="en-US" sz="2800" b="1" dirty="0"/>
        </a:p>
      </dgm:t>
    </dgm:pt>
    <dgm:pt modelId="{60FBAD60-86C1-49DF-85B5-E8AFE8C00918}" type="parTrans" cxnId="{C4C4555E-1FEB-439C-A3EE-55F261652ED9}">
      <dgm:prSet/>
      <dgm:spPr/>
      <dgm:t>
        <a:bodyPr/>
        <a:lstStyle/>
        <a:p>
          <a:endParaRPr kumimoji="1" lang="ja-JP" altLang="en-US"/>
        </a:p>
      </dgm:t>
    </dgm:pt>
    <dgm:pt modelId="{5F5B23FE-EDC5-49CE-81F8-18F4476DCC8D}" type="sibTrans" cxnId="{C4C4555E-1FEB-439C-A3EE-55F261652ED9}">
      <dgm:prSet/>
      <dgm:spPr/>
      <dgm:t>
        <a:bodyPr/>
        <a:lstStyle/>
        <a:p>
          <a:endParaRPr kumimoji="1" lang="ja-JP" altLang="en-US"/>
        </a:p>
      </dgm:t>
    </dgm:pt>
    <dgm:pt modelId="{C55A7A97-A31B-4E17-A831-740E3D643515}">
      <dgm:prSet custT="1"/>
      <dgm:spPr/>
      <dgm:t>
        <a:bodyPr/>
        <a:lstStyle/>
        <a:p>
          <a:r>
            <a:rPr kumimoji="1" lang="ja-JP" altLang="en-US" sz="2800" b="1" dirty="0"/>
            <a:t>手立てを考え自分の役割を明確に！</a:t>
          </a:r>
          <a:endParaRPr lang="ja-JP" altLang="en-US" sz="2800" b="1" dirty="0"/>
        </a:p>
      </dgm:t>
    </dgm:pt>
    <dgm:pt modelId="{E3F8CB42-2761-49DF-8A3E-0BF80FFC46E1}" type="parTrans" cxnId="{2CF6BA34-69AD-42E9-85E3-35ADD44634C6}">
      <dgm:prSet/>
      <dgm:spPr/>
      <dgm:t>
        <a:bodyPr/>
        <a:lstStyle/>
        <a:p>
          <a:endParaRPr kumimoji="1" lang="ja-JP" altLang="en-US"/>
        </a:p>
      </dgm:t>
    </dgm:pt>
    <dgm:pt modelId="{5D341646-EEAA-4CE9-9E36-CBD369625DBC}" type="sibTrans" cxnId="{2CF6BA34-69AD-42E9-85E3-35ADD44634C6}">
      <dgm:prSet/>
      <dgm:spPr/>
      <dgm:t>
        <a:bodyPr/>
        <a:lstStyle/>
        <a:p>
          <a:endParaRPr kumimoji="1" lang="ja-JP" altLang="en-US"/>
        </a:p>
      </dgm:t>
    </dgm:pt>
    <dgm:pt modelId="{B9BB0F44-CDDF-4F56-95B1-B8129A6B41B9}" type="pres">
      <dgm:prSet presAssocID="{2D32B529-29F1-46D4-B5A1-C0B39746AE52}" presName="Name0" presStyleCnt="0">
        <dgm:presLayoutVars>
          <dgm:chMax val="7"/>
          <dgm:dir/>
          <dgm:animLvl val="lvl"/>
          <dgm:resizeHandles val="exact"/>
        </dgm:presLayoutVars>
      </dgm:prSet>
      <dgm:spPr/>
      <dgm:t>
        <a:bodyPr/>
        <a:lstStyle/>
        <a:p>
          <a:endParaRPr kumimoji="1" lang="ja-JP" altLang="en-US"/>
        </a:p>
      </dgm:t>
    </dgm:pt>
    <dgm:pt modelId="{224987D0-F999-4198-9667-07080831DE62}" type="pres">
      <dgm:prSet presAssocID="{0D1ED32E-2434-4305-95B4-B08AE5B7F1C0}" presName="circle1" presStyleLbl="node1" presStyleIdx="0" presStyleCnt="6" custScaleX="98516"/>
      <dgm:spPr/>
    </dgm:pt>
    <dgm:pt modelId="{24706EE7-87C7-4C65-AB48-143BBCB602AD}" type="pres">
      <dgm:prSet presAssocID="{0D1ED32E-2434-4305-95B4-B08AE5B7F1C0}" presName="space" presStyleCnt="0"/>
      <dgm:spPr/>
    </dgm:pt>
    <dgm:pt modelId="{88E498C9-F950-4C1E-9F57-1CDA1E66B084}" type="pres">
      <dgm:prSet presAssocID="{0D1ED32E-2434-4305-95B4-B08AE5B7F1C0}" presName="rect1" presStyleLbl="alignAcc1" presStyleIdx="0" presStyleCnt="6" custScaleX="103676"/>
      <dgm:spPr/>
      <dgm:t>
        <a:bodyPr/>
        <a:lstStyle/>
        <a:p>
          <a:endParaRPr kumimoji="1" lang="ja-JP" altLang="en-US"/>
        </a:p>
      </dgm:t>
    </dgm:pt>
    <dgm:pt modelId="{D0C73F5F-C9F4-4896-8CCF-EEEAB8046FAB}" type="pres">
      <dgm:prSet presAssocID="{4C481CE9-375D-4BCB-A576-5FB5ABF5ABBE}" presName="vertSpace2" presStyleLbl="node1" presStyleIdx="0" presStyleCnt="6"/>
      <dgm:spPr/>
    </dgm:pt>
    <dgm:pt modelId="{296A8A6C-2CC4-4113-9161-8BA7C4C9B05A}" type="pres">
      <dgm:prSet presAssocID="{4C481CE9-375D-4BCB-A576-5FB5ABF5ABBE}" presName="circle2" presStyleLbl="node1" presStyleIdx="1" presStyleCnt="6" custLinFactNeighborX="-373" custLinFactNeighborY="-506"/>
      <dgm:spPr/>
    </dgm:pt>
    <dgm:pt modelId="{736DEE60-B388-422A-8298-618C9DB0FBAD}" type="pres">
      <dgm:prSet presAssocID="{4C481CE9-375D-4BCB-A576-5FB5ABF5ABBE}" presName="rect2" presStyleLbl="alignAcc1" presStyleIdx="1" presStyleCnt="6" custScaleX="103939" custScaleY="104042"/>
      <dgm:spPr/>
      <dgm:t>
        <a:bodyPr/>
        <a:lstStyle/>
        <a:p>
          <a:endParaRPr kumimoji="1" lang="ja-JP" altLang="en-US"/>
        </a:p>
      </dgm:t>
    </dgm:pt>
    <dgm:pt modelId="{5FACF60F-FC04-466E-81EC-6CE0F5DB8961}" type="pres">
      <dgm:prSet presAssocID="{6998B7B6-B1BD-4D7C-B837-5860B80022A1}" presName="vertSpace3" presStyleLbl="node1" presStyleIdx="1" presStyleCnt="6"/>
      <dgm:spPr/>
    </dgm:pt>
    <dgm:pt modelId="{CC09119D-02C6-4F3C-A2B8-727DBE358128}" type="pres">
      <dgm:prSet presAssocID="{6998B7B6-B1BD-4D7C-B837-5860B80022A1}" presName="circle3" presStyleLbl="node1" presStyleIdx="2" presStyleCnt="6" custAng="0"/>
      <dgm:spPr/>
    </dgm:pt>
    <dgm:pt modelId="{AD27ABC3-9D81-4618-9005-42A108A10C0B}" type="pres">
      <dgm:prSet presAssocID="{6998B7B6-B1BD-4D7C-B837-5860B80022A1}" presName="rect3" presStyleLbl="alignAcc1" presStyleIdx="2" presStyleCnt="6"/>
      <dgm:spPr/>
      <dgm:t>
        <a:bodyPr/>
        <a:lstStyle/>
        <a:p>
          <a:endParaRPr kumimoji="1" lang="ja-JP" altLang="en-US"/>
        </a:p>
      </dgm:t>
    </dgm:pt>
    <dgm:pt modelId="{6F8C70AE-9A68-4CA3-A727-EAD52DDB3424}" type="pres">
      <dgm:prSet presAssocID="{DFCC548D-02E2-446F-84D3-C2766F1B4148}" presName="vertSpace4" presStyleLbl="node1" presStyleIdx="2" presStyleCnt="6"/>
      <dgm:spPr/>
    </dgm:pt>
    <dgm:pt modelId="{E4708B1C-992F-4909-AB30-7C917689E377}" type="pres">
      <dgm:prSet presAssocID="{DFCC548D-02E2-446F-84D3-C2766F1B4148}" presName="circle4" presStyleLbl="node1" presStyleIdx="3" presStyleCnt="6"/>
      <dgm:spPr/>
    </dgm:pt>
    <dgm:pt modelId="{1CE7FDC4-E91B-4E59-9244-3E93582F3BD8}" type="pres">
      <dgm:prSet presAssocID="{DFCC548D-02E2-446F-84D3-C2766F1B4148}" presName="rect4" presStyleLbl="alignAcc1" presStyleIdx="3" presStyleCnt="6"/>
      <dgm:spPr/>
      <dgm:t>
        <a:bodyPr/>
        <a:lstStyle/>
        <a:p>
          <a:endParaRPr kumimoji="1" lang="ja-JP" altLang="en-US"/>
        </a:p>
      </dgm:t>
    </dgm:pt>
    <dgm:pt modelId="{8FFF2A21-373B-41CD-83E0-1AC9344A6383}" type="pres">
      <dgm:prSet presAssocID="{F91A7B99-709A-4BE0-8021-F3612F212931}" presName="vertSpace5" presStyleLbl="node1" presStyleIdx="3" presStyleCnt="6"/>
      <dgm:spPr/>
    </dgm:pt>
    <dgm:pt modelId="{CC5FB71B-5A9D-4120-8F52-1FBD6CA081E6}" type="pres">
      <dgm:prSet presAssocID="{F91A7B99-709A-4BE0-8021-F3612F212931}" presName="circle5" presStyleLbl="node1" presStyleIdx="4" presStyleCnt="6"/>
      <dgm:spPr/>
    </dgm:pt>
    <dgm:pt modelId="{48DB81A4-585B-47C7-8AD9-2621255528EB}" type="pres">
      <dgm:prSet presAssocID="{F91A7B99-709A-4BE0-8021-F3612F212931}" presName="rect5" presStyleLbl="alignAcc1" presStyleIdx="4" presStyleCnt="6"/>
      <dgm:spPr/>
      <dgm:t>
        <a:bodyPr/>
        <a:lstStyle/>
        <a:p>
          <a:endParaRPr kumimoji="1" lang="ja-JP" altLang="en-US"/>
        </a:p>
      </dgm:t>
    </dgm:pt>
    <dgm:pt modelId="{AC9C6A1B-1729-4FEF-A4AA-70C0AD04765B}" type="pres">
      <dgm:prSet presAssocID="{C55A7A97-A31B-4E17-A831-740E3D643515}" presName="vertSpace6" presStyleLbl="node1" presStyleIdx="4" presStyleCnt="6"/>
      <dgm:spPr/>
    </dgm:pt>
    <dgm:pt modelId="{05F0DDF0-BA5C-494B-A3F5-3A9899D71549}" type="pres">
      <dgm:prSet presAssocID="{C55A7A97-A31B-4E17-A831-740E3D643515}" presName="circle6" presStyleLbl="node1" presStyleIdx="5" presStyleCnt="6"/>
      <dgm:spPr/>
    </dgm:pt>
    <dgm:pt modelId="{2E6453BB-634E-4F91-B0EF-10DCB341F71F}" type="pres">
      <dgm:prSet presAssocID="{C55A7A97-A31B-4E17-A831-740E3D643515}" presName="rect6" presStyleLbl="alignAcc1" presStyleIdx="5" presStyleCnt="6"/>
      <dgm:spPr/>
      <dgm:t>
        <a:bodyPr/>
        <a:lstStyle/>
        <a:p>
          <a:endParaRPr kumimoji="1" lang="ja-JP" altLang="en-US"/>
        </a:p>
      </dgm:t>
    </dgm:pt>
    <dgm:pt modelId="{8B4D936B-2C2E-48F0-8904-1C96DA67ADA7}" type="pres">
      <dgm:prSet presAssocID="{0D1ED32E-2434-4305-95B4-B08AE5B7F1C0}" presName="rect1ParTxNoCh" presStyleLbl="alignAcc1" presStyleIdx="5" presStyleCnt="6">
        <dgm:presLayoutVars>
          <dgm:chMax val="1"/>
          <dgm:bulletEnabled val="1"/>
        </dgm:presLayoutVars>
      </dgm:prSet>
      <dgm:spPr/>
      <dgm:t>
        <a:bodyPr/>
        <a:lstStyle/>
        <a:p>
          <a:endParaRPr kumimoji="1" lang="ja-JP" altLang="en-US"/>
        </a:p>
      </dgm:t>
    </dgm:pt>
    <dgm:pt modelId="{683DEE56-96DB-4F1F-9BAC-FA61CBF5E6EE}" type="pres">
      <dgm:prSet presAssocID="{4C481CE9-375D-4BCB-A576-5FB5ABF5ABBE}" presName="rect2ParTxNoCh" presStyleLbl="alignAcc1" presStyleIdx="5" presStyleCnt="6">
        <dgm:presLayoutVars>
          <dgm:chMax val="1"/>
          <dgm:bulletEnabled val="1"/>
        </dgm:presLayoutVars>
      </dgm:prSet>
      <dgm:spPr/>
      <dgm:t>
        <a:bodyPr/>
        <a:lstStyle/>
        <a:p>
          <a:endParaRPr kumimoji="1" lang="ja-JP" altLang="en-US"/>
        </a:p>
      </dgm:t>
    </dgm:pt>
    <dgm:pt modelId="{3275F941-8FEF-42B2-9423-55058170E7C2}" type="pres">
      <dgm:prSet presAssocID="{6998B7B6-B1BD-4D7C-B837-5860B80022A1}" presName="rect3ParTxNoCh" presStyleLbl="alignAcc1" presStyleIdx="5" presStyleCnt="6">
        <dgm:presLayoutVars>
          <dgm:chMax val="1"/>
          <dgm:bulletEnabled val="1"/>
        </dgm:presLayoutVars>
      </dgm:prSet>
      <dgm:spPr/>
      <dgm:t>
        <a:bodyPr/>
        <a:lstStyle/>
        <a:p>
          <a:endParaRPr kumimoji="1" lang="ja-JP" altLang="en-US"/>
        </a:p>
      </dgm:t>
    </dgm:pt>
    <dgm:pt modelId="{9F8B2878-CE36-47E2-99DE-4B43E1161705}" type="pres">
      <dgm:prSet presAssocID="{DFCC548D-02E2-446F-84D3-C2766F1B4148}" presName="rect4ParTxNoCh" presStyleLbl="alignAcc1" presStyleIdx="5" presStyleCnt="6">
        <dgm:presLayoutVars>
          <dgm:chMax val="1"/>
          <dgm:bulletEnabled val="1"/>
        </dgm:presLayoutVars>
      </dgm:prSet>
      <dgm:spPr/>
      <dgm:t>
        <a:bodyPr/>
        <a:lstStyle/>
        <a:p>
          <a:endParaRPr kumimoji="1" lang="ja-JP" altLang="en-US"/>
        </a:p>
      </dgm:t>
    </dgm:pt>
    <dgm:pt modelId="{52CC41BD-2FF3-4FB6-B803-3EC707EEE6BA}" type="pres">
      <dgm:prSet presAssocID="{F91A7B99-709A-4BE0-8021-F3612F212931}" presName="rect5ParTxNoCh" presStyleLbl="alignAcc1" presStyleIdx="5" presStyleCnt="6">
        <dgm:presLayoutVars>
          <dgm:chMax val="1"/>
          <dgm:bulletEnabled val="1"/>
        </dgm:presLayoutVars>
      </dgm:prSet>
      <dgm:spPr/>
      <dgm:t>
        <a:bodyPr/>
        <a:lstStyle/>
        <a:p>
          <a:endParaRPr kumimoji="1" lang="ja-JP" altLang="en-US"/>
        </a:p>
      </dgm:t>
    </dgm:pt>
    <dgm:pt modelId="{AED61929-0A3F-4B84-A899-0877F274AD76}" type="pres">
      <dgm:prSet presAssocID="{C55A7A97-A31B-4E17-A831-740E3D643515}" presName="rect6ParTxNoCh" presStyleLbl="alignAcc1" presStyleIdx="5" presStyleCnt="6">
        <dgm:presLayoutVars>
          <dgm:chMax val="1"/>
          <dgm:bulletEnabled val="1"/>
        </dgm:presLayoutVars>
      </dgm:prSet>
      <dgm:spPr/>
      <dgm:t>
        <a:bodyPr/>
        <a:lstStyle/>
        <a:p>
          <a:endParaRPr kumimoji="1" lang="ja-JP" altLang="en-US"/>
        </a:p>
      </dgm:t>
    </dgm:pt>
  </dgm:ptLst>
  <dgm:cxnLst>
    <dgm:cxn modelId="{83B27A77-5304-4C81-97FC-2044CEA696B1}" type="presOf" srcId="{F91A7B99-709A-4BE0-8021-F3612F212931}" destId="{48DB81A4-585B-47C7-8AD9-2621255528EB}" srcOrd="0" destOrd="0" presId="urn:microsoft.com/office/officeart/2005/8/layout/target3"/>
    <dgm:cxn modelId="{C4C4555E-1FEB-439C-A3EE-55F261652ED9}" srcId="{2D32B529-29F1-46D4-B5A1-C0B39746AE52}" destId="{F91A7B99-709A-4BE0-8021-F3612F212931}" srcOrd="4" destOrd="0" parTransId="{60FBAD60-86C1-49DF-85B5-E8AFE8C00918}" sibTransId="{5F5B23FE-EDC5-49CE-81F8-18F4476DCC8D}"/>
    <dgm:cxn modelId="{D2CC6803-1A03-4539-9632-B292E2FB72EE}" type="presOf" srcId="{DFCC548D-02E2-446F-84D3-C2766F1B4148}" destId="{9F8B2878-CE36-47E2-99DE-4B43E1161705}" srcOrd="1" destOrd="0" presId="urn:microsoft.com/office/officeart/2005/8/layout/target3"/>
    <dgm:cxn modelId="{5D1F3B9C-65F3-4935-AA65-80A06C66F0EA}" type="presOf" srcId="{4C481CE9-375D-4BCB-A576-5FB5ABF5ABBE}" destId="{683DEE56-96DB-4F1F-9BAC-FA61CBF5E6EE}" srcOrd="1" destOrd="0" presId="urn:microsoft.com/office/officeart/2005/8/layout/target3"/>
    <dgm:cxn modelId="{59BDB4FD-1E7D-432A-9739-F8A9A5634410}" type="presOf" srcId="{0D1ED32E-2434-4305-95B4-B08AE5B7F1C0}" destId="{8B4D936B-2C2E-48F0-8904-1C96DA67ADA7}" srcOrd="1" destOrd="0" presId="urn:microsoft.com/office/officeart/2005/8/layout/target3"/>
    <dgm:cxn modelId="{1E6B3E42-90B4-4402-9837-E7666FF82CA5}" srcId="{2D32B529-29F1-46D4-B5A1-C0B39746AE52}" destId="{DFCC548D-02E2-446F-84D3-C2766F1B4148}" srcOrd="3" destOrd="0" parTransId="{06D08D19-A6BA-4F0C-97F8-23831C63AF09}" sibTransId="{3F25386E-1E37-4BF4-967A-7FD94D542351}"/>
    <dgm:cxn modelId="{53EDBB67-8A81-4D74-9E43-D6F2507EF70F}" srcId="{2D32B529-29F1-46D4-B5A1-C0B39746AE52}" destId="{4C481CE9-375D-4BCB-A576-5FB5ABF5ABBE}" srcOrd="1" destOrd="0" parTransId="{73A7FE80-3C34-4482-9E22-2A4A113E7128}" sibTransId="{A75D5544-8855-4019-BEF6-C7B98E0BF63F}"/>
    <dgm:cxn modelId="{B3B1197A-A75B-4078-80EB-EFCD9B8502B8}" type="presOf" srcId="{C55A7A97-A31B-4E17-A831-740E3D643515}" destId="{2E6453BB-634E-4F91-B0EF-10DCB341F71F}" srcOrd="0" destOrd="0" presId="urn:microsoft.com/office/officeart/2005/8/layout/target3"/>
    <dgm:cxn modelId="{6AA5EA16-E716-4945-B625-EA3D16626CF0}" srcId="{2D32B529-29F1-46D4-B5A1-C0B39746AE52}" destId="{0D1ED32E-2434-4305-95B4-B08AE5B7F1C0}" srcOrd="0" destOrd="0" parTransId="{95E9005A-756B-468A-B549-A1AA3007DCE4}" sibTransId="{DC6918AF-3C66-43C6-8BCA-BF99880F20F3}"/>
    <dgm:cxn modelId="{775A1613-A07C-47A1-A0C4-683072DC1AC2}" type="presOf" srcId="{C55A7A97-A31B-4E17-A831-740E3D643515}" destId="{AED61929-0A3F-4B84-A899-0877F274AD76}" srcOrd="1" destOrd="0" presId="urn:microsoft.com/office/officeart/2005/8/layout/target3"/>
    <dgm:cxn modelId="{0F02F805-7E5D-4262-8C36-B0BE81D91128}" type="presOf" srcId="{6998B7B6-B1BD-4D7C-B837-5860B80022A1}" destId="{AD27ABC3-9D81-4618-9005-42A108A10C0B}" srcOrd="0" destOrd="0" presId="urn:microsoft.com/office/officeart/2005/8/layout/target3"/>
    <dgm:cxn modelId="{74580742-950A-4703-954D-8F0E5E794C14}" srcId="{2D32B529-29F1-46D4-B5A1-C0B39746AE52}" destId="{6998B7B6-B1BD-4D7C-B837-5860B80022A1}" srcOrd="2" destOrd="0" parTransId="{DBCDA158-3F46-4713-AC86-8C89BB814E51}" sibTransId="{39597B82-7914-4D9D-84F1-14544B8464BF}"/>
    <dgm:cxn modelId="{2CF6BA34-69AD-42E9-85E3-35ADD44634C6}" srcId="{2D32B529-29F1-46D4-B5A1-C0B39746AE52}" destId="{C55A7A97-A31B-4E17-A831-740E3D643515}" srcOrd="5" destOrd="0" parTransId="{E3F8CB42-2761-49DF-8A3E-0BF80FFC46E1}" sibTransId="{5D341646-EEAA-4CE9-9E36-CBD369625DBC}"/>
    <dgm:cxn modelId="{4F83ADD1-6BCF-4B5F-9590-58202743357E}" type="presOf" srcId="{6998B7B6-B1BD-4D7C-B837-5860B80022A1}" destId="{3275F941-8FEF-42B2-9423-55058170E7C2}" srcOrd="1" destOrd="0" presId="urn:microsoft.com/office/officeart/2005/8/layout/target3"/>
    <dgm:cxn modelId="{CFD73C5A-80A9-45E2-86A6-6DCAB5E161D6}" type="presOf" srcId="{2D32B529-29F1-46D4-B5A1-C0B39746AE52}" destId="{B9BB0F44-CDDF-4F56-95B1-B8129A6B41B9}" srcOrd="0" destOrd="0" presId="urn:microsoft.com/office/officeart/2005/8/layout/target3"/>
    <dgm:cxn modelId="{19CC1AD6-D887-4D72-AD08-DC9E8B01ED66}" type="presOf" srcId="{0D1ED32E-2434-4305-95B4-B08AE5B7F1C0}" destId="{88E498C9-F950-4C1E-9F57-1CDA1E66B084}" srcOrd="0" destOrd="0" presId="urn:microsoft.com/office/officeart/2005/8/layout/target3"/>
    <dgm:cxn modelId="{571643E6-EA4F-4BF7-B024-8CFF6AA5E97E}" type="presOf" srcId="{4C481CE9-375D-4BCB-A576-5FB5ABF5ABBE}" destId="{736DEE60-B388-422A-8298-618C9DB0FBAD}" srcOrd="0" destOrd="0" presId="urn:microsoft.com/office/officeart/2005/8/layout/target3"/>
    <dgm:cxn modelId="{BF37BA82-3F4A-4EFB-993D-5BF0C7B149F5}" type="presOf" srcId="{DFCC548D-02E2-446F-84D3-C2766F1B4148}" destId="{1CE7FDC4-E91B-4E59-9244-3E93582F3BD8}" srcOrd="0" destOrd="0" presId="urn:microsoft.com/office/officeart/2005/8/layout/target3"/>
    <dgm:cxn modelId="{D142C474-C3BA-48E8-9939-6DA5034BB424}" type="presOf" srcId="{F91A7B99-709A-4BE0-8021-F3612F212931}" destId="{52CC41BD-2FF3-4FB6-B803-3EC707EEE6BA}" srcOrd="1" destOrd="0" presId="urn:microsoft.com/office/officeart/2005/8/layout/target3"/>
    <dgm:cxn modelId="{D02EA41D-9C79-4DE7-BC88-B4B679E20C49}" type="presParOf" srcId="{B9BB0F44-CDDF-4F56-95B1-B8129A6B41B9}" destId="{224987D0-F999-4198-9667-07080831DE62}" srcOrd="0" destOrd="0" presId="urn:microsoft.com/office/officeart/2005/8/layout/target3"/>
    <dgm:cxn modelId="{00F21106-12E4-41D4-817F-C97723CA76A1}" type="presParOf" srcId="{B9BB0F44-CDDF-4F56-95B1-B8129A6B41B9}" destId="{24706EE7-87C7-4C65-AB48-143BBCB602AD}" srcOrd="1" destOrd="0" presId="urn:microsoft.com/office/officeart/2005/8/layout/target3"/>
    <dgm:cxn modelId="{80689872-ECCB-4893-BFF3-E6B055D7C756}" type="presParOf" srcId="{B9BB0F44-CDDF-4F56-95B1-B8129A6B41B9}" destId="{88E498C9-F950-4C1E-9F57-1CDA1E66B084}" srcOrd="2" destOrd="0" presId="urn:microsoft.com/office/officeart/2005/8/layout/target3"/>
    <dgm:cxn modelId="{5E63CE97-C194-4E14-AB22-659A2D8D19CA}" type="presParOf" srcId="{B9BB0F44-CDDF-4F56-95B1-B8129A6B41B9}" destId="{D0C73F5F-C9F4-4896-8CCF-EEEAB8046FAB}" srcOrd="3" destOrd="0" presId="urn:microsoft.com/office/officeart/2005/8/layout/target3"/>
    <dgm:cxn modelId="{7AF02D61-1E16-4D60-A97C-EAD07F9D9508}" type="presParOf" srcId="{B9BB0F44-CDDF-4F56-95B1-B8129A6B41B9}" destId="{296A8A6C-2CC4-4113-9161-8BA7C4C9B05A}" srcOrd="4" destOrd="0" presId="urn:microsoft.com/office/officeart/2005/8/layout/target3"/>
    <dgm:cxn modelId="{070C3ED7-AC65-4AD2-9724-F5E821CB6F0E}" type="presParOf" srcId="{B9BB0F44-CDDF-4F56-95B1-B8129A6B41B9}" destId="{736DEE60-B388-422A-8298-618C9DB0FBAD}" srcOrd="5" destOrd="0" presId="urn:microsoft.com/office/officeart/2005/8/layout/target3"/>
    <dgm:cxn modelId="{462D897B-C0F2-4DE6-B75C-38F085F4042F}" type="presParOf" srcId="{B9BB0F44-CDDF-4F56-95B1-B8129A6B41B9}" destId="{5FACF60F-FC04-466E-81EC-6CE0F5DB8961}" srcOrd="6" destOrd="0" presId="urn:microsoft.com/office/officeart/2005/8/layout/target3"/>
    <dgm:cxn modelId="{E06957C4-6C68-438D-8233-41ABA4014B81}" type="presParOf" srcId="{B9BB0F44-CDDF-4F56-95B1-B8129A6B41B9}" destId="{CC09119D-02C6-4F3C-A2B8-727DBE358128}" srcOrd="7" destOrd="0" presId="urn:microsoft.com/office/officeart/2005/8/layout/target3"/>
    <dgm:cxn modelId="{D6555612-E2F5-431D-86C9-8A05DBA2EE21}" type="presParOf" srcId="{B9BB0F44-CDDF-4F56-95B1-B8129A6B41B9}" destId="{AD27ABC3-9D81-4618-9005-42A108A10C0B}" srcOrd="8" destOrd="0" presId="urn:microsoft.com/office/officeart/2005/8/layout/target3"/>
    <dgm:cxn modelId="{1FEEAEAB-3F2B-4FB1-B7FE-98C29EAF7DBC}" type="presParOf" srcId="{B9BB0F44-CDDF-4F56-95B1-B8129A6B41B9}" destId="{6F8C70AE-9A68-4CA3-A727-EAD52DDB3424}" srcOrd="9" destOrd="0" presId="urn:microsoft.com/office/officeart/2005/8/layout/target3"/>
    <dgm:cxn modelId="{0CB77DF5-CFFA-4C54-9391-9DF6EF3FEC4C}" type="presParOf" srcId="{B9BB0F44-CDDF-4F56-95B1-B8129A6B41B9}" destId="{E4708B1C-992F-4909-AB30-7C917689E377}" srcOrd="10" destOrd="0" presId="urn:microsoft.com/office/officeart/2005/8/layout/target3"/>
    <dgm:cxn modelId="{F5A842FA-F76D-4763-A9B3-ED5955FE5980}" type="presParOf" srcId="{B9BB0F44-CDDF-4F56-95B1-B8129A6B41B9}" destId="{1CE7FDC4-E91B-4E59-9244-3E93582F3BD8}" srcOrd="11" destOrd="0" presId="urn:microsoft.com/office/officeart/2005/8/layout/target3"/>
    <dgm:cxn modelId="{86A84CD2-6F1D-486D-B494-74984D5C3BB9}" type="presParOf" srcId="{B9BB0F44-CDDF-4F56-95B1-B8129A6B41B9}" destId="{8FFF2A21-373B-41CD-83E0-1AC9344A6383}" srcOrd="12" destOrd="0" presId="urn:microsoft.com/office/officeart/2005/8/layout/target3"/>
    <dgm:cxn modelId="{CEDE943D-98C1-4EA7-BDFF-F66DFC556EA4}" type="presParOf" srcId="{B9BB0F44-CDDF-4F56-95B1-B8129A6B41B9}" destId="{CC5FB71B-5A9D-4120-8F52-1FBD6CA081E6}" srcOrd="13" destOrd="0" presId="urn:microsoft.com/office/officeart/2005/8/layout/target3"/>
    <dgm:cxn modelId="{FDAAB6CC-B3A0-4B36-BDED-6DD56643A119}" type="presParOf" srcId="{B9BB0F44-CDDF-4F56-95B1-B8129A6B41B9}" destId="{48DB81A4-585B-47C7-8AD9-2621255528EB}" srcOrd="14" destOrd="0" presId="urn:microsoft.com/office/officeart/2005/8/layout/target3"/>
    <dgm:cxn modelId="{DCCF7015-4015-485A-B0C0-BC391392B7D6}" type="presParOf" srcId="{B9BB0F44-CDDF-4F56-95B1-B8129A6B41B9}" destId="{AC9C6A1B-1729-4FEF-A4AA-70C0AD04765B}" srcOrd="15" destOrd="0" presId="urn:microsoft.com/office/officeart/2005/8/layout/target3"/>
    <dgm:cxn modelId="{8B6B5C5F-7244-4BE8-ADC7-F8D12E2F2654}" type="presParOf" srcId="{B9BB0F44-CDDF-4F56-95B1-B8129A6B41B9}" destId="{05F0DDF0-BA5C-494B-A3F5-3A9899D71549}" srcOrd="16" destOrd="0" presId="urn:microsoft.com/office/officeart/2005/8/layout/target3"/>
    <dgm:cxn modelId="{6729DDD9-02C8-4423-9B2A-F225F202EAFC}" type="presParOf" srcId="{B9BB0F44-CDDF-4F56-95B1-B8129A6B41B9}" destId="{2E6453BB-634E-4F91-B0EF-10DCB341F71F}" srcOrd="17" destOrd="0" presId="urn:microsoft.com/office/officeart/2005/8/layout/target3"/>
    <dgm:cxn modelId="{BF15FFE9-161B-4CA9-B2BF-041F2D72E912}" type="presParOf" srcId="{B9BB0F44-CDDF-4F56-95B1-B8129A6B41B9}" destId="{8B4D936B-2C2E-48F0-8904-1C96DA67ADA7}" srcOrd="18" destOrd="0" presId="urn:microsoft.com/office/officeart/2005/8/layout/target3"/>
    <dgm:cxn modelId="{09D8FE60-E0B8-4DB4-BD73-3FA1E938037E}" type="presParOf" srcId="{B9BB0F44-CDDF-4F56-95B1-B8129A6B41B9}" destId="{683DEE56-96DB-4F1F-9BAC-FA61CBF5E6EE}" srcOrd="19" destOrd="0" presId="urn:microsoft.com/office/officeart/2005/8/layout/target3"/>
    <dgm:cxn modelId="{07073388-760D-4D8E-974C-42570CCB3D8D}" type="presParOf" srcId="{B9BB0F44-CDDF-4F56-95B1-B8129A6B41B9}" destId="{3275F941-8FEF-42B2-9423-55058170E7C2}" srcOrd="20" destOrd="0" presId="urn:microsoft.com/office/officeart/2005/8/layout/target3"/>
    <dgm:cxn modelId="{89E26C2E-F18B-4A7C-AA22-FB5DCB850A84}" type="presParOf" srcId="{B9BB0F44-CDDF-4F56-95B1-B8129A6B41B9}" destId="{9F8B2878-CE36-47E2-99DE-4B43E1161705}" srcOrd="21" destOrd="0" presId="urn:microsoft.com/office/officeart/2005/8/layout/target3"/>
    <dgm:cxn modelId="{F23C1B57-A70A-4AFE-88BF-5A09678DC869}" type="presParOf" srcId="{B9BB0F44-CDDF-4F56-95B1-B8129A6B41B9}" destId="{52CC41BD-2FF3-4FB6-B803-3EC707EEE6BA}" srcOrd="22" destOrd="0" presId="urn:microsoft.com/office/officeart/2005/8/layout/target3"/>
    <dgm:cxn modelId="{97891404-1007-4117-9BC8-470EB4378465}" type="presParOf" srcId="{B9BB0F44-CDDF-4F56-95B1-B8129A6B41B9}" destId="{AED61929-0A3F-4B84-A899-0877F274AD76}" srcOrd="2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13D99-FC86-4F70-ADC0-CB3304ECE732}">
      <dsp:nvSpPr>
        <dsp:cNvPr id="0" name=""/>
        <dsp:cNvSpPr/>
      </dsp:nvSpPr>
      <dsp:spPr>
        <a:xfrm>
          <a:off x="0" y="2694559"/>
          <a:ext cx="8424936" cy="176792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kumimoji="1" lang="ja-JP" altLang="en-US" sz="3600" kern="1200" dirty="0"/>
            <a:t>「改訂 乳児院の研修体系</a:t>
          </a:r>
          <a:r>
            <a:rPr kumimoji="1" lang="en-US" altLang="en-US" sz="3600" kern="1200" dirty="0"/>
            <a:t>―</a:t>
          </a:r>
          <a:r>
            <a:rPr kumimoji="1" lang="ja-JP" altLang="en-US" sz="3600" kern="1200" dirty="0"/>
            <a:t>小規模化にも対応するための人材育成の指針</a:t>
          </a:r>
          <a:r>
            <a:rPr kumimoji="1" lang="en-US" altLang="en-US" sz="3600" kern="1200" dirty="0"/>
            <a:t>―</a:t>
          </a:r>
          <a:r>
            <a:rPr kumimoji="1" lang="ja-JP" altLang="en-US" sz="3600" kern="1200" dirty="0"/>
            <a:t>」</a:t>
          </a:r>
          <a:endParaRPr kumimoji="1" lang="en-US" altLang="ja-JP" sz="3600" kern="1200" dirty="0"/>
        </a:p>
        <a:p>
          <a:pPr lvl="0" algn="ctr" defTabSz="1600200">
            <a:lnSpc>
              <a:spcPct val="90000"/>
            </a:lnSpc>
            <a:spcBef>
              <a:spcPct val="0"/>
            </a:spcBef>
            <a:spcAft>
              <a:spcPct val="35000"/>
            </a:spcAft>
          </a:pPr>
          <a:r>
            <a:rPr kumimoji="1" lang="ja-JP" altLang="en-US" sz="3600" kern="1200" dirty="0"/>
            <a:t>平成</a:t>
          </a:r>
          <a:r>
            <a:rPr kumimoji="1" lang="en-US" altLang="ja-JP" sz="3600" kern="1200" dirty="0"/>
            <a:t>27</a:t>
          </a:r>
          <a:r>
            <a:rPr kumimoji="1" lang="ja-JP" altLang="en-US" sz="3600" kern="1200" dirty="0"/>
            <a:t>年</a:t>
          </a:r>
          <a:r>
            <a:rPr kumimoji="1" lang="en-US" altLang="ja-JP" sz="3600" kern="1200" dirty="0"/>
            <a:t>3</a:t>
          </a:r>
          <a:r>
            <a:rPr kumimoji="1" lang="ja-JP" altLang="en-US" sz="3600" kern="1200" dirty="0"/>
            <a:t>月</a:t>
          </a:r>
        </a:p>
      </dsp:txBody>
      <dsp:txXfrm>
        <a:off x="0" y="2694559"/>
        <a:ext cx="8424936" cy="1767922"/>
      </dsp:txXfrm>
    </dsp:sp>
    <dsp:sp modelId="{B2B9842F-FAFB-439F-BFD6-F162D71C4E7F}">
      <dsp:nvSpPr>
        <dsp:cNvPr id="0" name=""/>
        <dsp:cNvSpPr/>
      </dsp:nvSpPr>
      <dsp:spPr>
        <a:xfrm rot="10800000">
          <a:off x="0" y="12753"/>
          <a:ext cx="8424936" cy="2719065"/>
        </a:xfrm>
        <a:prstGeom prst="upArrowCallou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kumimoji="1" lang="ja-JP" altLang="en-US" sz="3600" kern="1200" dirty="0"/>
            <a:t>「乳児院の研修体系</a:t>
          </a:r>
          <a:r>
            <a:rPr kumimoji="1" lang="en-US" altLang="en-US" sz="3600" kern="1200" dirty="0"/>
            <a:t>―</a:t>
          </a:r>
          <a:r>
            <a:rPr kumimoji="1" lang="ja-JP" altLang="en-US" sz="3600" kern="1200" dirty="0"/>
            <a:t>人材育成の</a:t>
          </a:r>
          <a:endParaRPr kumimoji="1" lang="en-US" altLang="ja-JP" sz="3600" kern="1200" dirty="0"/>
        </a:p>
        <a:p>
          <a:pPr lvl="0" algn="ctr" defTabSz="1600200">
            <a:lnSpc>
              <a:spcPct val="90000"/>
            </a:lnSpc>
            <a:spcBef>
              <a:spcPct val="0"/>
            </a:spcBef>
            <a:spcAft>
              <a:spcPct val="35000"/>
            </a:spcAft>
          </a:pPr>
          <a:r>
            <a:rPr kumimoji="1" lang="ja-JP" altLang="en-US" sz="3600" kern="1200" dirty="0"/>
            <a:t>ための指針</a:t>
          </a:r>
          <a:r>
            <a:rPr kumimoji="1" lang="en-US" altLang="en-US" sz="3600" kern="1200" dirty="0"/>
            <a:t>―</a:t>
          </a:r>
          <a:r>
            <a:rPr kumimoji="1" lang="ja-JP" altLang="en-US" sz="3600" kern="1200" dirty="0"/>
            <a:t>」平成</a:t>
          </a:r>
          <a:r>
            <a:rPr kumimoji="1" lang="en-US" altLang="en-US" sz="3600" kern="1200" dirty="0"/>
            <a:t>24 </a:t>
          </a:r>
          <a:r>
            <a:rPr kumimoji="1" lang="ja-JP" altLang="en-US" sz="3600" kern="1200" dirty="0"/>
            <a:t>年</a:t>
          </a:r>
          <a:r>
            <a:rPr kumimoji="1" lang="en-US" altLang="en-US" sz="3600" kern="1200" dirty="0"/>
            <a:t>3 </a:t>
          </a:r>
          <a:r>
            <a:rPr kumimoji="1" lang="ja-JP" altLang="en-US" sz="3600" kern="1200" dirty="0"/>
            <a:t>月</a:t>
          </a:r>
        </a:p>
      </dsp:txBody>
      <dsp:txXfrm rot="10800000">
        <a:off x="0" y="12753"/>
        <a:ext cx="8424936" cy="17667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6BA85-916B-4ED3-AD1F-4367A0D68538}">
      <dsp:nvSpPr>
        <dsp:cNvPr id="0" name=""/>
        <dsp:cNvSpPr/>
      </dsp:nvSpPr>
      <dsp:spPr>
        <a:xfrm>
          <a:off x="0" y="0"/>
          <a:ext cx="3888431" cy="388843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C77D74-2506-4BC6-A8D7-10447DAA01F8}">
      <dsp:nvSpPr>
        <dsp:cNvPr id="0" name=""/>
        <dsp:cNvSpPr/>
      </dsp:nvSpPr>
      <dsp:spPr>
        <a:xfrm>
          <a:off x="1944215" y="0"/>
          <a:ext cx="6552728" cy="388843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kern="1200" dirty="0"/>
            <a:t>基本的な欲求に適切に応えらえる環境</a:t>
          </a:r>
          <a:endParaRPr lang="ja-JP" altLang="en-US" sz="2800" kern="1200" dirty="0"/>
        </a:p>
      </dsp:txBody>
      <dsp:txXfrm>
        <a:off x="1944215" y="0"/>
        <a:ext cx="6552728" cy="826291"/>
      </dsp:txXfrm>
    </dsp:sp>
    <dsp:sp modelId="{DF9D9945-FAD3-42E1-A8CF-CDE01F129C07}">
      <dsp:nvSpPr>
        <dsp:cNvPr id="0" name=""/>
        <dsp:cNvSpPr/>
      </dsp:nvSpPr>
      <dsp:spPr>
        <a:xfrm>
          <a:off x="510356" y="826291"/>
          <a:ext cx="2867718" cy="286771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BBA3ED-ECD0-44A8-840C-35D7233E774A}">
      <dsp:nvSpPr>
        <dsp:cNvPr id="0" name=""/>
        <dsp:cNvSpPr/>
      </dsp:nvSpPr>
      <dsp:spPr>
        <a:xfrm>
          <a:off x="1944215" y="826291"/>
          <a:ext cx="6552728" cy="286771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kern="1200" dirty="0"/>
            <a:t>生活の一貫性とリズムがある環境</a:t>
          </a:r>
          <a:endParaRPr lang="ja-JP" altLang="en-US" sz="2800" kern="1200" dirty="0"/>
        </a:p>
      </dsp:txBody>
      <dsp:txXfrm>
        <a:off x="1944215" y="826291"/>
        <a:ext cx="6552728" cy="826291"/>
      </dsp:txXfrm>
    </dsp:sp>
    <dsp:sp modelId="{4128EF9A-B0BE-4078-AB92-26CD48CB94E7}">
      <dsp:nvSpPr>
        <dsp:cNvPr id="0" name=""/>
        <dsp:cNvSpPr/>
      </dsp:nvSpPr>
      <dsp:spPr>
        <a:xfrm>
          <a:off x="1020713" y="1652583"/>
          <a:ext cx="1847005" cy="1847005"/>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2D6909-2E36-41BA-AD77-BF696353351C}">
      <dsp:nvSpPr>
        <dsp:cNvPr id="0" name=""/>
        <dsp:cNvSpPr/>
      </dsp:nvSpPr>
      <dsp:spPr>
        <a:xfrm>
          <a:off x="1944215" y="1652583"/>
          <a:ext cx="6552728" cy="184700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kern="1200" dirty="0"/>
            <a:t>日課があり先の見通しがもてる環境</a:t>
          </a:r>
          <a:endParaRPr lang="ja-JP" altLang="en-US" sz="2800" kern="1200" dirty="0"/>
        </a:p>
      </dsp:txBody>
      <dsp:txXfrm>
        <a:off x="1944215" y="1652583"/>
        <a:ext cx="6552728" cy="826291"/>
      </dsp:txXfrm>
    </dsp:sp>
    <dsp:sp modelId="{8BEE1E4C-7C6F-45A3-B582-DA17E5EDF2C2}">
      <dsp:nvSpPr>
        <dsp:cNvPr id="0" name=""/>
        <dsp:cNvSpPr/>
      </dsp:nvSpPr>
      <dsp:spPr>
        <a:xfrm>
          <a:off x="1531070" y="2478875"/>
          <a:ext cx="826291" cy="82629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00EE9C-010A-47A6-A8F7-977AA6982B73}">
      <dsp:nvSpPr>
        <dsp:cNvPr id="0" name=""/>
        <dsp:cNvSpPr/>
      </dsp:nvSpPr>
      <dsp:spPr>
        <a:xfrm>
          <a:off x="1944215" y="2478875"/>
          <a:ext cx="6552728" cy="82629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73050" lvl="0" indent="-96838" algn="l" defTabSz="1244600">
            <a:lnSpc>
              <a:spcPct val="90000"/>
            </a:lnSpc>
            <a:spcBef>
              <a:spcPct val="0"/>
            </a:spcBef>
            <a:spcAft>
              <a:spcPct val="35000"/>
            </a:spcAft>
          </a:pPr>
          <a:r>
            <a:rPr kumimoji="1" lang="ja-JP" altLang="en-US" sz="2800" kern="1200" dirty="0"/>
            <a:t>情緒的に常に安心に変えてくれる養育者の存在がいる環境</a:t>
          </a:r>
          <a:endParaRPr lang="ja-JP" altLang="en-US" sz="2800" kern="1200" dirty="0"/>
        </a:p>
      </dsp:txBody>
      <dsp:txXfrm>
        <a:off x="1944215" y="2478875"/>
        <a:ext cx="6552728" cy="8262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98B05-9B6D-4169-92AF-643B7BEEFFFF}">
      <dsp:nvSpPr>
        <dsp:cNvPr id="0" name=""/>
        <dsp:cNvSpPr/>
      </dsp:nvSpPr>
      <dsp:spPr>
        <a:xfrm>
          <a:off x="0" y="0"/>
          <a:ext cx="4104456" cy="410445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728213-1635-489C-B460-40372B548422}">
      <dsp:nvSpPr>
        <dsp:cNvPr id="0" name=""/>
        <dsp:cNvSpPr/>
      </dsp:nvSpPr>
      <dsp:spPr>
        <a:xfrm>
          <a:off x="2052228" y="0"/>
          <a:ext cx="6177371" cy="410445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kumimoji="1" lang="ja-JP" sz="5300" kern="1200"/>
            <a:t>早期発見と予測性</a:t>
          </a:r>
          <a:endParaRPr lang="ja-JP" sz="5300" kern="1200"/>
        </a:p>
      </dsp:txBody>
      <dsp:txXfrm>
        <a:off x="2052228" y="0"/>
        <a:ext cx="6177371" cy="1231339"/>
      </dsp:txXfrm>
    </dsp:sp>
    <dsp:sp modelId="{79E2BE01-AD24-48D0-944E-E5CB5B20A870}">
      <dsp:nvSpPr>
        <dsp:cNvPr id="0" name=""/>
        <dsp:cNvSpPr/>
      </dsp:nvSpPr>
      <dsp:spPr>
        <a:xfrm>
          <a:off x="718281" y="1231339"/>
          <a:ext cx="2667893" cy="266789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944E8F-567D-4ED9-845D-4B83906B4B91}">
      <dsp:nvSpPr>
        <dsp:cNvPr id="0" name=""/>
        <dsp:cNvSpPr/>
      </dsp:nvSpPr>
      <dsp:spPr>
        <a:xfrm>
          <a:off x="2052228" y="1231339"/>
          <a:ext cx="6177371" cy="266789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kumimoji="1" lang="ja-JP" sz="5300" kern="1200"/>
            <a:t>経過の把握</a:t>
          </a:r>
          <a:endParaRPr lang="ja-JP" sz="5300" kern="1200"/>
        </a:p>
      </dsp:txBody>
      <dsp:txXfrm>
        <a:off x="2052228" y="1231339"/>
        <a:ext cx="6177371" cy="1231335"/>
      </dsp:txXfrm>
    </dsp:sp>
    <dsp:sp modelId="{36DE5C5B-62C5-4267-BA11-1DC8B3B7F843}">
      <dsp:nvSpPr>
        <dsp:cNvPr id="0" name=""/>
        <dsp:cNvSpPr/>
      </dsp:nvSpPr>
      <dsp:spPr>
        <a:xfrm>
          <a:off x="1436560" y="2462674"/>
          <a:ext cx="1231335" cy="1231335"/>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24056-3785-44BF-B903-16C0CB877124}">
      <dsp:nvSpPr>
        <dsp:cNvPr id="0" name=""/>
        <dsp:cNvSpPr/>
      </dsp:nvSpPr>
      <dsp:spPr>
        <a:xfrm>
          <a:off x="2052228" y="2462674"/>
          <a:ext cx="6177371" cy="123133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lvl="0" algn="ctr" defTabSz="2355850">
            <a:lnSpc>
              <a:spcPct val="90000"/>
            </a:lnSpc>
            <a:spcBef>
              <a:spcPct val="0"/>
            </a:spcBef>
            <a:spcAft>
              <a:spcPct val="35000"/>
            </a:spcAft>
          </a:pPr>
          <a:r>
            <a:rPr kumimoji="1" lang="ja-JP" sz="5300" kern="1200"/>
            <a:t>定期的な健康診断</a:t>
          </a:r>
          <a:endParaRPr lang="ja-JP" sz="5300" kern="1200"/>
        </a:p>
      </dsp:txBody>
      <dsp:txXfrm>
        <a:off x="2052228" y="2462674"/>
        <a:ext cx="6177371" cy="12313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6AF52-6604-40AA-9525-CCC697E0BDC2}">
      <dsp:nvSpPr>
        <dsp:cNvPr id="0" name=""/>
        <dsp:cNvSpPr/>
      </dsp:nvSpPr>
      <dsp:spPr>
        <a:xfrm>
          <a:off x="0" y="0"/>
          <a:ext cx="4104456" cy="410445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236BC4-9F63-461D-A2B6-40ECB4CE8C5D}">
      <dsp:nvSpPr>
        <dsp:cNvPr id="0" name=""/>
        <dsp:cNvSpPr/>
      </dsp:nvSpPr>
      <dsp:spPr>
        <a:xfrm>
          <a:off x="2052228" y="0"/>
          <a:ext cx="6177371" cy="410445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365125" algn="l" defTabSz="1422400">
            <a:lnSpc>
              <a:spcPct val="90000"/>
            </a:lnSpc>
            <a:spcBef>
              <a:spcPct val="0"/>
            </a:spcBef>
            <a:spcAft>
              <a:spcPct val="35000"/>
            </a:spcAft>
          </a:pPr>
          <a:r>
            <a:rPr kumimoji="1" lang="ja-JP" sz="3200" kern="1200" dirty="0"/>
            <a:t>感染源を持ち込まない</a:t>
          </a:r>
          <a:endParaRPr lang="ja-JP" sz="3200" kern="1200" dirty="0"/>
        </a:p>
      </dsp:txBody>
      <dsp:txXfrm>
        <a:off x="2052228" y="0"/>
        <a:ext cx="6177371" cy="1231339"/>
      </dsp:txXfrm>
    </dsp:sp>
    <dsp:sp modelId="{027A27FE-5539-462D-9EA2-B4BABF5EAA37}">
      <dsp:nvSpPr>
        <dsp:cNvPr id="0" name=""/>
        <dsp:cNvSpPr/>
      </dsp:nvSpPr>
      <dsp:spPr>
        <a:xfrm>
          <a:off x="718281" y="1231339"/>
          <a:ext cx="2667893" cy="266789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F2DF81-C8FD-4500-8271-AAF686D89D43}">
      <dsp:nvSpPr>
        <dsp:cNvPr id="0" name=""/>
        <dsp:cNvSpPr/>
      </dsp:nvSpPr>
      <dsp:spPr>
        <a:xfrm>
          <a:off x="2052228" y="1231339"/>
          <a:ext cx="6177371" cy="266789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365125" lvl="0" indent="73025" algn="l" defTabSz="1422400">
            <a:lnSpc>
              <a:spcPct val="90000"/>
            </a:lnSpc>
            <a:spcBef>
              <a:spcPct val="0"/>
            </a:spcBef>
            <a:spcAft>
              <a:spcPct val="35000"/>
            </a:spcAft>
          </a:pPr>
          <a:r>
            <a:rPr kumimoji="1" lang="ja-JP" altLang="en-US" sz="3200" kern="1200" dirty="0"/>
            <a:t>感染後</a:t>
          </a:r>
          <a:r>
            <a:rPr kumimoji="1" lang="ja-JP" sz="3200" kern="1200" dirty="0"/>
            <a:t>；患児の隔離、汚染源の排除、消毒等を徹底</a:t>
          </a:r>
          <a:endParaRPr lang="ja-JP" sz="3200" kern="1200" dirty="0"/>
        </a:p>
      </dsp:txBody>
      <dsp:txXfrm>
        <a:off x="2052228" y="1231339"/>
        <a:ext cx="6177371" cy="1231335"/>
      </dsp:txXfrm>
    </dsp:sp>
    <dsp:sp modelId="{D4B21FD8-19FB-4B86-A22A-C4D0CF8C4902}">
      <dsp:nvSpPr>
        <dsp:cNvPr id="0" name=""/>
        <dsp:cNvSpPr/>
      </dsp:nvSpPr>
      <dsp:spPr>
        <a:xfrm>
          <a:off x="1436560" y="2462674"/>
          <a:ext cx="1231335" cy="1231335"/>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30089C-5D53-4735-8EC1-17604B2EC234}">
      <dsp:nvSpPr>
        <dsp:cNvPr id="0" name=""/>
        <dsp:cNvSpPr/>
      </dsp:nvSpPr>
      <dsp:spPr>
        <a:xfrm>
          <a:off x="2052228" y="2462674"/>
          <a:ext cx="6177371" cy="123133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182563" lvl="0" indent="0" algn="l" defTabSz="1422400">
            <a:lnSpc>
              <a:spcPct val="90000"/>
            </a:lnSpc>
            <a:spcBef>
              <a:spcPct val="0"/>
            </a:spcBef>
            <a:spcAft>
              <a:spcPct val="35000"/>
            </a:spcAft>
          </a:pPr>
          <a:r>
            <a:rPr kumimoji="1" lang="ja-JP" sz="3200" kern="1200" dirty="0"/>
            <a:t>感染経路；養育者の媒介に注意</a:t>
          </a:r>
          <a:endParaRPr lang="ja-JP" sz="3200" kern="1200" dirty="0"/>
        </a:p>
      </dsp:txBody>
      <dsp:txXfrm>
        <a:off x="2052228" y="2462674"/>
        <a:ext cx="6177371" cy="1231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EF1DA-9123-4029-8F91-37823C9647F3}">
      <dsp:nvSpPr>
        <dsp:cNvPr id="0" name=""/>
        <dsp:cNvSpPr/>
      </dsp:nvSpPr>
      <dsp:spPr>
        <a:xfrm>
          <a:off x="0" y="4955090"/>
          <a:ext cx="8557720" cy="650352"/>
        </a:xfrm>
        <a:prstGeom prst="rect">
          <a:avLst/>
        </a:prstGeom>
        <a:gradFill rotWithShape="0">
          <a:gsLst>
            <a:gs pos="0">
              <a:schemeClr val="accent5">
                <a:shade val="80000"/>
                <a:hueOff val="0"/>
                <a:satOff val="0"/>
                <a:lumOff val="0"/>
                <a:alphaOff val="0"/>
                <a:tint val="50000"/>
                <a:satMod val="300000"/>
              </a:schemeClr>
            </a:gs>
            <a:gs pos="35000">
              <a:schemeClr val="accent5">
                <a:shade val="80000"/>
                <a:hueOff val="0"/>
                <a:satOff val="0"/>
                <a:lumOff val="0"/>
                <a:alphaOff val="0"/>
                <a:tint val="37000"/>
                <a:satMod val="300000"/>
              </a:schemeClr>
            </a:gs>
            <a:gs pos="100000">
              <a:schemeClr val="accent5">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kumimoji="1" lang="ja-JP" altLang="en-US" sz="2800" b="1" kern="1200" dirty="0"/>
            <a:t>施設長</a:t>
          </a:r>
        </a:p>
      </dsp:txBody>
      <dsp:txXfrm>
        <a:off x="0" y="4955090"/>
        <a:ext cx="8557720" cy="650352"/>
      </dsp:txXfrm>
    </dsp:sp>
    <dsp:sp modelId="{DE6F11B6-04FB-45B9-BC69-5670AC3487CA}">
      <dsp:nvSpPr>
        <dsp:cNvPr id="0" name=""/>
        <dsp:cNvSpPr/>
      </dsp:nvSpPr>
      <dsp:spPr>
        <a:xfrm rot="10800000">
          <a:off x="0" y="3964602"/>
          <a:ext cx="8557720" cy="1000242"/>
        </a:xfrm>
        <a:prstGeom prst="upArrowCallout">
          <a:avLst/>
        </a:prstGeom>
        <a:gradFill rotWithShape="0">
          <a:gsLst>
            <a:gs pos="0">
              <a:schemeClr val="accent5">
                <a:shade val="80000"/>
                <a:hueOff val="41044"/>
                <a:satOff val="-448"/>
                <a:lumOff val="5116"/>
                <a:alphaOff val="0"/>
                <a:tint val="50000"/>
                <a:satMod val="300000"/>
              </a:schemeClr>
            </a:gs>
            <a:gs pos="35000">
              <a:schemeClr val="accent5">
                <a:shade val="80000"/>
                <a:hueOff val="41044"/>
                <a:satOff val="-448"/>
                <a:lumOff val="5116"/>
                <a:alphaOff val="0"/>
                <a:tint val="37000"/>
                <a:satMod val="300000"/>
              </a:schemeClr>
            </a:gs>
            <a:gs pos="100000">
              <a:schemeClr val="accent5">
                <a:shade val="80000"/>
                <a:hueOff val="41044"/>
                <a:satOff val="-448"/>
                <a:lumOff val="511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kumimoji="1" lang="ja-JP" altLang="en-US" sz="2400" b="1" kern="1200" dirty="0"/>
            <a:t>レベル</a:t>
          </a:r>
          <a:r>
            <a:rPr kumimoji="1" lang="en-US" altLang="en-US" sz="2400" b="1" kern="1200" dirty="0"/>
            <a:t>5</a:t>
          </a:r>
          <a:r>
            <a:rPr kumimoji="1" lang="ja-JP" altLang="en-US" sz="2400" b="1" kern="1200" dirty="0"/>
            <a:t>：基幹的職員</a:t>
          </a:r>
        </a:p>
      </dsp:txBody>
      <dsp:txXfrm rot="-10800000">
        <a:off x="0" y="3964602"/>
        <a:ext cx="8557720" cy="351085"/>
      </dsp:txXfrm>
    </dsp:sp>
    <dsp:sp modelId="{1F5C02CA-C92A-494D-ABF8-4F72EDD2088D}">
      <dsp:nvSpPr>
        <dsp:cNvPr id="0" name=""/>
        <dsp:cNvSpPr/>
      </dsp:nvSpPr>
      <dsp:spPr>
        <a:xfrm>
          <a:off x="0" y="4315688"/>
          <a:ext cx="8557720" cy="299072"/>
        </a:xfrm>
        <a:prstGeom prst="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kumimoji="1" lang="en-US" altLang="en-US" sz="2000" b="1" kern="1200" dirty="0"/>
            <a:t>7</a:t>
          </a:r>
          <a:r>
            <a:rPr kumimoji="1" lang="ja-JP" altLang="en-US" sz="2000" b="1" kern="1200" dirty="0"/>
            <a:t>年目以上で基幹的職員認定研修を修了した職員 </a:t>
          </a:r>
        </a:p>
      </dsp:txBody>
      <dsp:txXfrm>
        <a:off x="0" y="4315688"/>
        <a:ext cx="8557720" cy="299072"/>
      </dsp:txXfrm>
    </dsp:sp>
    <dsp:sp modelId="{3D05FC45-9FA5-4772-A78B-6EE576164F38}">
      <dsp:nvSpPr>
        <dsp:cNvPr id="0" name=""/>
        <dsp:cNvSpPr/>
      </dsp:nvSpPr>
      <dsp:spPr>
        <a:xfrm rot="10800000">
          <a:off x="0" y="2974115"/>
          <a:ext cx="8557720" cy="1000242"/>
        </a:xfrm>
        <a:prstGeom prst="upArrowCallout">
          <a:avLst/>
        </a:prstGeom>
        <a:gradFill rotWithShape="0">
          <a:gsLst>
            <a:gs pos="0">
              <a:schemeClr val="accent5">
                <a:shade val="80000"/>
                <a:hueOff val="82088"/>
                <a:satOff val="-895"/>
                <a:lumOff val="10232"/>
                <a:alphaOff val="0"/>
                <a:tint val="50000"/>
                <a:satMod val="300000"/>
              </a:schemeClr>
            </a:gs>
            <a:gs pos="35000">
              <a:schemeClr val="accent5">
                <a:shade val="80000"/>
                <a:hueOff val="82088"/>
                <a:satOff val="-895"/>
                <a:lumOff val="10232"/>
                <a:alphaOff val="0"/>
                <a:tint val="37000"/>
                <a:satMod val="300000"/>
              </a:schemeClr>
            </a:gs>
            <a:gs pos="100000">
              <a:schemeClr val="accent5">
                <a:shade val="80000"/>
                <a:hueOff val="82088"/>
                <a:satOff val="-895"/>
                <a:lumOff val="1023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kumimoji="1" lang="ja-JP" altLang="en-US" sz="2400" b="1" kern="1200" dirty="0"/>
            <a:t>レベル</a:t>
          </a:r>
          <a:r>
            <a:rPr kumimoji="1" lang="en-US" altLang="ja-JP" sz="2400" b="1" kern="1200" dirty="0"/>
            <a:t>4</a:t>
          </a:r>
          <a:r>
            <a:rPr kumimoji="1" lang="ja-JP" altLang="en-US" sz="2400" b="1" kern="1200" dirty="0"/>
            <a:t>：上級職　チーム</a:t>
          </a:r>
          <a:r>
            <a:rPr kumimoji="1" lang="ja-JP" altLang="en-US" sz="2400" b="1" kern="1200" dirty="0" smtClean="0"/>
            <a:t>責任者</a:t>
          </a:r>
          <a:endParaRPr kumimoji="1" lang="ja-JP" altLang="en-US" sz="2400" b="1" kern="1200" dirty="0"/>
        </a:p>
      </dsp:txBody>
      <dsp:txXfrm rot="-10800000">
        <a:off x="0" y="2974115"/>
        <a:ext cx="8557720" cy="351085"/>
      </dsp:txXfrm>
    </dsp:sp>
    <dsp:sp modelId="{DD9AC700-F99D-4B09-866C-5FF18FF073D7}">
      <dsp:nvSpPr>
        <dsp:cNvPr id="0" name=""/>
        <dsp:cNvSpPr/>
      </dsp:nvSpPr>
      <dsp:spPr>
        <a:xfrm>
          <a:off x="0" y="3325200"/>
          <a:ext cx="8557720" cy="299072"/>
        </a:xfrm>
        <a:prstGeom prst="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kumimoji="1" lang="en-US" altLang="ja-JP" sz="2000" b="1" kern="1200" dirty="0"/>
            <a:t>7</a:t>
          </a:r>
          <a:r>
            <a:rPr kumimoji="1" lang="ja-JP" altLang="en-US" sz="2000" b="1" kern="1200" dirty="0"/>
            <a:t>年目以上の職員</a:t>
          </a:r>
        </a:p>
      </dsp:txBody>
      <dsp:txXfrm>
        <a:off x="0" y="3325200"/>
        <a:ext cx="8557720" cy="299072"/>
      </dsp:txXfrm>
    </dsp:sp>
    <dsp:sp modelId="{705DF0E7-7D4C-478C-A785-D8405E261CC1}">
      <dsp:nvSpPr>
        <dsp:cNvPr id="0" name=""/>
        <dsp:cNvSpPr/>
      </dsp:nvSpPr>
      <dsp:spPr>
        <a:xfrm rot="10800000">
          <a:off x="0" y="2016225"/>
          <a:ext cx="8557720" cy="1000242"/>
        </a:xfrm>
        <a:prstGeom prst="upArrowCallout">
          <a:avLst/>
        </a:prstGeom>
        <a:gradFill rotWithShape="0">
          <a:gsLst>
            <a:gs pos="0">
              <a:schemeClr val="accent5">
                <a:shade val="80000"/>
                <a:hueOff val="123133"/>
                <a:satOff val="-1343"/>
                <a:lumOff val="15347"/>
                <a:alphaOff val="0"/>
                <a:tint val="50000"/>
                <a:satMod val="300000"/>
              </a:schemeClr>
            </a:gs>
            <a:gs pos="35000">
              <a:schemeClr val="accent5">
                <a:shade val="80000"/>
                <a:hueOff val="123133"/>
                <a:satOff val="-1343"/>
                <a:lumOff val="15347"/>
                <a:alphaOff val="0"/>
                <a:tint val="37000"/>
                <a:satMod val="300000"/>
              </a:schemeClr>
            </a:gs>
            <a:gs pos="100000">
              <a:schemeClr val="accent5">
                <a:shade val="80000"/>
                <a:hueOff val="123133"/>
                <a:satOff val="-1343"/>
                <a:lumOff val="153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kumimoji="1" lang="ja-JP" altLang="en-US" sz="2400" b="1" kern="1200" dirty="0"/>
            <a:t>レベル</a:t>
          </a:r>
          <a:r>
            <a:rPr kumimoji="1" lang="en-US" altLang="ja-JP" sz="2400" b="1" kern="1200" dirty="0"/>
            <a:t>3</a:t>
          </a:r>
          <a:r>
            <a:rPr kumimoji="1" lang="ja-JP" altLang="en-US" sz="2400" b="1" kern="1200" dirty="0"/>
            <a:t>：中堅職員</a:t>
          </a:r>
        </a:p>
      </dsp:txBody>
      <dsp:txXfrm rot="-10800000">
        <a:off x="0" y="2016225"/>
        <a:ext cx="8557720" cy="351085"/>
      </dsp:txXfrm>
    </dsp:sp>
    <dsp:sp modelId="{CA2918DB-FB7B-4B93-8368-DAB73D8C995E}">
      <dsp:nvSpPr>
        <dsp:cNvPr id="0" name=""/>
        <dsp:cNvSpPr/>
      </dsp:nvSpPr>
      <dsp:spPr>
        <a:xfrm>
          <a:off x="0" y="2334713"/>
          <a:ext cx="8557720" cy="299072"/>
        </a:xfrm>
        <a:prstGeom prst="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kumimoji="1" lang="en-US" altLang="en-US" sz="2000" b="1" kern="1200" dirty="0"/>
            <a:t>4</a:t>
          </a:r>
          <a:r>
            <a:rPr kumimoji="1" lang="ja-JP" altLang="en-US" sz="2000" b="1" kern="1200" dirty="0"/>
            <a:t>年目から</a:t>
          </a:r>
          <a:r>
            <a:rPr kumimoji="1" lang="en-US" altLang="en-US" sz="2000" b="1" kern="1200" dirty="0"/>
            <a:t>6</a:t>
          </a:r>
          <a:r>
            <a:rPr kumimoji="1" lang="ja-JP" altLang="en-US" sz="2000" b="1" kern="1200" dirty="0"/>
            <a:t>年目の職員</a:t>
          </a:r>
        </a:p>
      </dsp:txBody>
      <dsp:txXfrm>
        <a:off x="0" y="2334713"/>
        <a:ext cx="8557720" cy="299072"/>
      </dsp:txXfrm>
    </dsp:sp>
    <dsp:sp modelId="{1F60B3F2-5592-4FE9-B9EE-B28E5A8927EA}">
      <dsp:nvSpPr>
        <dsp:cNvPr id="0" name=""/>
        <dsp:cNvSpPr/>
      </dsp:nvSpPr>
      <dsp:spPr>
        <a:xfrm rot="10800000">
          <a:off x="0" y="1008113"/>
          <a:ext cx="8557720" cy="1000242"/>
        </a:xfrm>
        <a:prstGeom prst="upArrowCallout">
          <a:avLst/>
        </a:prstGeom>
        <a:gradFill rotWithShape="0">
          <a:gsLst>
            <a:gs pos="0">
              <a:schemeClr val="accent5">
                <a:shade val="80000"/>
                <a:hueOff val="164177"/>
                <a:satOff val="-1790"/>
                <a:lumOff val="20463"/>
                <a:alphaOff val="0"/>
                <a:tint val="50000"/>
                <a:satMod val="300000"/>
              </a:schemeClr>
            </a:gs>
            <a:gs pos="35000">
              <a:schemeClr val="accent5">
                <a:shade val="80000"/>
                <a:hueOff val="164177"/>
                <a:satOff val="-1790"/>
                <a:lumOff val="20463"/>
                <a:alphaOff val="0"/>
                <a:tint val="37000"/>
                <a:satMod val="300000"/>
              </a:schemeClr>
            </a:gs>
            <a:gs pos="100000">
              <a:schemeClr val="accent5">
                <a:shade val="80000"/>
                <a:hueOff val="164177"/>
                <a:satOff val="-1790"/>
                <a:lumOff val="2046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kumimoji="1" lang="ja-JP" altLang="en-US" sz="2400" b="1" kern="1200" dirty="0"/>
            <a:t>レベル</a:t>
          </a:r>
          <a:r>
            <a:rPr kumimoji="1" lang="en-US" altLang="en-US" sz="2400" b="1" kern="1200" dirty="0"/>
            <a:t>2</a:t>
          </a:r>
          <a:r>
            <a:rPr kumimoji="1" lang="ja-JP" altLang="en-US" sz="2400" b="1" kern="1200" dirty="0"/>
            <a:t>：新任職員 </a:t>
          </a:r>
        </a:p>
      </dsp:txBody>
      <dsp:txXfrm rot="-10800000">
        <a:off x="0" y="1008113"/>
        <a:ext cx="8557720" cy="351085"/>
      </dsp:txXfrm>
    </dsp:sp>
    <dsp:sp modelId="{7E77DF2F-4700-4FE3-9229-B7113E477358}">
      <dsp:nvSpPr>
        <dsp:cNvPr id="0" name=""/>
        <dsp:cNvSpPr/>
      </dsp:nvSpPr>
      <dsp:spPr>
        <a:xfrm>
          <a:off x="0" y="1344225"/>
          <a:ext cx="8557720" cy="299072"/>
        </a:xfrm>
        <a:prstGeom prst="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kumimoji="1" lang="ja-JP" altLang="en-US" sz="2000" b="1" kern="1200" dirty="0"/>
            <a:t>入職</a:t>
          </a:r>
          <a:r>
            <a:rPr kumimoji="1" lang="en-US" altLang="en-US" sz="2000" b="1" kern="1200" dirty="0"/>
            <a:t>1</a:t>
          </a:r>
          <a:r>
            <a:rPr kumimoji="1" lang="ja-JP" altLang="en-US" sz="2000" b="1" kern="1200" dirty="0"/>
            <a:t>年目から</a:t>
          </a:r>
          <a:r>
            <a:rPr kumimoji="1" lang="en-US" altLang="en-US" sz="2000" b="1" kern="1200" dirty="0"/>
            <a:t>3</a:t>
          </a:r>
          <a:r>
            <a:rPr kumimoji="1" lang="ja-JP" altLang="en-US" sz="2000" b="1" kern="1200" dirty="0"/>
            <a:t>年目の職員</a:t>
          </a:r>
        </a:p>
      </dsp:txBody>
      <dsp:txXfrm>
        <a:off x="0" y="1344225"/>
        <a:ext cx="8557720" cy="299072"/>
      </dsp:txXfrm>
    </dsp:sp>
    <dsp:sp modelId="{C11500BF-F83F-4D1E-83B1-2FCE8048FB60}">
      <dsp:nvSpPr>
        <dsp:cNvPr id="0" name=""/>
        <dsp:cNvSpPr/>
      </dsp:nvSpPr>
      <dsp:spPr>
        <a:xfrm rot="10800000">
          <a:off x="0" y="83632"/>
          <a:ext cx="8557720" cy="1000242"/>
        </a:xfrm>
        <a:prstGeom prst="upArrowCallout">
          <a:avLst/>
        </a:prstGeom>
        <a:gradFill rotWithShape="0">
          <a:gsLst>
            <a:gs pos="0">
              <a:schemeClr val="accent5">
                <a:shade val="80000"/>
                <a:hueOff val="205221"/>
                <a:satOff val="-2238"/>
                <a:lumOff val="25579"/>
                <a:alphaOff val="0"/>
                <a:tint val="50000"/>
                <a:satMod val="300000"/>
              </a:schemeClr>
            </a:gs>
            <a:gs pos="35000">
              <a:schemeClr val="accent5">
                <a:shade val="80000"/>
                <a:hueOff val="205221"/>
                <a:satOff val="-2238"/>
                <a:lumOff val="25579"/>
                <a:alphaOff val="0"/>
                <a:tint val="37000"/>
                <a:satMod val="300000"/>
              </a:schemeClr>
            </a:gs>
            <a:gs pos="100000">
              <a:schemeClr val="accent5">
                <a:shade val="80000"/>
                <a:hueOff val="205221"/>
                <a:satOff val="-2238"/>
                <a:lumOff val="2557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ja-JP" altLang="en-US" sz="2400" b="1" kern="1200" dirty="0"/>
            <a:t> レベル</a:t>
          </a:r>
          <a:r>
            <a:rPr lang="en-US" altLang="ja-JP" sz="2400" b="1" kern="1200" dirty="0"/>
            <a:t>1</a:t>
          </a:r>
          <a:r>
            <a:rPr lang="ja-JP" altLang="en-US" sz="2400" b="1" kern="1200" dirty="0"/>
            <a:t>：就任前 </a:t>
          </a:r>
          <a:endParaRPr kumimoji="1" lang="ja-JP" altLang="en-US" sz="2400" b="1" kern="1200" dirty="0"/>
        </a:p>
      </dsp:txBody>
      <dsp:txXfrm rot="-10800000">
        <a:off x="0" y="83632"/>
        <a:ext cx="8557720" cy="351085"/>
      </dsp:txXfrm>
    </dsp:sp>
    <dsp:sp modelId="{EDF7EE05-E911-4D54-BFBB-C5C7B4F6970A}">
      <dsp:nvSpPr>
        <dsp:cNvPr id="0" name=""/>
        <dsp:cNvSpPr/>
      </dsp:nvSpPr>
      <dsp:spPr>
        <a:xfrm>
          <a:off x="0" y="576065"/>
          <a:ext cx="8557720" cy="299072"/>
        </a:xfrm>
        <a:prstGeom prst="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ja-JP" altLang="en-US" sz="2000" b="1" kern="1200" dirty="0"/>
            <a:t>入職前の研修期間中、または実習生等</a:t>
          </a:r>
          <a:endParaRPr kumimoji="1" lang="ja-JP" altLang="en-US" sz="2000" b="1" kern="1200" dirty="0"/>
        </a:p>
      </dsp:txBody>
      <dsp:txXfrm>
        <a:off x="0" y="576065"/>
        <a:ext cx="8557720" cy="2990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38474-AE7C-4ABF-B6B4-1F2996185268}">
      <dsp:nvSpPr>
        <dsp:cNvPr id="0" name=""/>
        <dsp:cNvSpPr/>
      </dsp:nvSpPr>
      <dsp:spPr>
        <a:xfrm>
          <a:off x="435423" y="2521207"/>
          <a:ext cx="1893198" cy="1809523"/>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kumimoji="1" lang="ja-JP" altLang="en-US" sz="3500" kern="1200" dirty="0"/>
            <a:t>身体的発達</a:t>
          </a:r>
          <a:endParaRPr lang="ja-JP" sz="3500" kern="1200" dirty="0"/>
        </a:p>
      </dsp:txBody>
      <dsp:txXfrm>
        <a:off x="712675" y="2786206"/>
        <a:ext cx="1338694" cy="1279525"/>
      </dsp:txXfrm>
    </dsp:sp>
    <dsp:sp modelId="{BD14D490-D705-4FB2-8829-901286A78593}">
      <dsp:nvSpPr>
        <dsp:cNvPr id="0" name=""/>
        <dsp:cNvSpPr/>
      </dsp:nvSpPr>
      <dsp:spPr>
        <a:xfrm>
          <a:off x="1265988" y="1241275"/>
          <a:ext cx="1893198" cy="1645022"/>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kumimoji="1" lang="ja-JP" altLang="en-US" sz="3500" kern="1200" dirty="0"/>
            <a:t>心理的</a:t>
          </a:r>
          <a:r>
            <a:rPr kumimoji="1" lang="ja-JP" sz="3500" kern="1200" dirty="0"/>
            <a:t>発達</a:t>
          </a:r>
          <a:endParaRPr lang="ja-JP" sz="3500" kern="1200" dirty="0"/>
        </a:p>
      </dsp:txBody>
      <dsp:txXfrm>
        <a:off x="1543240" y="1482183"/>
        <a:ext cx="1338694" cy="1163206"/>
      </dsp:txXfrm>
    </dsp:sp>
    <dsp:sp modelId="{2BD41EB8-C1C5-4B41-A3E2-3390AC534A51}">
      <dsp:nvSpPr>
        <dsp:cNvPr id="0" name=""/>
        <dsp:cNvSpPr/>
      </dsp:nvSpPr>
      <dsp:spPr>
        <a:xfrm>
          <a:off x="2177677" y="2376005"/>
          <a:ext cx="1893198" cy="1893198"/>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kumimoji="1" lang="ja-JP" altLang="en-US" sz="3500" kern="1200" dirty="0"/>
            <a:t>社会的発達　</a:t>
          </a:r>
          <a:endParaRPr lang="ja-JP" sz="3500" kern="1200" dirty="0"/>
        </a:p>
      </dsp:txBody>
      <dsp:txXfrm>
        <a:off x="2454929" y="2653257"/>
        <a:ext cx="1338694" cy="1338694"/>
      </dsp:txXfrm>
    </dsp:sp>
    <dsp:sp modelId="{0F0D6C11-2DAC-4E6F-9133-F0D76DEB5510}">
      <dsp:nvSpPr>
        <dsp:cNvPr id="0" name=""/>
        <dsp:cNvSpPr/>
      </dsp:nvSpPr>
      <dsp:spPr>
        <a:xfrm rot="19221376">
          <a:off x="4030327" y="2508433"/>
          <a:ext cx="2046368" cy="0"/>
        </a:xfrm>
        <a:custGeom>
          <a:avLst/>
          <a:gdLst/>
          <a:ahLst/>
          <a:cxnLst/>
          <a:rect l="0" t="0" r="0" b="0"/>
          <a:pathLst>
            <a:path>
              <a:moveTo>
                <a:pt x="0" y="0"/>
              </a:moveTo>
              <a:lnTo>
                <a:pt x="204636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2A990B-F9D1-4632-B2C4-D0852B4B667D}">
      <dsp:nvSpPr>
        <dsp:cNvPr id="0" name=""/>
        <dsp:cNvSpPr/>
      </dsp:nvSpPr>
      <dsp:spPr>
        <a:xfrm>
          <a:off x="5841390" y="1855630"/>
          <a:ext cx="24841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956C96-B044-4AE4-9E1B-C580FCD660DA}">
      <dsp:nvSpPr>
        <dsp:cNvPr id="0" name=""/>
        <dsp:cNvSpPr/>
      </dsp:nvSpPr>
      <dsp:spPr>
        <a:xfrm>
          <a:off x="6089809" y="1063321"/>
          <a:ext cx="1761515" cy="1584618"/>
        </a:xfrm>
        <a:prstGeom prst="doubleWave">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r>
            <a:rPr lang="ja-JP" altLang="en-US" sz="2800" b="1" kern="1200" dirty="0"/>
            <a:t>社会性の広がり</a:t>
          </a:r>
          <a:endParaRPr lang="ja-JP" altLang="en-US" sz="2000" b="1" kern="1200" dirty="0"/>
        </a:p>
      </dsp:txBody>
      <dsp:txXfrm>
        <a:off x="6089809" y="1261398"/>
        <a:ext cx="1761515" cy="1188464"/>
      </dsp:txXfrm>
    </dsp:sp>
    <dsp:sp modelId="{8ED4F8F8-9455-4402-B716-FA964FB95D95}">
      <dsp:nvSpPr>
        <dsp:cNvPr id="0" name=""/>
        <dsp:cNvSpPr/>
      </dsp:nvSpPr>
      <dsp:spPr>
        <a:xfrm rot="21572090">
          <a:off x="4284170" y="3313866"/>
          <a:ext cx="1726037" cy="0"/>
        </a:xfrm>
        <a:custGeom>
          <a:avLst/>
          <a:gdLst/>
          <a:ahLst/>
          <a:cxnLst/>
          <a:rect l="0" t="0" r="0" b="0"/>
          <a:pathLst>
            <a:path>
              <a:moveTo>
                <a:pt x="0" y="0"/>
              </a:moveTo>
              <a:lnTo>
                <a:pt x="172603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1EC33F-094B-4329-81DD-73DC4D70A6D2}">
      <dsp:nvSpPr>
        <dsp:cNvPr id="0" name=""/>
        <dsp:cNvSpPr/>
      </dsp:nvSpPr>
      <dsp:spPr>
        <a:xfrm>
          <a:off x="6010179" y="3306860"/>
          <a:ext cx="248391"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301EDD-F430-4779-870F-A32B70D909BF}">
      <dsp:nvSpPr>
        <dsp:cNvPr id="0" name=""/>
        <dsp:cNvSpPr/>
      </dsp:nvSpPr>
      <dsp:spPr>
        <a:xfrm>
          <a:off x="6258571" y="2730678"/>
          <a:ext cx="1761322" cy="1152362"/>
        </a:xfrm>
        <a:prstGeom prst="rect">
          <a:avLst/>
        </a:prstGeom>
        <a:noFill/>
        <a:ln>
          <a:noFill/>
        </a:ln>
        <a:effectLst/>
        <a:sp3d/>
      </dsp:spPr>
      <dsp:style>
        <a:lnRef idx="0">
          <a:scrgbClr r="0" g="0" b="0"/>
        </a:lnRef>
        <a:fillRef idx="0">
          <a:scrgbClr r="0" g="0" b="0"/>
        </a:fillRef>
        <a:effectRef idx="0">
          <a:scrgbClr r="0" g="0" b="0"/>
        </a:effectRef>
        <a:fontRef idx="minor">
          <a:schemeClr val="accent4"/>
        </a:fontRef>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r>
            <a:rPr lang="ja-JP" altLang="en-US" sz="2800" b="1" kern="1200" dirty="0"/>
            <a:t>興味・関心の広がり</a:t>
          </a:r>
        </a:p>
      </dsp:txBody>
      <dsp:txXfrm>
        <a:off x="6258571" y="2730678"/>
        <a:ext cx="1761322" cy="1152362"/>
      </dsp:txXfrm>
    </dsp:sp>
    <dsp:sp modelId="{1B0BEA2D-3F5C-4962-9D72-ADC16F15E016}">
      <dsp:nvSpPr>
        <dsp:cNvPr id="0" name=""/>
        <dsp:cNvSpPr/>
      </dsp:nvSpPr>
      <dsp:spPr>
        <a:xfrm rot="2277671">
          <a:off x="4052607" y="4162832"/>
          <a:ext cx="2190427" cy="0"/>
        </a:xfrm>
        <a:custGeom>
          <a:avLst/>
          <a:gdLst/>
          <a:ahLst/>
          <a:cxnLst/>
          <a:rect l="0" t="0" r="0" b="0"/>
          <a:pathLst>
            <a:path>
              <a:moveTo>
                <a:pt x="0" y="0"/>
              </a:moveTo>
              <a:lnTo>
                <a:pt x="219042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DE29BA-2BAF-4804-A189-2BD8627C3017}">
      <dsp:nvSpPr>
        <dsp:cNvPr id="0" name=""/>
        <dsp:cNvSpPr/>
      </dsp:nvSpPr>
      <dsp:spPr>
        <a:xfrm>
          <a:off x="6011318" y="4836528"/>
          <a:ext cx="248451"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CB8486-D720-4EFC-8D78-4BFBBBD9A7AB}">
      <dsp:nvSpPr>
        <dsp:cNvPr id="0" name=""/>
        <dsp:cNvSpPr/>
      </dsp:nvSpPr>
      <dsp:spPr>
        <a:xfrm>
          <a:off x="6259769" y="4261245"/>
          <a:ext cx="1761747" cy="115056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l" defTabSz="1244600">
            <a:lnSpc>
              <a:spcPct val="90000"/>
            </a:lnSpc>
            <a:spcBef>
              <a:spcPct val="0"/>
            </a:spcBef>
            <a:spcAft>
              <a:spcPct val="35000"/>
            </a:spcAft>
          </a:pPr>
          <a:r>
            <a:rPr kumimoji="1" lang="ja-JP" altLang="en-US" sz="2800" b="1" kern="1200" dirty="0"/>
            <a:t>遊びの広がり</a:t>
          </a:r>
          <a:endParaRPr lang="ja-JP" altLang="en-US" sz="2800" b="1" kern="1200" dirty="0"/>
        </a:p>
      </dsp:txBody>
      <dsp:txXfrm>
        <a:off x="6259769" y="4261245"/>
        <a:ext cx="1761747" cy="11505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7A418-A940-495A-BBD5-0B4555D7932F}">
      <dsp:nvSpPr>
        <dsp:cNvPr id="0" name=""/>
        <dsp:cNvSpPr/>
      </dsp:nvSpPr>
      <dsp:spPr>
        <a:xfrm>
          <a:off x="6968979" y="2021746"/>
          <a:ext cx="1570727" cy="4333378"/>
        </a:xfrm>
        <a:prstGeom prst="wedgeRectCallout">
          <a:avLst>
            <a:gd name="adj1" fmla="val 0"/>
            <a:gd name="adj2" fmla="val 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lvl="0" algn="r" defTabSz="622300" rtl="0">
            <a:lnSpc>
              <a:spcPct val="90000"/>
            </a:lnSpc>
            <a:spcBef>
              <a:spcPct val="0"/>
            </a:spcBef>
            <a:spcAft>
              <a:spcPct val="35000"/>
            </a:spcAft>
          </a:pPr>
          <a:r>
            <a:rPr kumimoji="1" lang="ja-JP" altLang="en-US" sz="1400" b="0" kern="1200" dirty="0">
              <a:solidFill>
                <a:schemeClr val="tx1"/>
              </a:solidFill>
            </a:rPr>
            <a:t>掴まり立ち</a:t>
          </a:r>
          <a:endParaRPr kumimoji="1" lang="en-US" altLang="ja-JP" sz="1400" b="0" kern="1200" dirty="0">
            <a:solidFill>
              <a:schemeClr val="tx1"/>
            </a:solidFill>
          </a:endParaRPr>
        </a:p>
        <a:p>
          <a:pPr lvl="0" algn="r" defTabSz="622300" rtl="0">
            <a:lnSpc>
              <a:spcPct val="90000"/>
            </a:lnSpc>
            <a:spcBef>
              <a:spcPct val="0"/>
            </a:spcBef>
            <a:spcAft>
              <a:spcPct val="35000"/>
            </a:spcAft>
          </a:pPr>
          <a:r>
            <a:rPr kumimoji="1" lang="ja-JP" altLang="en-US" sz="1400" b="0" kern="1200" dirty="0">
              <a:solidFill>
                <a:schemeClr val="tx1"/>
              </a:solidFill>
            </a:rPr>
            <a:t>つたい歩き</a:t>
          </a:r>
        </a:p>
        <a:p>
          <a:pPr lvl="0" algn="r" defTabSz="622300">
            <a:lnSpc>
              <a:spcPct val="90000"/>
            </a:lnSpc>
            <a:spcBef>
              <a:spcPct val="0"/>
            </a:spcBef>
            <a:spcAft>
              <a:spcPct val="35000"/>
            </a:spcAft>
          </a:pPr>
          <a:r>
            <a:rPr kumimoji="1" lang="ja-JP" altLang="en-US" sz="1400" b="0" kern="1200" dirty="0">
              <a:solidFill>
                <a:schemeClr val="tx1"/>
              </a:solidFill>
            </a:rPr>
            <a:t>一人立ち</a:t>
          </a:r>
          <a:endParaRPr kumimoji="1" lang="en-US" altLang="ja-JP" sz="1400" b="0" kern="1200" dirty="0">
            <a:solidFill>
              <a:schemeClr val="tx1"/>
            </a:solidFill>
          </a:endParaRPr>
        </a:p>
        <a:p>
          <a:pPr lvl="0" algn="r" defTabSz="622300">
            <a:lnSpc>
              <a:spcPct val="90000"/>
            </a:lnSpc>
            <a:spcBef>
              <a:spcPct val="0"/>
            </a:spcBef>
            <a:spcAft>
              <a:spcPct val="35000"/>
            </a:spcAft>
          </a:pPr>
          <a:r>
            <a:rPr kumimoji="1" lang="ja-JP" altLang="en-US" sz="1400" b="1" kern="1200" dirty="0">
              <a:solidFill>
                <a:schemeClr val="accent1"/>
              </a:solidFill>
            </a:rPr>
            <a:t>後追い</a:t>
          </a:r>
          <a:endParaRPr kumimoji="1" lang="en-US" altLang="ja-JP" sz="1400" b="1" kern="1200" dirty="0">
            <a:solidFill>
              <a:schemeClr val="accent1"/>
            </a:solidFill>
          </a:endParaRPr>
        </a:p>
        <a:p>
          <a:pPr lvl="0" algn="r" defTabSz="622300" rtl="0">
            <a:lnSpc>
              <a:spcPct val="90000"/>
            </a:lnSpc>
            <a:spcBef>
              <a:spcPct val="0"/>
            </a:spcBef>
            <a:spcAft>
              <a:spcPct val="35000"/>
            </a:spcAft>
          </a:pPr>
          <a:r>
            <a:rPr kumimoji="1" lang="ja-JP" altLang="en-US" sz="1400" b="1" kern="1200" dirty="0">
              <a:solidFill>
                <a:schemeClr val="accent1"/>
              </a:solidFill>
            </a:rPr>
            <a:t>指差し・模倣</a:t>
          </a:r>
        </a:p>
        <a:p>
          <a:pPr lvl="0" algn="r" defTabSz="622300">
            <a:lnSpc>
              <a:spcPct val="90000"/>
            </a:lnSpc>
            <a:spcBef>
              <a:spcPct val="0"/>
            </a:spcBef>
            <a:spcAft>
              <a:spcPct val="35000"/>
            </a:spcAft>
          </a:pPr>
          <a:r>
            <a:rPr kumimoji="1" lang="ja-JP" altLang="en-US" sz="1400" b="1" kern="1200" dirty="0">
              <a:solidFill>
                <a:schemeClr val="accent1"/>
              </a:solidFill>
            </a:rPr>
            <a:t>共同注意</a:t>
          </a:r>
          <a:endParaRPr kumimoji="1" lang="en-US" altLang="ja-JP" sz="1400" b="1" kern="1200" dirty="0">
            <a:solidFill>
              <a:schemeClr val="accent1"/>
            </a:solidFill>
          </a:endParaRPr>
        </a:p>
        <a:p>
          <a:pPr lvl="0" algn="r" defTabSz="622300">
            <a:lnSpc>
              <a:spcPct val="90000"/>
            </a:lnSpc>
            <a:spcBef>
              <a:spcPct val="0"/>
            </a:spcBef>
            <a:spcAft>
              <a:spcPct val="35000"/>
            </a:spcAft>
          </a:pPr>
          <a:r>
            <a:rPr kumimoji="1" lang="ja-JP" altLang="en-US" sz="1400" b="1" kern="1200" dirty="0">
              <a:solidFill>
                <a:schemeClr val="accent1"/>
              </a:solidFill>
            </a:rPr>
            <a:t>他者意識</a:t>
          </a:r>
          <a:endParaRPr kumimoji="1" lang="en-US" altLang="ja-JP" sz="1400" b="1" kern="1200" dirty="0">
            <a:solidFill>
              <a:schemeClr val="accent1"/>
            </a:solidFill>
          </a:endParaRPr>
        </a:p>
        <a:p>
          <a:pPr lvl="0" algn="r" defTabSz="622300" rtl="0">
            <a:lnSpc>
              <a:spcPct val="90000"/>
            </a:lnSpc>
            <a:spcBef>
              <a:spcPct val="0"/>
            </a:spcBef>
            <a:spcAft>
              <a:spcPct val="35000"/>
            </a:spcAft>
          </a:pPr>
          <a:r>
            <a:rPr kumimoji="1" lang="ja-JP" sz="1400" b="1" i="0" kern="1200" dirty="0">
              <a:solidFill>
                <a:schemeClr val="accent6">
                  <a:lumMod val="75000"/>
                </a:schemeClr>
              </a:solidFill>
            </a:rPr>
            <a:t>好奇心</a:t>
          </a:r>
          <a:r>
            <a:rPr kumimoji="1" lang="ja-JP" altLang="en-US" sz="1400" b="1" i="0" kern="1200" dirty="0">
              <a:solidFill>
                <a:schemeClr val="accent6">
                  <a:lumMod val="75000"/>
                </a:schemeClr>
              </a:solidFill>
            </a:rPr>
            <a:t>増大</a:t>
          </a:r>
          <a:endParaRPr kumimoji="1" lang="en-US" altLang="ja-JP" sz="1400" b="1" i="0" kern="1200" dirty="0">
            <a:solidFill>
              <a:schemeClr val="accent6">
                <a:lumMod val="75000"/>
              </a:schemeClr>
            </a:solidFill>
          </a:endParaRPr>
        </a:p>
        <a:p>
          <a:pPr lvl="0" algn="r" defTabSz="622300" rtl="0">
            <a:lnSpc>
              <a:spcPct val="90000"/>
            </a:lnSpc>
            <a:spcBef>
              <a:spcPct val="0"/>
            </a:spcBef>
            <a:spcAft>
              <a:spcPct val="35000"/>
            </a:spcAft>
          </a:pPr>
          <a:r>
            <a:rPr kumimoji="1" lang="ja-JP" sz="1400" b="1" i="0" kern="1200" dirty="0">
              <a:solidFill>
                <a:schemeClr val="accent6">
                  <a:lumMod val="75000"/>
                </a:schemeClr>
              </a:solidFill>
            </a:rPr>
            <a:t>発見の喜び</a:t>
          </a:r>
          <a:endParaRPr kumimoji="1" lang="en-US" altLang="ja-JP" sz="1400" b="1" i="0" kern="1200" dirty="0">
            <a:solidFill>
              <a:schemeClr val="accent6">
                <a:lumMod val="75000"/>
              </a:schemeClr>
            </a:solidFill>
          </a:endParaRPr>
        </a:p>
        <a:p>
          <a:pPr lvl="0" algn="r" defTabSz="622300" rtl="0">
            <a:lnSpc>
              <a:spcPct val="90000"/>
            </a:lnSpc>
            <a:spcBef>
              <a:spcPct val="0"/>
            </a:spcBef>
            <a:spcAft>
              <a:spcPct val="35000"/>
            </a:spcAft>
          </a:pPr>
          <a:r>
            <a:rPr kumimoji="1" lang="ja-JP" altLang="en-US" sz="1400" b="1" i="0" kern="1200" dirty="0">
              <a:solidFill>
                <a:schemeClr val="accent6">
                  <a:lumMod val="75000"/>
                </a:schemeClr>
              </a:solidFill>
            </a:rPr>
            <a:t>対象の永続性</a:t>
          </a:r>
          <a:endParaRPr kumimoji="1" lang="en-US" altLang="ja-JP" sz="1400" b="1" i="0" kern="1200" dirty="0">
            <a:solidFill>
              <a:schemeClr val="accent6">
                <a:lumMod val="75000"/>
              </a:schemeClr>
            </a:solidFill>
          </a:endParaRPr>
        </a:p>
        <a:p>
          <a:pPr lvl="0" algn="r" defTabSz="622300" rtl="0">
            <a:lnSpc>
              <a:spcPct val="90000"/>
            </a:lnSpc>
            <a:spcBef>
              <a:spcPct val="0"/>
            </a:spcBef>
            <a:spcAft>
              <a:spcPct val="35000"/>
            </a:spcAft>
          </a:pPr>
          <a:r>
            <a:rPr kumimoji="1" lang="ja-JP" altLang="en-US" sz="1400" b="1" kern="1200" dirty="0" err="1">
              <a:solidFill>
                <a:srgbClr val="00B050"/>
              </a:solidFill>
            </a:rPr>
            <a:t>いないない</a:t>
          </a:r>
          <a:r>
            <a:rPr kumimoji="1" lang="ja-JP" altLang="en-US" sz="1400" b="1" kern="1200" dirty="0">
              <a:solidFill>
                <a:srgbClr val="00B050"/>
              </a:solidFill>
            </a:rPr>
            <a:t>ばぁ遊び</a:t>
          </a:r>
          <a:endParaRPr kumimoji="1" lang="en-US" altLang="ja-JP" sz="1400" b="0" kern="1200" dirty="0"/>
        </a:p>
        <a:p>
          <a:pPr lvl="0" algn="r" defTabSz="622300" rtl="0">
            <a:lnSpc>
              <a:spcPct val="90000"/>
            </a:lnSpc>
            <a:spcBef>
              <a:spcPct val="0"/>
            </a:spcBef>
            <a:spcAft>
              <a:spcPct val="35000"/>
            </a:spcAft>
          </a:pPr>
          <a:r>
            <a:rPr kumimoji="1" lang="ja-JP" altLang="en-US" sz="1400" b="1" kern="1200" dirty="0">
              <a:solidFill>
                <a:srgbClr val="00B050"/>
              </a:solidFill>
            </a:rPr>
            <a:t>手遊び歌遊び</a:t>
          </a:r>
          <a:endParaRPr kumimoji="1" lang="en-US" altLang="ja-JP" sz="1400" b="1" kern="1200" dirty="0">
            <a:solidFill>
              <a:srgbClr val="00B050"/>
            </a:solidFill>
          </a:endParaRPr>
        </a:p>
        <a:p>
          <a:pPr lvl="0" algn="r" defTabSz="622300" rtl="0">
            <a:lnSpc>
              <a:spcPct val="90000"/>
            </a:lnSpc>
            <a:spcBef>
              <a:spcPct val="0"/>
            </a:spcBef>
            <a:spcAft>
              <a:spcPct val="35000"/>
            </a:spcAft>
          </a:pPr>
          <a:r>
            <a:rPr kumimoji="1" lang="ja-JP" altLang="en-US" sz="1400" b="1" kern="1200" dirty="0">
              <a:solidFill>
                <a:srgbClr val="00B050"/>
              </a:solidFill>
            </a:rPr>
            <a:t>触合い遊び</a:t>
          </a:r>
          <a:endParaRPr kumimoji="1" lang="en-US" altLang="ja-JP" sz="1400" b="1" kern="1200" dirty="0">
            <a:solidFill>
              <a:srgbClr val="00B050"/>
            </a:solidFill>
          </a:endParaRPr>
        </a:p>
        <a:p>
          <a:pPr lvl="0" algn="r" defTabSz="622300" rtl="0">
            <a:lnSpc>
              <a:spcPct val="90000"/>
            </a:lnSpc>
            <a:spcBef>
              <a:spcPct val="0"/>
            </a:spcBef>
            <a:spcAft>
              <a:spcPct val="35000"/>
            </a:spcAft>
          </a:pPr>
          <a:r>
            <a:rPr kumimoji="1" lang="ja-JP" altLang="en-US" sz="1400" b="0" kern="1200" dirty="0"/>
            <a:t>有意味語</a:t>
          </a:r>
          <a:endParaRPr kumimoji="1" lang="en-US" altLang="ja-JP" sz="1400" b="1" kern="1200" dirty="0">
            <a:solidFill>
              <a:schemeClr val="accent1"/>
            </a:solidFill>
          </a:endParaRPr>
        </a:p>
      </dsp:txBody>
      <dsp:txXfrm>
        <a:off x="7168610" y="2021746"/>
        <a:ext cx="1371096" cy="4333378"/>
      </dsp:txXfrm>
    </dsp:sp>
    <dsp:sp modelId="{A0C2E113-4C2D-4E15-B6A5-0A8ECBC5DBFF}">
      <dsp:nvSpPr>
        <dsp:cNvPr id="0" name=""/>
        <dsp:cNvSpPr/>
      </dsp:nvSpPr>
      <dsp:spPr>
        <a:xfrm>
          <a:off x="7046523" y="1335079"/>
          <a:ext cx="1423171" cy="6535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rtl="0">
            <a:lnSpc>
              <a:spcPct val="90000"/>
            </a:lnSpc>
            <a:spcBef>
              <a:spcPct val="0"/>
            </a:spcBef>
            <a:spcAft>
              <a:spcPct val="35000"/>
            </a:spcAft>
          </a:pPr>
          <a:r>
            <a:rPr kumimoji="1" lang="ja-JP" altLang="en-US" sz="1600" b="0" kern="1200" dirty="0"/>
            <a:t>５．</a:t>
          </a:r>
          <a:r>
            <a:rPr kumimoji="1" lang="en-US" sz="1600" b="0" kern="1200" dirty="0"/>
            <a:t>10</a:t>
          </a:r>
          <a:r>
            <a:rPr kumimoji="1" lang="ja-JP" altLang="en-US" sz="1600" b="0" kern="1200" dirty="0"/>
            <a:t>か</a:t>
          </a:r>
          <a:r>
            <a:rPr kumimoji="1" lang="ja-JP" sz="1600" b="0" kern="1200" dirty="0"/>
            <a:t>月</a:t>
          </a:r>
          <a:endParaRPr kumimoji="1" lang="en-US" altLang="ja-JP" sz="1600" b="0" kern="1200" dirty="0"/>
        </a:p>
        <a:p>
          <a:pPr lvl="0" algn="ctr" defTabSz="711200" rtl="0">
            <a:lnSpc>
              <a:spcPct val="90000"/>
            </a:lnSpc>
            <a:spcBef>
              <a:spcPct val="0"/>
            </a:spcBef>
            <a:spcAft>
              <a:spcPct val="35000"/>
            </a:spcAft>
          </a:pPr>
          <a:r>
            <a:rPr kumimoji="1" lang="ja-JP" sz="1600" b="0" kern="1200" dirty="0"/>
            <a:t>～</a:t>
          </a:r>
          <a:r>
            <a:rPr kumimoji="1" lang="en-US" sz="1600" b="0" kern="1200" dirty="0"/>
            <a:t>12</a:t>
          </a:r>
          <a:r>
            <a:rPr kumimoji="1" lang="ja-JP" altLang="en-US" sz="1600" b="0" kern="1200" dirty="0"/>
            <a:t>か</a:t>
          </a:r>
          <a:r>
            <a:rPr kumimoji="1" lang="ja-JP" sz="1600" b="0" kern="1200" dirty="0"/>
            <a:t>月</a:t>
          </a:r>
          <a:endParaRPr lang="ja-JP" sz="1600" b="0" kern="1200" dirty="0"/>
        </a:p>
      </dsp:txBody>
      <dsp:txXfrm>
        <a:off x="7046523" y="1335079"/>
        <a:ext cx="1423171" cy="653549"/>
      </dsp:txXfrm>
    </dsp:sp>
    <dsp:sp modelId="{93708658-EA2D-4BDD-A959-9343EFB23F53}">
      <dsp:nvSpPr>
        <dsp:cNvPr id="0" name=""/>
        <dsp:cNvSpPr/>
      </dsp:nvSpPr>
      <dsp:spPr>
        <a:xfrm>
          <a:off x="5993028" y="2023344"/>
          <a:ext cx="1198370" cy="4167514"/>
        </a:xfrm>
        <a:prstGeom prst="wedgeRectCallout">
          <a:avLst>
            <a:gd name="adj1" fmla="val 62500"/>
            <a:gd name="adj2" fmla="val 2083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lvl="0" algn="r" defTabSz="622300">
            <a:lnSpc>
              <a:spcPct val="90000"/>
            </a:lnSpc>
            <a:spcBef>
              <a:spcPct val="0"/>
            </a:spcBef>
            <a:spcAft>
              <a:spcPct val="35000"/>
            </a:spcAft>
          </a:pPr>
          <a:r>
            <a:rPr kumimoji="1" lang="ja-JP" altLang="ja-JP" sz="1400" b="0" kern="1200" dirty="0">
              <a:solidFill>
                <a:schemeClr val="tx1"/>
              </a:solidFill>
            </a:rPr>
            <a:t>四つ這い</a:t>
          </a:r>
        </a:p>
        <a:p>
          <a:pPr lvl="0" algn="r" defTabSz="622300">
            <a:lnSpc>
              <a:spcPct val="90000"/>
            </a:lnSpc>
            <a:spcBef>
              <a:spcPct val="0"/>
            </a:spcBef>
            <a:spcAft>
              <a:spcPct val="35000"/>
            </a:spcAft>
          </a:pPr>
          <a:r>
            <a:rPr kumimoji="1" lang="ja-JP" altLang="ja-JP" sz="1400" b="0" kern="1200" dirty="0">
              <a:solidFill>
                <a:schemeClr val="tx1"/>
              </a:solidFill>
            </a:rPr>
            <a:t>高這い</a:t>
          </a:r>
          <a:endParaRPr kumimoji="1" lang="en-US" altLang="ja-JP" sz="1400" b="0" kern="1200" dirty="0">
            <a:solidFill>
              <a:schemeClr val="tx1"/>
            </a:solidFill>
          </a:endParaRPr>
        </a:p>
        <a:p>
          <a:pPr lvl="0" algn="r" defTabSz="622300">
            <a:lnSpc>
              <a:spcPct val="90000"/>
            </a:lnSpc>
            <a:spcBef>
              <a:spcPct val="0"/>
            </a:spcBef>
            <a:spcAft>
              <a:spcPct val="35000"/>
            </a:spcAft>
          </a:pPr>
          <a:r>
            <a:rPr kumimoji="1" lang="ja-JP" altLang="en-US" sz="1400" b="0" kern="1200" dirty="0">
              <a:solidFill>
                <a:schemeClr val="tx1"/>
              </a:solidFill>
            </a:rPr>
            <a:t>座位</a:t>
          </a:r>
          <a:endParaRPr kumimoji="1" lang="ja-JP" altLang="ja-JP" sz="1400" b="0" kern="1200" dirty="0">
            <a:solidFill>
              <a:schemeClr val="tx1"/>
            </a:solidFill>
          </a:endParaRPr>
        </a:p>
        <a:p>
          <a:pPr lvl="0" algn="r" defTabSz="622300">
            <a:lnSpc>
              <a:spcPct val="90000"/>
            </a:lnSpc>
            <a:spcBef>
              <a:spcPct val="0"/>
            </a:spcBef>
            <a:spcAft>
              <a:spcPct val="35000"/>
            </a:spcAft>
          </a:pPr>
          <a:r>
            <a:rPr kumimoji="1" lang="ja-JP" altLang="ja-JP" sz="1400" b="0" kern="1200" dirty="0">
              <a:solidFill>
                <a:schemeClr val="tx1"/>
              </a:solidFill>
            </a:rPr>
            <a:t>掴まり立ち</a:t>
          </a:r>
        </a:p>
        <a:p>
          <a:pPr lvl="0" algn="r" defTabSz="622300">
            <a:lnSpc>
              <a:spcPct val="90000"/>
            </a:lnSpc>
            <a:spcBef>
              <a:spcPct val="0"/>
            </a:spcBef>
            <a:spcAft>
              <a:spcPct val="35000"/>
            </a:spcAft>
          </a:pPr>
          <a:r>
            <a:rPr kumimoji="1" lang="ja-JP" altLang="ja-JP" sz="1400" b="0" kern="1200" dirty="0">
              <a:solidFill>
                <a:schemeClr val="tx1"/>
              </a:solidFill>
            </a:rPr>
            <a:t>つたい歩き</a:t>
          </a:r>
          <a:endParaRPr kumimoji="1" lang="en-US" altLang="ja-JP" sz="1400" b="1" kern="1200" dirty="0">
            <a:solidFill>
              <a:schemeClr val="tx1"/>
            </a:solidFill>
          </a:endParaRPr>
        </a:p>
        <a:p>
          <a:pPr lvl="0" algn="r" defTabSz="622300">
            <a:lnSpc>
              <a:spcPct val="90000"/>
            </a:lnSpc>
            <a:spcBef>
              <a:spcPct val="0"/>
            </a:spcBef>
            <a:spcAft>
              <a:spcPct val="35000"/>
            </a:spcAft>
          </a:pPr>
          <a:r>
            <a:rPr kumimoji="1" lang="ja-JP" sz="1400" b="1" kern="1200" dirty="0">
              <a:solidFill>
                <a:schemeClr val="tx2">
                  <a:lumMod val="60000"/>
                  <a:lumOff val="40000"/>
                </a:schemeClr>
              </a:solidFill>
            </a:rPr>
            <a:t>人見知り</a:t>
          </a:r>
          <a:endParaRPr kumimoji="1" lang="en-US" altLang="ja-JP" sz="1400" b="1" kern="1200" dirty="0">
            <a:solidFill>
              <a:schemeClr val="tx2">
                <a:lumMod val="60000"/>
                <a:lumOff val="40000"/>
              </a:schemeClr>
            </a:solidFill>
          </a:endParaRPr>
        </a:p>
        <a:p>
          <a:pPr lvl="0" algn="r" defTabSz="622300">
            <a:lnSpc>
              <a:spcPct val="90000"/>
            </a:lnSpc>
            <a:spcBef>
              <a:spcPct val="0"/>
            </a:spcBef>
            <a:spcAft>
              <a:spcPct val="35000"/>
            </a:spcAft>
          </a:pPr>
          <a:r>
            <a:rPr kumimoji="1" lang="ja-JP" altLang="en-US" sz="1400" b="1" kern="1200" dirty="0">
              <a:solidFill>
                <a:schemeClr val="accent6">
                  <a:lumMod val="75000"/>
                </a:schemeClr>
              </a:solidFill>
            </a:rPr>
            <a:t>大人の探索</a:t>
          </a:r>
          <a:endParaRPr kumimoji="1" lang="en-US" altLang="ja-JP" sz="1400" b="1" kern="1200" dirty="0">
            <a:solidFill>
              <a:schemeClr val="accent6">
                <a:lumMod val="75000"/>
              </a:schemeClr>
            </a:solidFill>
          </a:endParaRPr>
        </a:p>
        <a:p>
          <a:pPr lvl="0" algn="r" defTabSz="622300">
            <a:lnSpc>
              <a:spcPct val="90000"/>
            </a:lnSpc>
            <a:spcBef>
              <a:spcPct val="0"/>
            </a:spcBef>
            <a:spcAft>
              <a:spcPct val="35000"/>
            </a:spcAft>
          </a:pPr>
          <a:r>
            <a:rPr kumimoji="1" lang="ja-JP" altLang="en-US" sz="1400" b="1" kern="1200" dirty="0">
              <a:solidFill>
                <a:schemeClr val="accent6">
                  <a:lumMod val="75000"/>
                </a:schemeClr>
              </a:solidFill>
            </a:rPr>
            <a:t>好奇心増大</a:t>
          </a:r>
          <a:r>
            <a:rPr kumimoji="1" lang="ja-JP" altLang="en-US" sz="1400" b="1" kern="1200" dirty="0">
              <a:solidFill>
                <a:srgbClr val="00B050"/>
              </a:solidFill>
            </a:rPr>
            <a:t>握って放す</a:t>
          </a:r>
          <a:endParaRPr kumimoji="1" lang="en-US" altLang="ja-JP" sz="1400" b="1" kern="1200" dirty="0">
            <a:solidFill>
              <a:srgbClr val="00B050"/>
            </a:solidFill>
          </a:endParaRPr>
        </a:p>
        <a:p>
          <a:pPr lvl="0" algn="r" defTabSz="622300">
            <a:lnSpc>
              <a:spcPct val="90000"/>
            </a:lnSpc>
            <a:spcBef>
              <a:spcPct val="0"/>
            </a:spcBef>
            <a:spcAft>
              <a:spcPct val="35000"/>
            </a:spcAft>
          </a:pPr>
          <a:r>
            <a:rPr kumimoji="1" lang="ja-JP" altLang="en-US" sz="1400" b="1" kern="1200" dirty="0">
              <a:solidFill>
                <a:srgbClr val="00B050"/>
              </a:solidFill>
            </a:rPr>
            <a:t>操作する</a:t>
          </a:r>
          <a:endParaRPr kumimoji="1" lang="en-US" altLang="ja-JP" sz="1400" b="1" kern="1200" dirty="0">
            <a:solidFill>
              <a:srgbClr val="00B050"/>
            </a:solidFill>
          </a:endParaRPr>
        </a:p>
        <a:p>
          <a:pPr lvl="0" algn="r" defTabSz="622300">
            <a:lnSpc>
              <a:spcPct val="90000"/>
            </a:lnSpc>
            <a:spcBef>
              <a:spcPct val="0"/>
            </a:spcBef>
            <a:spcAft>
              <a:spcPct val="35000"/>
            </a:spcAft>
          </a:pPr>
          <a:r>
            <a:rPr kumimoji="1" lang="ja-JP" altLang="en-US" sz="1400" b="1" kern="1200" dirty="0">
              <a:solidFill>
                <a:srgbClr val="00B050"/>
              </a:solidFill>
            </a:rPr>
            <a:t>触る</a:t>
          </a:r>
          <a:endParaRPr kumimoji="1" lang="en-US" altLang="ja-JP" sz="1400" b="1" kern="1200" dirty="0">
            <a:solidFill>
              <a:srgbClr val="00B050"/>
            </a:solidFill>
          </a:endParaRPr>
        </a:p>
        <a:p>
          <a:pPr lvl="0" algn="r" defTabSz="622300">
            <a:lnSpc>
              <a:spcPct val="90000"/>
            </a:lnSpc>
            <a:spcBef>
              <a:spcPct val="0"/>
            </a:spcBef>
            <a:spcAft>
              <a:spcPct val="35000"/>
            </a:spcAft>
          </a:pPr>
          <a:r>
            <a:rPr kumimoji="1" lang="ja-JP" altLang="en-US" sz="1400" b="1" kern="1200" dirty="0">
              <a:solidFill>
                <a:srgbClr val="00B050"/>
              </a:solidFill>
            </a:rPr>
            <a:t>触合い遊び</a:t>
          </a:r>
          <a:endParaRPr kumimoji="1" lang="en-US" altLang="ja-JP" sz="1400" b="1" kern="1200" dirty="0">
            <a:solidFill>
              <a:srgbClr val="00B050"/>
            </a:solidFill>
          </a:endParaRPr>
        </a:p>
        <a:p>
          <a:pPr lvl="0" algn="r" defTabSz="622300">
            <a:lnSpc>
              <a:spcPct val="90000"/>
            </a:lnSpc>
            <a:spcBef>
              <a:spcPct val="0"/>
            </a:spcBef>
            <a:spcAft>
              <a:spcPct val="35000"/>
            </a:spcAft>
          </a:pPr>
          <a:r>
            <a:rPr kumimoji="1" lang="ja-JP" altLang="en-US" sz="1400" b="1" kern="1200" dirty="0">
              <a:solidFill>
                <a:srgbClr val="00B050"/>
              </a:solidFill>
            </a:rPr>
            <a:t>歌遊び</a:t>
          </a:r>
          <a:endParaRPr kumimoji="1" lang="en-US" altLang="ja-JP" sz="1400" b="1" kern="1200" dirty="0">
            <a:solidFill>
              <a:srgbClr val="00B050"/>
            </a:solidFill>
          </a:endParaRPr>
        </a:p>
        <a:p>
          <a:pPr lvl="0" algn="r" defTabSz="622300">
            <a:lnSpc>
              <a:spcPct val="90000"/>
            </a:lnSpc>
            <a:spcBef>
              <a:spcPct val="0"/>
            </a:spcBef>
            <a:spcAft>
              <a:spcPct val="35000"/>
            </a:spcAft>
          </a:pPr>
          <a:r>
            <a:rPr kumimoji="1" lang="ja-JP" altLang="en-US" sz="1400" b="0" kern="1200" dirty="0">
              <a:solidFill>
                <a:schemeClr val="tx1"/>
              </a:solidFill>
            </a:rPr>
            <a:t>喃語</a:t>
          </a:r>
          <a:endParaRPr kumimoji="1" lang="en-US" altLang="ja-JP" sz="1400" b="0" kern="1200" dirty="0">
            <a:solidFill>
              <a:schemeClr val="tx1"/>
            </a:solidFill>
          </a:endParaRPr>
        </a:p>
        <a:p>
          <a:pPr lvl="0" algn="r" defTabSz="622300">
            <a:lnSpc>
              <a:spcPct val="90000"/>
            </a:lnSpc>
            <a:spcBef>
              <a:spcPct val="0"/>
            </a:spcBef>
            <a:spcAft>
              <a:spcPct val="35000"/>
            </a:spcAft>
          </a:pPr>
          <a:endParaRPr kumimoji="1" lang="ja-JP" altLang="ja-JP" sz="1400" b="0" kern="1200" dirty="0">
            <a:solidFill>
              <a:schemeClr val="tx2">
                <a:lumMod val="60000"/>
                <a:lumOff val="40000"/>
              </a:schemeClr>
            </a:solidFill>
          </a:endParaRPr>
        </a:p>
      </dsp:txBody>
      <dsp:txXfrm>
        <a:off x="6145335" y="2023344"/>
        <a:ext cx="1046063" cy="4167514"/>
      </dsp:txXfrm>
    </dsp:sp>
    <dsp:sp modelId="{9117E803-3DA4-48F4-B468-8449EBA4A7EC}">
      <dsp:nvSpPr>
        <dsp:cNvPr id="0" name=""/>
        <dsp:cNvSpPr/>
      </dsp:nvSpPr>
      <dsp:spPr>
        <a:xfrm>
          <a:off x="6016507" y="1333638"/>
          <a:ext cx="1191675" cy="68521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rtl="0">
            <a:lnSpc>
              <a:spcPct val="90000"/>
            </a:lnSpc>
            <a:spcBef>
              <a:spcPct val="0"/>
            </a:spcBef>
            <a:spcAft>
              <a:spcPct val="35000"/>
            </a:spcAft>
          </a:pPr>
          <a:r>
            <a:rPr kumimoji="1" lang="en-US" sz="1600" b="0" kern="1200" dirty="0"/>
            <a:t>8</a:t>
          </a:r>
          <a:r>
            <a:rPr kumimoji="1" lang="ja-JP" altLang="en-US" sz="1600" b="0" kern="1200" dirty="0"/>
            <a:t>か</a:t>
          </a:r>
          <a:r>
            <a:rPr kumimoji="1" lang="ja-JP" sz="1600" b="0" kern="1200" dirty="0"/>
            <a:t>月～</a:t>
          </a:r>
          <a:endParaRPr kumimoji="1" lang="en-US" altLang="ja-JP" sz="1600" b="0" kern="1200" dirty="0"/>
        </a:p>
        <a:p>
          <a:pPr lvl="0" algn="ctr" defTabSz="711200" rtl="0">
            <a:lnSpc>
              <a:spcPct val="90000"/>
            </a:lnSpc>
            <a:spcBef>
              <a:spcPct val="0"/>
            </a:spcBef>
            <a:spcAft>
              <a:spcPct val="35000"/>
            </a:spcAft>
          </a:pPr>
          <a:r>
            <a:rPr kumimoji="1" lang="en-US" sz="1600" b="0" kern="1200" dirty="0"/>
            <a:t>10</a:t>
          </a:r>
          <a:r>
            <a:rPr kumimoji="1" lang="ja-JP" sz="1600" b="0" kern="1200" dirty="0"/>
            <a:t>か月</a:t>
          </a:r>
          <a:endParaRPr lang="ja-JP" sz="1600" b="0" kern="1200" dirty="0"/>
        </a:p>
      </dsp:txBody>
      <dsp:txXfrm>
        <a:off x="6016507" y="1333638"/>
        <a:ext cx="1191675" cy="685218"/>
      </dsp:txXfrm>
    </dsp:sp>
    <dsp:sp modelId="{5A06B0FC-4CC3-4067-B3EA-D80644A9F370}">
      <dsp:nvSpPr>
        <dsp:cNvPr id="0" name=""/>
        <dsp:cNvSpPr/>
      </dsp:nvSpPr>
      <dsp:spPr>
        <a:xfrm>
          <a:off x="4778709" y="1983160"/>
          <a:ext cx="1249900" cy="4057941"/>
        </a:xfrm>
        <a:prstGeom prst="wedgeRectCallout">
          <a:avLst>
            <a:gd name="adj1" fmla="val 62500"/>
            <a:gd name="adj2" fmla="val 2083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lvl="0" algn="r" defTabSz="622300">
            <a:lnSpc>
              <a:spcPct val="90000"/>
            </a:lnSpc>
            <a:spcBef>
              <a:spcPct val="0"/>
            </a:spcBef>
            <a:spcAft>
              <a:spcPct val="35000"/>
            </a:spcAft>
          </a:pPr>
          <a:r>
            <a:rPr kumimoji="1" lang="ja-JP" altLang="en-US" sz="1400" b="0" kern="1200" dirty="0"/>
            <a:t>ずり這い～高這い</a:t>
          </a:r>
          <a:endParaRPr kumimoji="1" lang="en-US" altLang="ja-JP" sz="1400" b="0" kern="1200" dirty="0"/>
        </a:p>
        <a:p>
          <a:pPr lvl="0" algn="r" defTabSz="622300">
            <a:lnSpc>
              <a:spcPct val="90000"/>
            </a:lnSpc>
            <a:spcBef>
              <a:spcPct val="0"/>
            </a:spcBef>
            <a:spcAft>
              <a:spcPct val="35000"/>
            </a:spcAft>
          </a:pPr>
          <a:r>
            <a:rPr kumimoji="1" lang="ja-JP" altLang="en-US" sz="1400" b="0" kern="1200" dirty="0"/>
            <a:t>四つ這い</a:t>
          </a:r>
          <a:endParaRPr kumimoji="1" lang="en-US" altLang="ja-JP" sz="1400" b="0" kern="1200" dirty="0"/>
        </a:p>
        <a:p>
          <a:pPr lvl="0" algn="r" defTabSz="622300">
            <a:lnSpc>
              <a:spcPct val="90000"/>
            </a:lnSpc>
            <a:spcBef>
              <a:spcPct val="0"/>
            </a:spcBef>
            <a:spcAft>
              <a:spcPct val="35000"/>
            </a:spcAft>
          </a:pPr>
          <a:r>
            <a:rPr kumimoji="1" lang="ja-JP" altLang="en-US" sz="1400" b="0" kern="1200" dirty="0"/>
            <a:t>座位</a:t>
          </a:r>
          <a:endParaRPr kumimoji="1" lang="en-US" altLang="ja-JP" sz="1400" b="0" kern="1200" dirty="0"/>
        </a:p>
        <a:p>
          <a:pPr lvl="0" algn="r" defTabSz="622300">
            <a:lnSpc>
              <a:spcPct val="90000"/>
            </a:lnSpc>
            <a:spcBef>
              <a:spcPct val="0"/>
            </a:spcBef>
            <a:spcAft>
              <a:spcPct val="35000"/>
            </a:spcAft>
          </a:pPr>
          <a:r>
            <a:rPr kumimoji="1" lang="ja-JP" sz="1400" b="1" kern="1200" dirty="0">
              <a:solidFill>
                <a:schemeClr val="accent1"/>
              </a:solidFill>
            </a:rPr>
            <a:t>人見知り</a:t>
          </a:r>
          <a:endParaRPr kumimoji="1" lang="en-US" altLang="ja-JP" sz="1400" b="1" kern="1200" dirty="0">
            <a:solidFill>
              <a:schemeClr val="accent1"/>
            </a:solidFill>
          </a:endParaRPr>
        </a:p>
        <a:p>
          <a:pPr lvl="0" algn="r" defTabSz="622300">
            <a:lnSpc>
              <a:spcPct val="90000"/>
            </a:lnSpc>
            <a:spcBef>
              <a:spcPct val="0"/>
            </a:spcBef>
            <a:spcAft>
              <a:spcPct val="35000"/>
            </a:spcAft>
          </a:pPr>
          <a:r>
            <a:rPr kumimoji="1" lang="ja-JP" altLang="en-US" sz="1400" b="1" i="0" kern="1200" dirty="0">
              <a:solidFill>
                <a:schemeClr val="accent6">
                  <a:lumMod val="75000"/>
                </a:schemeClr>
              </a:solidFill>
            </a:rPr>
            <a:t>大人</a:t>
          </a:r>
          <a:r>
            <a:rPr kumimoji="1" lang="ja-JP" sz="1400" b="1" i="0" kern="1200" dirty="0">
              <a:solidFill>
                <a:schemeClr val="accent6">
                  <a:lumMod val="75000"/>
                </a:schemeClr>
              </a:solidFill>
            </a:rPr>
            <a:t>の探索</a:t>
          </a:r>
          <a:endParaRPr kumimoji="1" lang="en-US" altLang="ja-JP" sz="1400" b="1" i="0" kern="1200" dirty="0">
            <a:solidFill>
              <a:schemeClr val="accent6">
                <a:lumMod val="75000"/>
              </a:schemeClr>
            </a:solidFill>
          </a:endParaRPr>
        </a:p>
        <a:p>
          <a:pPr lvl="0" algn="r" defTabSz="622300">
            <a:lnSpc>
              <a:spcPct val="90000"/>
            </a:lnSpc>
            <a:spcBef>
              <a:spcPct val="0"/>
            </a:spcBef>
            <a:spcAft>
              <a:spcPct val="35000"/>
            </a:spcAft>
          </a:pPr>
          <a:r>
            <a:rPr kumimoji="1" lang="ja-JP" altLang="en-US" sz="1400" b="1" i="0" kern="1200" dirty="0">
              <a:solidFill>
                <a:schemeClr val="accent6">
                  <a:lumMod val="75000"/>
                </a:schemeClr>
              </a:solidFill>
            </a:rPr>
            <a:t>外界への好奇心</a:t>
          </a:r>
          <a:endParaRPr kumimoji="1" lang="en-US" altLang="ja-JP" sz="1400" b="1" i="0" kern="1200" dirty="0">
            <a:solidFill>
              <a:schemeClr val="accent6">
                <a:lumMod val="75000"/>
              </a:schemeClr>
            </a:solidFill>
          </a:endParaRPr>
        </a:p>
        <a:p>
          <a:pPr lvl="0" algn="r" defTabSz="622300">
            <a:lnSpc>
              <a:spcPct val="90000"/>
            </a:lnSpc>
            <a:spcBef>
              <a:spcPct val="0"/>
            </a:spcBef>
            <a:spcAft>
              <a:spcPct val="35000"/>
            </a:spcAft>
          </a:pPr>
          <a:r>
            <a:rPr kumimoji="1" lang="ja-JP" altLang="en-US" sz="1400" b="1" kern="1200" dirty="0">
              <a:solidFill>
                <a:srgbClr val="00B050"/>
              </a:solidFill>
            </a:rPr>
            <a:t>両手で掴む、握る、振る</a:t>
          </a:r>
          <a:endParaRPr kumimoji="1" lang="en-US" altLang="ja-JP" sz="1400" b="1" kern="1200" dirty="0">
            <a:solidFill>
              <a:srgbClr val="00B050"/>
            </a:solidFill>
          </a:endParaRPr>
        </a:p>
        <a:p>
          <a:pPr lvl="0" algn="r" defTabSz="622300">
            <a:lnSpc>
              <a:spcPct val="90000"/>
            </a:lnSpc>
            <a:spcBef>
              <a:spcPct val="0"/>
            </a:spcBef>
            <a:spcAft>
              <a:spcPct val="35000"/>
            </a:spcAft>
          </a:pPr>
          <a:r>
            <a:rPr kumimoji="1" lang="ja-JP" altLang="en-US" sz="1400" b="1" kern="1200" dirty="0">
              <a:solidFill>
                <a:srgbClr val="00B050"/>
              </a:solidFill>
            </a:rPr>
            <a:t>舐める</a:t>
          </a:r>
          <a:endParaRPr kumimoji="1" lang="en-US" altLang="ja-JP" sz="1400" b="1" kern="1200" dirty="0">
            <a:solidFill>
              <a:srgbClr val="00B050"/>
            </a:solidFill>
          </a:endParaRPr>
        </a:p>
        <a:p>
          <a:pPr lvl="0" algn="r" defTabSz="622300">
            <a:lnSpc>
              <a:spcPct val="90000"/>
            </a:lnSpc>
            <a:spcBef>
              <a:spcPct val="0"/>
            </a:spcBef>
            <a:spcAft>
              <a:spcPct val="35000"/>
            </a:spcAft>
          </a:pPr>
          <a:r>
            <a:rPr kumimoji="1" lang="ja-JP" altLang="en-US" sz="1400" b="1" kern="1200" dirty="0">
              <a:solidFill>
                <a:srgbClr val="00B050"/>
              </a:solidFill>
            </a:rPr>
            <a:t>触合い遊び</a:t>
          </a:r>
          <a:endParaRPr kumimoji="1" lang="en-US" altLang="ja-JP" sz="1400" b="1" kern="1200" dirty="0">
            <a:solidFill>
              <a:srgbClr val="00B050"/>
            </a:solidFill>
          </a:endParaRPr>
        </a:p>
        <a:p>
          <a:pPr lvl="0" algn="r" defTabSz="622300">
            <a:lnSpc>
              <a:spcPct val="90000"/>
            </a:lnSpc>
            <a:spcBef>
              <a:spcPct val="0"/>
            </a:spcBef>
            <a:spcAft>
              <a:spcPct val="35000"/>
            </a:spcAft>
          </a:pPr>
          <a:r>
            <a:rPr kumimoji="1" lang="ja-JP" altLang="en-US" sz="1400" b="1" kern="1200" dirty="0">
              <a:solidFill>
                <a:srgbClr val="00B050"/>
              </a:solidFill>
            </a:rPr>
            <a:t>声遊び</a:t>
          </a:r>
          <a:endParaRPr kumimoji="1" lang="en-US" altLang="ja-JP" sz="1400" b="1" kern="1200" dirty="0">
            <a:solidFill>
              <a:srgbClr val="00B050"/>
            </a:solidFill>
          </a:endParaRPr>
        </a:p>
        <a:p>
          <a:pPr lvl="0" algn="r" defTabSz="622300">
            <a:lnSpc>
              <a:spcPct val="90000"/>
            </a:lnSpc>
            <a:spcBef>
              <a:spcPct val="0"/>
            </a:spcBef>
            <a:spcAft>
              <a:spcPct val="35000"/>
            </a:spcAft>
          </a:pPr>
          <a:r>
            <a:rPr kumimoji="1" lang="ja-JP" altLang="en-US" sz="1400" b="0" kern="1200" dirty="0"/>
            <a:t>喃語</a:t>
          </a:r>
          <a:endParaRPr kumimoji="1" lang="en-US" altLang="ja-JP" sz="1400" b="0" kern="1200" dirty="0"/>
        </a:p>
      </dsp:txBody>
      <dsp:txXfrm>
        <a:off x="4937565" y="1983160"/>
        <a:ext cx="1091044" cy="4057941"/>
      </dsp:txXfrm>
    </dsp:sp>
    <dsp:sp modelId="{21B50F9B-E82E-432A-AAF9-FFE478DD6CE9}">
      <dsp:nvSpPr>
        <dsp:cNvPr id="0" name=""/>
        <dsp:cNvSpPr/>
      </dsp:nvSpPr>
      <dsp:spPr>
        <a:xfrm>
          <a:off x="4778709" y="1317626"/>
          <a:ext cx="1198370" cy="66552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rtl="0">
            <a:lnSpc>
              <a:spcPct val="90000"/>
            </a:lnSpc>
            <a:spcBef>
              <a:spcPct val="0"/>
            </a:spcBef>
            <a:spcAft>
              <a:spcPct val="35000"/>
            </a:spcAft>
          </a:pPr>
          <a:r>
            <a:rPr kumimoji="1" lang="ja-JP" altLang="en-US" sz="1600" b="0" kern="1200" dirty="0"/>
            <a:t>４．</a:t>
          </a:r>
          <a:r>
            <a:rPr kumimoji="1" lang="en-US" sz="1600" b="0" kern="1200" dirty="0"/>
            <a:t>6</a:t>
          </a:r>
          <a:r>
            <a:rPr kumimoji="1" lang="ja-JP" altLang="en-US" sz="1600" b="0" kern="1200" dirty="0"/>
            <a:t>か</a:t>
          </a:r>
          <a:r>
            <a:rPr kumimoji="1" lang="ja-JP" sz="1600" b="0" kern="1200" dirty="0"/>
            <a:t>月～</a:t>
          </a:r>
          <a:endParaRPr kumimoji="1" lang="en-US" altLang="ja-JP" sz="1600" b="0" kern="1200" dirty="0"/>
        </a:p>
        <a:p>
          <a:pPr lvl="0" algn="ctr" defTabSz="711200" rtl="0">
            <a:lnSpc>
              <a:spcPct val="90000"/>
            </a:lnSpc>
            <a:spcBef>
              <a:spcPct val="0"/>
            </a:spcBef>
            <a:spcAft>
              <a:spcPct val="35000"/>
            </a:spcAft>
          </a:pPr>
          <a:r>
            <a:rPr kumimoji="1" lang="en-US" altLang="ja-JP" sz="1600" b="0" kern="1200" dirty="0"/>
            <a:t>8</a:t>
          </a:r>
          <a:r>
            <a:rPr kumimoji="1" lang="ja-JP" altLang="en-US" sz="1600" b="0" kern="1200" dirty="0"/>
            <a:t>か</a:t>
          </a:r>
          <a:r>
            <a:rPr kumimoji="1" lang="ja-JP" sz="1600" b="0" kern="1200" dirty="0"/>
            <a:t>月</a:t>
          </a:r>
          <a:endParaRPr lang="ja-JP" sz="1600" b="0" kern="1200" dirty="0"/>
        </a:p>
      </dsp:txBody>
      <dsp:txXfrm>
        <a:off x="4778709" y="1317626"/>
        <a:ext cx="1198370" cy="665522"/>
      </dsp:txXfrm>
    </dsp:sp>
    <dsp:sp modelId="{9B9F9B43-9269-46C8-8319-9733C0980184}">
      <dsp:nvSpPr>
        <dsp:cNvPr id="0" name=""/>
        <dsp:cNvSpPr/>
      </dsp:nvSpPr>
      <dsp:spPr>
        <a:xfrm>
          <a:off x="3585066" y="2055158"/>
          <a:ext cx="1198370" cy="3453393"/>
        </a:xfrm>
        <a:prstGeom prst="wedgeRectCallout">
          <a:avLst>
            <a:gd name="adj1" fmla="val 62500"/>
            <a:gd name="adj2" fmla="val 2083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lvl="0" algn="r" defTabSz="622300" rtl="0">
            <a:lnSpc>
              <a:spcPct val="90000"/>
            </a:lnSpc>
            <a:spcBef>
              <a:spcPct val="0"/>
            </a:spcBef>
            <a:spcAft>
              <a:spcPct val="35000"/>
            </a:spcAft>
          </a:pPr>
          <a:r>
            <a:rPr kumimoji="1" lang="ja-JP" altLang="en-US" sz="1400" b="0" kern="1200" dirty="0"/>
            <a:t>寝返り～</a:t>
          </a:r>
          <a:endParaRPr kumimoji="1" lang="en-US" altLang="ja-JP" sz="1400" b="1" kern="1200" dirty="0">
            <a:solidFill>
              <a:srgbClr val="00B050"/>
            </a:solidFill>
          </a:endParaRPr>
        </a:p>
        <a:p>
          <a:pPr lvl="0" algn="r" defTabSz="622300" rtl="0">
            <a:lnSpc>
              <a:spcPct val="90000"/>
            </a:lnSpc>
            <a:spcBef>
              <a:spcPct val="0"/>
            </a:spcBef>
            <a:spcAft>
              <a:spcPct val="35000"/>
            </a:spcAft>
          </a:pPr>
          <a:r>
            <a:rPr kumimoji="1" lang="ja-JP" altLang="en-US" sz="1400" b="0" kern="1200" dirty="0"/>
            <a:t>ずり這い</a:t>
          </a:r>
          <a:endParaRPr kumimoji="1" lang="ja-JP" altLang="en-US" sz="1400" kern="1200" dirty="0"/>
        </a:p>
        <a:p>
          <a:pPr lvl="0" algn="r" defTabSz="622300" rtl="0">
            <a:lnSpc>
              <a:spcPct val="90000"/>
            </a:lnSpc>
            <a:spcBef>
              <a:spcPct val="0"/>
            </a:spcBef>
            <a:spcAft>
              <a:spcPct val="35000"/>
            </a:spcAft>
          </a:pPr>
          <a:r>
            <a:rPr kumimoji="1" lang="ja-JP" altLang="en-US" sz="1400" b="1" kern="1200" dirty="0">
              <a:solidFill>
                <a:schemeClr val="accent1"/>
              </a:solidFill>
            </a:rPr>
            <a:t>人を特定</a:t>
          </a:r>
          <a:endParaRPr kumimoji="1" lang="en-US" altLang="ja-JP" sz="1400" b="1" kern="1200" dirty="0">
            <a:solidFill>
              <a:schemeClr val="accent1"/>
            </a:solidFill>
          </a:endParaRPr>
        </a:p>
        <a:p>
          <a:pPr lvl="0" algn="r" defTabSz="622300" rtl="0">
            <a:lnSpc>
              <a:spcPct val="90000"/>
            </a:lnSpc>
            <a:spcBef>
              <a:spcPct val="0"/>
            </a:spcBef>
            <a:spcAft>
              <a:spcPct val="35000"/>
            </a:spcAft>
          </a:pPr>
          <a:r>
            <a:rPr kumimoji="1" lang="ja-JP" sz="1400" b="1" kern="1200" dirty="0">
              <a:solidFill>
                <a:schemeClr val="accent6">
                  <a:lumMod val="75000"/>
                </a:schemeClr>
              </a:solidFill>
            </a:rPr>
            <a:t>周囲への興味・関心</a:t>
          </a:r>
          <a:endParaRPr kumimoji="1" lang="en-US" altLang="ja-JP" sz="1400" b="1" kern="1200" dirty="0">
            <a:solidFill>
              <a:schemeClr val="accent6">
                <a:lumMod val="75000"/>
              </a:schemeClr>
            </a:solidFill>
          </a:endParaRPr>
        </a:p>
        <a:p>
          <a:pPr lvl="0" algn="r" defTabSz="622300" rtl="0">
            <a:lnSpc>
              <a:spcPct val="90000"/>
            </a:lnSpc>
            <a:spcBef>
              <a:spcPct val="0"/>
            </a:spcBef>
            <a:spcAft>
              <a:spcPct val="35000"/>
            </a:spcAft>
          </a:pPr>
          <a:r>
            <a:rPr kumimoji="1" lang="ja-JP" altLang="en-US" sz="1400" b="1" kern="1200" dirty="0">
              <a:solidFill>
                <a:schemeClr val="accent6">
                  <a:lumMod val="75000"/>
                </a:schemeClr>
              </a:solidFill>
            </a:rPr>
            <a:t>情緒の広がり・主体性の育ち</a:t>
          </a:r>
          <a:endParaRPr kumimoji="1" lang="en-US" altLang="ja-JP" sz="1400" b="1" kern="1200" dirty="0">
            <a:solidFill>
              <a:schemeClr val="accent6">
                <a:lumMod val="75000"/>
              </a:schemeClr>
            </a:solidFill>
          </a:endParaRPr>
        </a:p>
        <a:p>
          <a:pPr lvl="0" algn="r" defTabSz="622300" rtl="0">
            <a:lnSpc>
              <a:spcPct val="90000"/>
            </a:lnSpc>
            <a:spcBef>
              <a:spcPct val="0"/>
            </a:spcBef>
            <a:spcAft>
              <a:spcPct val="35000"/>
            </a:spcAft>
          </a:pPr>
          <a:r>
            <a:rPr kumimoji="1" lang="ja-JP" altLang="en-US" sz="1400" b="1" kern="1200" dirty="0">
              <a:solidFill>
                <a:srgbClr val="00B050"/>
              </a:solidFill>
            </a:rPr>
            <a:t>玩具へ手を伸ばす</a:t>
          </a:r>
          <a:endParaRPr kumimoji="1" lang="en-US" altLang="ja-JP" sz="1400" b="1" kern="1200" dirty="0">
            <a:solidFill>
              <a:srgbClr val="00B050"/>
            </a:solidFill>
          </a:endParaRPr>
        </a:p>
        <a:p>
          <a:pPr lvl="0" algn="r" defTabSz="622300" rtl="0">
            <a:lnSpc>
              <a:spcPct val="90000"/>
            </a:lnSpc>
            <a:spcBef>
              <a:spcPct val="0"/>
            </a:spcBef>
            <a:spcAft>
              <a:spcPct val="35000"/>
            </a:spcAft>
          </a:pPr>
          <a:r>
            <a:rPr kumimoji="1" lang="ja-JP" altLang="en-US" sz="1400" b="1" kern="1200" dirty="0">
              <a:solidFill>
                <a:srgbClr val="00B050"/>
              </a:solidFill>
            </a:rPr>
            <a:t>振る・叩く・舐める</a:t>
          </a:r>
          <a:endParaRPr kumimoji="1" lang="en-US" altLang="ja-JP" sz="1400" b="1" kern="1200" dirty="0">
            <a:solidFill>
              <a:srgbClr val="00B050"/>
            </a:solidFill>
          </a:endParaRPr>
        </a:p>
        <a:p>
          <a:pPr lvl="0" algn="r" defTabSz="622300" rtl="0">
            <a:lnSpc>
              <a:spcPct val="90000"/>
            </a:lnSpc>
            <a:spcBef>
              <a:spcPct val="0"/>
            </a:spcBef>
            <a:spcAft>
              <a:spcPct val="35000"/>
            </a:spcAft>
          </a:pPr>
          <a:r>
            <a:rPr kumimoji="1" lang="ja-JP" altLang="en-US" sz="1400" b="1" kern="1200" dirty="0">
              <a:solidFill>
                <a:srgbClr val="00B050"/>
              </a:solidFill>
            </a:rPr>
            <a:t>声遊び</a:t>
          </a:r>
          <a:endParaRPr kumimoji="1" lang="en-US" altLang="ja-JP" sz="1400" b="1" kern="1200" dirty="0">
            <a:solidFill>
              <a:srgbClr val="00B050"/>
            </a:solidFill>
          </a:endParaRPr>
        </a:p>
      </dsp:txBody>
      <dsp:txXfrm>
        <a:off x="3737373" y="2055158"/>
        <a:ext cx="1046063" cy="3453393"/>
      </dsp:txXfrm>
    </dsp:sp>
    <dsp:sp modelId="{B510CB63-3E75-49A0-9D3A-DCA1CE8FA82E}">
      <dsp:nvSpPr>
        <dsp:cNvPr id="0" name=""/>
        <dsp:cNvSpPr/>
      </dsp:nvSpPr>
      <dsp:spPr>
        <a:xfrm>
          <a:off x="3585066" y="1382970"/>
          <a:ext cx="1198370" cy="67218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rtl="0">
            <a:lnSpc>
              <a:spcPct val="90000"/>
            </a:lnSpc>
            <a:spcBef>
              <a:spcPct val="0"/>
            </a:spcBef>
            <a:spcAft>
              <a:spcPct val="35000"/>
            </a:spcAft>
          </a:pPr>
          <a:r>
            <a:rPr kumimoji="1" lang="ja-JP" altLang="en-US" sz="1600" b="0" kern="1200" dirty="0"/>
            <a:t>３．</a:t>
          </a:r>
          <a:r>
            <a:rPr kumimoji="1" lang="en-US" altLang="ja-JP" sz="1600" b="0" kern="1200" dirty="0"/>
            <a:t>4</a:t>
          </a:r>
          <a:r>
            <a:rPr kumimoji="1" lang="ja-JP" altLang="en-US" sz="1600" b="0" kern="1200" dirty="0"/>
            <a:t>か</a:t>
          </a:r>
          <a:r>
            <a:rPr kumimoji="1" lang="ja-JP" sz="1600" b="0" kern="1200" dirty="0"/>
            <a:t>月～</a:t>
          </a:r>
          <a:endParaRPr kumimoji="1" lang="en-US" altLang="ja-JP" sz="1600" b="0" kern="1200" dirty="0"/>
        </a:p>
        <a:p>
          <a:pPr lvl="0" algn="ctr" defTabSz="711200" rtl="0">
            <a:lnSpc>
              <a:spcPct val="90000"/>
            </a:lnSpc>
            <a:spcBef>
              <a:spcPct val="0"/>
            </a:spcBef>
            <a:spcAft>
              <a:spcPct val="35000"/>
            </a:spcAft>
          </a:pPr>
          <a:r>
            <a:rPr kumimoji="1" lang="en-US" sz="1600" b="0" kern="1200" dirty="0"/>
            <a:t>6</a:t>
          </a:r>
          <a:r>
            <a:rPr kumimoji="1" lang="ja-JP" altLang="en-US" sz="1600" b="0" kern="1200" dirty="0"/>
            <a:t>か</a:t>
          </a:r>
          <a:r>
            <a:rPr kumimoji="1" lang="ja-JP" sz="1600" b="0" kern="1200" dirty="0"/>
            <a:t>月</a:t>
          </a:r>
          <a:endParaRPr lang="ja-JP" sz="1600" b="0" kern="1200" dirty="0"/>
        </a:p>
      </dsp:txBody>
      <dsp:txXfrm>
        <a:off x="3585066" y="1382970"/>
        <a:ext cx="1198370" cy="672186"/>
      </dsp:txXfrm>
    </dsp:sp>
    <dsp:sp modelId="{232A67B3-DCAE-4A46-8F69-2E3C7DD76763}">
      <dsp:nvSpPr>
        <dsp:cNvPr id="0" name=""/>
        <dsp:cNvSpPr/>
      </dsp:nvSpPr>
      <dsp:spPr>
        <a:xfrm>
          <a:off x="2397547" y="2065088"/>
          <a:ext cx="1197902" cy="2550573"/>
        </a:xfrm>
        <a:prstGeom prst="wedgeRectCallout">
          <a:avLst>
            <a:gd name="adj1" fmla="val 62500"/>
            <a:gd name="adj2" fmla="val 2083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lvl="0" algn="r" defTabSz="622300">
            <a:lnSpc>
              <a:spcPct val="90000"/>
            </a:lnSpc>
            <a:spcBef>
              <a:spcPct val="0"/>
            </a:spcBef>
            <a:spcAft>
              <a:spcPct val="35000"/>
            </a:spcAft>
          </a:pPr>
          <a:r>
            <a:rPr kumimoji="1" lang="ja-JP" altLang="en-US" sz="1400" b="0" kern="1200" dirty="0"/>
            <a:t>首のすわり</a:t>
          </a:r>
          <a:endParaRPr kumimoji="1" lang="en-US" altLang="ja-JP" sz="1400" b="1" kern="1200" dirty="0">
            <a:solidFill>
              <a:schemeClr val="accent1"/>
            </a:solidFill>
          </a:endParaRPr>
        </a:p>
        <a:p>
          <a:pPr lvl="0" algn="r" defTabSz="622300">
            <a:lnSpc>
              <a:spcPct val="90000"/>
            </a:lnSpc>
            <a:spcBef>
              <a:spcPct val="0"/>
            </a:spcBef>
            <a:spcAft>
              <a:spcPct val="35000"/>
            </a:spcAft>
          </a:pPr>
          <a:r>
            <a:rPr kumimoji="1" lang="ja-JP" altLang="en-US" sz="1400" b="1" kern="1200" dirty="0">
              <a:solidFill>
                <a:schemeClr val="accent1"/>
              </a:solidFill>
            </a:rPr>
            <a:t>人への追視</a:t>
          </a:r>
          <a:endParaRPr kumimoji="1" lang="en-US" altLang="ja-JP" sz="1400" b="1" kern="1200" dirty="0">
            <a:solidFill>
              <a:schemeClr val="accent1"/>
            </a:solidFill>
          </a:endParaRPr>
        </a:p>
        <a:p>
          <a:pPr lvl="0" algn="r" defTabSz="622300">
            <a:lnSpc>
              <a:spcPct val="90000"/>
            </a:lnSpc>
            <a:spcBef>
              <a:spcPct val="0"/>
            </a:spcBef>
            <a:spcAft>
              <a:spcPct val="35000"/>
            </a:spcAft>
          </a:pPr>
          <a:r>
            <a:rPr kumimoji="1" lang="ja-JP" altLang="en-US" sz="1400" b="1" kern="1200" dirty="0">
              <a:solidFill>
                <a:schemeClr val="accent1"/>
              </a:solidFill>
            </a:rPr>
            <a:t>社会的微笑</a:t>
          </a:r>
          <a:endParaRPr kumimoji="1" lang="en-US" altLang="ja-JP" sz="1400" b="1" kern="1200" dirty="0">
            <a:solidFill>
              <a:schemeClr val="accent1"/>
            </a:solidFill>
          </a:endParaRPr>
        </a:p>
        <a:p>
          <a:pPr lvl="0" algn="r" defTabSz="622300">
            <a:lnSpc>
              <a:spcPct val="90000"/>
            </a:lnSpc>
            <a:spcBef>
              <a:spcPct val="0"/>
            </a:spcBef>
            <a:spcAft>
              <a:spcPct val="35000"/>
            </a:spcAft>
          </a:pPr>
          <a:r>
            <a:rPr kumimoji="1" lang="ja-JP" altLang="en-US" sz="1400" b="1" kern="1200" dirty="0">
              <a:solidFill>
                <a:schemeClr val="accent1"/>
              </a:solidFill>
            </a:rPr>
            <a:t>人へ向かう発声</a:t>
          </a:r>
          <a:endParaRPr kumimoji="1" lang="en-US" altLang="ja-JP" sz="1400" b="1" kern="1200" dirty="0">
            <a:solidFill>
              <a:schemeClr val="accent1"/>
            </a:solidFill>
          </a:endParaRPr>
        </a:p>
        <a:p>
          <a:pPr lvl="0" algn="r" defTabSz="622300">
            <a:lnSpc>
              <a:spcPct val="90000"/>
            </a:lnSpc>
            <a:spcBef>
              <a:spcPct val="0"/>
            </a:spcBef>
            <a:spcAft>
              <a:spcPct val="35000"/>
            </a:spcAft>
          </a:pPr>
          <a:r>
            <a:rPr kumimoji="1" lang="ja-JP" altLang="en-US" sz="1400" b="1" kern="1200" dirty="0">
              <a:solidFill>
                <a:schemeClr val="accent6">
                  <a:lumMod val="75000"/>
                </a:schemeClr>
              </a:solidFill>
            </a:rPr>
            <a:t>自分の手を見る</a:t>
          </a:r>
          <a:endParaRPr kumimoji="1" lang="en-US" altLang="ja-JP" sz="1400" b="1" kern="1200" dirty="0">
            <a:solidFill>
              <a:schemeClr val="accent6">
                <a:lumMod val="75000"/>
              </a:schemeClr>
            </a:solidFill>
          </a:endParaRPr>
        </a:p>
        <a:p>
          <a:pPr lvl="0" algn="r" defTabSz="622300">
            <a:lnSpc>
              <a:spcPct val="90000"/>
            </a:lnSpc>
            <a:spcBef>
              <a:spcPct val="0"/>
            </a:spcBef>
            <a:spcAft>
              <a:spcPct val="35000"/>
            </a:spcAft>
          </a:pPr>
          <a:r>
            <a:rPr kumimoji="1" lang="ja-JP" altLang="en-US" sz="1400" b="1" kern="1200" dirty="0">
              <a:solidFill>
                <a:schemeClr val="accent6">
                  <a:lumMod val="75000"/>
                </a:schemeClr>
              </a:solidFill>
            </a:rPr>
            <a:t>見える物に手を伸ばす</a:t>
          </a:r>
          <a:endParaRPr kumimoji="1" lang="en-US" altLang="ja-JP" sz="1400" b="1" kern="1200" dirty="0">
            <a:solidFill>
              <a:schemeClr val="accent6">
                <a:lumMod val="75000"/>
              </a:schemeClr>
            </a:solidFill>
          </a:endParaRPr>
        </a:p>
      </dsp:txBody>
      <dsp:txXfrm>
        <a:off x="2549795" y="2065088"/>
        <a:ext cx="1045655" cy="2550573"/>
      </dsp:txXfrm>
    </dsp:sp>
    <dsp:sp modelId="{EBEA5408-5F28-428C-8C43-91B49AF981F1}">
      <dsp:nvSpPr>
        <dsp:cNvPr id="0" name=""/>
        <dsp:cNvSpPr/>
      </dsp:nvSpPr>
      <dsp:spPr>
        <a:xfrm>
          <a:off x="2382597" y="1454523"/>
          <a:ext cx="1198370" cy="62339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rtl="0">
            <a:lnSpc>
              <a:spcPct val="90000"/>
            </a:lnSpc>
            <a:spcBef>
              <a:spcPct val="0"/>
            </a:spcBef>
            <a:spcAft>
              <a:spcPct val="35000"/>
            </a:spcAft>
          </a:pPr>
          <a:r>
            <a:rPr kumimoji="1" lang="ja-JP" altLang="en-US" sz="1600" b="0" kern="1200" dirty="0"/>
            <a:t>２．</a:t>
          </a:r>
          <a:r>
            <a:rPr kumimoji="1" lang="en-US" altLang="ja-JP" sz="1600" b="0" kern="1200" dirty="0"/>
            <a:t>1</a:t>
          </a:r>
          <a:r>
            <a:rPr kumimoji="1" lang="ja-JP" altLang="en-US" sz="1600" b="0" kern="1200" dirty="0"/>
            <a:t>か</a:t>
          </a:r>
          <a:r>
            <a:rPr kumimoji="1" lang="ja-JP" sz="1600" b="0" kern="1200" dirty="0"/>
            <a:t>月～</a:t>
          </a:r>
          <a:endParaRPr kumimoji="1" lang="en-US" altLang="ja-JP" sz="1600" b="0" kern="1200" dirty="0"/>
        </a:p>
        <a:p>
          <a:pPr lvl="0" algn="ctr" defTabSz="711200" rtl="0">
            <a:lnSpc>
              <a:spcPct val="90000"/>
            </a:lnSpc>
            <a:spcBef>
              <a:spcPct val="0"/>
            </a:spcBef>
            <a:spcAft>
              <a:spcPct val="35000"/>
            </a:spcAft>
          </a:pPr>
          <a:r>
            <a:rPr kumimoji="1" lang="en-US" altLang="ja-JP" sz="1600" b="0" kern="1200" dirty="0"/>
            <a:t>3</a:t>
          </a:r>
          <a:r>
            <a:rPr kumimoji="1" lang="ja-JP" altLang="en-US" sz="1600" b="0" kern="1200" dirty="0"/>
            <a:t>か</a:t>
          </a:r>
          <a:r>
            <a:rPr kumimoji="1" lang="ja-JP" sz="1600" b="0" kern="1200" dirty="0"/>
            <a:t>月</a:t>
          </a:r>
          <a:endParaRPr lang="ja-JP" sz="1600" b="0" kern="1200" dirty="0"/>
        </a:p>
      </dsp:txBody>
      <dsp:txXfrm>
        <a:off x="2382597" y="1454523"/>
        <a:ext cx="1198370" cy="623393"/>
      </dsp:txXfrm>
    </dsp:sp>
    <dsp:sp modelId="{819606B4-F327-4A01-A9E0-8BCFF899EA54}">
      <dsp:nvSpPr>
        <dsp:cNvPr id="0" name=""/>
        <dsp:cNvSpPr/>
      </dsp:nvSpPr>
      <dsp:spPr>
        <a:xfrm>
          <a:off x="1269433" y="2058016"/>
          <a:ext cx="1139722" cy="1863710"/>
        </a:xfrm>
        <a:prstGeom prst="wedgeRectCallout">
          <a:avLst>
            <a:gd name="adj1" fmla="val 62500"/>
            <a:gd name="adj2" fmla="val 2083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lvl="0" algn="r" defTabSz="622300" rtl="0">
            <a:lnSpc>
              <a:spcPct val="90000"/>
            </a:lnSpc>
            <a:spcBef>
              <a:spcPct val="0"/>
            </a:spcBef>
            <a:spcAft>
              <a:spcPct val="35000"/>
            </a:spcAft>
          </a:pPr>
          <a:r>
            <a:rPr kumimoji="1" lang="ja-JP" altLang="en-US" sz="1400" b="1" kern="1200" dirty="0">
              <a:solidFill>
                <a:schemeClr val="accent1"/>
              </a:solidFill>
            </a:rPr>
            <a:t>人の顔をじっと見る</a:t>
          </a:r>
          <a:endParaRPr kumimoji="1" lang="en-US" altLang="ja-JP" sz="1400" b="1" kern="1200" dirty="0">
            <a:solidFill>
              <a:schemeClr val="accent1"/>
            </a:solidFill>
          </a:endParaRPr>
        </a:p>
        <a:p>
          <a:pPr lvl="0" algn="r" defTabSz="622300" rtl="0">
            <a:lnSpc>
              <a:spcPct val="90000"/>
            </a:lnSpc>
            <a:spcBef>
              <a:spcPct val="0"/>
            </a:spcBef>
            <a:spcAft>
              <a:spcPct val="35000"/>
            </a:spcAft>
          </a:pPr>
          <a:r>
            <a:rPr kumimoji="1" lang="ja-JP" altLang="en-US" sz="1400" b="1" kern="1200" dirty="0">
              <a:solidFill>
                <a:schemeClr val="accent1"/>
              </a:solidFill>
            </a:rPr>
            <a:t>人の声の方を向く</a:t>
          </a:r>
          <a:endParaRPr kumimoji="1" lang="en-US" altLang="ja-JP" sz="1400" b="1" kern="1200" dirty="0">
            <a:solidFill>
              <a:schemeClr val="accent1"/>
            </a:solidFill>
          </a:endParaRPr>
        </a:p>
        <a:p>
          <a:pPr lvl="0" algn="r" defTabSz="622300" rtl="0">
            <a:lnSpc>
              <a:spcPct val="90000"/>
            </a:lnSpc>
            <a:spcBef>
              <a:spcPct val="0"/>
            </a:spcBef>
            <a:spcAft>
              <a:spcPct val="35000"/>
            </a:spcAft>
          </a:pPr>
          <a:r>
            <a:rPr kumimoji="1" lang="ja-JP" altLang="en-US" sz="1400" b="0" kern="1200" dirty="0"/>
            <a:t>泣いて表現</a:t>
          </a:r>
          <a:endParaRPr kumimoji="1" lang="en-US" altLang="ja-JP" sz="1400" b="0" kern="1200" dirty="0"/>
        </a:p>
        <a:p>
          <a:pPr lvl="0" algn="r" defTabSz="622300" rtl="0">
            <a:lnSpc>
              <a:spcPct val="90000"/>
            </a:lnSpc>
            <a:spcBef>
              <a:spcPct val="0"/>
            </a:spcBef>
            <a:spcAft>
              <a:spcPct val="35000"/>
            </a:spcAft>
          </a:pPr>
          <a:r>
            <a:rPr kumimoji="1" lang="ja-JP" altLang="en-US" sz="1400" b="0" kern="1200" dirty="0"/>
            <a:t>音に敏感</a:t>
          </a:r>
          <a:endParaRPr kumimoji="1" lang="en-US" altLang="ja-JP" sz="1400" b="0" kern="1200" dirty="0"/>
        </a:p>
      </dsp:txBody>
      <dsp:txXfrm>
        <a:off x="1414286" y="2058016"/>
        <a:ext cx="994869" cy="1863710"/>
      </dsp:txXfrm>
    </dsp:sp>
    <dsp:sp modelId="{55DB689F-97CF-46C7-90FC-D5F41727D8C6}">
      <dsp:nvSpPr>
        <dsp:cNvPr id="0" name=""/>
        <dsp:cNvSpPr/>
      </dsp:nvSpPr>
      <dsp:spPr>
        <a:xfrm>
          <a:off x="1248252" y="1455265"/>
          <a:ext cx="1139278" cy="6180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rtl="0">
            <a:lnSpc>
              <a:spcPct val="90000"/>
            </a:lnSpc>
            <a:spcBef>
              <a:spcPct val="0"/>
            </a:spcBef>
            <a:spcAft>
              <a:spcPct val="35000"/>
            </a:spcAft>
          </a:pPr>
          <a:r>
            <a:rPr kumimoji="1" lang="ja-JP" altLang="en-US" sz="1600" b="0" kern="1200" dirty="0"/>
            <a:t>１．</a:t>
          </a:r>
          <a:r>
            <a:rPr kumimoji="1" lang="en-US" sz="1600" b="0" kern="1200" dirty="0"/>
            <a:t>0</a:t>
          </a:r>
          <a:r>
            <a:rPr kumimoji="1" lang="ja-JP" altLang="en-US" sz="1600" b="0" kern="1200" dirty="0"/>
            <a:t>か</a:t>
          </a:r>
          <a:r>
            <a:rPr kumimoji="1" lang="ja-JP" sz="1600" b="0" kern="1200" dirty="0"/>
            <a:t>月～</a:t>
          </a:r>
          <a:endParaRPr kumimoji="1" lang="en-US" altLang="ja-JP" sz="1600" b="0" kern="1200" dirty="0"/>
        </a:p>
        <a:p>
          <a:pPr lvl="0" algn="ctr" defTabSz="711200" rtl="0">
            <a:lnSpc>
              <a:spcPct val="90000"/>
            </a:lnSpc>
            <a:spcBef>
              <a:spcPct val="0"/>
            </a:spcBef>
            <a:spcAft>
              <a:spcPct val="35000"/>
            </a:spcAft>
          </a:pPr>
          <a:r>
            <a:rPr kumimoji="1" lang="en-US" altLang="ja-JP" sz="1600" b="0" kern="1200" dirty="0"/>
            <a:t>1</a:t>
          </a:r>
          <a:r>
            <a:rPr kumimoji="1" lang="ja-JP" altLang="en-US" sz="1600" b="0" kern="1200" dirty="0"/>
            <a:t>か</a:t>
          </a:r>
          <a:r>
            <a:rPr kumimoji="1" lang="ja-JP" sz="1600" b="0" kern="1200" dirty="0"/>
            <a:t>月</a:t>
          </a:r>
          <a:endParaRPr lang="ja-JP" sz="1600" b="0" kern="1200" dirty="0"/>
        </a:p>
      </dsp:txBody>
      <dsp:txXfrm>
        <a:off x="1248252" y="1455265"/>
        <a:ext cx="1139278" cy="618038"/>
      </dsp:txXfrm>
    </dsp:sp>
    <dsp:sp modelId="{1C138F09-36CF-4A0B-9306-1A60E1CF8B92}">
      <dsp:nvSpPr>
        <dsp:cNvPr id="0" name=""/>
        <dsp:cNvSpPr/>
      </dsp:nvSpPr>
      <dsp:spPr>
        <a:xfrm>
          <a:off x="-14979" y="2632835"/>
          <a:ext cx="1198370" cy="207946"/>
        </a:xfrm>
        <a:prstGeom prst="wedgeRectCallout">
          <a:avLst>
            <a:gd name="adj1" fmla="val 62500"/>
            <a:gd name="adj2" fmla="val 2083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4606CA-94D8-418F-A083-B798781AED0B}">
      <dsp:nvSpPr>
        <dsp:cNvPr id="0" name=""/>
        <dsp:cNvSpPr/>
      </dsp:nvSpPr>
      <dsp:spPr>
        <a:xfrm>
          <a:off x="-171199" y="1459335"/>
          <a:ext cx="1510809" cy="282166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rtl="0">
            <a:lnSpc>
              <a:spcPct val="90000"/>
            </a:lnSpc>
            <a:spcBef>
              <a:spcPct val="0"/>
            </a:spcBef>
            <a:spcAft>
              <a:spcPct val="35000"/>
            </a:spcAft>
          </a:pPr>
          <a:r>
            <a:rPr kumimoji="1" lang="ja-JP" altLang="en-US" sz="2000" b="1" kern="1200" dirty="0">
              <a:solidFill>
                <a:schemeClr val="tx1"/>
              </a:solidFill>
            </a:rPr>
            <a:t>乳児期</a:t>
          </a:r>
          <a:endParaRPr kumimoji="1" lang="en-US" altLang="ja-JP" sz="2000" b="1" kern="1200" dirty="0">
            <a:solidFill>
              <a:schemeClr val="tx1"/>
            </a:solidFill>
          </a:endParaRPr>
        </a:p>
        <a:p>
          <a:pPr lvl="0" algn="ctr" defTabSz="889000" rtl="0">
            <a:lnSpc>
              <a:spcPct val="90000"/>
            </a:lnSpc>
            <a:spcBef>
              <a:spcPct val="0"/>
            </a:spcBef>
            <a:spcAft>
              <a:spcPct val="35000"/>
            </a:spcAft>
          </a:pPr>
          <a:r>
            <a:rPr kumimoji="1" lang="ja-JP" altLang="en-US" sz="1600" b="1" kern="1200" dirty="0">
              <a:solidFill>
                <a:schemeClr val="tx1"/>
              </a:solidFill>
            </a:rPr>
            <a:t>心的発達課題</a:t>
          </a:r>
          <a:endParaRPr kumimoji="1" lang="en-US" altLang="ja-JP" sz="1600" b="1" kern="1200" dirty="0">
            <a:solidFill>
              <a:schemeClr val="tx1"/>
            </a:solidFill>
          </a:endParaRPr>
        </a:p>
        <a:p>
          <a:pPr lvl="0" algn="ctr" defTabSz="889000" rtl="0">
            <a:lnSpc>
              <a:spcPct val="90000"/>
            </a:lnSpc>
            <a:spcBef>
              <a:spcPct val="0"/>
            </a:spcBef>
            <a:spcAft>
              <a:spcPct val="35000"/>
            </a:spcAft>
          </a:pPr>
          <a:endParaRPr kumimoji="1" lang="en-US" altLang="ja-JP" sz="1400" b="1" kern="1200" dirty="0"/>
        </a:p>
        <a:p>
          <a:pPr lvl="0" algn="ctr" defTabSz="889000" rtl="0">
            <a:lnSpc>
              <a:spcPct val="90000"/>
            </a:lnSpc>
            <a:spcBef>
              <a:spcPct val="0"/>
            </a:spcBef>
            <a:spcAft>
              <a:spcPct val="35000"/>
            </a:spcAft>
          </a:pPr>
          <a:r>
            <a:rPr kumimoji="1" lang="ja-JP" altLang="en-US" sz="1800" b="1" kern="1200" dirty="0"/>
            <a:t>この世界は</a:t>
          </a:r>
          <a:endParaRPr kumimoji="1" lang="en-US" altLang="ja-JP" sz="1800" b="1" kern="1200" dirty="0"/>
        </a:p>
        <a:p>
          <a:pPr lvl="0" algn="ctr" defTabSz="889000" rtl="0">
            <a:lnSpc>
              <a:spcPct val="90000"/>
            </a:lnSpc>
            <a:spcBef>
              <a:spcPct val="0"/>
            </a:spcBef>
            <a:spcAft>
              <a:spcPct val="35000"/>
            </a:spcAft>
          </a:pPr>
          <a:r>
            <a:rPr kumimoji="1" lang="ja-JP" altLang="en-US" sz="1800" b="1" kern="1200" dirty="0"/>
            <a:t>安全！</a:t>
          </a:r>
          <a:endParaRPr kumimoji="1" lang="en-US" altLang="ja-JP" sz="1800" b="1" kern="1200" dirty="0"/>
        </a:p>
        <a:p>
          <a:pPr lvl="0" algn="ctr" defTabSz="889000" rtl="0">
            <a:lnSpc>
              <a:spcPct val="90000"/>
            </a:lnSpc>
            <a:spcBef>
              <a:spcPct val="0"/>
            </a:spcBef>
            <a:spcAft>
              <a:spcPct val="35000"/>
            </a:spcAft>
          </a:pPr>
          <a:r>
            <a:rPr kumimoji="1" lang="ja-JP" altLang="en-US" sz="1800" b="1" kern="1200" dirty="0"/>
            <a:t>人は信頼</a:t>
          </a:r>
          <a:endParaRPr kumimoji="1" lang="en-US" altLang="ja-JP" sz="1800" b="1" kern="1200" dirty="0"/>
        </a:p>
        <a:p>
          <a:pPr lvl="0" algn="ctr" defTabSz="889000" rtl="0">
            <a:lnSpc>
              <a:spcPct val="90000"/>
            </a:lnSpc>
            <a:spcBef>
              <a:spcPct val="0"/>
            </a:spcBef>
            <a:spcAft>
              <a:spcPct val="35000"/>
            </a:spcAft>
          </a:pPr>
          <a:r>
            <a:rPr kumimoji="1" lang="ja-JP" altLang="en-US" sz="1800" b="1" kern="1200" dirty="0"/>
            <a:t>できる！</a:t>
          </a:r>
          <a:endParaRPr lang="ja-JP" altLang="en-US" sz="1800" b="1" kern="1200" dirty="0"/>
        </a:p>
      </dsp:txBody>
      <dsp:txXfrm>
        <a:off x="-171199" y="1459335"/>
        <a:ext cx="1510809" cy="28216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8B02-0FD8-4041-9B59-B993B1C45460}">
      <dsp:nvSpPr>
        <dsp:cNvPr id="0" name=""/>
        <dsp:cNvSpPr/>
      </dsp:nvSpPr>
      <dsp:spPr>
        <a:xfrm>
          <a:off x="6696746" y="1224126"/>
          <a:ext cx="1553422" cy="4860319"/>
        </a:xfrm>
        <a:prstGeom prst="wedgeRectCallout">
          <a:avLst>
            <a:gd name="adj1" fmla="val 0"/>
            <a:gd name="adj2" fmla="val 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lvl="0" algn="r" defTabSz="622300" rtl="0">
            <a:lnSpc>
              <a:spcPct val="90000"/>
            </a:lnSpc>
            <a:spcBef>
              <a:spcPct val="0"/>
            </a:spcBef>
            <a:spcAft>
              <a:spcPct val="35000"/>
            </a:spcAft>
          </a:pPr>
          <a:r>
            <a:rPr kumimoji="1" lang="ja-JP" altLang="en-US" sz="1400" b="0" kern="1200" dirty="0">
              <a:solidFill>
                <a:schemeClr val="tx1"/>
              </a:solidFill>
            </a:rPr>
            <a:t>生活習慣自律</a:t>
          </a:r>
          <a:endParaRPr kumimoji="1" lang="en-US" altLang="ja-JP" sz="1400" b="0" kern="1200" dirty="0">
            <a:solidFill>
              <a:schemeClr val="tx1"/>
            </a:solidFill>
          </a:endParaRPr>
        </a:p>
        <a:p>
          <a:pPr lvl="0" algn="r" defTabSz="622300" rtl="0">
            <a:lnSpc>
              <a:spcPct val="90000"/>
            </a:lnSpc>
            <a:spcBef>
              <a:spcPct val="0"/>
            </a:spcBef>
            <a:spcAft>
              <a:spcPct val="35000"/>
            </a:spcAft>
          </a:pPr>
          <a:r>
            <a:rPr kumimoji="1" lang="ja-JP" altLang="en-US" sz="1400" b="1" kern="1200" dirty="0">
              <a:solidFill>
                <a:schemeClr val="accent1"/>
              </a:solidFill>
            </a:rPr>
            <a:t>養育者の内在化</a:t>
          </a:r>
          <a:endParaRPr kumimoji="1" lang="en-US" altLang="ja-JP" sz="1400" b="1" kern="1200" dirty="0">
            <a:solidFill>
              <a:schemeClr val="accent1"/>
            </a:solidFill>
          </a:endParaRPr>
        </a:p>
        <a:p>
          <a:pPr lvl="0" algn="r" defTabSz="622300" rtl="0">
            <a:lnSpc>
              <a:spcPct val="90000"/>
            </a:lnSpc>
            <a:spcBef>
              <a:spcPct val="0"/>
            </a:spcBef>
            <a:spcAft>
              <a:spcPct val="35000"/>
            </a:spcAft>
          </a:pPr>
          <a:r>
            <a:rPr kumimoji="1" lang="ja-JP" altLang="en-US" sz="1400" b="1" kern="1200" dirty="0">
              <a:solidFill>
                <a:schemeClr val="accent1"/>
              </a:solidFill>
            </a:rPr>
            <a:t>対象恒常性</a:t>
          </a:r>
          <a:endParaRPr kumimoji="1" lang="en-US" altLang="ja-JP" sz="1400" b="1" kern="1200" dirty="0">
            <a:solidFill>
              <a:schemeClr val="accent1"/>
            </a:solidFill>
          </a:endParaRPr>
        </a:p>
        <a:p>
          <a:pPr lvl="0" algn="r" defTabSz="622300" rtl="0">
            <a:lnSpc>
              <a:spcPct val="90000"/>
            </a:lnSpc>
            <a:spcBef>
              <a:spcPct val="0"/>
            </a:spcBef>
            <a:spcAft>
              <a:spcPct val="35000"/>
            </a:spcAft>
          </a:pPr>
          <a:r>
            <a:rPr kumimoji="1" lang="ja-JP" altLang="en-US" sz="1400" b="1" kern="1200" dirty="0">
              <a:solidFill>
                <a:schemeClr val="accent1"/>
              </a:solidFill>
            </a:rPr>
            <a:t>反応のレパートリー増幅</a:t>
          </a:r>
          <a:endParaRPr kumimoji="1" lang="en-US" altLang="ja-JP" sz="1400" b="1" kern="1200" dirty="0">
            <a:solidFill>
              <a:schemeClr val="accent1"/>
            </a:solidFill>
          </a:endParaRPr>
        </a:p>
        <a:p>
          <a:pPr lvl="0" algn="r" defTabSz="622300" rtl="0">
            <a:lnSpc>
              <a:spcPct val="90000"/>
            </a:lnSpc>
            <a:spcBef>
              <a:spcPct val="0"/>
            </a:spcBef>
            <a:spcAft>
              <a:spcPct val="35000"/>
            </a:spcAft>
          </a:pPr>
          <a:r>
            <a:rPr kumimoji="1" lang="ja-JP" altLang="en-US" sz="1400" b="1" kern="1200" dirty="0">
              <a:solidFill>
                <a:schemeClr val="accent1"/>
              </a:solidFill>
            </a:rPr>
            <a:t>感情表現力</a:t>
          </a:r>
          <a:endParaRPr kumimoji="1" lang="en-US" altLang="ja-JP" sz="1400" b="1" kern="1200" dirty="0">
            <a:solidFill>
              <a:schemeClr val="accent1"/>
            </a:solidFill>
          </a:endParaRPr>
        </a:p>
        <a:p>
          <a:pPr lvl="0" algn="r" defTabSz="622300" rtl="0">
            <a:lnSpc>
              <a:spcPct val="90000"/>
            </a:lnSpc>
            <a:spcBef>
              <a:spcPct val="0"/>
            </a:spcBef>
            <a:spcAft>
              <a:spcPct val="35000"/>
            </a:spcAft>
          </a:pPr>
          <a:r>
            <a:rPr kumimoji="1" lang="ja-JP" altLang="en-US" sz="1400" b="1" kern="1200" dirty="0">
              <a:solidFill>
                <a:schemeClr val="accent1"/>
              </a:solidFill>
            </a:rPr>
            <a:t>理解力</a:t>
          </a:r>
          <a:endParaRPr kumimoji="1" lang="en-US" altLang="ja-JP" sz="1400" b="1" kern="1200" dirty="0">
            <a:solidFill>
              <a:schemeClr val="accent1"/>
            </a:solidFill>
          </a:endParaRPr>
        </a:p>
        <a:p>
          <a:pPr lvl="0" algn="r" defTabSz="622300" rtl="0">
            <a:lnSpc>
              <a:spcPct val="90000"/>
            </a:lnSpc>
            <a:spcBef>
              <a:spcPct val="0"/>
            </a:spcBef>
            <a:spcAft>
              <a:spcPct val="35000"/>
            </a:spcAft>
          </a:pPr>
          <a:r>
            <a:rPr kumimoji="1" lang="en-US" altLang="ja-JP" sz="1400" b="1" kern="1200" dirty="0">
              <a:solidFill>
                <a:schemeClr val="accent1"/>
              </a:solidFill>
            </a:rPr>
            <a:t>3</a:t>
          </a:r>
          <a:r>
            <a:rPr kumimoji="1" lang="ja-JP" altLang="en-US" sz="1400" b="1" kern="1200" dirty="0">
              <a:solidFill>
                <a:schemeClr val="accent1"/>
              </a:solidFill>
            </a:rPr>
            <a:t>語文での会話</a:t>
          </a:r>
          <a:endParaRPr kumimoji="1" lang="en-US" altLang="ja-JP" sz="1400" b="1" kern="1200" dirty="0">
            <a:solidFill>
              <a:srgbClr val="00B050"/>
            </a:solidFill>
          </a:endParaRPr>
        </a:p>
        <a:p>
          <a:pPr lvl="0" algn="r" defTabSz="622300" rtl="0">
            <a:lnSpc>
              <a:spcPct val="90000"/>
            </a:lnSpc>
            <a:spcBef>
              <a:spcPct val="0"/>
            </a:spcBef>
            <a:spcAft>
              <a:spcPct val="35000"/>
            </a:spcAft>
          </a:pPr>
          <a:r>
            <a:rPr kumimoji="1" lang="ja-JP" altLang="en-US" sz="1400" b="1" kern="1200" dirty="0">
              <a:solidFill>
                <a:schemeClr val="accent1"/>
              </a:solidFill>
            </a:rPr>
            <a:t>相互交渉力</a:t>
          </a:r>
          <a:endParaRPr kumimoji="1" lang="en-US" altLang="ja-JP" sz="1400" b="1" kern="1200" dirty="0">
            <a:solidFill>
              <a:schemeClr val="accent1"/>
            </a:solidFill>
          </a:endParaRPr>
        </a:p>
        <a:p>
          <a:pPr lvl="0" algn="r" defTabSz="622300" rtl="0">
            <a:lnSpc>
              <a:spcPct val="90000"/>
            </a:lnSpc>
            <a:spcBef>
              <a:spcPct val="0"/>
            </a:spcBef>
            <a:spcAft>
              <a:spcPct val="35000"/>
            </a:spcAft>
          </a:pPr>
          <a:r>
            <a:rPr kumimoji="1" lang="ja-JP" altLang="en-US" sz="1400" b="1" kern="1200" dirty="0">
              <a:solidFill>
                <a:schemeClr val="accent6">
                  <a:lumMod val="75000"/>
                </a:schemeClr>
              </a:solidFill>
            </a:rPr>
            <a:t>想像力</a:t>
          </a:r>
          <a:endParaRPr kumimoji="1" lang="en-US" altLang="ja-JP" sz="1400" b="1" kern="1200" dirty="0">
            <a:solidFill>
              <a:schemeClr val="accent6">
                <a:lumMod val="75000"/>
              </a:schemeClr>
            </a:solidFill>
          </a:endParaRPr>
        </a:p>
        <a:p>
          <a:pPr lvl="0" algn="r" defTabSz="622300" rtl="0">
            <a:lnSpc>
              <a:spcPct val="90000"/>
            </a:lnSpc>
            <a:spcBef>
              <a:spcPct val="0"/>
            </a:spcBef>
            <a:spcAft>
              <a:spcPct val="35000"/>
            </a:spcAft>
          </a:pPr>
          <a:r>
            <a:rPr kumimoji="1" lang="ja-JP" altLang="en-US" sz="1400" b="1" kern="1200" dirty="0">
              <a:solidFill>
                <a:schemeClr val="accent6">
                  <a:lumMod val="75000"/>
                </a:schemeClr>
              </a:solidFill>
            </a:rPr>
            <a:t>洞察力</a:t>
          </a:r>
          <a:endParaRPr kumimoji="1" lang="en-US" altLang="ja-JP" sz="1400" b="1" kern="1200" dirty="0">
            <a:solidFill>
              <a:schemeClr val="accent6">
                <a:lumMod val="75000"/>
              </a:schemeClr>
            </a:solidFill>
          </a:endParaRPr>
        </a:p>
        <a:p>
          <a:pPr lvl="0" algn="r" defTabSz="622300" rtl="0">
            <a:lnSpc>
              <a:spcPct val="90000"/>
            </a:lnSpc>
            <a:spcBef>
              <a:spcPct val="0"/>
            </a:spcBef>
            <a:spcAft>
              <a:spcPct val="35000"/>
            </a:spcAft>
          </a:pPr>
          <a:r>
            <a:rPr kumimoji="1" lang="ja-JP" altLang="en-US" sz="1400" b="1" kern="1200" dirty="0">
              <a:solidFill>
                <a:schemeClr val="accent6">
                  <a:lumMod val="75000"/>
                </a:schemeClr>
              </a:solidFill>
            </a:rPr>
            <a:t>思考能力</a:t>
          </a:r>
          <a:endParaRPr kumimoji="1" lang="en-US" altLang="ja-JP" sz="1400" b="1" kern="1200" dirty="0">
            <a:solidFill>
              <a:schemeClr val="accent6">
                <a:lumMod val="75000"/>
              </a:schemeClr>
            </a:solidFill>
          </a:endParaRPr>
        </a:p>
        <a:p>
          <a:pPr lvl="0" algn="r" defTabSz="622300" rtl="0">
            <a:lnSpc>
              <a:spcPct val="90000"/>
            </a:lnSpc>
            <a:spcBef>
              <a:spcPct val="0"/>
            </a:spcBef>
            <a:spcAft>
              <a:spcPct val="35000"/>
            </a:spcAft>
          </a:pPr>
          <a:r>
            <a:rPr kumimoji="1" lang="ja-JP" altLang="en-US" sz="1400" b="1" kern="1200" dirty="0">
              <a:solidFill>
                <a:schemeClr val="accent6">
                  <a:lumMod val="75000"/>
                </a:schemeClr>
              </a:solidFill>
            </a:rPr>
            <a:t>概念思考</a:t>
          </a:r>
          <a:endParaRPr kumimoji="1" lang="en-US" altLang="ja-JP" sz="1400" b="1" kern="1200" dirty="0">
            <a:solidFill>
              <a:schemeClr val="accent6">
                <a:lumMod val="75000"/>
              </a:schemeClr>
            </a:solidFill>
          </a:endParaRPr>
        </a:p>
        <a:p>
          <a:pPr lvl="0" algn="r" defTabSz="622300" rtl="0">
            <a:lnSpc>
              <a:spcPct val="90000"/>
            </a:lnSpc>
            <a:spcBef>
              <a:spcPct val="0"/>
            </a:spcBef>
            <a:spcAft>
              <a:spcPct val="35000"/>
            </a:spcAft>
          </a:pPr>
          <a:r>
            <a:rPr kumimoji="1" lang="ja-JP" altLang="en-US" sz="1400" b="1" kern="1200" dirty="0">
              <a:solidFill>
                <a:srgbClr val="00B050"/>
              </a:solidFill>
            </a:rPr>
            <a:t>見立て遊び</a:t>
          </a:r>
          <a:endParaRPr kumimoji="1" lang="en-US" altLang="ja-JP" sz="1400" b="1" kern="1200" dirty="0">
            <a:solidFill>
              <a:srgbClr val="00B050"/>
            </a:solidFill>
          </a:endParaRPr>
        </a:p>
        <a:p>
          <a:pPr lvl="0" algn="r" defTabSz="622300" rtl="0">
            <a:lnSpc>
              <a:spcPct val="90000"/>
            </a:lnSpc>
            <a:spcBef>
              <a:spcPct val="0"/>
            </a:spcBef>
            <a:spcAft>
              <a:spcPct val="35000"/>
            </a:spcAft>
          </a:pPr>
          <a:r>
            <a:rPr kumimoji="1" lang="ja-JP" altLang="en-US" sz="1400" b="1" kern="1200" dirty="0">
              <a:solidFill>
                <a:srgbClr val="00B050"/>
              </a:solidFill>
            </a:rPr>
            <a:t>創意工夫の遊び</a:t>
          </a:r>
          <a:endParaRPr kumimoji="1" lang="en-US" altLang="ja-JP" sz="1400" b="1" kern="1200" dirty="0">
            <a:solidFill>
              <a:srgbClr val="00B050"/>
            </a:solidFill>
          </a:endParaRPr>
        </a:p>
        <a:p>
          <a:pPr lvl="0" algn="r" defTabSz="622300" rtl="0">
            <a:lnSpc>
              <a:spcPct val="90000"/>
            </a:lnSpc>
            <a:spcBef>
              <a:spcPct val="0"/>
            </a:spcBef>
            <a:spcAft>
              <a:spcPct val="35000"/>
            </a:spcAft>
          </a:pPr>
          <a:r>
            <a:rPr kumimoji="1" lang="ja-JP" altLang="en-US" sz="1400" b="1" kern="1200" dirty="0">
              <a:solidFill>
                <a:srgbClr val="00B050"/>
              </a:solidFill>
            </a:rPr>
            <a:t>チャレンジ</a:t>
          </a:r>
          <a:endParaRPr kumimoji="1" lang="en-US" altLang="ja-JP" sz="1400" b="1" kern="1200" dirty="0">
            <a:solidFill>
              <a:srgbClr val="00B050"/>
            </a:solidFill>
          </a:endParaRPr>
        </a:p>
      </dsp:txBody>
      <dsp:txXfrm>
        <a:off x="6893947" y="1224126"/>
        <a:ext cx="1356221" cy="4860319"/>
      </dsp:txXfrm>
    </dsp:sp>
    <dsp:sp modelId="{B523FC2D-CF5D-479B-8EA2-C7C5B4E21664}">
      <dsp:nvSpPr>
        <dsp:cNvPr id="0" name=""/>
        <dsp:cNvSpPr/>
      </dsp:nvSpPr>
      <dsp:spPr>
        <a:xfrm>
          <a:off x="6768747" y="504060"/>
          <a:ext cx="1502581" cy="72073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800100" rtl="0">
            <a:lnSpc>
              <a:spcPct val="90000"/>
            </a:lnSpc>
            <a:spcBef>
              <a:spcPct val="0"/>
            </a:spcBef>
            <a:spcAft>
              <a:spcPct val="35000"/>
            </a:spcAft>
          </a:pPr>
          <a:r>
            <a:rPr kumimoji="1" lang="ja-JP" altLang="en-US" sz="1800" b="0" kern="1200" dirty="0"/>
            <a:t>～</a:t>
          </a:r>
          <a:r>
            <a:rPr kumimoji="1" lang="en-US" sz="1800" b="0" kern="1200" dirty="0"/>
            <a:t>3</a:t>
          </a:r>
          <a:r>
            <a:rPr kumimoji="1" lang="ja-JP" sz="1800" b="0" kern="1200" dirty="0"/>
            <a:t>歳台</a:t>
          </a:r>
          <a:endParaRPr lang="ja-JP" sz="1800" b="0" kern="1200" dirty="0"/>
        </a:p>
      </dsp:txBody>
      <dsp:txXfrm>
        <a:off x="6768747" y="504060"/>
        <a:ext cx="1502581" cy="720737"/>
      </dsp:txXfrm>
    </dsp:sp>
    <dsp:sp modelId="{B11494DF-DFBE-4794-87F5-12CCCD8DF7E2}">
      <dsp:nvSpPr>
        <dsp:cNvPr id="0" name=""/>
        <dsp:cNvSpPr/>
      </dsp:nvSpPr>
      <dsp:spPr>
        <a:xfrm>
          <a:off x="5493981" y="1193349"/>
          <a:ext cx="1419033" cy="4927330"/>
        </a:xfrm>
        <a:prstGeom prst="wedgeRectCallout">
          <a:avLst>
            <a:gd name="adj1" fmla="val 62500"/>
            <a:gd name="adj2" fmla="val 2083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lvl="0" algn="r" defTabSz="622300" rtl="0">
            <a:lnSpc>
              <a:spcPct val="90000"/>
            </a:lnSpc>
            <a:spcBef>
              <a:spcPct val="0"/>
            </a:spcBef>
            <a:spcAft>
              <a:spcPct val="35000"/>
            </a:spcAft>
          </a:pPr>
          <a:r>
            <a:rPr kumimoji="1" lang="ja-JP" altLang="en-US" sz="1400" b="1" kern="1200" dirty="0">
              <a:solidFill>
                <a:schemeClr val="accent1"/>
              </a:solidFill>
            </a:rPr>
            <a:t>養育者の内在化</a:t>
          </a:r>
        </a:p>
        <a:p>
          <a:pPr lvl="0" algn="r" defTabSz="622300" rtl="0">
            <a:lnSpc>
              <a:spcPct val="90000"/>
            </a:lnSpc>
            <a:spcBef>
              <a:spcPct val="0"/>
            </a:spcBef>
            <a:spcAft>
              <a:spcPct val="35000"/>
            </a:spcAft>
          </a:pPr>
          <a:r>
            <a:rPr kumimoji="1" lang="ja-JP" sz="1400" b="1" kern="1200" dirty="0">
              <a:solidFill>
                <a:schemeClr val="accent1"/>
              </a:solidFill>
            </a:rPr>
            <a:t>会話の成立</a:t>
          </a:r>
          <a:endParaRPr kumimoji="1" lang="en-US" altLang="ja-JP" sz="1400" b="1" kern="1200" dirty="0">
            <a:solidFill>
              <a:schemeClr val="accent1"/>
            </a:solidFill>
          </a:endParaRPr>
        </a:p>
        <a:p>
          <a:pPr lvl="0" algn="r" defTabSz="622300" rtl="0">
            <a:lnSpc>
              <a:spcPct val="90000"/>
            </a:lnSpc>
            <a:spcBef>
              <a:spcPct val="0"/>
            </a:spcBef>
            <a:spcAft>
              <a:spcPct val="35000"/>
            </a:spcAft>
          </a:pPr>
          <a:r>
            <a:rPr kumimoji="1" lang="ja-JP" altLang="en-US" sz="1400" b="1" kern="1200" dirty="0">
              <a:solidFill>
                <a:schemeClr val="accent1"/>
              </a:solidFill>
            </a:rPr>
            <a:t>他者との相互交渉</a:t>
          </a:r>
          <a:endParaRPr kumimoji="1" lang="en-US" altLang="ja-JP" sz="1400" b="1" kern="1200" dirty="0">
            <a:solidFill>
              <a:schemeClr val="accent1"/>
            </a:solidFill>
          </a:endParaRPr>
        </a:p>
        <a:p>
          <a:pPr lvl="0" algn="r" defTabSz="622300" rtl="0">
            <a:lnSpc>
              <a:spcPct val="90000"/>
            </a:lnSpc>
            <a:spcBef>
              <a:spcPct val="0"/>
            </a:spcBef>
            <a:spcAft>
              <a:spcPct val="35000"/>
            </a:spcAft>
          </a:pPr>
          <a:r>
            <a:rPr kumimoji="1" lang="ja-JP" altLang="en-US" sz="1400" b="1" kern="1200" dirty="0">
              <a:solidFill>
                <a:schemeClr val="accent1"/>
              </a:solidFill>
            </a:rPr>
            <a:t>感情のコントロール練習</a:t>
          </a:r>
          <a:endParaRPr kumimoji="1" lang="en-US" altLang="ja-JP" sz="1400" b="1" kern="1200" dirty="0">
            <a:solidFill>
              <a:schemeClr val="accent1"/>
            </a:solidFill>
          </a:endParaRPr>
        </a:p>
        <a:p>
          <a:pPr lvl="0" algn="r" defTabSz="622300" rtl="0">
            <a:lnSpc>
              <a:spcPct val="90000"/>
            </a:lnSpc>
            <a:spcBef>
              <a:spcPct val="0"/>
            </a:spcBef>
            <a:spcAft>
              <a:spcPct val="35000"/>
            </a:spcAft>
          </a:pPr>
          <a:r>
            <a:rPr kumimoji="1" lang="ja-JP" altLang="en-US" sz="1400" b="1" kern="1200" dirty="0">
              <a:solidFill>
                <a:schemeClr val="accent1"/>
              </a:solidFill>
            </a:rPr>
            <a:t>自信獲得</a:t>
          </a:r>
          <a:endParaRPr kumimoji="1" lang="en-US" altLang="ja-JP" sz="1400" b="1" kern="1200" dirty="0">
            <a:solidFill>
              <a:schemeClr val="accent1"/>
            </a:solidFill>
          </a:endParaRPr>
        </a:p>
        <a:p>
          <a:pPr lvl="0" algn="r" defTabSz="622300" rtl="0">
            <a:lnSpc>
              <a:spcPct val="90000"/>
            </a:lnSpc>
            <a:spcBef>
              <a:spcPct val="0"/>
            </a:spcBef>
            <a:spcAft>
              <a:spcPct val="35000"/>
            </a:spcAft>
          </a:pPr>
          <a:r>
            <a:rPr kumimoji="1" lang="ja-JP" altLang="en-US" sz="1400" b="1" kern="1200" dirty="0">
              <a:solidFill>
                <a:schemeClr val="accent1"/>
              </a:solidFill>
            </a:rPr>
            <a:t>共感性</a:t>
          </a:r>
          <a:endParaRPr kumimoji="1" lang="en-US" altLang="ja-JP" sz="1400" b="1" kern="1200" dirty="0">
            <a:solidFill>
              <a:schemeClr val="accent1"/>
            </a:solidFill>
          </a:endParaRPr>
        </a:p>
        <a:p>
          <a:pPr lvl="0" algn="r" defTabSz="622300" rtl="0">
            <a:lnSpc>
              <a:spcPct val="90000"/>
            </a:lnSpc>
            <a:spcBef>
              <a:spcPct val="0"/>
            </a:spcBef>
            <a:spcAft>
              <a:spcPct val="35000"/>
            </a:spcAft>
          </a:pPr>
          <a:r>
            <a:rPr kumimoji="1" lang="ja-JP" altLang="en-US" sz="1400" b="1" kern="1200" dirty="0">
              <a:solidFill>
                <a:schemeClr val="accent6">
                  <a:lumMod val="75000"/>
                </a:schemeClr>
              </a:solidFill>
            </a:rPr>
            <a:t>「なぜ？」</a:t>
          </a:r>
          <a:endParaRPr kumimoji="1" lang="en-US" altLang="ja-JP" sz="1400" b="1" kern="1200" dirty="0">
            <a:solidFill>
              <a:schemeClr val="accent6">
                <a:lumMod val="75000"/>
              </a:schemeClr>
            </a:solidFill>
          </a:endParaRPr>
        </a:p>
        <a:p>
          <a:pPr lvl="0" algn="r" defTabSz="622300" rtl="0">
            <a:lnSpc>
              <a:spcPct val="90000"/>
            </a:lnSpc>
            <a:spcBef>
              <a:spcPct val="0"/>
            </a:spcBef>
            <a:spcAft>
              <a:spcPct val="35000"/>
            </a:spcAft>
          </a:pPr>
          <a:r>
            <a:rPr kumimoji="1" lang="ja-JP" altLang="en-US" sz="1400" b="1" kern="1200" dirty="0">
              <a:solidFill>
                <a:schemeClr val="accent6">
                  <a:lumMod val="75000"/>
                </a:schemeClr>
              </a:solidFill>
            </a:rPr>
            <a:t>「どうして？」</a:t>
          </a:r>
          <a:endParaRPr kumimoji="1" lang="en-US" altLang="ja-JP" sz="1400" b="1" kern="1200" dirty="0">
            <a:solidFill>
              <a:schemeClr val="accent6">
                <a:lumMod val="75000"/>
              </a:schemeClr>
            </a:solidFill>
          </a:endParaRPr>
        </a:p>
        <a:p>
          <a:pPr lvl="0" algn="r" defTabSz="622300" rtl="0">
            <a:lnSpc>
              <a:spcPct val="90000"/>
            </a:lnSpc>
            <a:spcBef>
              <a:spcPct val="0"/>
            </a:spcBef>
            <a:spcAft>
              <a:spcPct val="35000"/>
            </a:spcAft>
          </a:pPr>
          <a:r>
            <a:rPr kumimoji="1" lang="ja-JP" altLang="en-US" sz="1400" b="1" kern="1200" dirty="0">
              <a:solidFill>
                <a:srgbClr val="00B050"/>
              </a:solidFill>
            </a:rPr>
            <a:t>見立て遊び</a:t>
          </a:r>
          <a:endParaRPr kumimoji="1" lang="en-US" altLang="ja-JP" sz="1400" b="1" kern="1200" dirty="0">
            <a:solidFill>
              <a:srgbClr val="00B050"/>
            </a:solidFill>
          </a:endParaRPr>
        </a:p>
        <a:p>
          <a:pPr lvl="0" algn="r" defTabSz="622300" rtl="0">
            <a:lnSpc>
              <a:spcPct val="90000"/>
            </a:lnSpc>
            <a:spcBef>
              <a:spcPct val="0"/>
            </a:spcBef>
            <a:spcAft>
              <a:spcPct val="35000"/>
            </a:spcAft>
          </a:pPr>
          <a:r>
            <a:rPr kumimoji="1" lang="ja-JP" altLang="en-US" sz="1400" b="1" kern="1200" dirty="0">
              <a:solidFill>
                <a:srgbClr val="00B050"/>
              </a:solidFill>
            </a:rPr>
            <a:t>他児と遊び</a:t>
          </a:r>
          <a:endParaRPr kumimoji="1" lang="en-US" altLang="ja-JP" sz="1400" b="1" kern="1200" dirty="0">
            <a:solidFill>
              <a:srgbClr val="00B050"/>
            </a:solidFill>
          </a:endParaRPr>
        </a:p>
        <a:p>
          <a:pPr lvl="0" algn="r" defTabSz="622300" rtl="0">
            <a:lnSpc>
              <a:spcPct val="90000"/>
            </a:lnSpc>
            <a:spcBef>
              <a:spcPct val="0"/>
            </a:spcBef>
            <a:spcAft>
              <a:spcPct val="35000"/>
            </a:spcAft>
          </a:pPr>
          <a:r>
            <a:rPr kumimoji="1" lang="ja-JP" altLang="en-US" sz="1400" b="1" kern="1200" dirty="0">
              <a:solidFill>
                <a:srgbClr val="00B050"/>
              </a:solidFill>
            </a:rPr>
            <a:t>チャレンジ</a:t>
          </a:r>
          <a:endParaRPr kumimoji="1" lang="en-US" altLang="ja-JP" sz="1400" b="1" kern="1200" dirty="0">
            <a:solidFill>
              <a:srgbClr val="00B050"/>
            </a:solidFill>
          </a:endParaRPr>
        </a:p>
        <a:p>
          <a:pPr lvl="0" algn="r" defTabSz="622300" rtl="0">
            <a:lnSpc>
              <a:spcPct val="90000"/>
            </a:lnSpc>
            <a:spcBef>
              <a:spcPct val="0"/>
            </a:spcBef>
            <a:spcAft>
              <a:spcPct val="35000"/>
            </a:spcAft>
          </a:pPr>
          <a:r>
            <a:rPr kumimoji="1" lang="ja-JP" altLang="en-US" sz="1400" b="1" kern="1200" dirty="0">
              <a:solidFill>
                <a:srgbClr val="00B050"/>
              </a:solidFill>
            </a:rPr>
            <a:t>遊び込む</a:t>
          </a:r>
          <a:endParaRPr kumimoji="1" lang="en-US" altLang="ja-JP" sz="1400" b="1" kern="1200" dirty="0">
            <a:solidFill>
              <a:srgbClr val="00B050"/>
            </a:solidFill>
          </a:endParaRPr>
        </a:p>
        <a:p>
          <a:pPr lvl="0" algn="r" defTabSz="622300" rtl="0">
            <a:lnSpc>
              <a:spcPct val="90000"/>
            </a:lnSpc>
            <a:spcBef>
              <a:spcPct val="0"/>
            </a:spcBef>
            <a:spcAft>
              <a:spcPct val="35000"/>
            </a:spcAft>
          </a:pPr>
          <a:r>
            <a:rPr kumimoji="1" lang="ja-JP" altLang="en-US" sz="1400" b="0" kern="1200" dirty="0">
              <a:solidFill>
                <a:schemeClr val="tx1"/>
              </a:solidFill>
            </a:rPr>
            <a:t>言葉の獲得期</a:t>
          </a:r>
          <a:endParaRPr kumimoji="1" lang="en-US" altLang="ja-JP" sz="1400" b="0" kern="1200" dirty="0">
            <a:solidFill>
              <a:schemeClr val="tx1"/>
            </a:solidFill>
          </a:endParaRPr>
        </a:p>
        <a:p>
          <a:pPr lvl="0" algn="r" defTabSz="622300" rtl="0">
            <a:lnSpc>
              <a:spcPct val="90000"/>
            </a:lnSpc>
            <a:spcBef>
              <a:spcPct val="0"/>
            </a:spcBef>
            <a:spcAft>
              <a:spcPct val="35000"/>
            </a:spcAft>
          </a:pPr>
          <a:r>
            <a:rPr kumimoji="1" lang="ja-JP" altLang="ja-JP" sz="1400" b="0" kern="1200" dirty="0">
              <a:solidFill>
                <a:schemeClr val="tx1"/>
              </a:solidFill>
            </a:rPr>
            <a:t>象徴思考の発達</a:t>
          </a:r>
          <a:endParaRPr kumimoji="1" lang="ja-JP" altLang="en-US" sz="1400" b="0" kern="1200" dirty="0"/>
        </a:p>
        <a:p>
          <a:pPr lvl="0" algn="r" defTabSz="622300" rtl="0">
            <a:lnSpc>
              <a:spcPct val="90000"/>
            </a:lnSpc>
            <a:spcBef>
              <a:spcPct val="0"/>
            </a:spcBef>
            <a:spcAft>
              <a:spcPct val="35000"/>
            </a:spcAft>
          </a:pPr>
          <a:endParaRPr kumimoji="1" lang="ja-JP" altLang="ja-JP" sz="1400" b="0" kern="1200" dirty="0">
            <a:solidFill>
              <a:schemeClr val="tx1"/>
            </a:solidFill>
          </a:endParaRPr>
        </a:p>
        <a:p>
          <a:pPr lvl="0" algn="r" defTabSz="622300" rtl="0">
            <a:lnSpc>
              <a:spcPct val="90000"/>
            </a:lnSpc>
            <a:spcBef>
              <a:spcPct val="0"/>
            </a:spcBef>
            <a:spcAft>
              <a:spcPct val="35000"/>
            </a:spcAft>
          </a:pPr>
          <a:endParaRPr kumimoji="1" lang="en-US" altLang="ja-JP" sz="1400" b="0" kern="1200" dirty="0">
            <a:solidFill>
              <a:schemeClr val="tx1"/>
            </a:solidFill>
          </a:endParaRPr>
        </a:p>
        <a:p>
          <a:pPr lvl="0" algn="r" defTabSz="622300" rtl="0">
            <a:lnSpc>
              <a:spcPct val="90000"/>
            </a:lnSpc>
            <a:spcBef>
              <a:spcPct val="0"/>
            </a:spcBef>
            <a:spcAft>
              <a:spcPct val="35000"/>
            </a:spcAft>
          </a:pPr>
          <a:endParaRPr kumimoji="1" lang="ja-JP" altLang="en-US" sz="1400" b="0" kern="1200" dirty="0"/>
        </a:p>
      </dsp:txBody>
      <dsp:txXfrm>
        <a:off x="5674122" y="1193349"/>
        <a:ext cx="1238893" cy="4927330"/>
      </dsp:txXfrm>
    </dsp:sp>
    <dsp:sp modelId="{86B43B77-9470-4972-BA24-280FD00DC1FF}">
      <dsp:nvSpPr>
        <dsp:cNvPr id="0" name=""/>
        <dsp:cNvSpPr/>
      </dsp:nvSpPr>
      <dsp:spPr>
        <a:xfrm>
          <a:off x="5364710" y="503695"/>
          <a:ext cx="1524235" cy="65646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rtl="0">
            <a:lnSpc>
              <a:spcPct val="90000"/>
            </a:lnSpc>
            <a:spcBef>
              <a:spcPct val="0"/>
            </a:spcBef>
            <a:spcAft>
              <a:spcPct val="35000"/>
            </a:spcAft>
          </a:pPr>
          <a:r>
            <a:rPr kumimoji="1" lang="ja-JP" altLang="en-US" sz="1600" b="0" kern="1200" dirty="0"/>
            <a:t>９．　　　　　　　　～</a:t>
          </a:r>
          <a:r>
            <a:rPr kumimoji="1" lang="en-US" sz="1600" b="0" kern="1200" dirty="0"/>
            <a:t>2</a:t>
          </a:r>
          <a:r>
            <a:rPr kumimoji="1" lang="ja-JP" altLang="en-US" sz="1600" b="0" kern="1200" dirty="0"/>
            <a:t>歳</a:t>
          </a:r>
          <a:r>
            <a:rPr kumimoji="1" lang="ja-JP" sz="1600" b="0" kern="1200" dirty="0"/>
            <a:t>台後半</a:t>
          </a:r>
          <a:r>
            <a:rPr kumimoji="1" lang="ja-JP" altLang="en-US" sz="1600" b="0" kern="1200" dirty="0"/>
            <a:t>～</a:t>
          </a:r>
          <a:endParaRPr lang="ja-JP" sz="1600" b="0" kern="1200" dirty="0"/>
        </a:p>
      </dsp:txBody>
      <dsp:txXfrm>
        <a:off x="5364710" y="503695"/>
        <a:ext cx="1524235" cy="656469"/>
      </dsp:txXfrm>
    </dsp:sp>
    <dsp:sp modelId="{2C4DFF58-26C6-457D-9F22-424DE1E9FF0E}">
      <dsp:nvSpPr>
        <dsp:cNvPr id="0" name=""/>
        <dsp:cNvSpPr/>
      </dsp:nvSpPr>
      <dsp:spPr>
        <a:xfrm>
          <a:off x="4061909" y="985164"/>
          <a:ext cx="1443668" cy="4989119"/>
        </a:xfrm>
        <a:prstGeom prst="wedgeRectCallout">
          <a:avLst>
            <a:gd name="adj1" fmla="val 62500"/>
            <a:gd name="adj2" fmla="val 2083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925" tIns="34925" rIns="34925" bIns="34925" numCol="1" spcCol="1270" anchor="t" anchorCtr="0">
          <a:noAutofit/>
        </a:bodyPr>
        <a:lstStyle/>
        <a:p>
          <a:pPr marL="0" lvl="0" algn="r" defTabSz="488950" rtl="0">
            <a:lnSpc>
              <a:spcPct val="90000"/>
            </a:lnSpc>
            <a:spcBef>
              <a:spcPct val="0"/>
            </a:spcBef>
            <a:spcAft>
              <a:spcPct val="35000"/>
            </a:spcAft>
          </a:pPr>
          <a:r>
            <a:rPr kumimoji="1" lang="ja-JP" altLang="en-US" sz="1100" b="0" kern="1200" dirty="0">
              <a:solidFill>
                <a:schemeClr val="tx1"/>
              </a:solidFill>
            </a:rPr>
            <a:t>両足揃えてジャンプ</a:t>
          </a:r>
          <a:endParaRPr kumimoji="1" lang="en-US" altLang="ja-JP" sz="1100" b="0" kern="1200" dirty="0">
            <a:solidFill>
              <a:schemeClr val="tx1"/>
            </a:solidFill>
          </a:endParaRPr>
        </a:p>
        <a:p>
          <a:pPr marL="0" lvl="0" algn="r" defTabSz="488950" rtl="0">
            <a:lnSpc>
              <a:spcPct val="90000"/>
            </a:lnSpc>
            <a:spcBef>
              <a:spcPct val="0"/>
            </a:spcBef>
            <a:spcAft>
              <a:spcPct val="35000"/>
            </a:spcAft>
          </a:pPr>
          <a:r>
            <a:rPr kumimoji="1" lang="ja-JP" altLang="en-US" sz="1400" b="0" kern="1200" dirty="0">
              <a:solidFill>
                <a:schemeClr val="tx1"/>
              </a:solidFill>
            </a:rPr>
            <a:t>両足でジャンプ</a:t>
          </a:r>
          <a:endParaRPr kumimoji="1" lang="en-US" altLang="ja-JP" sz="1400" b="0" kern="1200" dirty="0">
            <a:solidFill>
              <a:schemeClr val="tx1"/>
            </a:solidFill>
          </a:endParaRPr>
        </a:p>
        <a:p>
          <a:pPr marL="0" lvl="0" algn="r" defTabSz="488950" rtl="0">
            <a:lnSpc>
              <a:spcPct val="90000"/>
            </a:lnSpc>
            <a:spcBef>
              <a:spcPct val="0"/>
            </a:spcBef>
            <a:spcAft>
              <a:spcPct val="35000"/>
            </a:spcAft>
          </a:pPr>
          <a:r>
            <a:rPr kumimoji="1" lang="ja-JP" altLang="en-US" sz="1400" b="1" kern="1200" dirty="0">
              <a:solidFill>
                <a:schemeClr val="accent1"/>
              </a:solidFill>
            </a:rPr>
            <a:t>養育者へ接近と後追い</a:t>
          </a:r>
          <a:endParaRPr kumimoji="1" lang="en-US" altLang="ja-JP" sz="1400" b="1" kern="1200" dirty="0">
            <a:solidFill>
              <a:schemeClr val="accent1"/>
            </a:solidFill>
          </a:endParaRPr>
        </a:p>
        <a:p>
          <a:pPr marL="0" lvl="0" algn="r" defTabSz="488950" rtl="0">
            <a:lnSpc>
              <a:spcPct val="90000"/>
            </a:lnSpc>
            <a:spcBef>
              <a:spcPct val="0"/>
            </a:spcBef>
            <a:spcAft>
              <a:spcPct val="35000"/>
            </a:spcAft>
          </a:pPr>
          <a:r>
            <a:rPr kumimoji="1" lang="ja-JP" altLang="en-US" sz="1400" b="1" kern="1200" dirty="0">
              <a:solidFill>
                <a:schemeClr val="accent1"/>
              </a:solidFill>
            </a:rPr>
            <a:t>他者との相互交渉</a:t>
          </a:r>
          <a:endParaRPr kumimoji="1" lang="en-US" altLang="ja-JP" sz="1400" b="1" kern="1200" dirty="0">
            <a:solidFill>
              <a:schemeClr val="accent1"/>
            </a:solidFill>
          </a:endParaRPr>
        </a:p>
        <a:p>
          <a:pPr marL="0" lvl="0" algn="r" defTabSz="488950" rtl="0">
            <a:lnSpc>
              <a:spcPct val="90000"/>
            </a:lnSpc>
            <a:spcBef>
              <a:spcPct val="0"/>
            </a:spcBef>
            <a:spcAft>
              <a:spcPct val="35000"/>
            </a:spcAft>
          </a:pPr>
          <a:r>
            <a:rPr kumimoji="1" lang="ja-JP" altLang="en-US" sz="1400" b="1" kern="1200" dirty="0">
              <a:solidFill>
                <a:schemeClr val="accent1"/>
              </a:solidFill>
            </a:rPr>
            <a:t>感情のコントロール練習</a:t>
          </a:r>
          <a:endParaRPr kumimoji="1" lang="en-US" altLang="ja-JP" sz="1400" b="1" kern="1200" dirty="0">
            <a:solidFill>
              <a:schemeClr val="accent1"/>
            </a:solidFill>
          </a:endParaRPr>
        </a:p>
        <a:p>
          <a:pPr marL="0" lvl="0" indent="0" algn="r" defTabSz="622300" rtl="0">
            <a:lnSpc>
              <a:spcPct val="90000"/>
            </a:lnSpc>
            <a:spcBef>
              <a:spcPct val="0"/>
            </a:spcBef>
            <a:spcAft>
              <a:spcPct val="35000"/>
            </a:spcAft>
            <a:tabLst>
              <a:tab pos="982663" algn="l"/>
            </a:tabLst>
          </a:pPr>
          <a:r>
            <a:rPr kumimoji="1" lang="ja-JP" altLang="en-US" sz="1400" b="0" kern="1200" dirty="0"/>
            <a:t>頑なな自己主張</a:t>
          </a:r>
          <a:endParaRPr kumimoji="1" lang="en-US" altLang="ja-JP" sz="1400" b="0" kern="1200" dirty="0">
            <a:solidFill>
              <a:schemeClr val="tx1"/>
            </a:solidFill>
          </a:endParaRPr>
        </a:p>
        <a:p>
          <a:pPr marL="0" lvl="0" algn="r" defTabSz="622300" rtl="0">
            <a:lnSpc>
              <a:spcPct val="90000"/>
            </a:lnSpc>
            <a:spcBef>
              <a:spcPct val="0"/>
            </a:spcBef>
            <a:spcAft>
              <a:spcPct val="35000"/>
            </a:spcAft>
          </a:pPr>
          <a:r>
            <a:rPr kumimoji="1" lang="ja-JP" altLang="en-US" sz="1400" b="1" kern="1200" dirty="0">
              <a:solidFill>
                <a:schemeClr val="accent6">
                  <a:lumMod val="75000"/>
                </a:schemeClr>
              </a:solidFill>
            </a:rPr>
            <a:t>名前を言う</a:t>
          </a:r>
        </a:p>
        <a:p>
          <a:pPr marL="0" lvl="0" algn="r" defTabSz="622300" rtl="0">
            <a:lnSpc>
              <a:spcPct val="90000"/>
            </a:lnSpc>
            <a:spcBef>
              <a:spcPct val="0"/>
            </a:spcBef>
            <a:spcAft>
              <a:spcPct val="35000"/>
            </a:spcAft>
          </a:pPr>
          <a:r>
            <a:rPr kumimoji="1" lang="ja-JP" altLang="en-US" sz="1400" b="1" kern="1200" dirty="0">
              <a:solidFill>
                <a:srgbClr val="00B050"/>
              </a:solidFill>
            </a:rPr>
            <a:t>見立て遊び</a:t>
          </a:r>
          <a:endParaRPr kumimoji="1" lang="en-US" altLang="ja-JP" sz="1400" b="1" kern="1200" dirty="0">
            <a:solidFill>
              <a:srgbClr val="00B050"/>
            </a:solidFill>
          </a:endParaRPr>
        </a:p>
        <a:p>
          <a:pPr marL="0" lvl="0" algn="r" defTabSz="622300" rtl="0">
            <a:lnSpc>
              <a:spcPct val="90000"/>
            </a:lnSpc>
            <a:spcBef>
              <a:spcPct val="0"/>
            </a:spcBef>
            <a:spcAft>
              <a:spcPct val="35000"/>
            </a:spcAft>
          </a:pPr>
          <a:r>
            <a:rPr kumimoji="1" lang="ja-JP" altLang="en-US" sz="1400" b="1" kern="1200" dirty="0">
              <a:solidFill>
                <a:srgbClr val="00B050"/>
              </a:solidFill>
            </a:rPr>
            <a:t>他児と遊び</a:t>
          </a:r>
          <a:endParaRPr kumimoji="1" lang="en-US" altLang="ja-JP" sz="1400" b="1" kern="1200" dirty="0">
            <a:solidFill>
              <a:srgbClr val="00B050"/>
            </a:solidFill>
          </a:endParaRPr>
        </a:p>
        <a:p>
          <a:pPr marL="0" lvl="0" algn="r" defTabSz="622300" rtl="0">
            <a:lnSpc>
              <a:spcPct val="90000"/>
            </a:lnSpc>
            <a:spcBef>
              <a:spcPct val="0"/>
            </a:spcBef>
            <a:spcAft>
              <a:spcPct val="35000"/>
            </a:spcAft>
          </a:pPr>
          <a:r>
            <a:rPr kumimoji="1" lang="ja-JP" altLang="en-US" sz="1400" b="1" kern="1200" dirty="0">
              <a:solidFill>
                <a:srgbClr val="00B050"/>
              </a:solidFill>
            </a:rPr>
            <a:t>チャレンジ</a:t>
          </a:r>
          <a:endParaRPr kumimoji="1" lang="en-US" altLang="ja-JP" sz="1400" b="1" kern="1200" dirty="0">
            <a:solidFill>
              <a:srgbClr val="00B050"/>
            </a:solidFill>
          </a:endParaRPr>
        </a:p>
        <a:p>
          <a:pPr marL="0" lvl="0" algn="r" defTabSz="622300" rtl="0">
            <a:lnSpc>
              <a:spcPct val="90000"/>
            </a:lnSpc>
            <a:spcBef>
              <a:spcPct val="0"/>
            </a:spcBef>
            <a:spcAft>
              <a:spcPct val="35000"/>
            </a:spcAft>
          </a:pPr>
          <a:r>
            <a:rPr kumimoji="1" lang="ja-JP" altLang="en-US" sz="1400" b="1" kern="1200" dirty="0">
              <a:solidFill>
                <a:srgbClr val="00B050"/>
              </a:solidFill>
            </a:rPr>
            <a:t>遊び込む</a:t>
          </a:r>
          <a:endParaRPr kumimoji="1" lang="en-US" altLang="ja-JP" sz="1400" b="1" kern="1200" dirty="0">
            <a:solidFill>
              <a:srgbClr val="00B050"/>
            </a:solidFill>
          </a:endParaRPr>
        </a:p>
        <a:p>
          <a:pPr marL="0" lvl="0" algn="r" defTabSz="622300" rtl="0">
            <a:lnSpc>
              <a:spcPct val="90000"/>
            </a:lnSpc>
            <a:spcBef>
              <a:spcPct val="0"/>
            </a:spcBef>
            <a:spcAft>
              <a:spcPct val="35000"/>
            </a:spcAft>
          </a:pPr>
          <a:r>
            <a:rPr kumimoji="1" lang="ja-JP" altLang="en-US" sz="1400" b="1" kern="1200" dirty="0">
              <a:solidFill>
                <a:srgbClr val="00B050"/>
              </a:solidFill>
            </a:rPr>
            <a:t>歌遊び</a:t>
          </a:r>
          <a:endParaRPr kumimoji="1" lang="en-US" altLang="ja-JP" sz="1400" b="1" kern="1200" dirty="0">
            <a:solidFill>
              <a:srgbClr val="00B050"/>
            </a:solidFill>
          </a:endParaRPr>
        </a:p>
        <a:p>
          <a:pPr marL="0" lvl="0" algn="r" defTabSz="622300" rtl="0">
            <a:lnSpc>
              <a:spcPct val="90000"/>
            </a:lnSpc>
            <a:spcBef>
              <a:spcPct val="0"/>
            </a:spcBef>
            <a:spcAft>
              <a:spcPct val="35000"/>
            </a:spcAft>
          </a:pPr>
          <a:r>
            <a:rPr kumimoji="1" lang="ja-JP" altLang="ja-JP" sz="1400" b="0" kern="1200" dirty="0">
              <a:solidFill>
                <a:schemeClr val="tx1"/>
              </a:solidFill>
            </a:rPr>
            <a:t>言葉の獲得期</a:t>
          </a:r>
        </a:p>
        <a:p>
          <a:pPr marL="0" lvl="0" algn="r" defTabSz="622300">
            <a:lnSpc>
              <a:spcPct val="90000"/>
            </a:lnSpc>
            <a:spcBef>
              <a:spcPct val="0"/>
            </a:spcBef>
            <a:spcAft>
              <a:spcPct val="35000"/>
            </a:spcAft>
          </a:pPr>
          <a:r>
            <a:rPr kumimoji="1" lang="ja-JP" altLang="ja-JP" sz="1400" b="0" kern="1200" dirty="0">
              <a:solidFill>
                <a:schemeClr val="tx1"/>
              </a:solidFill>
            </a:rPr>
            <a:t>（象徴思考）</a:t>
          </a:r>
          <a:endParaRPr kumimoji="1" lang="en-US" altLang="ja-JP" sz="1400" b="0" kern="1200" dirty="0">
            <a:solidFill>
              <a:schemeClr val="tx1"/>
            </a:solidFill>
          </a:endParaRPr>
        </a:p>
      </dsp:txBody>
      <dsp:txXfrm>
        <a:off x="4245177" y="985164"/>
        <a:ext cx="1260400" cy="4989119"/>
      </dsp:txXfrm>
    </dsp:sp>
    <dsp:sp modelId="{A5C637F3-E4DC-4C6A-8DF1-24D2233D1BD7}">
      <dsp:nvSpPr>
        <dsp:cNvPr id="0" name=""/>
        <dsp:cNvSpPr/>
      </dsp:nvSpPr>
      <dsp:spPr>
        <a:xfrm>
          <a:off x="3966589" y="500471"/>
          <a:ext cx="1506016" cy="71099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rtl="0">
            <a:lnSpc>
              <a:spcPct val="90000"/>
            </a:lnSpc>
            <a:spcBef>
              <a:spcPct val="0"/>
            </a:spcBef>
            <a:spcAft>
              <a:spcPct val="35000"/>
            </a:spcAft>
          </a:pPr>
          <a:r>
            <a:rPr kumimoji="1" lang="ja-JP" altLang="en-US" sz="1600" b="0" kern="1200" dirty="0"/>
            <a:t>８．　　　　　　　～</a:t>
          </a:r>
          <a:r>
            <a:rPr kumimoji="1" lang="en-US" sz="1600" b="0" kern="1200" dirty="0"/>
            <a:t>2</a:t>
          </a:r>
          <a:r>
            <a:rPr kumimoji="1" lang="ja-JP" sz="1600" b="0" kern="1200" dirty="0"/>
            <a:t>歳台前半</a:t>
          </a:r>
          <a:r>
            <a:rPr kumimoji="1" lang="ja-JP" altLang="en-US" sz="1600" b="0" kern="1200" dirty="0"/>
            <a:t>～</a:t>
          </a:r>
          <a:endParaRPr lang="ja-JP" sz="1600" b="0" kern="1200" dirty="0"/>
        </a:p>
      </dsp:txBody>
      <dsp:txXfrm>
        <a:off x="3966589" y="500471"/>
        <a:ext cx="1506016" cy="710992"/>
      </dsp:txXfrm>
    </dsp:sp>
    <dsp:sp modelId="{1EE388B5-E742-466B-B3C8-C0A73DA85A36}">
      <dsp:nvSpPr>
        <dsp:cNvPr id="0" name=""/>
        <dsp:cNvSpPr/>
      </dsp:nvSpPr>
      <dsp:spPr>
        <a:xfrm>
          <a:off x="2591076" y="1192033"/>
          <a:ext cx="1463341" cy="4692146"/>
        </a:xfrm>
        <a:prstGeom prst="wedgeRectCallout">
          <a:avLst>
            <a:gd name="adj1" fmla="val 62500"/>
            <a:gd name="adj2" fmla="val 2083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lvl="0" algn="r" defTabSz="622300">
            <a:lnSpc>
              <a:spcPct val="90000"/>
            </a:lnSpc>
            <a:spcBef>
              <a:spcPct val="0"/>
            </a:spcBef>
            <a:spcAft>
              <a:spcPct val="35000"/>
            </a:spcAft>
          </a:pPr>
          <a:r>
            <a:rPr kumimoji="1" lang="ja-JP" altLang="en-US" sz="1400" b="0" kern="1200" dirty="0"/>
            <a:t>よく歩き、走る</a:t>
          </a:r>
          <a:endParaRPr kumimoji="1" lang="en-US" altLang="ja-JP" sz="1400" b="0" kern="1200" dirty="0"/>
        </a:p>
        <a:p>
          <a:pPr lvl="0" algn="r" defTabSz="622300">
            <a:lnSpc>
              <a:spcPct val="90000"/>
            </a:lnSpc>
            <a:spcBef>
              <a:spcPct val="0"/>
            </a:spcBef>
            <a:spcAft>
              <a:spcPct val="35000"/>
            </a:spcAft>
          </a:pPr>
          <a:r>
            <a:rPr kumimoji="1" lang="ja-JP" sz="1400" b="0" kern="1200" dirty="0"/>
            <a:t>～</a:t>
          </a:r>
          <a:r>
            <a:rPr kumimoji="1" lang="ja-JP" sz="1400" b="1" kern="1200" dirty="0">
              <a:solidFill>
                <a:schemeClr val="accent6">
                  <a:lumMod val="75000"/>
                </a:schemeClr>
              </a:solidFill>
            </a:rPr>
            <a:t>探索</a:t>
          </a:r>
          <a:r>
            <a:rPr kumimoji="1" lang="en-US" sz="1400" b="1" kern="1200" dirty="0">
              <a:solidFill>
                <a:schemeClr val="accent6">
                  <a:lumMod val="75000"/>
                </a:schemeClr>
              </a:solidFill>
            </a:rPr>
            <a:t>Ⅱ</a:t>
          </a:r>
          <a:r>
            <a:rPr kumimoji="1" lang="ja-JP" sz="1400" b="0" kern="1200" dirty="0"/>
            <a:t>～</a:t>
          </a:r>
          <a:endParaRPr kumimoji="1" lang="en-US" altLang="ja-JP" sz="1400" b="0" kern="1200" dirty="0"/>
        </a:p>
        <a:p>
          <a:pPr lvl="0" algn="r" defTabSz="622300">
            <a:lnSpc>
              <a:spcPct val="90000"/>
            </a:lnSpc>
            <a:spcBef>
              <a:spcPct val="0"/>
            </a:spcBef>
            <a:spcAft>
              <a:spcPct val="35000"/>
            </a:spcAft>
          </a:pPr>
          <a:r>
            <a:rPr kumimoji="1" lang="ja-JP" altLang="en-US" sz="1400" b="1" kern="1200" dirty="0">
              <a:solidFill>
                <a:schemeClr val="accent1"/>
              </a:solidFill>
            </a:rPr>
            <a:t>養育者への接近、後追い</a:t>
          </a:r>
          <a:endParaRPr kumimoji="1" lang="en-US" altLang="ja-JP" sz="1400" b="1" kern="1200" dirty="0">
            <a:solidFill>
              <a:schemeClr val="accent1"/>
            </a:solidFill>
          </a:endParaRPr>
        </a:p>
        <a:p>
          <a:pPr lvl="0" algn="r" defTabSz="622300">
            <a:lnSpc>
              <a:spcPct val="90000"/>
            </a:lnSpc>
            <a:spcBef>
              <a:spcPct val="0"/>
            </a:spcBef>
            <a:spcAft>
              <a:spcPct val="35000"/>
            </a:spcAft>
          </a:pPr>
          <a:r>
            <a:rPr kumimoji="1" lang="ja-JP" altLang="en-US" sz="1400" b="1" kern="1200" dirty="0">
              <a:solidFill>
                <a:schemeClr val="accent1"/>
              </a:solidFill>
            </a:rPr>
            <a:t>他者との相互理解・共有</a:t>
          </a:r>
          <a:endParaRPr kumimoji="1" lang="en-US" altLang="ja-JP" sz="1400" b="1" kern="1200" dirty="0">
            <a:solidFill>
              <a:schemeClr val="accent1"/>
            </a:solidFill>
          </a:endParaRPr>
        </a:p>
        <a:p>
          <a:pPr lvl="0" algn="r" defTabSz="622300">
            <a:lnSpc>
              <a:spcPct val="90000"/>
            </a:lnSpc>
            <a:spcBef>
              <a:spcPct val="0"/>
            </a:spcBef>
            <a:spcAft>
              <a:spcPct val="35000"/>
            </a:spcAft>
          </a:pPr>
          <a:r>
            <a:rPr kumimoji="1" lang="ja-JP" sz="1400" b="1" kern="1200" dirty="0">
              <a:solidFill>
                <a:schemeClr val="accent6">
                  <a:lumMod val="75000"/>
                </a:schemeClr>
              </a:solidFill>
            </a:rPr>
            <a:t>思い通りに！</a:t>
          </a:r>
          <a:endParaRPr kumimoji="1" lang="ja-JP" altLang="en-US" sz="1400" b="1" kern="1200" dirty="0">
            <a:solidFill>
              <a:schemeClr val="accent6">
                <a:lumMod val="75000"/>
              </a:schemeClr>
            </a:solidFill>
          </a:endParaRPr>
        </a:p>
        <a:p>
          <a:pPr lvl="0" algn="r" defTabSz="622300">
            <a:lnSpc>
              <a:spcPct val="90000"/>
            </a:lnSpc>
            <a:spcBef>
              <a:spcPct val="0"/>
            </a:spcBef>
            <a:spcAft>
              <a:spcPct val="35000"/>
            </a:spcAft>
          </a:pPr>
          <a:r>
            <a:rPr kumimoji="1" lang="ja-JP" sz="1400" b="1" kern="1200" dirty="0">
              <a:solidFill>
                <a:schemeClr val="accent6">
                  <a:lumMod val="75000"/>
                </a:schemeClr>
              </a:solidFill>
            </a:rPr>
            <a:t>同じように！</a:t>
          </a:r>
          <a:endParaRPr kumimoji="1" lang="en-US" altLang="ja-JP" sz="1400" b="1" kern="1200" dirty="0">
            <a:solidFill>
              <a:schemeClr val="accent6">
                <a:lumMod val="75000"/>
              </a:schemeClr>
            </a:solidFill>
          </a:endParaRPr>
        </a:p>
        <a:p>
          <a:pPr lvl="0" algn="r" defTabSz="622300">
            <a:lnSpc>
              <a:spcPct val="90000"/>
            </a:lnSpc>
            <a:spcBef>
              <a:spcPct val="0"/>
            </a:spcBef>
            <a:spcAft>
              <a:spcPct val="35000"/>
            </a:spcAft>
          </a:pPr>
          <a:r>
            <a:rPr kumimoji="1" lang="ja-JP" altLang="en-US" sz="1400" b="0" kern="1200" dirty="0"/>
            <a:t>要求の主張</a:t>
          </a:r>
          <a:endParaRPr kumimoji="1" lang="en-US" altLang="ja-JP" sz="1400" b="0" kern="1200" dirty="0"/>
        </a:p>
        <a:p>
          <a:pPr lvl="0" algn="r" defTabSz="622300">
            <a:lnSpc>
              <a:spcPct val="90000"/>
            </a:lnSpc>
            <a:spcBef>
              <a:spcPct val="0"/>
            </a:spcBef>
            <a:spcAft>
              <a:spcPct val="35000"/>
            </a:spcAft>
          </a:pPr>
          <a:r>
            <a:rPr kumimoji="1" lang="ja-JP" altLang="en-US" sz="1400" b="1" kern="1200" dirty="0">
              <a:solidFill>
                <a:schemeClr val="accent6">
                  <a:lumMod val="75000"/>
                </a:schemeClr>
              </a:solidFill>
            </a:rPr>
            <a:t>自分で～</a:t>
          </a:r>
          <a:endParaRPr kumimoji="1" lang="en-US" altLang="ja-JP" sz="1400" b="1" kern="1200" dirty="0">
            <a:solidFill>
              <a:schemeClr val="accent6">
                <a:lumMod val="75000"/>
              </a:schemeClr>
            </a:solidFill>
          </a:endParaRPr>
        </a:p>
        <a:p>
          <a:pPr lvl="0" algn="r" defTabSz="622300">
            <a:lnSpc>
              <a:spcPct val="90000"/>
            </a:lnSpc>
            <a:spcBef>
              <a:spcPct val="0"/>
            </a:spcBef>
            <a:spcAft>
              <a:spcPct val="35000"/>
            </a:spcAft>
          </a:pPr>
          <a:r>
            <a:rPr kumimoji="1" lang="ja-JP" altLang="en-US" sz="1400" b="1" kern="1200" dirty="0">
              <a:solidFill>
                <a:schemeClr val="accent6">
                  <a:lumMod val="75000"/>
                </a:schemeClr>
              </a:solidFill>
            </a:rPr>
            <a:t>自分の～</a:t>
          </a:r>
          <a:endParaRPr kumimoji="1" lang="en-US" altLang="ja-JP" sz="1400" b="1" kern="1200" dirty="0">
            <a:solidFill>
              <a:schemeClr val="accent6">
                <a:lumMod val="75000"/>
              </a:schemeClr>
            </a:solidFill>
          </a:endParaRPr>
        </a:p>
        <a:p>
          <a:pPr lvl="0" algn="r" defTabSz="622300">
            <a:lnSpc>
              <a:spcPct val="90000"/>
            </a:lnSpc>
            <a:spcBef>
              <a:spcPct val="0"/>
            </a:spcBef>
            <a:spcAft>
              <a:spcPct val="35000"/>
            </a:spcAft>
          </a:pPr>
          <a:r>
            <a:rPr kumimoji="1" lang="ja-JP" altLang="en-US" sz="1400" b="1" kern="1200" dirty="0">
              <a:solidFill>
                <a:schemeClr val="accent6">
                  <a:lumMod val="75000"/>
                </a:schemeClr>
              </a:solidFill>
            </a:rPr>
            <a:t>自分が～</a:t>
          </a:r>
        </a:p>
        <a:p>
          <a:pPr marL="0" lvl="0" indent="0" algn="r" defTabSz="622300">
            <a:lnSpc>
              <a:spcPct val="90000"/>
            </a:lnSpc>
            <a:spcBef>
              <a:spcPct val="0"/>
            </a:spcBef>
            <a:spcAft>
              <a:spcPct val="35000"/>
            </a:spcAft>
            <a:tabLst>
              <a:tab pos="0" algn="l"/>
            </a:tabLst>
          </a:pPr>
          <a:r>
            <a:rPr kumimoji="1" lang="ja-JP" sz="1400" b="1" kern="1200" dirty="0">
              <a:solidFill>
                <a:schemeClr val="accent6">
                  <a:lumMod val="75000"/>
                </a:schemeClr>
              </a:solidFill>
            </a:rPr>
            <a:t>“ものとなまえ</a:t>
          </a:r>
          <a:r>
            <a:rPr kumimoji="1" lang="ja-JP" altLang="en-US" sz="1400" b="1" kern="1200" dirty="0">
              <a:solidFill>
                <a:schemeClr val="accent6">
                  <a:lumMod val="75000"/>
                </a:schemeClr>
              </a:solidFill>
            </a:rPr>
            <a:t>”「これは？」</a:t>
          </a:r>
          <a:endParaRPr kumimoji="1" lang="en-US" altLang="ja-JP" sz="1400" b="1" kern="1200" dirty="0">
            <a:solidFill>
              <a:schemeClr val="accent6">
                <a:lumMod val="75000"/>
              </a:schemeClr>
            </a:solidFill>
          </a:endParaRPr>
        </a:p>
        <a:p>
          <a:pPr marL="0" lvl="0" indent="0" algn="r" defTabSz="622300">
            <a:lnSpc>
              <a:spcPct val="90000"/>
            </a:lnSpc>
            <a:spcBef>
              <a:spcPct val="0"/>
            </a:spcBef>
            <a:spcAft>
              <a:spcPct val="35000"/>
            </a:spcAft>
            <a:tabLst>
              <a:tab pos="0" algn="l"/>
            </a:tabLst>
          </a:pPr>
          <a:r>
            <a:rPr kumimoji="1" lang="ja-JP" altLang="en-US" sz="1400" b="1" kern="1200" dirty="0">
              <a:solidFill>
                <a:srgbClr val="00B050"/>
              </a:solidFill>
            </a:rPr>
            <a:t>他児と遊び</a:t>
          </a:r>
          <a:endParaRPr kumimoji="1" lang="ja-JP" altLang="en-US" sz="1200" b="0" kern="1200" dirty="0"/>
        </a:p>
        <a:p>
          <a:pPr lvl="0" algn="r" defTabSz="622300">
            <a:lnSpc>
              <a:spcPct val="90000"/>
            </a:lnSpc>
            <a:spcBef>
              <a:spcPct val="0"/>
            </a:spcBef>
            <a:spcAft>
              <a:spcPct val="35000"/>
            </a:spcAft>
          </a:pPr>
          <a:r>
            <a:rPr kumimoji="1" lang="ja-JP" altLang="en-US" sz="1400" b="1" kern="1200" dirty="0">
              <a:solidFill>
                <a:srgbClr val="00B050"/>
              </a:solidFill>
            </a:rPr>
            <a:t>歌遊び</a:t>
          </a:r>
          <a:endParaRPr kumimoji="1" lang="en-US" altLang="ja-JP" sz="1400" b="1" kern="1200" dirty="0">
            <a:solidFill>
              <a:srgbClr val="00B050"/>
            </a:solidFill>
          </a:endParaRPr>
        </a:p>
        <a:p>
          <a:pPr marL="0" lvl="0" indent="0" algn="r" defTabSz="622300">
            <a:lnSpc>
              <a:spcPct val="90000"/>
            </a:lnSpc>
            <a:spcBef>
              <a:spcPct val="0"/>
            </a:spcBef>
            <a:spcAft>
              <a:spcPct val="35000"/>
            </a:spcAft>
            <a:tabLst>
              <a:tab pos="0" algn="l"/>
            </a:tabLst>
          </a:pPr>
          <a:r>
            <a:rPr kumimoji="1" lang="ja-JP" altLang="en-US" sz="1400" b="0" kern="1200" dirty="0"/>
            <a:t>象徴機能</a:t>
          </a:r>
          <a:endParaRPr kumimoji="1" lang="en-US" altLang="ja-JP" sz="1400" b="0" kern="1200" dirty="0"/>
        </a:p>
        <a:p>
          <a:pPr marL="0" lvl="0" indent="0" algn="r" defTabSz="622300">
            <a:lnSpc>
              <a:spcPct val="90000"/>
            </a:lnSpc>
            <a:spcBef>
              <a:spcPct val="0"/>
            </a:spcBef>
            <a:spcAft>
              <a:spcPct val="35000"/>
            </a:spcAft>
            <a:tabLst>
              <a:tab pos="0" algn="l"/>
            </a:tabLst>
          </a:pPr>
          <a:endParaRPr kumimoji="1" lang="en-US" altLang="ja-JP" sz="1200" b="0" kern="1200" dirty="0"/>
        </a:p>
        <a:p>
          <a:pPr marL="0" lvl="0" indent="0" algn="r" defTabSz="622300">
            <a:lnSpc>
              <a:spcPct val="90000"/>
            </a:lnSpc>
            <a:spcBef>
              <a:spcPct val="0"/>
            </a:spcBef>
            <a:spcAft>
              <a:spcPct val="35000"/>
            </a:spcAft>
            <a:tabLst>
              <a:tab pos="0" algn="l"/>
            </a:tabLst>
          </a:pPr>
          <a:endParaRPr kumimoji="1" lang="ja-JP" altLang="en-US" sz="1200" b="0" kern="1200" dirty="0"/>
        </a:p>
      </dsp:txBody>
      <dsp:txXfrm>
        <a:off x="2776841" y="1192033"/>
        <a:ext cx="1277575" cy="4692146"/>
      </dsp:txXfrm>
    </dsp:sp>
    <dsp:sp modelId="{FDEA8036-F4B9-4538-871D-663774992A43}">
      <dsp:nvSpPr>
        <dsp:cNvPr id="0" name=""/>
        <dsp:cNvSpPr/>
      </dsp:nvSpPr>
      <dsp:spPr>
        <a:xfrm>
          <a:off x="2664302" y="518038"/>
          <a:ext cx="1429932" cy="6753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rtl="0">
            <a:lnSpc>
              <a:spcPct val="90000"/>
            </a:lnSpc>
            <a:spcBef>
              <a:spcPct val="0"/>
            </a:spcBef>
            <a:spcAft>
              <a:spcPct val="35000"/>
            </a:spcAft>
          </a:pPr>
          <a:r>
            <a:rPr lang="ja-JP" altLang="en-US" sz="1600" b="0" kern="1200" dirty="0"/>
            <a:t>７．　　　　　　　～</a:t>
          </a:r>
          <a:r>
            <a:rPr lang="en-US" altLang="ja-JP" sz="1600" b="0" kern="1200" dirty="0"/>
            <a:t>1</a:t>
          </a:r>
          <a:r>
            <a:rPr lang="ja-JP" altLang="en-US" sz="1600" b="0" kern="1200" dirty="0"/>
            <a:t>歳台後半～</a:t>
          </a:r>
          <a:endParaRPr lang="ja-JP" sz="1600" b="0" kern="1200" dirty="0"/>
        </a:p>
      </dsp:txBody>
      <dsp:txXfrm>
        <a:off x="2664302" y="518038"/>
        <a:ext cx="1429932" cy="675338"/>
      </dsp:txXfrm>
    </dsp:sp>
    <dsp:sp modelId="{7D7E22EE-0303-46E0-AA58-8EC1EC4F8CB4}">
      <dsp:nvSpPr>
        <dsp:cNvPr id="0" name=""/>
        <dsp:cNvSpPr/>
      </dsp:nvSpPr>
      <dsp:spPr>
        <a:xfrm>
          <a:off x="1368146" y="1278254"/>
          <a:ext cx="1347363" cy="4578975"/>
        </a:xfrm>
        <a:prstGeom prst="wedgeRectCallout">
          <a:avLst>
            <a:gd name="adj1" fmla="val 62500"/>
            <a:gd name="adj2" fmla="val 2083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lvl="0" algn="r" defTabSz="622300" rtl="0">
            <a:lnSpc>
              <a:spcPct val="90000"/>
            </a:lnSpc>
            <a:spcBef>
              <a:spcPct val="0"/>
            </a:spcBef>
            <a:spcAft>
              <a:spcPct val="35000"/>
            </a:spcAft>
          </a:pPr>
          <a:r>
            <a:rPr kumimoji="1" lang="ja-JP" sz="1400" b="0" kern="1200" dirty="0"/>
            <a:t>～</a:t>
          </a:r>
          <a:r>
            <a:rPr kumimoji="1" lang="ja-JP" sz="1400" b="1" kern="1200" dirty="0">
              <a:solidFill>
                <a:schemeClr val="accent6">
                  <a:lumMod val="75000"/>
                </a:schemeClr>
              </a:solidFill>
            </a:rPr>
            <a:t>探索</a:t>
          </a:r>
          <a:r>
            <a:rPr kumimoji="1" lang="en-US" sz="1400" b="1" kern="1200" dirty="0">
              <a:solidFill>
                <a:schemeClr val="accent6">
                  <a:lumMod val="75000"/>
                </a:schemeClr>
              </a:solidFill>
            </a:rPr>
            <a:t>Ⅰ</a:t>
          </a:r>
          <a:r>
            <a:rPr kumimoji="1" lang="ja-JP" sz="1400" b="0" kern="1200" dirty="0"/>
            <a:t>～</a:t>
          </a:r>
          <a:endParaRPr kumimoji="1" lang="en-US" altLang="ja-JP" sz="1400" b="0" kern="1200" dirty="0"/>
        </a:p>
        <a:p>
          <a:pPr lvl="0" algn="r" defTabSz="622300" rtl="0">
            <a:lnSpc>
              <a:spcPct val="90000"/>
            </a:lnSpc>
            <a:spcBef>
              <a:spcPct val="0"/>
            </a:spcBef>
            <a:spcAft>
              <a:spcPct val="35000"/>
            </a:spcAft>
          </a:pPr>
          <a:r>
            <a:rPr kumimoji="1" lang="ja-JP" altLang="en-US" sz="1400" b="1" kern="1200" dirty="0">
              <a:solidFill>
                <a:schemeClr val="accent1"/>
              </a:solidFill>
            </a:rPr>
            <a:t>安全基地の利用と探索</a:t>
          </a:r>
          <a:endParaRPr kumimoji="1" lang="en-US" altLang="ja-JP" sz="1400" b="1" kern="1200" dirty="0">
            <a:solidFill>
              <a:schemeClr val="accent1"/>
            </a:solidFill>
          </a:endParaRPr>
        </a:p>
        <a:p>
          <a:pPr lvl="0" algn="r" defTabSz="622300" rtl="0">
            <a:lnSpc>
              <a:spcPct val="90000"/>
            </a:lnSpc>
            <a:spcBef>
              <a:spcPct val="0"/>
            </a:spcBef>
            <a:spcAft>
              <a:spcPct val="35000"/>
            </a:spcAft>
          </a:pPr>
          <a:r>
            <a:rPr kumimoji="1" lang="ja-JP" altLang="en-US" sz="1400" b="1" kern="1200" dirty="0">
              <a:solidFill>
                <a:schemeClr val="accent1"/>
              </a:solidFill>
            </a:rPr>
            <a:t>応答性の発声でやりとり</a:t>
          </a:r>
          <a:endParaRPr kumimoji="1" lang="en-US" altLang="ja-JP" sz="1400" b="1" kern="1200" dirty="0">
            <a:solidFill>
              <a:schemeClr val="accent1"/>
            </a:solidFill>
          </a:endParaRPr>
        </a:p>
        <a:p>
          <a:pPr lvl="0" algn="r" defTabSz="622300" rtl="0">
            <a:lnSpc>
              <a:spcPct val="90000"/>
            </a:lnSpc>
            <a:spcBef>
              <a:spcPct val="0"/>
            </a:spcBef>
            <a:spcAft>
              <a:spcPct val="35000"/>
            </a:spcAft>
          </a:pPr>
          <a:r>
            <a:rPr kumimoji="1" lang="ja-JP" altLang="en-US" sz="1400" b="1" kern="1200" dirty="0">
              <a:solidFill>
                <a:schemeClr val="accent1"/>
              </a:solidFill>
            </a:rPr>
            <a:t>共同注意</a:t>
          </a:r>
        </a:p>
        <a:p>
          <a:pPr lvl="0" algn="r" defTabSz="622300" rtl="0">
            <a:lnSpc>
              <a:spcPct val="90000"/>
            </a:lnSpc>
            <a:spcBef>
              <a:spcPct val="0"/>
            </a:spcBef>
            <a:spcAft>
              <a:spcPct val="35000"/>
            </a:spcAft>
          </a:pPr>
          <a:r>
            <a:rPr kumimoji="1" lang="ja-JP" altLang="en-US" sz="1400" b="1" kern="1200" dirty="0">
              <a:solidFill>
                <a:schemeClr val="accent1"/>
              </a:solidFill>
            </a:rPr>
            <a:t>言葉の理解</a:t>
          </a:r>
          <a:endParaRPr kumimoji="1" lang="en-US" altLang="ja-JP" sz="1400" b="1" kern="1200" dirty="0">
            <a:solidFill>
              <a:schemeClr val="accent1"/>
            </a:solidFill>
          </a:endParaRPr>
        </a:p>
        <a:p>
          <a:pPr lvl="0" algn="r" defTabSz="622300" rtl="0">
            <a:lnSpc>
              <a:spcPct val="90000"/>
            </a:lnSpc>
            <a:spcBef>
              <a:spcPct val="0"/>
            </a:spcBef>
            <a:spcAft>
              <a:spcPct val="35000"/>
            </a:spcAft>
          </a:pPr>
          <a:r>
            <a:rPr kumimoji="1" lang="ja-JP" altLang="en-US" sz="1400" b="0" kern="1200" dirty="0">
              <a:solidFill>
                <a:schemeClr val="tx1"/>
              </a:solidFill>
            </a:rPr>
            <a:t>情緒の分化</a:t>
          </a:r>
          <a:endParaRPr kumimoji="1" lang="en-US" altLang="ja-JP" sz="1400" b="0" kern="1200" dirty="0">
            <a:solidFill>
              <a:schemeClr val="tx1"/>
            </a:solidFill>
          </a:endParaRPr>
        </a:p>
        <a:p>
          <a:pPr lvl="0" algn="r" defTabSz="622300" rtl="0">
            <a:lnSpc>
              <a:spcPct val="90000"/>
            </a:lnSpc>
            <a:spcBef>
              <a:spcPct val="0"/>
            </a:spcBef>
            <a:spcAft>
              <a:spcPct val="35000"/>
            </a:spcAft>
          </a:pPr>
          <a:r>
            <a:rPr kumimoji="1" lang="ja-JP" altLang="en-US" sz="1400" b="1" kern="1200" dirty="0">
              <a:solidFill>
                <a:schemeClr val="accent6">
                  <a:lumMod val="75000"/>
                </a:schemeClr>
              </a:solidFill>
            </a:rPr>
            <a:t>外界への没頭</a:t>
          </a:r>
          <a:endParaRPr kumimoji="1" lang="ja-JP" altLang="en-US" sz="1200" b="0" kern="1200" dirty="0"/>
        </a:p>
        <a:p>
          <a:pPr lvl="0" algn="r" defTabSz="622300">
            <a:lnSpc>
              <a:spcPct val="90000"/>
            </a:lnSpc>
            <a:spcBef>
              <a:spcPct val="0"/>
            </a:spcBef>
            <a:spcAft>
              <a:spcPct val="35000"/>
            </a:spcAft>
          </a:pPr>
          <a:r>
            <a:rPr kumimoji="1" lang="ja-JP" altLang="en-US" sz="1400" b="1" kern="1200" dirty="0">
              <a:solidFill>
                <a:schemeClr val="accent6">
                  <a:lumMod val="75000"/>
                </a:schemeClr>
              </a:solidFill>
            </a:rPr>
            <a:t>できる！</a:t>
          </a:r>
        </a:p>
        <a:p>
          <a:pPr lvl="0" algn="r" defTabSz="622300">
            <a:lnSpc>
              <a:spcPct val="90000"/>
            </a:lnSpc>
            <a:spcBef>
              <a:spcPct val="0"/>
            </a:spcBef>
            <a:spcAft>
              <a:spcPct val="35000"/>
            </a:spcAft>
          </a:pPr>
          <a:r>
            <a:rPr kumimoji="1" lang="ja-JP" altLang="en-US" sz="1400" b="1" kern="1200" dirty="0">
              <a:solidFill>
                <a:schemeClr val="accent6">
                  <a:lumMod val="75000"/>
                </a:schemeClr>
              </a:solidFill>
            </a:rPr>
            <a:t>一人で歩く！</a:t>
          </a:r>
          <a:endParaRPr kumimoji="1" lang="en-US" altLang="ja-JP" sz="1400" b="1" kern="1200" dirty="0">
            <a:solidFill>
              <a:schemeClr val="accent6">
                <a:lumMod val="75000"/>
              </a:schemeClr>
            </a:solidFill>
          </a:endParaRPr>
        </a:p>
        <a:p>
          <a:pPr lvl="0" algn="r" defTabSz="622300">
            <a:lnSpc>
              <a:spcPct val="90000"/>
            </a:lnSpc>
            <a:spcBef>
              <a:spcPct val="0"/>
            </a:spcBef>
            <a:spcAft>
              <a:spcPct val="35000"/>
            </a:spcAft>
          </a:pPr>
          <a:r>
            <a:rPr kumimoji="1" lang="ja-JP" altLang="en-US" sz="1400" b="1" kern="1200" dirty="0">
              <a:solidFill>
                <a:schemeClr val="accent6">
                  <a:lumMod val="75000"/>
                </a:schemeClr>
              </a:solidFill>
            </a:rPr>
            <a:t>やってみる！</a:t>
          </a:r>
        </a:p>
        <a:p>
          <a:pPr lvl="0" algn="r" defTabSz="622300" rtl="0">
            <a:lnSpc>
              <a:spcPct val="90000"/>
            </a:lnSpc>
            <a:spcBef>
              <a:spcPct val="0"/>
            </a:spcBef>
            <a:spcAft>
              <a:spcPct val="35000"/>
            </a:spcAft>
          </a:pPr>
          <a:r>
            <a:rPr kumimoji="1" lang="ja-JP" altLang="en-US" sz="1400" b="1" kern="1200" dirty="0">
              <a:solidFill>
                <a:srgbClr val="00B050"/>
              </a:solidFill>
            </a:rPr>
            <a:t>手遊び・歌遊び・触合い</a:t>
          </a:r>
          <a:endParaRPr kumimoji="1" lang="en-US" altLang="ja-JP" sz="1400" b="1" kern="1200" dirty="0">
            <a:solidFill>
              <a:srgbClr val="00B050"/>
            </a:solidFill>
          </a:endParaRPr>
        </a:p>
        <a:p>
          <a:pPr lvl="0" algn="r" defTabSz="622300" rtl="0">
            <a:lnSpc>
              <a:spcPct val="90000"/>
            </a:lnSpc>
            <a:spcBef>
              <a:spcPct val="0"/>
            </a:spcBef>
            <a:spcAft>
              <a:spcPct val="35000"/>
            </a:spcAft>
          </a:pPr>
          <a:r>
            <a:rPr kumimoji="1" lang="ja-JP" sz="1400" b="0" kern="1200" dirty="0"/>
            <a:t>「アンパンマン！」呼称音</a:t>
          </a:r>
          <a:r>
            <a:rPr kumimoji="1" lang="ja-JP" altLang="en-US" sz="1400" b="0" kern="1200" dirty="0"/>
            <a:t>発語</a:t>
          </a:r>
          <a:endParaRPr kumimoji="1" lang="en-US" altLang="ja-JP" sz="1400" b="0" kern="1200" dirty="0"/>
        </a:p>
        <a:p>
          <a:pPr lvl="0" algn="r" defTabSz="622300" rtl="0">
            <a:lnSpc>
              <a:spcPct val="90000"/>
            </a:lnSpc>
            <a:spcBef>
              <a:spcPct val="0"/>
            </a:spcBef>
            <a:spcAft>
              <a:spcPct val="35000"/>
            </a:spcAft>
          </a:pPr>
          <a:endParaRPr kumimoji="1" lang="ja-JP" altLang="en-US" sz="1200" b="0" kern="1200" dirty="0"/>
        </a:p>
      </dsp:txBody>
      <dsp:txXfrm>
        <a:off x="1544029" y="1278254"/>
        <a:ext cx="1176321" cy="4578975"/>
      </dsp:txXfrm>
    </dsp:sp>
    <dsp:sp modelId="{BD972B6F-F339-490C-8104-82A2E43E0E90}">
      <dsp:nvSpPr>
        <dsp:cNvPr id="0" name=""/>
        <dsp:cNvSpPr/>
      </dsp:nvSpPr>
      <dsp:spPr>
        <a:xfrm>
          <a:off x="1447836" y="518036"/>
          <a:ext cx="1257159" cy="7839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711200" rtl="0">
            <a:lnSpc>
              <a:spcPct val="90000"/>
            </a:lnSpc>
            <a:spcBef>
              <a:spcPct val="0"/>
            </a:spcBef>
            <a:spcAft>
              <a:spcPct val="35000"/>
            </a:spcAft>
          </a:pPr>
          <a:r>
            <a:rPr kumimoji="1" lang="ja-JP" altLang="en-US" sz="1600" b="0" kern="1200" dirty="0"/>
            <a:t>６．　　　　　　</a:t>
          </a:r>
          <a:r>
            <a:rPr kumimoji="1" lang="en-US" sz="1600" b="0" kern="1200" dirty="0"/>
            <a:t>1</a:t>
          </a:r>
          <a:r>
            <a:rPr kumimoji="1" lang="ja-JP" sz="1600" b="0" kern="1200" dirty="0"/>
            <a:t>歳台前半</a:t>
          </a:r>
          <a:r>
            <a:rPr kumimoji="1" lang="ja-JP" altLang="en-US" sz="1600" b="0" kern="1200" dirty="0"/>
            <a:t>～</a:t>
          </a:r>
          <a:endParaRPr lang="ja-JP" sz="1600" b="0" kern="1200" dirty="0"/>
        </a:p>
      </dsp:txBody>
      <dsp:txXfrm>
        <a:off x="1447836" y="518036"/>
        <a:ext cx="1257159" cy="783900"/>
      </dsp:txXfrm>
    </dsp:sp>
    <dsp:sp modelId="{38EE934E-973C-462B-BFC1-10A1B3C8CEA1}">
      <dsp:nvSpPr>
        <dsp:cNvPr id="0" name=""/>
        <dsp:cNvSpPr/>
      </dsp:nvSpPr>
      <dsp:spPr>
        <a:xfrm>
          <a:off x="-5949" y="2552723"/>
          <a:ext cx="1370888" cy="194056"/>
        </a:xfrm>
        <a:prstGeom prst="wedgeRectCallout">
          <a:avLst>
            <a:gd name="adj1" fmla="val 62500"/>
            <a:gd name="adj2" fmla="val 2083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3FE370-6B39-49DE-AA65-AA2AC094CF55}">
      <dsp:nvSpPr>
        <dsp:cNvPr id="0" name=""/>
        <dsp:cNvSpPr/>
      </dsp:nvSpPr>
      <dsp:spPr>
        <a:xfrm>
          <a:off x="-72005" y="500471"/>
          <a:ext cx="1529623" cy="323329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889000" rtl="0">
            <a:lnSpc>
              <a:spcPct val="90000"/>
            </a:lnSpc>
            <a:spcBef>
              <a:spcPct val="0"/>
            </a:spcBef>
            <a:spcAft>
              <a:spcPct val="35000"/>
            </a:spcAft>
          </a:pPr>
          <a:r>
            <a:rPr kumimoji="1" lang="ja-JP" altLang="en-US" sz="2000" b="1" kern="1200" dirty="0">
              <a:solidFill>
                <a:schemeClr val="tx1"/>
              </a:solidFill>
            </a:rPr>
            <a:t>幼児期前期</a:t>
          </a:r>
          <a:endParaRPr kumimoji="1" lang="en-US" altLang="ja-JP" sz="2000" b="1" kern="1200" dirty="0">
            <a:solidFill>
              <a:schemeClr val="tx1"/>
            </a:solidFill>
          </a:endParaRPr>
        </a:p>
        <a:p>
          <a:pPr lvl="0" algn="ctr" defTabSz="889000" rtl="0">
            <a:lnSpc>
              <a:spcPct val="90000"/>
            </a:lnSpc>
            <a:spcBef>
              <a:spcPct val="0"/>
            </a:spcBef>
            <a:spcAft>
              <a:spcPct val="35000"/>
            </a:spcAft>
          </a:pPr>
          <a:r>
            <a:rPr kumimoji="1" lang="ja-JP" altLang="en-US" sz="1800" b="1" kern="1200" dirty="0">
              <a:solidFill>
                <a:schemeClr val="tx1"/>
              </a:solidFill>
            </a:rPr>
            <a:t>心的発達課題</a:t>
          </a:r>
          <a:endParaRPr kumimoji="1" lang="en-US" altLang="ja-JP" sz="1800" b="0" kern="1200" dirty="0"/>
        </a:p>
        <a:p>
          <a:pPr lvl="0" algn="ctr" defTabSz="889000" rtl="0">
            <a:lnSpc>
              <a:spcPct val="90000"/>
            </a:lnSpc>
            <a:spcBef>
              <a:spcPct val="0"/>
            </a:spcBef>
            <a:spcAft>
              <a:spcPct val="35000"/>
            </a:spcAft>
          </a:pPr>
          <a:endParaRPr kumimoji="1" lang="en-US" altLang="ja-JP" sz="1800" b="0" kern="1200" dirty="0"/>
        </a:p>
        <a:p>
          <a:pPr lvl="0" algn="ctr" defTabSz="889000" rtl="0">
            <a:lnSpc>
              <a:spcPct val="90000"/>
            </a:lnSpc>
            <a:spcBef>
              <a:spcPct val="0"/>
            </a:spcBef>
            <a:spcAft>
              <a:spcPct val="35000"/>
            </a:spcAft>
          </a:pPr>
          <a:r>
            <a:rPr kumimoji="1" lang="ja-JP" altLang="en-US" sz="1800" b="0" kern="1200" dirty="0"/>
            <a:t>信頼できる他者と自分</a:t>
          </a:r>
          <a:endParaRPr kumimoji="1" lang="en-US" altLang="ja-JP" sz="1800" b="0" kern="1200" dirty="0"/>
        </a:p>
        <a:p>
          <a:pPr lvl="0" algn="ctr" defTabSz="889000" rtl="0">
            <a:lnSpc>
              <a:spcPct val="90000"/>
            </a:lnSpc>
            <a:spcBef>
              <a:spcPct val="0"/>
            </a:spcBef>
            <a:spcAft>
              <a:spcPct val="35000"/>
            </a:spcAft>
          </a:pPr>
          <a:r>
            <a:rPr kumimoji="1" lang="en-US" altLang="ja-JP" sz="1800" b="0" kern="1200" dirty="0"/>
            <a:t>(</a:t>
          </a:r>
          <a:r>
            <a:rPr kumimoji="1" lang="ja-JP" altLang="en-US" sz="1800" b="0" kern="1200" dirty="0"/>
            <a:t>愛着対象の内在化）</a:t>
          </a:r>
          <a:endParaRPr kumimoji="1" lang="en-US" altLang="ja-JP" sz="1800" b="0" kern="1200" dirty="0"/>
        </a:p>
        <a:p>
          <a:pPr lvl="0" algn="ctr" defTabSz="889000" rtl="0">
            <a:lnSpc>
              <a:spcPct val="90000"/>
            </a:lnSpc>
            <a:spcBef>
              <a:spcPct val="0"/>
            </a:spcBef>
            <a:spcAft>
              <a:spcPct val="35000"/>
            </a:spcAft>
          </a:pPr>
          <a:r>
            <a:rPr kumimoji="1" lang="ja-JP" altLang="en-US" sz="1800" b="0" kern="1200" dirty="0"/>
            <a:t>自律性の獲得</a:t>
          </a:r>
          <a:endParaRPr lang="ja-JP" sz="2000" b="0" kern="1200" dirty="0"/>
        </a:p>
      </dsp:txBody>
      <dsp:txXfrm>
        <a:off x="-72005" y="500471"/>
        <a:ext cx="1529623" cy="32332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4AA23-DB28-4E8E-ACA3-18C2D6E3D66C}">
      <dsp:nvSpPr>
        <dsp:cNvPr id="0" name=""/>
        <dsp:cNvSpPr/>
      </dsp:nvSpPr>
      <dsp:spPr>
        <a:xfrm>
          <a:off x="643447" y="0"/>
          <a:ext cx="7292401" cy="4608512"/>
        </a:xfrm>
        <a:prstGeom prst="rightArrow">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5A5F3E9E-3BAD-4D9B-8EB6-738707582341}">
      <dsp:nvSpPr>
        <dsp:cNvPr id="0" name=""/>
        <dsp:cNvSpPr/>
      </dsp:nvSpPr>
      <dsp:spPr>
        <a:xfrm>
          <a:off x="2932" y="1382553"/>
          <a:ext cx="1905206" cy="1843404"/>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sz="2800" b="0" kern="1200" dirty="0"/>
            <a:t>アドミッションケア</a:t>
          </a:r>
          <a:r>
            <a:rPr kumimoji="1" lang="en-US" sz="2400" kern="1200" dirty="0"/>
            <a:t>(</a:t>
          </a:r>
          <a:r>
            <a:rPr kumimoji="1" lang="ja-JP" sz="2400" kern="1200" dirty="0"/>
            <a:t>入所時の支援）</a:t>
          </a:r>
          <a:endParaRPr lang="ja-JP" sz="2400" kern="1200" dirty="0"/>
        </a:p>
      </dsp:txBody>
      <dsp:txXfrm>
        <a:off x="92920" y="1472541"/>
        <a:ext cx="1725230" cy="1663428"/>
      </dsp:txXfrm>
    </dsp:sp>
    <dsp:sp modelId="{C92BAC58-3CCD-48D2-8614-150576346E7F}">
      <dsp:nvSpPr>
        <dsp:cNvPr id="0" name=""/>
        <dsp:cNvSpPr/>
      </dsp:nvSpPr>
      <dsp:spPr>
        <a:xfrm>
          <a:off x="2225673" y="1382553"/>
          <a:ext cx="1905206" cy="1843404"/>
        </a:xfrm>
        <a:prstGeom prst="roundRect">
          <a:avLst/>
        </a:prstGeom>
        <a:gradFill rotWithShape="0">
          <a:gsLst>
            <a:gs pos="0">
              <a:schemeClr val="accent2">
                <a:hueOff val="1560506"/>
                <a:satOff val="-1946"/>
                <a:lumOff val="458"/>
                <a:alphaOff val="0"/>
                <a:tint val="50000"/>
                <a:satMod val="300000"/>
              </a:schemeClr>
            </a:gs>
            <a:gs pos="35000">
              <a:schemeClr val="accent2">
                <a:hueOff val="1560506"/>
                <a:satOff val="-1946"/>
                <a:lumOff val="458"/>
                <a:alphaOff val="0"/>
                <a:tint val="37000"/>
                <a:satMod val="300000"/>
              </a:schemeClr>
            </a:gs>
            <a:gs pos="100000">
              <a:schemeClr val="accent2">
                <a:hueOff val="1560506"/>
                <a:satOff val="-1946"/>
                <a:lumOff val="45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kern="1200" dirty="0"/>
            <a:t>インケア</a:t>
          </a:r>
          <a:r>
            <a:rPr kumimoji="1" lang="ja-JP" altLang="en-US" sz="2400" kern="1200" dirty="0"/>
            <a:t>（入所中の支援）</a:t>
          </a:r>
          <a:endParaRPr lang="ja-JP" altLang="en-US" sz="2400" kern="1200" dirty="0"/>
        </a:p>
      </dsp:txBody>
      <dsp:txXfrm>
        <a:off x="2315661" y="1472541"/>
        <a:ext cx="1725230" cy="1663428"/>
      </dsp:txXfrm>
    </dsp:sp>
    <dsp:sp modelId="{35B2F247-06C5-4936-BFC4-4BDA6433908F}">
      <dsp:nvSpPr>
        <dsp:cNvPr id="0" name=""/>
        <dsp:cNvSpPr/>
      </dsp:nvSpPr>
      <dsp:spPr>
        <a:xfrm>
          <a:off x="4448415" y="1382553"/>
          <a:ext cx="1905206" cy="1843404"/>
        </a:xfrm>
        <a:prstGeom prst="roundRect">
          <a:avLst/>
        </a:prstGeom>
        <a:gradFill rotWithShape="0">
          <a:gsLst>
            <a:gs pos="0">
              <a:schemeClr val="accent2">
                <a:hueOff val="3121013"/>
                <a:satOff val="-3893"/>
                <a:lumOff val="915"/>
                <a:alphaOff val="0"/>
                <a:tint val="50000"/>
                <a:satMod val="300000"/>
              </a:schemeClr>
            </a:gs>
            <a:gs pos="35000">
              <a:schemeClr val="accent2">
                <a:hueOff val="3121013"/>
                <a:satOff val="-3893"/>
                <a:lumOff val="915"/>
                <a:alphaOff val="0"/>
                <a:tint val="37000"/>
                <a:satMod val="300000"/>
              </a:schemeClr>
            </a:gs>
            <a:gs pos="100000">
              <a:schemeClr val="accent2">
                <a:hueOff val="3121013"/>
                <a:satOff val="-3893"/>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kern="1200" dirty="0"/>
            <a:t>リービングケア </a:t>
          </a:r>
          <a:r>
            <a:rPr kumimoji="1" lang="ja-JP" altLang="en-US" sz="2400" kern="1200" dirty="0"/>
            <a:t>（退所に向けた支援）</a:t>
          </a:r>
          <a:endParaRPr lang="ja-JP" altLang="en-US" sz="2400" kern="1200" dirty="0"/>
        </a:p>
      </dsp:txBody>
      <dsp:txXfrm>
        <a:off x="4538403" y="1472541"/>
        <a:ext cx="1725230" cy="1663428"/>
      </dsp:txXfrm>
    </dsp:sp>
    <dsp:sp modelId="{AA24D512-35BC-4AAE-BDEC-130095CE3274}">
      <dsp:nvSpPr>
        <dsp:cNvPr id="0" name=""/>
        <dsp:cNvSpPr/>
      </dsp:nvSpPr>
      <dsp:spPr>
        <a:xfrm>
          <a:off x="6671156" y="1382553"/>
          <a:ext cx="1905206" cy="1843404"/>
        </a:xfrm>
        <a:prstGeom prst="round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kern="1200" dirty="0"/>
            <a:t>アフターケア</a:t>
          </a:r>
          <a:r>
            <a:rPr kumimoji="1" lang="ja-JP" altLang="en-US" sz="2400" kern="1200" dirty="0"/>
            <a:t>（退所後の支援）</a:t>
          </a:r>
          <a:endParaRPr lang="ja-JP" altLang="en-US" sz="2700" kern="1200" dirty="0"/>
        </a:p>
      </dsp:txBody>
      <dsp:txXfrm>
        <a:off x="6761144" y="1472541"/>
        <a:ext cx="1725230" cy="16634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B67406-FE4C-4C71-B7D0-F76814CFD2FD}">
      <dsp:nvSpPr>
        <dsp:cNvPr id="0" name=""/>
        <dsp:cNvSpPr/>
      </dsp:nvSpPr>
      <dsp:spPr>
        <a:xfrm>
          <a:off x="0" y="43099"/>
          <a:ext cx="8229600" cy="24364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186944" rIns="327152" bIns="186944" numCol="1" spcCol="1270" anchor="ctr" anchorCtr="0">
          <a:noAutofit/>
        </a:bodyPr>
        <a:lstStyle/>
        <a:p>
          <a:pPr lvl="0" algn="l" defTabSz="2044700">
            <a:lnSpc>
              <a:spcPct val="90000"/>
            </a:lnSpc>
            <a:spcBef>
              <a:spcPct val="0"/>
            </a:spcBef>
            <a:spcAft>
              <a:spcPct val="35000"/>
            </a:spcAft>
          </a:pPr>
          <a:r>
            <a:rPr kumimoji="1" lang="ja-JP" sz="4600" kern="1200" dirty="0"/>
            <a:t>〇子ども</a:t>
          </a:r>
          <a:r>
            <a:rPr kumimoji="1" lang="ja-JP" altLang="en-US" sz="4600" kern="1200" dirty="0"/>
            <a:t>にまつわること</a:t>
          </a:r>
          <a:r>
            <a:rPr kumimoji="1" lang="ja-JP" sz="4600" kern="1200" dirty="0"/>
            <a:t>、成長の記録、自分が感じたことをどのように記録に残すのか</a:t>
          </a:r>
          <a:endParaRPr lang="ja-JP" sz="4600" kern="1200" dirty="0"/>
        </a:p>
      </dsp:txBody>
      <dsp:txXfrm>
        <a:off x="0" y="43099"/>
        <a:ext cx="8229600" cy="2436440"/>
      </dsp:txXfrm>
    </dsp:sp>
    <dsp:sp modelId="{9A79EF5F-F639-442E-AD0F-11F17A0552CC}">
      <dsp:nvSpPr>
        <dsp:cNvPr id="0" name=""/>
        <dsp:cNvSpPr/>
      </dsp:nvSpPr>
      <dsp:spPr>
        <a:xfrm>
          <a:off x="0" y="2462543"/>
          <a:ext cx="8229600" cy="20203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364" tIns="245364" rIns="327152" bIns="368046" numCol="1" spcCol="1270" anchor="t" anchorCtr="0">
          <a:noAutofit/>
        </a:bodyPr>
        <a:lstStyle/>
        <a:p>
          <a:pPr marL="285750" lvl="1" indent="-285750" algn="ctr" defTabSz="2044700">
            <a:lnSpc>
              <a:spcPct val="90000"/>
            </a:lnSpc>
            <a:spcBef>
              <a:spcPct val="0"/>
            </a:spcBef>
            <a:spcAft>
              <a:spcPct val="15000"/>
            </a:spcAft>
            <a:buChar char="••"/>
          </a:pPr>
          <a:r>
            <a:rPr kumimoji="1" lang="ja-JP" altLang="en-US" sz="4600" kern="1200" dirty="0"/>
            <a:t>主観的記録　≒　客観的記録</a:t>
          </a:r>
        </a:p>
      </dsp:txBody>
      <dsp:txXfrm>
        <a:off x="0" y="2462543"/>
        <a:ext cx="8229600" cy="20203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6C41B-43AD-48C6-B05B-9C93E405F277}">
      <dsp:nvSpPr>
        <dsp:cNvPr id="0" name=""/>
        <dsp:cNvSpPr/>
      </dsp:nvSpPr>
      <dsp:spPr>
        <a:xfrm>
          <a:off x="194431" y="28202"/>
          <a:ext cx="6902083" cy="8396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kumimoji="1" lang="ja-JP" altLang="en-US" sz="2600" kern="1200" dirty="0"/>
            <a:t>行動観察の力を磨きましょう</a:t>
          </a:r>
        </a:p>
      </dsp:txBody>
      <dsp:txXfrm>
        <a:off x="219022" y="52793"/>
        <a:ext cx="5925128" cy="790431"/>
      </dsp:txXfrm>
    </dsp:sp>
    <dsp:sp modelId="{C7B781AE-C2BA-4485-BD41-C8A5B565998C}">
      <dsp:nvSpPr>
        <dsp:cNvPr id="0" name=""/>
        <dsp:cNvSpPr/>
      </dsp:nvSpPr>
      <dsp:spPr>
        <a:xfrm>
          <a:off x="578049" y="992270"/>
          <a:ext cx="6902083" cy="83961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kumimoji="1" lang="ja-JP" altLang="en-US" sz="2600" kern="1200" dirty="0"/>
            <a:t>情報に対し開かれましょう</a:t>
          </a:r>
        </a:p>
      </dsp:txBody>
      <dsp:txXfrm>
        <a:off x="602640" y="1016861"/>
        <a:ext cx="5729103" cy="790431"/>
      </dsp:txXfrm>
    </dsp:sp>
    <dsp:sp modelId="{AEC8895B-C589-4A7D-9F46-47F27A89A5AE}">
      <dsp:nvSpPr>
        <dsp:cNvPr id="0" name=""/>
        <dsp:cNvSpPr/>
      </dsp:nvSpPr>
      <dsp:spPr>
        <a:xfrm>
          <a:off x="1147471" y="1984540"/>
          <a:ext cx="6902083" cy="83961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927100">
            <a:lnSpc>
              <a:spcPct val="90000"/>
            </a:lnSpc>
            <a:spcBef>
              <a:spcPct val="0"/>
            </a:spcBef>
            <a:spcAft>
              <a:spcPct val="35000"/>
            </a:spcAft>
            <a:tabLst/>
          </a:pPr>
          <a:r>
            <a:rPr kumimoji="1" lang="ja-JP" altLang="en-US" sz="2600" kern="1200" dirty="0"/>
            <a:t>症状や問題の背景を考える癖をつけましょう</a:t>
          </a:r>
        </a:p>
      </dsp:txBody>
      <dsp:txXfrm>
        <a:off x="1172062" y="2009131"/>
        <a:ext cx="5737730" cy="790431"/>
      </dsp:txXfrm>
    </dsp:sp>
    <dsp:sp modelId="{9B494EA9-EA71-43ED-A27E-D15E11E7EEAD}">
      <dsp:nvSpPr>
        <dsp:cNvPr id="0" name=""/>
        <dsp:cNvSpPr/>
      </dsp:nvSpPr>
      <dsp:spPr>
        <a:xfrm>
          <a:off x="1725520" y="2976810"/>
          <a:ext cx="6902083" cy="83961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kumimoji="1" lang="ja-JP" altLang="en-US" sz="2600" kern="1200" dirty="0"/>
            <a:t>具体的な手立てを見出していきましょう</a:t>
          </a:r>
        </a:p>
      </dsp:txBody>
      <dsp:txXfrm>
        <a:off x="1750111" y="3001401"/>
        <a:ext cx="5729103" cy="790431"/>
      </dsp:txXfrm>
    </dsp:sp>
    <dsp:sp modelId="{96B56BA1-CEA8-486C-8C78-7CE276B86F28}">
      <dsp:nvSpPr>
        <dsp:cNvPr id="0" name=""/>
        <dsp:cNvSpPr/>
      </dsp:nvSpPr>
      <dsp:spPr>
        <a:xfrm>
          <a:off x="6356334" y="643067"/>
          <a:ext cx="545748" cy="545748"/>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kumimoji="1" lang="ja-JP" altLang="en-US" sz="2400" kern="1200"/>
        </a:p>
      </dsp:txBody>
      <dsp:txXfrm>
        <a:off x="6479127" y="643067"/>
        <a:ext cx="300162" cy="410675"/>
      </dsp:txXfrm>
    </dsp:sp>
    <dsp:sp modelId="{D5F0FFCF-7656-40CF-B04A-69B1988BF023}">
      <dsp:nvSpPr>
        <dsp:cNvPr id="0" name=""/>
        <dsp:cNvSpPr/>
      </dsp:nvSpPr>
      <dsp:spPr>
        <a:xfrm>
          <a:off x="6934384" y="1635337"/>
          <a:ext cx="545748" cy="545748"/>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kumimoji="1" lang="ja-JP" altLang="en-US" sz="2400" kern="1200"/>
        </a:p>
      </dsp:txBody>
      <dsp:txXfrm>
        <a:off x="7057177" y="1635337"/>
        <a:ext cx="300162" cy="410675"/>
      </dsp:txXfrm>
    </dsp:sp>
    <dsp:sp modelId="{D5FCAEA0-D004-4223-895C-39B71448D85B}">
      <dsp:nvSpPr>
        <dsp:cNvPr id="0" name=""/>
        <dsp:cNvSpPr/>
      </dsp:nvSpPr>
      <dsp:spPr>
        <a:xfrm>
          <a:off x="7503805" y="2627607"/>
          <a:ext cx="545748" cy="545748"/>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kumimoji="1" lang="ja-JP" altLang="en-US" sz="2400" kern="1200"/>
        </a:p>
      </dsp:txBody>
      <dsp:txXfrm>
        <a:off x="7626598" y="2627607"/>
        <a:ext cx="300162" cy="4106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987D0-F999-4198-9667-07080831DE62}">
      <dsp:nvSpPr>
        <dsp:cNvPr id="0" name=""/>
        <dsp:cNvSpPr/>
      </dsp:nvSpPr>
      <dsp:spPr>
        <a:xfrm>
          <a:off x="-62755" y="-17364"/>
          <a:ext cx="4611061" cy="468052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E498C9-F950-4C1E-9F57-1CDA1E66B084}">
      <dsp:nvSpPr>
        <dsp:cNvPr id="0" name=""/>
        <dsp:cNvSpPr/>
      </dsp:nvSpPr>
      <dsp:spPr>
        <a:xfrm>
          <a:off x="2160374" y="17364"/>
          <a:ext cx="6606968" cy="468052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b="1" kern="1200"/>
            <a:t>しっかり参加しましょう</a:t>
          </a:r>
          <a:endParaRPr lang="ja-JP" altLang="en-US" sz="2800" b="1" kern="1200"/>
        </a:p>
      </dsp:txBody>
      <dsp:txXfrm>
        <a:off x="2160374" y="17364"/>
        <a:ext cx="6606968" cy="585066"/>
      </dsp:txXfrm>
    </dsp:sp>
    <dsp:sp modelId="{296A8A6C-2CC4-4113-9161-8BA7C4C9B05A}">
      <dsp:nvSpPr>
        <dsp:cNvPr id="0" name=""/>
        <dsp:cNvSpPr/>
      </dsp:nvSpPr>
      <dsp:spPr>
        <a:xfrm>
          <a:off x="332387" y="582892"/>
          <a:ext cx="3861427" cy="386142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6DEE60-B388-422A-8298-618C9DB0FBAD}">
      <dsp:nvSpPr>
        <dsp:cNvPr id="0" name=""/>
        <dsp:cNvSpPr/>
      </dsp:nvSpPr>
      <dsp:spPr>
        <a:xfrm>
          <a:off x="2151994" y="524391"/>
          <a:ext cx="6623728" cy="401750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b="1" kern="1200"/>
            <a:t>資料作りをがんばりましょう</a:t>
          </a:r>
          <a:endParaRPr lang="ja-JP" altLang="en-US" sz="2800" b="1" kern="1200"/>
        </a:p>
      </dsp:txBody>
      <dsp:txXfrm>
        <a:off x="2151994" y="524391"/>
        <a:ext cx="6623728" cy="608715"/>
      </dsp:txXfrm>
    </dsp:sp>
    <dsp:sp modelId="{CC09119D-02C6-4F3C-A2B8-727DBE358128}">
      <dsp:nvSpPr>
        <dsp:cNvPr id="0" name=""/>
        <dsp:cNvSpPr/>
      </dsp:nvSpPr>
      <dsp:spPr>
        <a:xfrm>
          <a:off x="756337" y="1187497"/>
          <a:ext cx="3042334" cy="304233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7ABC3-9D81-4618-9005-42A108A10C0B}">
      <dsp:nvSpPr>
        <dsp:cNvPr id="0" name=""/>
        <dsp:cNvSpPr/>
      </dsp:nvSpPr>
      <dsp:spPr>
        <a:xfrm>
          <a:off x="2277504" y="1187497"/>
          <a:ext cx="6372708" cy="304233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b="1" i="0" kern="1200" dirty="0"/>
            <a:t>プレゼンテーションをうまくなりましょう</a:t>
          </a:r>
          <a:endParaRPr lang="ja-JP" altLang="en-US" sz="2800" b="1" i="0" kern="1200" dirty="0"/>
        </a:p>
      </dsp:txBody>
      <dsp:txXfrm>
        <a:off x="2277504" y="1187497"/>
        <a:ext cx="6372708" cy="585061"/>
      </dsp:txXfrm>
    </dsp:sp>
    <dsp:sp modelId="{E4708B1C-992F-4909-AB30-7C917689E377}">
      <dsp:nvSpPr>
        <dsp:cNvPr id="0" name=""/>
        <dsp:cNvSpPr/>
      </dsp:nvSpPr>
      <dsp:spPr>
        <a:xfrm>
          <a:off x="1165881" y="1772559"/>
          <a:ext cx="2223247" cy="222324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E7FDC4-E91B-4E59-9244-3E93582F3BD8}">
      <dsp:nvSpPr>
        <dsp:cNvPr id="0" name=""/>
        <dsp:cNvSpPr/>
      </dsp:nvSpPr>
      <dsp:spPr>
        <a:xfrm>
          <a:off x="2277504" y="1772559"/>
          <a:ext cx="6372708" cy="222324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b="1" kern="1200"/>
            <a:t>事例を簡潔にまとめ報告しましょう</a:t>
          </a:r>
          <a:endParaRPr lang="ja-JP" altLang="en-US" sz="2800" b="1" kern="1200"/>
        </a:p>
      </dsp:txBody>
      <dsp:txXfrm>
        <a:off x="2277504" y="1772559"/>
        <a:ext cx="6372708" cy="585066"/>
      </dsp:txXfrm>
    </dsp:sp>
    <dsp:sp modelId="{CC5FB71B-5A9D-4120-8F52-1FBD6CA081E6}">
      <dsp:nvSpPr>
        <dsp:cNvPr id="0" name=""/>
        <dsp:cNvSpPr/>
      </dsp:nvSpPr>
      <dsp:spPr>
        <a:xfrm>
          <a:off x="1575427" y="2357626"/>
          <a:ext cx="1404154" cy="140415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DB81A4-585B-47C7-8AD9-2621255528EB}">
      <dsp:nvSpPr>
        <dsp:cNvPr id="0" name=""/>
        <dsp:cNvSpPr/>
      </dsp:nvSpPr>
      <dsp:spPr>
        <a:xfrm>
          <a:off x="2277504" y="2357626"/>
          <a:ext cx="6372708" cy="140415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b="1" kern="1200" dirty="0"/>
            <a:t>検討に積極的に参加しましょう</a:t>
          </a:r>
          <a:endParaRPr lang="ja-JP" altLang="en-US" sz="2800" b="1" kern="1200" dirty="0"/>
        </a:p>
      </dsp:txBody>
      <dsp:txXfrm>
        <a:off x="2277504" y="2357626"/>
        <a:ext cx="6372708" cy="585066"/>
      </dsp:txXfrm>
    </dsp:sp>
    <dsp:sp modelId="{05F0DDF0-BA5C-494B-A3F5-3A9899D71549}">
      <dsp:nvSpPr>
        <dsp:cNvPr id="0" name=""/>
        <dsp:cNvSpPr/>
      </dsp:nvSpPr>
      <dsp:spPr>
        <a:xfrm>
          <a:off x="1984973" y="2942692"/>
          <a:ext cx="585061" cy="58506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6453BB-634E-4F91-B0EF-10DCB341F71F}">
      <dsp:nvSpPr>
        <dsp:cNvPr id="0" name=""/>
        <dsp:cNvSpPr/>
      </dsp:nvSpPr>
      <dsp:spPr>
        <a:xfrm>
          <a:off x="2277504" y="2942692"/>
          <a:ext cx="6372708" cy="58506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b="1" kern="1200" dirty="0"/>
            <a:t>手立てを考え自分の役割を明確に！</a:t>
          </a:r>
          <a:endParaRPr lang="ja-JP" altLang="en-US" sz="2800" b="1" kern="1200" dirty="0"/>
        </a:p>
      </dsp:txBody>
      <dsp:txXfrm>
        <a:off x="2277504" y="2942692"/>
        <a:ext cx="6372708" cy="5850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4.xml><?xml version="1.0" encoding="utf-8"?>
<dgm:layoutDef xmlns:dgm="http://schemas.openxmlformats.org/drawingml/2006/diagram" xmlns:a="http://schemas.openxmlformats.org/drawingml/2006/main" uniqueId="urn:microsoft.com/office/officeart/2011/layout/InterconnectedBlockProcess">
  <dgm:title val="相互に関連したブロックのプロセス"/>
  <dgm:desc val="プロセスの一連のステップを示す場合に使用します。第 1 レベルのテキストが少なく、第 2 レベルのテキストが普通の量の場合に適しています。"/>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InterconnectedBlockProcess">
  <dgm:title val="相互に関連したブロックのプロセス"/>
  <dgm:desc val="プロセスの一連のステップを示す場合に使用します。第 1 レベルのテキストが少なく、第 2 レベルのテキストが普通の量の場合に適しています。"/>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C4C72F01-AEC2-4D16-8590-87DEA638A407}" type="datetimeFigureOut">
              <a:rPr kumimoji="1" lang="ja-JP" altLang="en-US" smtClean="0"/>
              <a:t>2018/11/26</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B0447EC2-1E0A-4A59-AD86-012B0EBB6297}" type="slidenum">
              <a:rPr kumimoji="1" lang="ja-JP" altLang="en-US" smtClean="0"/>
              <a:t>‹#›</a:t>
            </a:fld>
            <a:endParaRPr kumimoji="1" lang="ja-JP" altLang="en-US"/>
          </a:p>
        </p:txBody>
      </p:sp>
    </p:spTree>
    <p:extLst>
      <p:ext uri="{BB962C8B-B14F-4D97-AF65-F5344CB8AC3E}">
        <p14:creationId xmlns:p14="http://schemas.microsoft.com/office/powerpoint/2010/main" val="39007332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1166813" y="247130"/>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235249" y="3817541"/>
            <a:ext cx="6336704" cy="5616623"/>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ー 6"/>
          <p:cNvSpPr>
            <a:spLocks noGrp="1"/>
          </p:cNvSpPr>
          <p:nvPr>
            <p:ph type="sldNum" sz="quarter" idx="5"/>
          </p:nvPr>
        </p:nvSpPr>
        <p:spPr>
          <a:xfrm>
            <a:off x="3856038" y="9650189"/>
            <a:ext cx="2949575" cy="289149"/>
          </a:xfrm>
          <a:prstGeom prst="rect">
            <a:avLst/>
          </a:prstGeom>
        </p:spPr>
        <p:txBody>
          <a:bodyPr vert="horz" lIns="91440" tIns="45720" rIns="91440" bIns="45720" rtlCol="0" anchor="b"/>
          <a:lstStyle>
            <a:lvl1pPr algn="r">
              <a:defRPr sz="1200"/>
            </a:lvl1pPr>
          </a:lstStyle>
          <a:p>
            <a:fld id="{1D41D0D0-B189-4CD0-8BC2-1D06F6EF1208}" type="slidenum">
              <a:rPr kumimoji="1" lang="ja-JP" altLang="en-US" smtClean="0"/>
              <a:t>‹#›</a:t>
            </a:fld>
            <a:endParaRPr kumimoji="1" lang="ja-JP" altLang="en-US"/>
          </a:p>
        </p:txBody>
      </p:sp>
    </p:spTree>
    <p:extLst>
      <p:ext uri="{BB962C8B-B14F-4D97-AF65-F5344CB8AC3E}">
        <p14:creationId xmlns:p14="http://schemas.microsoft.com/office/powerpoint/2010/main" val="40673267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050" kern="1200">
        <a:solidFill>
          <a:schemeClr val="tx1"/>
        </a:solidFill>
        <a:latin typeface="+mn-ea"/>
        <a:ea typeface="+mn-ea"/>
        <a:cs typeface="+mn-cs"/>
      </a:defRPr>
    </a:lvl1pPr>
    <a:lvl2pPr marL="457200" algn="l" defTabSz="914400" rtl="0" eaLnBrk="1" latinLnBrk="0" hangingPunct="1">
      <a:defRPr kumimoji="1" sz="1050" kern="1200">
        <a:solidFill>
          <a:schemeClr val="tx1"/>
        </a:solidFill>
        <a:latin typeface="+mn-ea"/>
        <a:ea typeface="+mn-ea"/>
        <a:cs typeface="+mn-cs"/>
      </a:defRPr>
    </a:lvl2pPr>
    <a:lvl3pPr marL="914400" algn="l" defTabSz="914400" rtl="0" eaLnBrk="1" latinLnBrk="0" hangingPunct="1">
      <a:defRPr kumimoji="1" sz="1050" kern="1200">
        <a:solidFill>
          <a:schemeClr val="tx1"/>
        </a:solidFill>
        <a:latin typeface="+mn-ea"/>
        <a:ea typeface="+mn-ea"/>
        <a:cs typeface="+mn-cs"/>
      </a:defRPr>
    </a:lvl3pPr>
    <a:lvl4pPr marL="1371600" algn="l" defTabSz="914400" rtl="0" eaLnBrk="1" latinLnBrk="0" hangingPunct="1">
      <a:defRPr kumimoji="1" sz="1050" kern="1200">
        <a:solidFill>
          <a:schemeClr val="tx1"/>
        </a:solidFill>
        <a:latin typeface="+mn-ea"/>
        <a:ea typeface="+mn-ea"/>
        <a:cs typeface="+mn-cs"/>
      </a:defRPr>
    </a:lvl4pPr>
    <a:lvl5pPr marL="1828800" algn="l" defTabSz="914400" rtl="0" eaLnBrk="1" latinLnBrk="0" hangingPunct="1">
      <a:defRPr kumimoji="1" sz="1050" kern="1200">
        <a:solidFill>
          <a:schemeClr val="tx1"/>
        </a:solidFill>
        <a:latin typeface="+mn-ea"/>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3" Type="http://schemas.openxmlformats.org/officeDocument/2006/relationships/hyperlink" Target="http://www.mhlw.go.jp/bunya/kodomo/dv11/01.html" TargetMode="External"/><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www.e-stat.go.jp/SG1/estat/GL08020103.do?_toGL08020103_&amp;listID=000001165626&amp;requestSender=dsearch" TargetMode="External"/><Relationship Id="rId2" Type="http://schemas.openxmlformats.org/officeDocument/2006/relationships/slide" Target="../slides/slide52.xml"/><Relationship Id="rId1" Type="http://schemas.openxmlformats.org/officeDocument/2006/relationships/notesMaster" Target="../notesMasters/notesMaster1.xml"/><Relationship Id="rId5" Type="http://schemas.openxmlformats.org/officeDocument/2006/relationships/hyperlink" Target="http://www.mhlw.go.jp/stf/seisakunitsuite/bunya/0000099920.html" TargetMode="External"/><Relationship Id="rId4" Type="http://schemas.openxmlformats.org/officeDocument/2006/relationships/hyperlink" Target="http://www.mhlw.go.jp/stf/shingi/other-koyou.html?tid=129064" TargetMode="Externa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lvl="0"/>
            <a:fld id="{1D41D0D0-B189-4CD0-8BC2-1D06F6EF1208}" type="slidenum">
              <a:rPr lang="ja-JP" altLang="en-US" noProof="0" smtClean="0"/>
              <a:pPr lvl="0"/>
              <a:t>1</a:t>
            </a:fld>
            <a:endParaRPr lang="ja-JP" altLang="en-US" noProof="0" dirty="0"/>
          </a:p>
        </p:txBody>
      </p:sp>
      <p:sp>
        <p:nvSpPr>
          <p:cNvPr id="9" name="スライド イメージ プレースホルダー 8">
            <a:extLst>
              <a:ext uri="{FF2B5EF4-FFF2-40B4-BE49-F238E27FC236}">
                <a16:creationId xmlns="" xmlns:a16="http://schemas.microsoft.com/office/drawing/2014/main" id="{360BDF2E-64A2-4E1B-A6CB-BB78D6B73E52}"/>
              </a:ext>
            </a:extLst>
          </p:cNvPr>
          <p:cNvSpPr>
            <a:spLocks noGrp="1" noRot="1" noChangeAspect="1"/>
          </p:cNvSpPr>
          <p:nvPr>
            <p:ph type="sldImg"/>
          </p:nvPr>
        </p:nvSpPr>
        <p:spPr>
          <a:xfrm>
            <a:off x="1166813" y="247650"/>
            <a:ext cx="4473575" cy="3354388"/>
          </a:xfrm>
        </p:spPr>
      </p:sp>
      <p:sp>
        <p:nvSpPr>
          <p:cNvPr id="10" name="ノート プレースホルダー 9">
            <a:extLst>
              <a:ext uri="{FF2B5EF4-FFF2-40B4-BE49-F238E27FC236}">
                <a16:creationId xmlns="" xmlns:a16="http://schemas.microsoft.com/office/drawing/2014/main" id="{DC05E485-4667-4A0B-806D-25B405024FA1}"/>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91236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r>
              <a:rPr lang="ja-JP" altLang="en-US" dirty="0" smtClean="0"/>
              <a:t>指針</a:t>
            </a:r>
            <a:r>
              <a:rPr lang="ja-JP" altLang="en-US" dirty="0"/>
              <a:t>に示されている専門的な知識、技術、価値を学ぶ機会や方法</a:t>
            </a:r>
            <a:r>
              <a:rPr lang="ja-JP" altLang="en-US" dirty="0" smtClean="0"/>
              <a:t>は多岐にわたります。</a:t>
            </a:r>
            <a:endParaRPr lang="en-US" altLang="ja-JP" dirty="0" smtClean="0"/>
          </a:p>
          <a:p>
            <a:r>
              <a:rPr lang="ja-JP" altLang="en-US" dirty="0"/>
              <a:t>　</a:t>
            </a:r>
            <a:r>
              <a:rPr lang="ja-JP" altLang="en-US" dirty="0" smtClean="0"/>
              <a:t>着任後</a:t>
            </a:r>
            <a:r>
              <a:rPr lang="ja-JP" altLang="en-US" dirty="0"/>
              <a:t>、すぐに施設内の新人研修が始まることも想定</a:t>
            </a:r>
            <a:r>
              <a:rPr lang="ja-JP" altLang="en-US" dirty="0" smtClean="0"/>
              <a:t>されます。同時</a:t>
            </a:r>
            <a:r>
              <a:rPr lang="ja-JP" altLang="en-US" dirty="0"/>
              <a:t>に施設が立地する県や地域ブロック</a:t>
            </a:r>
            <a:r>
              <a:rPr lang="ja-JP" altLang="en-US" dirty="0" smtClean="0"/>
              <a:t>ごとの研修受講</a:t>
            </a:r>
            <a:r>
              <a:rPr lang="ja-JP" altLang="en-US" dirty="0"/>
              <a:t>をすすめられることもあるかもしれません</a:t>
            </a:r>
            <a:r>
              <a:rPr lang="ja-JP" altLang="en-US" dirty="0" smtClean="0"/>
              <a:t>。さらに</a:t>
            </a:r>
            <a:r>
              <a:rPr lang="ja-JP" altLang="en-US" dirty="0"/>
              <a:t>、自身の専門職としての資質の向上を目指して、職種別の職能団体の研修を自ら探し、受講することもあるかもしれません。</a:t>
            </a:r>
          </a:p>
          <a:p>
            <a:r>
              <a:rPr lang="ja-JP" altLang="en-US" dirty="0" smtClean="0"/>
              <a:t>　</a:t>
            </a:r>
            <a:r>
              <a:rPr lang="ja-JP" altLang="ja-JP" dirty="0" smtClean="0"/>
              <a:t>また</a:t>
            </a:r>
            <a:r>
              <a:rPr lang="ja-JP" altLang="ja-JP" dirty="0"/>
              <a:t>、</a:t>
            </a:r>
            <a:r>
              <a:rPr lang="ja-JP" altLang="en-US" dirty="0"/>
              <a:t>研修の開催も目的や対象によってそれぞれによって行われるものがあります。</a:t>
            </a:r>
          </a:p>
        </p:txBody>
      </p:sp>
      <p:sp>
        <p:nvSpPr>
          <p:cNvPr id="4" name="スライド番号プレースホルダー 3"/>
          <p:cNvSpPr>
            <a:spLocks noGrp="1"/>
          </p:cNvSpPr>
          <p:nvPr>
            <p:ph type="sldNum" sz="quarter" idx="10"/>
          </p:nvPr>
        </p:nvSpPr>
        <p:spPr/>
        <p:txBody>
          <a:bodyPr/>
          <a:lstStyle/>
          <a:p>
            <a:pPr lvl="0"/>
            <a:fld id="{1D41D0D0-B189-4CD0-8BC2-1D06F6EF1208}" type="slidenum">
              <a:rPr lang="ja-JP" altLang="en-US" noProof="0" smtClean="0"/>
              <a:pPr lvl="0"/>
              <a:t>10</a:t>
            </a:fld>
            <a:endParaRPr lang="ja-JP" altLang="en-US" noProof="0" dirty="0"/>
          </a:p>
        </p:txBody>
      </p:sp>
      <p:sp>
        <p:nvSpPr>
          <p:cNvPr id="7" name="スライド イメージ プレースホルダー 6">
            <a:extLst>
              <a:ext uri="{FF2B5EF4-FFF2-40B4-BE49-F238E27FC236}">
                <a16:creationId xmlns="" xmlns:a16="http://schemas.microsoft.com/office/drawing/2014/main" id="{FF131F29-B438-4065-979B-621F944A687F}"/>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45397269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ja-JP" altLang="en-US" dirty="0" smtClean="0"/>
              <a:t>乳児院における乳幼児の健康管理のポイントは</a:t>
            </a:r>
            <a:endParaRPr lang="en-US" altLang="ja-JP" dirty="0" smtClean="0"/>
          </a:p>
          <a:p>
            <a:endParaRPr lang="en-US" altLang="ja-JP" dirty="0" smtClean="0"/>
          </a:p>
          <a:p>
            <a:r>
              <a:rPr lang="ja-JP" altLang="en-US" dirty="0" smtClean="0"/>
              <a:t>・病気の早期発見や予測性をもって日々の養育を行うことが必要です。</a:t>
            </a:r>
          </a:p>
          <a:p>
            <a:r>
              <a:rPr lang="ja-JP" altLang="en-US" dirty="0" smtClean="0"/>
              <a:t>　個々の発育をしっかり把握し、養育の中で、子どもの状態を観察しながら、異常を早期発見し、必要と判断すれば医療機関に受診します。もし、何らかの異常が危惧される場合や発見された場合には、適切な対応・治療・処置を行うとともに、保護者に連絡を必要とする場合があります。</a:t>
            </a:r>
          </a:p>
          <a:p>
            <a:r>
              <a:rPr lang="ja-JP" altLang="en-US" dirty="0" smtClean="0"/>
              <a:t>　健康状態の把握方法としては、体温や咳・鼻汁・喘鳴・眼脂・便の回数や性状等と諸症状について、日々の変化が一目で把握出来るよう「体温表</a:t>
            </a:r>
            <a:r>
              <a:rPr lang="en-US" altLang="ja-JP" dirty="0" smtClean="0"/>
              <a:t>(</a:t>
            </a:r>
            <a:r>
              <a:rPr lang="ja-JP" altLang="en-US" dirty="0" smtClean="0"/>
              <a:t>等）」に記録し、病気の早期発見や予測性をもって日々の養育を行うことが必要です。</a:t>
            </a:r>
          </a:p>
          <a:p>
            <a:r>
              <a:rPr lang="ja-JP" altLang="en-US" dirty="0" smtClean="0"/>
              <a:t>　また、体調を崩すと、その子の持つ脆弱な部分に症状が現れ、様々な医療面での処置や治療対応が必要になります。必要な処置だからといって、泣いていても、わめいていても力づく</a:t>
            </a:r>
            <a:r>
              <a:rPr lang="ja-JP" altLang="en-US" dirty="0" err="1" smtClean="0"/>
              <a:t>で</a:t>
            </a:r>
            <a:r>
              <a:rPr lang="ja-JP" altLang="en-US" dirty="0" smtClean="0"/>
              <a:t>行うのではなく、子どもの情緒的な安全・安心を確保しながらの処置が大切になります。月齢が低くても、できる限り、今から何をするのかを伝え、わかりやすく説明（お話）することが大事です。動きを止められることを拒む月齢では、吸入等時間がかかる処置の際は、何らかその子どもが楽しめる</a:t>
            </a:r>
            <a:r>
              <a:rPr lang="en-US" altLang="ja-JP" dirty="0" smtClean="0"/>
              <a:t>DVD</a:t>
            </a:r>
            <a:r>
              <a:rPr lang="ja-JP" altLang="en-US" dirty="0" smtClean="0"/>
              <a:t>や外の景色、注目できるものを前に置きながら処置をする等工夫が必要です。</a:t>
            </a:r>
          </a:p>
          <a:p>
            <a:r>
              <a:rPr lang="ja-JP" altLang="en-US" dirty="0" smtClean="0"/>
              <a:t>　乳児院では多くの職員が関わっているため、正確な情報伝達と連携体制が必要となります。乳児院内での共有や周知も大切ですが、嘱託医や地域の医療機関、保健センター、児童相談所等との連携を密にし、保健管理体制を充実させる必要があります。</a:t>
            </a:r>
          </a:p>
          <a:p>
            <a:endParaRPr lang="en-US" altLang="ja-JP" dirty="0" smtClean="0"/>
          </a:p>
          <a:p>
            <a:r>
              <a:rPr lang="ja-JP" altLang="en-US" dirty="0" smtClean="0"/>
              <a:t>・症状の変化や経過の把握</a:t>
            </a:r>
          </a:p>
          <a:p>
            <a:r>
              <a:rPr lang="ja-JP" altLang="en-US" dirty="0" smtClean="0"/>
              <a:t>　個別の健康管理記録表として、例えば「体温表」などを活用して行きますが、その日の症状の有無を把握するということだけではなく、数日前からの経過として捉え、悪化しているのか、あるいは回復、改善しつつあるのかといった症状の継時的変化を把握することが重要になります。「点」としてその症状や状態を見るのではなく、変化していく「線」として捉え、医療機関の受診の有無を評価・判断し、日常の養育に活かして行くことが必要です。</a:t>
            </a:r>
          </a:p>
          <a:p>
            <a:endParaRPr lang="ja-JP" altLang="en-US" dirty="0" smtClean="0"/>
          </a:p>
          <a:p>
            <a:r>
              <a:rPr lang="ja-JP" altLang="en-US" dirty="0" smtClean="0"/>
              <a:t>・健康診断</a:t>
            </a:r>
          </a:p>
          <a:p>
            <a:r>
              <a:rPr lang="ja-JP" altLang="en-US" dirty="0" smtClean="0"/>
              <a:t>　乳児院では、定期的な健康診断を実施しています。看護師は、個々の健康援助計画を立案し、スタッフと共に個別援助についての話し合いを持ちながら、子どもの健全な成長発達に向けて一緒に取り組みます。また成長発達の状態を把握するためにも、定期的な身体測定を実施し、個々の成長発達の状態を評価し、管理しています。</a:t>
            </a:r>
          </a:p>
          <a:p>
            <a:r>
              <a:rPr lang="ja-JP" altLang="en-US" dirty="0" smtClean="0"/>
              <a:t>　予防接種に関しても個別に計画し、実施、管理をしています。</a:t>
            </a:r>
          </a:p>
          <a:p>
            <a:endParaRPr lang="ja-JP" altLang="en-US" dirty="0" smtClean="0"/>
          </a:p>
          <a:p>
            <a:r>
              <a:rPr lang="ja-JP" altLang="en-US" dirty="0" smtClean="0"/>
              <a:t>⇒</a:t>
            </a:r>
            <a:r>
              <a:rPr lang="en-US" altLang="ja-JP" dirty="0" smtClean="0"/>
              <a:t>『</a:t>
            </a:r>
            <a:r>
              <a:rPr lang="ja-JP" altLang="en-US" dirty="0" smtClean="0"/>
              <a:t>改定新版　乳児院養育指針</a:t>
            </a:r>
            <a:r>
              <a:rPr lang="en-US" altLang="ja-JP" dirty="0" smtClean="0"/>
              <a:t>』</a:t>
            </a:r>
            <a:r>
              <a:rPr lang="ja-JP" altLang="en-US" dirty="0" smtClean="0"/>
              <a:t>第</a:t>
            </a:r>
            <a:r>
              <a:rPr lang="en-US" altLang="ja-JP" dirty="0" smtClean="0"/>
              <a:t>3</a:t>
            </a:r>
            <a:r>
              <a:rPr lang="ja-JP" altLang="en-US" dirty="0" smtClean="0"/>
              <a:t>章「子どもの発育」参照</a:t>
            </a:r>
          </a:p>
          <a:p>
            <a:r>
              <a:rPr lang="ja-JP" altLang="en-US" dirty="0" smtClean="0"/>
              <a:t>⇒</a:t>
            </a:r>
            <a:r>
              <a:rPr lang="en-US" altLang="ja-JP" dirty="0" smtClean="0"/>
              <a:t>『</a:t>
            </a:r>
            <a:r>
              <a:rPr lang="ja-JP" altLang="en-US" dirty="0" smtClean="0"/>
              <a:t>改定新版　乳児院養育指針</a:t>
            </a:r>
            <a:r>
              <a:rPr lang="en-US" altLang="ja-JP" dirty="0" smtClean="0"/>
              <a:t>』</a:t>
            </a:r>
            <a:r>
              <a:rPr lang="ja-JP" altLang="en-US" dirty="0" smtClean="0"/>
              <a:t>第</a:t>
            </a:r>
            <a:r>
              <a:rPr lang="en-US" altLang="ja-JP" dirty="0" smtClean="0"/>
              <a:t>7</a:t>
            </a:r>
            <a:r>
              <a:rPr lang="ja-JP" altLang="en-US" dirty="0" smtClean="0"/>
              <a:t>章「保健管理」参照</a:t>
            </a:r>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100</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25559639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□感染症の予防については、乳児院全体としての対応を検討し実践する役割を担います。</a:t>
            </a:r>
            <a:endParaRPr lang="en-US" altLang="ja-JP" dirty="0" smtClean="0"/>
          </a:p>
          <a:p>
            <a:endParaRPr lang="en-US" altLang="ja-JP" dirty="0" smtClean="0"/>
          </a:p>
          <a:p>
            <a:r>
              <a:rPr lang="ja-JP" altLang="en-US" dirty="0" smtClean="0"/>
              <a:t>・感染症の予防は、乳児院内に感染源を持ち込まないことが大切になります。</a:t>
            </a:r>
          </a:p>
          <a:p>
            <a:r>
              <a:rPr lang="ja-JP" altLang="en-US" dirty="0" smtClean="0"/>
              <a:t>・もしも感染源が入った場合、他への感染予防としては、感染源対策として、患児の隔離、汚染源の排除、消毒等を徹底します。</a:t>
            </a:r>
          </a:p>
          <a:p>
            <a:r>
              <a:rPr lang="ja-JP" altLang="en-US" dirty="0" smtClean="0"/>
              <a:t>・次に感染経路対策として、養育者が媒介にならない様に注意します。</a:t>
            </a:r>
            <a:endParaRPr lang="en-US" altLang="ja-JP" dirty="0" smtClean="0"/>
          </a:p>
          <a:p>
            <a:endParaRPr lang="en-US" altLang="ja-JP" dirty="0" smtClean="0"/>
          </a:p>
          <a:p>
            <a:r>
              <a:rPr lang="ja-JP" altLang="en-US" dirty="0" smtClean="0"/>
              <a:t>　マスクの着用、エプロンやスリッパ等で感染経路を注意し、手洗い手指消毒を徹底します。</a:t>
            </a:r>
          </a:p>
          <a:p>
            <a:r>
              <a:rPr lang="ja-JP" altLang="en-US" dirty="0" smtClean="0"/>
              <a:t>　さらに、感受性対策として、感受性のある人（病原菌に対する抵抗力をもたない人）への対策を徹底します。</a:t>
            </a:r>
          </a:p>
          <a:p>
            <a:r>
              <a:rPr lang="ja-JP" altLang="en-US" dirty="0" smtClean="0"/>
              <a:t>→予防接種（能動免疫）、受動免疫（免疫グロブリン注射）抗菌剤（抗結核剤、抗生剤、抗ウイルス剤）等</a:t>
            </a:r>
          </a:p>
          <a:p>
            <a:endParaRPr lang="ja-JP" altLang="en-US" dirty="0" smtClean="0"/>
          </a:p>
          <a:p>
            <a:r>
              <a:rPr lang="ja-JP" altLang="en-US" dirty="0" smtClean="0"/>
              <a:t>⇒</a:t>
            </a:r>
            <a:r>
              <a:rPr lang="en-US" altLang="ja-JP" dirty="0" smtClean="0"/>
              <a:t>『</a:t>
            </a:r>
            <a:r>
              <a:rPr lang="ja-JP" altLang="en-US" dirty="0" smtClean="0"/>
              <a:t>改定新版　乳児院養育指針</a:t>
            </a:r>
            <a:r>
              <a:rPr lang="en-US" altLang="ja-JP" dirty="0" smtClean="0"/>
              <a:t>』</a:t>
            </a:r>
            <a:r>
              <a:rPr lang="ja-JP" altLang="en-US" dirty="0" smtClean="0"/>
              <a:t>第</a:t>
            </a:r>
            <a:r>
              <a:rPr lang="en-US" altLang="ja-JP" dirty="0" smtClean="0"/>
              <a:t>8</a:t>
            </a:r>
            <a:r>
              <a:rPr lang="ja-JP" altLang="en-US" dirty="0" smtClean="0"/>
              <a:t>章「疾病等への対応」参照</a:t>
            </a:r>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101</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89198756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ja-JP" altLang="ja-JP" dirty="0" smtClean="0"/>
              <a:t>月齢の低い乳幼児が、急激な経過をたどる症状を見極めるための知識を持ち、適切に対応できるようにしていきます。</a:t>
            </a:r>
            <a:endParaRPr lang="en-US" altLang="ja-JP" dirty="0" smtClean="0"/>
          </a:p>
          <a:p>
            <a:endParaRPr lang="ja-JP" altLang="ja-JP" dirty="0" smtClean="0"/>
          </a:p>
          <a:p>
            <a:r>
              <a:rPr lang="ja-JP" altLang="ja-JP" dirty="0" smtClean="0"/>
              <a:t>⇒『改定新版　乳児院養育指針』第</a:t>
            </a:r>
            <a:r>
              <a:rPr lang="en-US" altLang="ja-JP" dirty="0" smtClean="0"/>
              <a:t>8</a:t>
            </a:r>
            <a:r>
              <a:rPr lang="ja-JP" altLang="ja-JP" dirty="0" smtClean="0"/>
              <a:t>章</a:t>
            </a:r>
          </a:p>
          <a:p>
            <a:endParaRPr lang="en-US" altLang="ja-JP" dirty="0" smtClean="0"/>
          </a:p>
          <a:p>
            <a:r>
              <a:rPr lang="ja-JP" altLang="en-US" dirty="0" smtClean="0"/>
              <a:t>　施設での救急処置は、異常を発見し、生命の維持に努め、肉体的・精神的苦痛を出来るだけ和らげながら、状態を悪化させずに医療機関に転送することが基本となります。</a:t>
            </a:r>
          </a:p>
          <a:p>
            <a:r>
              <a:rPr lang="ja-JP" altLang="en-US" dirty="0" smtClean="0"/>
              <a:t>　乳幼児は痛みの程度・位置の訴えが不十分であるため、状態判断が困難であることが多く、また、急激に悪化する場合もあり、十分な観察が必要です。</a:t>
            </a:r>
          </a:p>
          <a:p>
            <a:r>
              <a:rPr lang="ja-JP" altLang="en-US" dirty="0" smtClean="0"/>
              <a:t>　救急処置が必要な場合、冷静かつ機敏に適切な処置が要求され、観察と処置と平行して、救援の依頼や医療機関への搬送の準備も早く行うことが求められます。</a:t>
            </a:r>
          </a:p>
          <a:p>
            <a:r>
              <a:rPr lang="ja-JP" altLang="en-US" dirty="0" smtClean="0"/>
              <a:t>　日頃から、訓練し手順を身に付けることが重要になります。</a:t>
            </a:r>
          </a:p>
          <a:p>
            <a:endParaRPr lang="ja-JP" altLang="en-US" dirty="0" smtClean="0"/>
          </a:p>
          <a:p>
            <a:r>
              <a:rPr lang="ja-JP" altLang="en-US" dirty="0" smtClean="0"/>
              <a:t>　消防局が実施する普通救命講習会、上級救命講習会等を利用し、救急時の対応（心肺蘇生法の手順および</a:t>
            </a:r>
            <a:r>
              <a:rPr lang="en-US" altLang="ja-JP" dirty="0" smtClean="0"/>
              <a:t>AED</a:t>
            </a:r>
            <a:r>
              <a:rPr lang="ja-JP" altLang="en-US" dirty="0" smtClean="0"/>
              <a:t>の使用方法、異物除去法など）を習得する方法もあります。</a:t>
            </a:r>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102</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95348397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103</a:t>
            </a:fld>
            <a:endParaRPr lang="ja-JP" altLang="en-US"/>
          </a:p>
        </p:txBody>
      </p:sp>
      <p:sp>
        <p:nvSpPr>
          <p:cNvPr id="6" name="スライド イメージ プレースホルダー 5"/>
          <p:cNvSpPr>
            <a:spLocks noGrp="1" noRot="1" noChangeAspect="1"/>
          </p:cNvSpPr>
          <p:nvPr>
            <p:ph type="sldImg"/>
          </p:nvPr>
        </p:nvSpPr>
        <p:spPr>
          <a:xfrm>
            <a:off x="1166813" y="247650"/>
            <a:ext cx="4473575" cy="3354388"/>
          </a:xfrm>
        </p:spPr>
      </p:sp>
      <p:sp>
        <p:nvSpPr>
          <p:cNvPr id="7" name="ノート プレースホルダー 6"/>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5315818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smtClean="0"/>
              <a:t>□</a:t>
            </a:r>
            <a:r>
              <a:rPr lang="ja-JP" altLang="ja-JP" dirty="0" smtClean="0"/>
              <a:t>乳幼児の日々の生活の様子を把握し、個々の子どもの理解を深めます</a:t>
            </a:r>
            <a:r>
              <a:rPr lang="ja-JP" altLang="en-US" dirty="0" smtClean="0"/>
              <a:t>。</a:t>
            </a:r>
            <a:endParaRPr lang="en-US" altLang="ja-JP" dirty="0" smtClean="0"/>
          </a:p>
          <a:p>
            <a:pPr lvl="0"/>
            <a:endParaRPr lang="ja-JP" altLang="ja-JP" dirty="0" smtClean="0"/>
          </a:p>
          <a:p>
            <a:pPr lvl="0"/>
            <a:r>
              <a:rPr lang="ja-JP" altLang="en-US" dirty="0"/>
              <a:t>□</a:t>
            </a:r>
            <a:r>
              <a:rPr lang="ja-JP" altLang="ja-JP" dirty="0" smtClean="0"/>
              <a:t>生活臨床の意義を理解し、実践の基盤としましょう</a:t>
            </a:r>
            <a:r>
              <a:rPr lang="ja-JP" altLang="en-US" dirty="0" smtClean="0"/>
              <a:t>。</a:t>
            </a:r>
            <a:endParaRPr lang="ja-JP" altLang="ja-JP" dirty="0" smtClean="0"/>
          </a:p>
          <a:p>
            <a:endParaRPr lang="ja-JP" altLang="ja-JP" dirty="0" smtClean="0"/>
          </a:p>
          <a:p>
            <a:r>
              <a:rPr lang="ja-JP" altLang="en-US" dirty="0" smtClean="0"/>
              <a:t>　</a:t>
            </a:r>
            <a:r>
              <a:rPr lang="ja-JP" altLang="ja-JP" dirty="0" smtClean="0"/>
              <a:t>「乳児院における心理支援」とは、どういう支援を指し示すのでしょうか。</a:t>
            </a:r>
          </a:p>
          <a:p>
            <a:r>
              <a:rPr lang="ja-JP" altLang="en-US" dirty="0" smtClean="0"/>
              <a:t>　</a:t>
            </a:r>
            <a:r>
              <a:rPr lang="ja-JP" altLang="ja-JP" dirty="0" smtClean="0"/>
              <a:t>乳児院では、日々の生活</a:t>
            </a:r>
            <a:r>
              <a:rPr lang="ja-JP" altLang="en-US" dirty="0" smtClean="0"/>
              <a:t>の中での、治療的な視点が重要です。</a:t>
            </a:r>
            <a:endParaRPr lang="en-US" altLang="ja-JP" dirty="0" smtClean="0"/>
          </a:p>
          <a:p>
            <a:r>
              <a:rPr lang="ja-JP" altLang="en-US" dirty="0" smtClean="0"/>
              <a:t>　また、乳幼児の暮らしにアプローチしていくことが必要です。</a:t>
            </a:r>
            <a:endParaRPr lang="en-US" altLang="ja-JP" dirty="0" smtClean="0"/>
          </a:p>
          <a:p>
            <a:r>
              <a:rPr lang="ja-JP" altLang="en-US" dirty="0" smtClean="0"/>
              <a:t>　心理職は、他職種の中のチームの一員です。</a:t>
            </a:r>
            <a:endParaRPr lang="en-US" altLang="ja-JP" dirty="0" smtClean="0"/>
          </a:p>
          <a:p>
            <a:endParaRPr lang="ja-JP" altLang="ja-JP" dirty="0" smtClean="0"/>
          </a:p>
          <a:p>
            <a:r>
              <a:rPr lang="ja-JP" altLang="en-US" dirty="0" smtClean="0"/>
              <a:t>　</a:t>
            </a:r>
            <a:r>
              <a:rPr lang="ja-JP" altLang="ja-JP" dirty="0" smtClean="0"/>
              <a:t>乳児院に心理士の配置が施行されたのは、平成</a:t>
            </a:r>
            <a:r>
              <a:rPr lang="en-US" altLang="ja-JP" dirty="0" smtClean="0"/>
              <a:t>18</a:t>
            </a:r>
            <a:r>
              <a:rPr lang="ja-JP" altLang="ja-JP" dirty="0" smtClean="0"/>
              <a:t>年度からですが、そこには、関わりの難しい保護者の増加、虐待等で様々な傷つきや、発達の躓きを背負った子どもの増加により、普段の養育がかなり困難になりつつあることが背景にありました。</a:t>
            </a:r>
          </a:p>
          <a:p>
            <a:r>
              <a:rPr lang="ja-JP" altLang="en-US" dirty="0" smtClean="0"/>
              <a:t>　</a:t>
            </a:r>
            <a:r>
              <a:rPr lang="ja-JP" altLang="ja-JP" dirty="0" smtClean="0"/>
              <a:t>養育の営み事態は、理解できると思われますが、この乳児院の“集団”の場で、一人ひとりに応じて養育を行う難しさは、計り知れません。そこに、複雑な背景を背負った子ども達が次々に入所してくる中、日々の普段通りの養育はさらに難しくなっていきます。</a:t>
            </a:r>
          </a:p>
          <a:p>
            <a:r>
              <a:rPr lang="ja-JP" altLang="en-US" dirty="0" smtClean="0"/>
              <a:t>　</a:t>
            </a:r>
            <a:r>
              <a:rPr lang="ja-JP" altLang="ja-JP" dirty="0" smtClean="0"/>
              <a:t>乳児院に入所してくる子ども達の背景を視野に、子どもの状況を理解し、今後の育ちに必要な関わりを見立てるためには、心理士も実際の生活に溶け込み、生身の子ども達の様子を観察し、関わりながら、皆で一緒に具体的に考えていくことが必要です。</a:t>
            </a:r>
            <a:endParaRPr lang="en-US" altLang="ja-JP" dirty="0" smtClean="0"/>
          </a:p>
          <a:p>
            <a:endParaRPr lang="en-US" altLang="ja-JP" dirty="0" smtClean="0"/>
          </a:p>
          <a:p>
            <a:r>
              <a:rPr lang="ja-JP" altLang="en-US" dirty="0" smtClean="0"/>
              <a:t>　</a:t>
            </a:r>
            <a:r>
              <a:rPr lang="ja-JP" altLang="ja-JP" dirty="0" smtClean="0"/>
              <a:t>すなわち、養育者であるすべてのスタッフが、心理支援の担い手となるのです。心理士は、</a:t>
            </a:r>
            <a:r>
              <a:rPr lang="ja-JP" altLang="en-US" dirty="0" smtClean="0"/>
              <a:t>他職種の中の</a:t>
            </a:r>
            <a:r>
              <a:rPr lang="ja-JP" altLang="ja-JP" dirty="0" smtClean="0"/>
              <a:t>養育者チームの一員として、共に考え、必要に応じてそれぞれへの関わりを行います。</a:t>
            </a:r>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104</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33386490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ja-JP" altLang="en-US" dirty="0" smtClean="0"/>
              <a:t>心理職の専門性を活かし、養育チームの一員としてアセスメントや自立支援計画の策定に協力しましょう。</a:t>
            </a:r>
            <a:endParaRPr lang="en-US" altLang="ja-JP" dirty="0" smtClean="0"/>
          </a:p>
          <a:p>
            <a:endParaRPr lang="en-US" altLang="ja-JP" dirty="0" smtClean="0"/>
          </a:p>
          <a:p>
            <a:r>
              <a:rPr lang="ja-JP" altLang="en-US" dirty="0" smtClean="0"/>
              <a:t>　</a:t>
            </a:r>
            <a:r>
              <a:rPr lang="ja-JP" altLang="ja-JP" dirty="0" smtClean="0"/>
              <a:t>心理職の専門性とは、何でしょうか。</a:t>
            </a:r>
          </a:p>
          <a:p>
            <a:r>
              <a:rPr lang="ja-JP" altLang="en-US" dirty="0" smtClean="0"/>
              <a:t>　</a:t>
            </a:r>
            <a:r>
              <a:rPr lang="ja-JP" altLang="ja-JP" dirty="0" smtClean="0"/>
              <a:t>関係性の中でしか生きられない人間の、様々な心のあり様を理解しながら、それを使ってより健全な方へ向かえるように、人に関わることと言えるでしょう。</a:t>
            </a:r>
          </a:p>
          <a:p>
            <a:r>
              <a:rPr lang="ja-JP" altLang="en-US" dirty="0" smtClean="0"/>
              <a:t>　</a:t>
            </a:r>
            <a:r>
              <a:rPr lang="ja-JP" altLang="ja-JP" dirty="0" smtClean="0"/>
              <a:t>乳児院は専門職の集まりであり、心理職もそのチームの一員として一緒に考えることができ、個々のケースについての理解の窓を拡げる役割が求められます。</a:t>
            </a:r>
          </a:p>
          <a:p>
            <a:r>
              <a:rPr lang="en-US" altLang="ja-JP" dirty="0" smtClean="0"/>
              <a:t> </a:t>
            </a:r>
            <a:endParaRPr lang="ja-JP" altLang="ja-JP" dirty="0" smtClean="0"/>
          </a:p>
          <a:p>
            <a:r>
              <a:rPr lang="ja-JP" altLang="en-US" dirty="0" smtClean="0"/>
              <a:t>　</a:t>
            </a:r>
            <a:r>
              <a:rPr lang="ja-JP" altLang="ja-JP" dirty="0" smtClean="0"/>
              <a:t>心理職の専門性を活かすとは、子どもの心のあり様を考え、理解しながら、スタッフと共有し、日々の養育の営みの中で、それぞれの子どもに対して、健全な成長をもたらせるように関わる手立てを共に考えていくことにあると言えます。すなわち、個々のケースのアセスメントに携わり、自立支援計画の策定にも協力していくことになります。</a:t>
            </a:r>
          </a:p>
          <a:p>
            <a:r>
              <a:rPr lang="en-US" altLang="ja-JP" dirty="0" smtClean="0"/>
              <a:t> </a:t>
            </a:r>
            <a:endParaRPr lang="ja-JP" altLang="ja-JP" dirty="0" smtClean="0"/>
          </a:p>
          <a:p>
            <a:r>
              <a:rPr lang="ja-JP" altLang="en-US" dirty="0" smtClean="0"/>
              <a:t>　</a:t>
            </a:r>
            <a:r>
              <a:rPr lang="ja-JP" altLang="ja-JP" dirty="0" smtClean="0"/>
              <a:t>また、心理職は</a:t>
            </a:r>
            <a:r>
              <a:rPr lang="ja-JP" altLang="en-US" dirty="0" smtClean="0"/>
              <a:t>、</a:t>
            </a:r>
            <a:r>
              <a:rPr lang="ja-JP" altLang="ja-JP" dirty="0" smtClean="0"/>
              <a:t>子どもと主たる養育者との関係性や、子どもと保護者との関係性を支える役割を担います。</a:t>
            </a:r>
            <a:endParaRPr lang="en-US" altLang="ja-JP" dirty="0" smtClean="0"/>
          </a:p>
          <a:p>
            <a:r>
              <a:rPr lang="ja-JP" altLang="en-US" dirty="0" smtClean="0"/>
              <a:t>　</a:t>
            </a:r>
            <a:r>
              <a:rPr lang="ja-JP" altLang="ja-JP" dirty="0" smtClean="0"/>
              <a:t>直接的に関わることもあれば、間接的に関わることもあります。子ども中心の視点を忘れず、共に考える姿勢で支援を行っていきます。</a:t>
            </a:r>
          </a:p>
          <a:p>
            <a:r>
              <a:rPr lang="ja-JP" altLang="en-US" dirty="0" smtClean="0"/>
              <a:t>　</a:t>
            </a:r>
            <a:r>
              <a:rPr lang="ja-JP" altLang="ja-JP" dirty="0" smtClean="0"/>
              <a:t>行き詰った養育者や子どもの、時には緩衝材に、時にはとまり木になれるように信頼関係を築いていきます。</a:t>
            </a:r>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105</a:t>
            </a:fld>
            <a:endParaRPr lang="ja-JP" altLang="en-US"/>
          </a:p>
        </p:txBody>
      </p:sp>
      <p:sp>
        <p:nvSpPr>
          <p:cNvPr id="10" name="スライド イメージ プレースホルダー 9"/>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87690951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引用・参考文献</a:t>
            </a:r>
            <a:endParaRPr lang="en-US" altLang="ja-JP" dirty="0"/>
          </a:p>
          <a:p>
            <a:endParaRPr lang="en-US" altLang="ja-JP" dirty="0"/>
          </a:p>
          <a:p>
            <a:r>
              <a:rPr lang="ja-JP" altLang="en-US" dirty="0"/>
              <a:t>＊関東ブロック職員育成研修会　資料</a:t>
            </a:r>
            <a:endParaRPr lang="en-US" altLang="ja-JP" dirty="0"/>
          </a:p>
          <a:p>
            <a:endParaRPr lang="en-US" altLang="ja-JP" dirty="0"/>
          </a:p>
          <a:p>
            <a:r>
              <a:rPr lang="ja-JP" altLang="en-US" dirty="0"/>
              <a:t>＊平成</a:t>
            </a:r>
            <a:r>
              <a:rPr lang="en-US" altLang="ja-JP" dirty="0"/>
              <a:t>25</a:t>
            </a:r>
            <a:r>
              <a:rPr lang="ja-JP" altLang="en-US" dirty="0"/>
              <a:t>年</a:t>
            </a:r>
            <a:r>
              <a:rPr lang="en-US" altLang="ja-JP" dirty="0"/>
              <a:t>3</a:t>
            </a:r>
            <a:r>
              <a:rPr lang="ja-JP" altLang="en-US" dirty="0"/>
              <a:t>月　</a:t>
            </a:r>
            <a:r>
              <a:rPr lang="en-US" altLang="ja-JP" dirty="0"/>
              <a:t>(</a:t>
            </a:r>
            <a:r>
              <a:rPr lang="ja-JP" altLang="en-US" dirty="0"/>
              <a:t>編</a:t>
            </a:r>
            <a:r>
              <a:rPr lang="en-US" altLang="ja-JP" dirty="0"/>
              <a:t>)</a:t>
            </a:r>
            <a:r>
              <a:rPr lang="ja-JP" altLang="en-US" dirty="0"/>
              <a:t>全国乳児福祉協議会　アセスメントツール作業委員会　　乳児院に</a:t>
            </a:r>
            <a:r>
              <a:rPr lang="ja-JP" altLang="en-US" dirty="0" smtClean="0"/>
              <a:t>おける</a:t>
            </a:r>
            <a:r>
              <a:rPr lang="ja-JP" altLang="en-US" dirty="0"/>
              <a:t>アセスメントガイド－社会的養護における人生初期のアセスメント－子どもの</a:t>
            </a:r>
            <a:r>
              <a:rPr lang="ja-JP" altLang="en-US" dirty="0" smtClean="0"/>
              <a:t>養育の</a:t>
            </a:r>
            <a:r>
              <a:rPr lang="ja-JP" altLang="en-US" dirty="0"/>
              <a:t>質を高めるために　　社会福祉法人　全国社会福祉協議会　全国乳児福祉協議会　</a:t>
            </a:r>
            <a:endParaRPr lang="en-US" altLang="ja-JP" dirty="0"/>
          </a:p>
          <a:p>
            <a:endParaRPr lang="en-US" altLang="ja-JP" dirty="0"/>
          </a:p>
          <a:p>
            <a:r>
              <a:rPr lang="ja-JP" altLang="en-US" dirty="0"/>
              <a:t>＊平成</a:t>
            </a:r>
            <a:r>
              <a:rPr lang="en-US" altLang="ja-JP" dirty="0"/>
              <a:t>26</a:t>
            </a:r>
            <a:r>
              <a:rPr lang="ja-JP" altLang="en-US" dirty="0"/>
              <a:t>年</a:t>
            </a:r>
            <a:r>
              <a:rPr lang="en-US" altLang="ja-JP" dirty="0"/>
              <a:t>6</a:t>
            </a:r>
            <a:r>
              <a:rPr lang="ja-JP" altLang="en-US" dirty="0"/>
              <a:t>月　</a:t>
            </a:r>
            <a:r>
              <a:rPr lang="en-US" altLang="ja-JP" dirty="0"/>
              <a:t>(</a:t>
            </a:r>
            <a:r>
              <a:rPr lang="ja-JP" altLang="en-US" dirty="0"/>
              <a:t>編</a:t>
            </a:r>
            <a:r>
              <a:rPr lang="en-US" altLang="ja-JP" dirty="0"/>
              <a:t>)</a:t>
            </a:r>
            <a:r>
              <a:rPr lang="ja-JP" altLang="en-US" dirty="0"/>
              <a:t>全国乳児福祉協議会　乳児院の心理職ガイドライン作業委員会　　</a:t>
            </a:r>
            <a:r>
              <a:rPr lang="ja-JP" altLang="en-US" dirty="0" smtClean="0"/>
              <a:t>乳児院</a:t>
            </a:r>
            <a:r>
              <a:rPr lang="ja-JP" altLang="en-US" dirty="0"/>
              <a:t>における心理職のガイドライン　　社会福祉法人　全国社会福祉協議会　</a:t>
            </a:r>
            <a:r>
              <a:rPr lang="ja-JP" altLang="en-US" dirty="0" smtClean="0"/>
              <a:t>全国乳児</a:t>
            </a:r>
            <a:r>
              <a:rPr lang="ja-JP" altLang="en-US" dirty="0"/>
              <a:t>福祉協議会　</a:t>
            </a:r>
            <a:endParaRPr lang="en-US" altLang="ja-JP" dirty="0"/>
          </a:p>
          <a:p>
            <a:endParaRPr lang="en-US" altLang="ja-JP" dirty="0"/>
          </a:p>
          <a:p>
            <a:r>
              <a:rPr lang="ja-JP" altLang="en-US" dirty="0"/>
              <a:t>＊平成</a:t>
            </a:r>
            <a:r>
              <a:rPr lang="en-US" altLang="ja-JP" dirty="0"/>
              <a:t>27</a:t>
            </a:r>
            <a:r>
              <a:rPr lang="ja-JP" altLang="en-US" dirty="0"/>
              <a:t>年</a:t>
            </a:r>
            <a:r>
              <a:rPr lang="en-US" altLang="ja-JP" dirty="0"/>
              <a:t>2</a:t>
            </a:r>
            <a:r>
              <a:rPr lang="ja-JP" altLang="en-US" dirty="0"/>
              <a:t>月　</a:t>
            </a:r>
            <a:r>
              <a:rPr lang="en-US" altLang="ja-JP" dirty="0"/>
              <a:t>(</a:t>
            </a:r>
            <a:r>
              <a:rPr lang="ja-JP" altLang="en-US" dirty="0"/>
              <a:t>編</a:t>
            </a:r>
            <a:r>
              <a:rPr lang="en-US" altLang="ja-JP" dirty="0"/>
              <a:t>)</a:t>
            </a:r>
            <a:r>
              <a:rPr lang="ja-JP" altLang="en-US" dirty="0"/>
              <a:t>全国乳児福祉協議会　広報・研修委員会　　改訂新版　　乳児院</a:t>
            </a:r>
            <a:r>
              <a:rPr lang="ja-JP" altLang="en-US" dirty="0" smtClean="0"/>
              <a:t>養育指針</a:t>
            </a:r>
            <a:r>
              <a:rPr lang="ja-JP" altLang="en-US" dirty="0"/>
              <a:t>　　社会福祉法人　全国社会福祉協議会　全国乳児福祉協議会　</a:t>
            </a:r>
            <a:endParaRPr lang="en-US" altLang="ja-JP" dirty="0"/>
          </a:p>
          <a:p>
            <a:endParaRPr lang="en-US" altLang="ja-JP" dirty="0"/>
          </a:p>
          <a:p>
            <a:r>
              <a:rPr lang="ja-JP" altLang="en-US" dirty="0"/>
              <a:t>＊平成</a:t>
            </a:r>
            <a:r>
              <a:rPr lang="en-US" altLang="ja-JP" dirty="0"/>
              <a:t>27</a:t>
            </a:r>
            <a:r>
              <a:rPr lang="ja-JP" altLang="en-US" dirty="0"/>
              <a:t>年</a:t>
            </a:r>
            <a:r>
              <a:rPr lang="en-US" altLang="ja-JP" dirty="0"/>
              <a:t>3</a:t>
            </a:r>
            <a:r>
              <a:rPr lang="ja-JP" altLang="en-US" dirty="0"/>
              <a:t>月　</a:t>
            </a:r>
            <a:r>
              <a:rPr lang="en-US" altLang="ja-JP" dirty="0"/>
              <a:t>(</a:t>
            </a:r>
            <a:r>
              <a:rPr lang="ja-JP" altLang="en-US" dirty="0"/>
              <a:t>編</a:t>
            </a:r>
            <a:r>
              <a:rPr lang="en-US" altLang="ja-JP" dirty="0"/>
              <a:t>)</a:t>
            </a:r>
            <a:r>
              <a:rPr lang="ja-JP" altLang="en-US" dirty="0"/>
              <a:t>全国乳児福祉協議会　　乳児院の小規模化の際の人材育成検討</a:t>
            </a:r>
            <a:r>
              <a:rPr lang="ja-JP" altLang="en-US" dirty="0" smtClean="0"/>
              <a:t>委員会</a:t>
            </a:r>
            <a:r>
              <a:rPr lang="ja-JP" altLang="en-US" dirty="0"/>
              <a:t>　　「改訂　乳児院の研修体系－小規模化にも対応するための人材育成の指針－」　</a:t>
            </a:r>
            <a:r>
              <a:rPr lang="ja-JP" altLang="en-US" dirty="0" smtClean="0"/>
              <a:t>社会</a:t>
            </a:r>
            <a:r>
              <a:rPr lang="ja-JP" altLang="en-US" dirty="0"/>
              <a:t>福祉法人　全国社会福祉協議会　全国乳児福祉協議会</a:t>
            </a:r>
            <a:endParaRPr lang="en-US" altLang="ja-JP" dirty="0"/>
          </a:p>
          <a:p>
            <a:endParaRPr lang="en-US" altLang="ja-JP" dirty="0"/>
          </a:p>
          <a:p>
            <a:r>
              <a:rPr lang="ja-JP" altLang="en-US" dirty="0"/>
              <a:t>＊平成</a:t>
            </a:r>
            <a:r>
              <a:rPr lang="en-US" altLang="ja-JP" dirty="0"/>
              <a:t>28</a:t>
            </a:r>
            <a:r>
              <a:rPr lang="ja-JP" altLang="en-US" dirty="0"/>
              <a:t>年</a:t>
            </a:r>
            <a:r>
              <a:rPr lang="en-US" altLang="ja-JP" dirty="0"/>
              <a:t>3</a:t>
            </a:r>
            <a:r>
              <a:rPr lang="ja-JP" altLang="en-US" dirty="0"/>
              <a:t>月　</a:t>
            </a:r>
            <a:r>
              <a:rPr lang="en-US" altLang="ja-JP" dirty="0"/>
              <a:t>(</a:t>
            </a:r>
            <a:r>
              <a:rPr lang="ja-JP" altLang="en-US" dirty="0"/>
              <a:t>編</a:t>
            </a:r>
            <a:r>
              <a:rPr lang="en-US" altLang="ja-JP" dirty="0"/>
              <a:t>)</a:t>
            </a:r>
            <a:r>
              <a:rPr lang="ja-JP" altLang="en-US" dirty="0"/>
              <a:t>全国乳児福祉協議会　乳児院の研修体系具体化にむけた作業</a:t>
            </a:r>
            <a:r>
              <a:rPr lang="ja-JP" altLang="en-US" dirty="0" smtClean="0"/>
              <a:t>委員会</a:t>
            </a:r>
            <a:r>
              <a:rPr lang="ja-JP" altLang="en-US" dirty="0"/>
              <a:t>　　</a:t>
            </a:r>
            <a:r>
              <a:rPr lang="en-US" altLang="ja-JP" dirty="0"/>
              <a:t>『</a:t>
            </a:r>
            <a:r>
              <a:rPr lang="ja-JP" altLang="en-US" dirty="0"/>
              <a:t>初任職員にむけた研修小冊子　～乳児院の養育を担うスタートをきるため</a:t>
            </a:r>
            <a:r>
              <a:rPr lang="ja-JP" altLang="en-US" dirty="0" smtClean="0"/>
              <a:t>に～</a:t>
            </a:r>
            <a:r>
              <a:rPr lang="en-US" altLang="ja-JP" dirty="0"/>
              <a:t>』</a:t>
            </a:r>
            <a:r>
              <a:rPr lang="ja-JP" altLang="en-US" dirty="0"/>
              <a:t>　　社会福祉法人　全国社会福祉協議会　全国乳児福祉協議会　</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pPr lvl="0"/>
            <a:fld id="{5DC70DA3-BB47-4FF6-8897-CC9F87A596B0}" type="slidenum">
              <a:rPr lang="ja-JP" altLang="en-US" noProof="0" smtClean="0"/>
              <a:pPr lvl="0"/>
              <a:t>106</a:t>
            </a:fld>
            <a:endParaRPr lang="ja-JP" altLang="en-US" noProof="0"/>
          </a:p>
        </p:txBody>
      </p:sp>
      <p:sp>
        <p:nvSpPr>
          <p:cNvPr id="6" name="スライド イメージ プレースホルダー 5">
            <a:extLst>
              <a:ext uri="{FF2B5EF4-FFF2-40B4-BE49-F238E27FC236}">
                <a16:creationId xmlns="" xmlns:a16="http://schemas.microsoft.com/office/drawing/2014/main" id="{58BBC599-8BAB-4F81-8C8A-07AF24FB0584}"/>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97339145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私たち</a:t>
            </a:r>
            <a:r>
              <a:rPr lang="ja-JP" altLang="en-US" dirty="0"/>
              <a:t>が乳児院で出迎える子どもの多くは、虐待などの不適切な養育をきっかけに、保護者とは一旦離れて乳児院で生活することになった子どもたちですが、子どもにとっては慣れ親しんだ環境と人からの分離でも</a:t>
            </a:r>
            <a:r>
              <a:rPr lang="ja-JP" altLang="en-US" dirty="0" smtClean="0"/>
              <a:t>あります。</a:t>
            </a:r>
            <a:r>
              <a:rPr lang="ja-JP" altLang="en-US" dirty="0"/>
              <a:t>そうした背景も合わさって、子どもたちは、複雑で多岐にわたるニーズを抱えています。</a:t>
            </a:r>
            <a:endParaRPr lang="en-US" altLang="ja-JP" dirty="0"/>
          </a:p>
          <a:p>
            <a:endParaRPr lang="en-US" altLang="ja-JP" dirty="0"/>
          </a:p>
          <a:p>
            <a:r>
              <a:rPr lang="ja-JP" altLang="en-US" dirty="0" smtClean="0"/>
              <a:t>　乳幼児期</a:t>
            </a:r>
            <a:r>
              <a:rPr lang="ja-JP" altLang="en-US" dirty="0"/>
              <a:t>の子は、自分から言葉で伝えることができないだけで、いろいろなことを感じています。その子のニーズを汲み取り、応え、発達を支えていくためには、人や、もの、ことを含めた包括的な養育環境が重要になってきます。</a:t>
            </a:r>
            <a:endParaRPr lang="en-US" altLang="ja-JP" dirty="0"/>
          </a:p>
          <a:p>
            <a:r>
              <a:rPr lang="ja-JP" altLang="en-US" dirty="0"/>
              <a:t>⇒乳児院養育</a:t>
            </a:r>
            <a:r>
              <a:rPr lang="ja-JP" altLang="en-US" dirty="0" smtClean="0"/>
              <a:t>指針</a:t>
            </a:r>
            <a:r>
              <a:rPr lang="en-US" altLang="ja-JP" dirty="0" smtClean="0"/>
              <a:t>P.23</a:t>
            </a:r>
            <a:endParaRPr lang="en-US" altLang="ja-JP" dirty="0"/>
          </a:p>
          <a:p>
            <a:endParaRPr lang="en-US" altLang="ja-JP" dirty="0"/>
          </a:p>
          <a:p>
            <a:r>
              <a:rPr lang="ja-JP" altLang="en-US" dirty="0" smtClean="0"/>
              <a:t>　それぞれ</a:t>
            </a:r>
            <a:r>
              <a:rPr lang="ja-JP" altLang="en-US" dirty="0"/>
              <a:t>の子どもが持つニーズは様々なので、一人一人の個別性に合わせたより良い養育を目指していくために、集団養育から小規模グループケアの方向性へと</a:t>
            </a:r>
            <a:r>
              <a:rPr lang="ja-JP" altLang="en-US" dirty="0" smtClean="0"/>
              <a:t>移っています（乳児院</a:t>
            </a:r>
            <a:r>
              <a:rPr lang="ja-JP" altLang="en-US" dirty="0"/>
              <a:t>養育</a:t>
            </a:r>
            <a:r>
              <a:rPr lang="ja-JP" altLang="en-US" dirty="0" smtClean="0"/>
              <a:t>指針</a:t>
            </a:r>
            <a:r>
              <a:rPr lang="en-US" altLang="ja-JP" dirty="0" smtClean="0"/>
              <a:t>P.51</a:t>
            </a:r>
            <a:r>
              <a:rPr lang="ja-JP" altLang="en-US" dirty="0" smtClean="0"/>
              <a:t>）。</a:t>
            </a:r>
            <a:endParaRPr lang="en-US" altLang="ja-JP" dirty="0"/>
          </a:p>
        </p:txBody>
      </p:sp>
      <p:sp>
        <p:nvSpPr>
          <p:cNvPr id="4" name="スライド番号プレースホルダー 3"/>
          <p:cNvSpPr>
            <a:spLocks noGrp="1"/>
          </p:cNvSpPr>
          <p:nvPr>
            <p:ph type="sldNum" sz="quarter" idx="10"/>
          </p:nvPr>
        </p:nvSpPr>
        <p:spPr/>
        <p:txBody>
          <a:bodyPr/>
          <a:lstStyle/>
          <a:p>
            <a:pPr lvl="0"/>
            <a:fld id="{5DC70DA3-BB47-4FF6-8897-CC9F87A596B0}" type="slidenum">
              <a:rPr lang="ja-JP" altLang="en-US" noProof="0" smtClean="0"/>
              <a:pPr lvl="0"/>
              <a:t>107</a:t>
            </a:fld>
            <a:endParaRPr lang="ja-JP" altLang="en-US" noProof="0"/>
          </a:p>
        </p:txBody>
      </p:sp>
      <p:sp>
        <p:nvSpPr>
          <p:cNvPr id="6" name="スライド イメージ プレースホルダー 5">
            <a:extLst>
              <a:ext uri="{FF2B5EF4-FFF2-40B4-BE49-F238E27FC236}">
                <a16:creationId xmlns="" xmlns:a16="http://schemas.microsoft.com/office/drawing/2014/main" id="{A48CD72D-02F1-43FF-9A93-C277A5AF1A6E}"/>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86234903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小規模</a:t>
            </a:r>
            <a:r>
              <a:rPr lang="ja-JP" altLang="en-US" dirty="0"/>
              <a:t>グループケアとは、子ども</a:t>
            </a:r>
            <a:r>
              <a:rPr lang="en-US" altLang="ja-JP" dirty="0"/>
              <a:t>4</a:t>
            </a:r>
            <a:r>
              <a:rPr lang="ja-JP" altLang="en-US" dirty="0"/>
              <a:t>～</a:t>
            </a:r>
            <a:r>
              <a:rPr lang="en-US" altLang="ja-JP" dirty="0"/>
              <a:t>6</a:t>
            </a:r>
            <a:r>
              <a:rPr lang="ja-JP" altLang="en-US" dirty="0"/>
              <a:t>人構成での家庭的養育を指します。</a:t>
            </a:r>
            <a:endParaRPr lang="en-US" altLang="ja-JP" dirty="0"/>
          </a:p>
          <a:p>
            <a:endParaRPr lang="en-US" altLang="ja-JP" dirty="0"/>
          </a:p>
          <a:p>
            <a:r>
              <a:rPr lang="ja-JP" altLang="en-US" dirty="0" smtClean="0"/>
              <a:t>　乳幼児期</a:t>
            </a:r>
            <a:r>
              <a:rPr lang="ja-JP" altLang="en-US" dirty="0"/>
              <a:t>の場合は特に、子どもに合せた生活リズムを整えることと共に、生理的欲求の解消に手を当てていくことが大事です。そして、その子が脅かされないで落ち着ける環境を整えます。小規模の場合は、より、その子にとっての“安心できる環境”は何かを考え、配慮しやすくなる利点が</a:t>
            </a:r>
            <a:r>
              <a:rPr lang="ja-JP" altLang="en-US" dirty="0" smtClean="0"/>
              <a:t>あります。</a:t>
            </a:r>
            <a:endParaRPr lang="en-US" altLang="ja-JP" dirty="0"/>
          </a:p>
          <a:p>
            <a:endParaRPr lang="en-US" altLang="ja-JP" dirty="0"/>
          </a:p>
          <a:p>
            <a:r>
              <a:rPr lang="ja-JP" altLang="en-US" dirty="0" smtClean="0"/>
              <a:t>　集団</a:t>
            </a:r>
            <a:r>
              <a:rPr lang="ja-JP" altLang="en-US" dirty="0"/>
              <a:t>でも愛着関係を築くことができますが、小規模の場合は、子どもの人数も職員も少なく、特定の人たちとの関係が密になりやすいです。安心できる環境の中で、より安定した愛着関係へとつなげていくことが図りやすくなります。</a:t>
            </a:r>
            <a:endParaRPr lang="en-US" altLang="ja-JP" dirty="0"/>
          </a:p>
          <a:p>
            <a:r>
              <a:rPr lang="ja-JP" altLang="en-US" dirty="0" smtClean="0"/>
              <a:t>　小規模</a:t>
            </a:r>
            <a:r>
              <a:rPr lang="ja-JP" altLang="en-US" dirty="0"/>
              <a:t>は、子どもの人数が少ないので、より、子どもの求めているものが理解しやすくなり、適切に応答しやすくなります。その子が求めていること、求めているものを、より大切にできるところにも小規模の良さがあります。</a:t>
            </a:r>
            <a:endParaRPr lang="en-US" altLang="ja-JP" dirty="0"/>
          </a:p>
          <a:p>
            <a:endParaRPr lang="en-US" altLang="ja-JP" dirty="0"/>
          </a:p>
          <a:p>
            <a:r>
              <a:rPr lang="ja-JP" altLang="en-US" dirty="0" smtClean="0"/>
              <a:t>　気</a:t>
            </a:r>
            <a:r>
              <a:rPr lang="ja-JP" altLang="en-US" dirty="0"/>
              <a:t>をつけなければならないのは、小規模グループケアは、家庭的養育を目指すものでもありますが、単に小規模にすれば家庭的になるわけでも、養育環境改善につながるわけでもありません</a:t>
            </a:r>
            <a:r>
              <a:rPr lang="ja-JP" altLang="en-US" dirty="0" smtClean="0"/>
              <a:t>（乳児院</a:t>
            </a:r>
            <a:r>
              <a:rPr lang="ja-JP" altLang="en-US" dirty="0"/>
              <a:t>における心理職の</a:t>
            </a:r>
            <a:r>
              <a:rPr lang="ja-JP" altLang="en-US" dirty="0" smtClean="0"/>
              <a:t>ガイドライン</a:t>
            </a:r>
            <a:r>
              <a:rPr lang="en-US" altLang="ja-JP" dirty="0" smtClean="0"/>
              <a:t>P.45</a:t>
            </a:r>
            <a:r>
              <a:rPr lang="ja-JP" altLang="en-US" dirty="0"/>
              <a:t>）。</a:t>
            </a:r>
            <a:endParaRPr lang="en-US" altLang="ja-JP" dirty="0"/>
          </a:p>
          <a:p>
            <a:r>
              <a:rPr lang="ja-JP" altLang="en-US" dirty="0" smtClean="0"/>
              <a:t>　小規模</a:t>
            </a:r>
            <a:r>
              <a:rPr lang="ja-JP" altLang="en-US" dirty="0"/>
              <a:t>ケアの中で、何を目指すのか。その部屋や構造などを活かしながら、子どもの視点に立った良さへとつなげていくのは、私たちです。実はそれはとても難しいことで、小規模は特に、養育者としての価値観や、知識や技術が求められます。</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pPr lvl="0"/>
            <a:fld id="{5DC70DA3-BB47-4FF6-8897-CC9F87A596B0}" type="slidenum">
              <a:rPr lang="ja-JP" altLang="en-US" noProof="0" smtClean="0"/>
              <a:pPr lvl="0"/>
              <a:t>108</a:t>
            </a:fld>
            <a:endParaRPr lang="ja-JP" altLang="en-US" noProof="0"/>
          </a:p>
        </p:txBody>
      </p:sp>
      <p:sp>
        <p:nvSpPr>
          <p:cNvPr id="6" name="スライド イメージ プレースホルダー 5">
            <a:extLst>
              <a:ext uri="{FF2B5EF4-FFF2-40B4-BE49-F238E27FC236}">
                <a16:creationId xmlns="" xmlns:a16="http://schemas.microsoft.com/office/drawing/2014/main" id="{51245779-869A-4E37-A802-BD7C4FD98CD2}"/>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52050638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先ほど</a:t>
            </a:r>
            <a:r>
              <a:rPr lang="ja-JP" altLang="en-US" dirty="0"/>
              <a:t>も、小規模としての注意点について触れましたが、ここでは、別の視点で見た小規模としての注意点</a:t>
            </a:r>
            <a:r>
              <a:rPr lang="ja-JP" altLang="en-US" dirty="0" smtClean="0"/>
              <a:t>です。</a:t>
            </a:r>
            <a:endParaRPr lang="en-US" altLang="ja-JP" dirty="0"/>
          </a:p>
          <a:p>
            <a:endParaRPr lang="en-US" altLang="ja-JP" dirty="0"/>
          </a:p>
          <a:p>
            <a:r>
              <a:rPr lang="ja-JP" altLang="en-US" dirty="0" smtClean="0"/>
              <a:t>　小規模</a:t>
            </a:r>
            <a:r>
              <a:rPr lang="ja-JP" altLang="en-US" dirty="0"/>
              <a:t>の場合は、少人数ごとに部屋が区切られるため、互いのかかわりが見えにくくなります。そのことにより、注意し合うことも、助け合えることも少なくなったり、ちょっとした時間に、聞いたり相談したりといったこともしにくくなります。また、相手のかかわりを見ることで、学ぶといった機会も集団に比べると少なくなります。</a:t>
            </a:r>
            <a:endParaRPr lang="en-US" altLang="ja-JP" dirty="0"/>
          </a:p>
          <a:p>
            <a:endParaRPr lang="en-US" altLang="ja-JP" dirty="0"/>
          </a:p>
          <a:p>
            <a:r>
              <a:rPr lang="ja-JP" altLang="en-US" dirty="0" smtClean="0"/>
              <a:t>　次</a:t>
            </a:r>
            <a:r>
              <a:rPr lang="ja-JP" altLang="en-US" dirty="0"/>
              <a:t>に、子どもも職員も少人数による限られた人間関係になるので、その小規模内で話し合いをしやすくなる反面、他のグループのメンバーと話をすることが減るので、注意が必要です。うまくいっているときにはいいかもしれませんが、“言いづらさ”を抱えたときに、より悩みをため込みやすくなったり、一生懸命に取り組むほど、そのグループで固定的になり、実は閉鎖的になっていきやすくなるといった面も小規模にはあります。</a:t>
            </a:r>
            <a:endParaRPr lang="en-US" altLang="ja-JP" dirty="0"/>
          </a:p>
          <a:p>
            <a:endParaRPr lang="en-US" altLang="ja-JP" dirty="0"/>
          </a:p>
          <a:p>
            <a:r>
              <a:rPr lang="ja-JP" altLang="en-US" dirty="0" smtClean="0"/>
              <a:t>　その</a:t>
            </a:r>
            <a:r>
              <a:rPr lang="ja-JP" altLang="en-US" dirty="0"/>
              <a:t>ため、小規模は特にチームアプローチが重要になってきます。</a:t>
            </a:r>
            <a:endParaRPr lang="en-US" altLang="ja-JP" dirty="0"/>
          </a:p>
          <a:p>
            <a:r>
              <a:rPr lang="ja-JP" altLang="en-US" dirty="0" smtClean="0"/>
              <a:t>　小規模</a:t>
            </a:r>
            <a:r>
              <a:rPr lang="ja-JP" altLang="en-US" dirty="0"/>
              <a:t>は特に養育者が孤立しやすくなるので、それを支える一つとしてチームアプローチはあります。</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pPr lvl="0"/>
            <a:fld id="{5DC70DA3-BB47-4FF6-8897-CC9F87A596B0}" type="slidenum">
              <a:rPr lang="ja-JP" altLang="en-US" noProof="0" smtClean="0"/>
              <a:pPr lvl="0"/>
              <a:t>109</a:t>
            </a:fld>
            <a:endParaRPr lang="ja-JP" altLang="en-US" noProof="0"/>
          </a:p>
        </p:txBody>
      </p:sp>
      <p:sp>
        <p:nvSpPr>
          <p:cNvPr id="6" name="スライド イメージ プレースホルダー 5">
            <a:extLst>
              <a:ext uri="{FF2B5EF4-FFF2-40B4-BE49-F238E27FC236}">
                <a16:creationId xmlns="" xmlns:a16="http://schemas.microsoft.com/office/drawing/2014/main" id="{06D0CA24-9B49-4B24-8341-4AE2B6F3EF0F}"/>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84801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人材</a:t>
            </a:r>
            <a:r>
              <a:rPr lang="ja-JP" altLang="en-US" dirty="0"/>
              <a:t>育成のための研修のあり方には様々な形態があります。大きくはここにある</a:t>
            </a:r>
            <a:r>
              <a:rPr lang="en-US" altLang="ja-JP" dirty="0"/>
              <a:t>3</a:t>
            </a:r>
            <a:r>
              <a:rPr lang="ja-JP" altLang="en-US" dirty="0"/>
              <a:t>つがあります。</a:t>
            </a:r>
            <a:endParaRPr lang="en-US" altLang="ja-JP" dirty="0"/>
          </a:p>
          <a:p>
            <a:r>
              <a:rPr lang="ja-JP" altLang="en-US" dirty="0" smtClean="0"/>
              <a:t>　それぞれ</a:t>
            </a:r>
            <a:r>
              <a:rPr lang="ja-JP" altLang="en-US" dirty="0"/>
              <a:t>の特徴を確認して、活用することが望まれます</a:t>
            </a:r>
            <a:r>
              <a:rPr lang="ja-JP" altLang="en-US" dirty="0" smtClean="0"/>
              <a:t>。</a:t>
            </a:r>
            <a:endParaRPr lang="en-US" altLang="ja-JP" dirty="0"/>
          </a:p>
        </p:txBody>
      </p:sp>
      <p:sp>
        <p:nvSpPr>
          <p:cNvPr id="4" name="スライド番号プレースホルダー 3"/>
          <p:cNvSpPr>
            <a:spLocks noGrp="1"/>
          </p:cNvSpPr>
          <p:nvPr>
            <p:ph type="sldNum" sz="quarter" idx="10"/>
          </p:nvPr>
        </p:nvSpPr>
        <p:spPr/>
        <p:txBody>
          <a:bodyPr/>
          <a:lstStyle/>
          <a:p>
            <a:pPr lvl="0"/>
            <a:fld id="{1D41D0D0-B189-4CD0-8BC2-1D06F6EF1208}" type="slidenum">
              <a:rPr lang="ja-JP" altLang="en-US" noProof="0" smtClean="0"/>
              <a:pPr lvl="0"/>
              <a:t>11</a:t>
            </a:fld>
            <a:endParaRPr lang="ja-JP" altLang="en-US" noProof="0" dirty="0"/>
          </a:p>
        </p:txBody>
      </p:sp>
      <p:sp>
        <p:nvSpPr>
          <p:cNvPr id="7" name="スライド イメージ プレースホルダー 6">
            <a:extLst>
              <a:ext uri="{FF2B5EF4-FFF2-40B4-BE49-F238E27FC236}">
                <a16:creationId xmlns="" xmlns:a16="http://schemas.microsoft.com/office/drawing/2014/main" id="{EA87377F-2149-408D-BDEB-E0E9B6470357}"/>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43633769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チームアプローチ</a:t>
            </a:r>
            <a:r>
              <a:rPr lang="ja-JP" altLang="en-US" dirty="0"/>
              <a:t>とは、子どもにかかわる人々が、その立場を活かしたり、専門性を活かしながら、協働して、子どもの支援を行っていくことです。</a:t>
            </a:r>
            <a:endParaRPr lang="en-US" altLang="ja-JP" dirty="0"/>
          </a:p>
          <a:p>
            <a:endParaRPr lang="en-US" altLang="ja-JP" dirty="0"/>
          </a:p>
          <a:p>
            <a:r>
              <a:rPr lang="ja-JP" altLang="en-US" dirty="0" smtClean="0"/>
              <a:t>　乳児院</a:t>
            </a:r>
            <a:r>
              <a:rPr lang="ja-JP" altLang="en-US" dirty="0"/>
              <a:t>は、様々な立場の人や専門職がかかわっています。</a:t>
            </a:r>
            <a:endParaRPr lang="en-US" altLang="ja-JP" dirty="0"/>
          </a:p>
          <a:p>
            <a:r>
              <a:rPr lang="ja-JP" altLang="en-US" dirty="0" smtClean="0"/>
              <a:t>⇒</a:t>
            </a:r>
            <a:r>
              <a:rPr lang="ja-JP" altLang="en-US" dirty="0"/>
              <a:t>乳児院における心理職の</a:t>
            </a:r>
            <a:r>
              <a:rPr lang="ja-JP" altLang="en-US" dirty="0" smtClean="0"/>
              <a:t>ガイドライン</a:t>
            </a:r>
            <a:r>
              <a:rPr lang="en-US" altLang="ja-JP" dirty="0" smtClean="0"/>
              <a:t>P.5</a:t>
            </a:r>
            <a:endParaRPr lang="en-US" altLang="ja-JP" dirty="0"/>
          </a:p>
          <a:p>
            <a:r>
              <a:rPr lang="ja-JP" altLang="en-US" dirty="0" smtClean="0"/>
              <a:t>⇒乳児院養育指針</a:t>
            </a:r>
            <a:r>
              <a:rPr lang="en-US" altLang="ja-JP" dirty="0" smtClean="0"/>
              <a:t>P.275</a:t>
            </a:r>
            <a:endParaRPr lang="en-US" altLang="ja-JP" dirty="0"/>
          </a:p>
          <a:p>
            <a:endParaRPr lang="en-US" altLang="ja-JP" dirty="0"/>
          </a:p>
          <a:p>
            <a:r>
              <a:rPr lang="ja-JP" altLang="en-US" dirty="0" smtClean="0"/>
              <a:t>　乳児院</a:t>
            </a:r>
            <a:r>
              <a:rPr lang="ja-JP" altLang="en-US" dirty="0"/>
              <a:t>の中で言うなら、保育士や看護師、児童指導員など、直接養育職員と呼ばれる職員と、栄養士や家庭支援専門相談員、里親支援専門相談員、心理職、施設長や事務職、嘱託医など間接養育職員と呼ばれる職員がおり、それぞれの専門性も様々であり、例えば同じ職種であっても、新任職員、中堅職員、上級職員など立場が異なるだけ、視点も様々になってきます。</a:t>
            </a:r>
            <a:endParaRPr lang="en-US" altLang="ja-JP" dirty="0"/>
          </a:p>
          <a:p>
            <a:endParaRPr lang="en-US" altLang="ja-JP" dirty="0"/>
          </a:p>
          <a:p>
            <a:r>
              <a:rPr lang="ja-JP" altLang="en-US" dirty="0" smtClean="0"/>
              <a:t>　施設外</a:t>
            </a:r>
            <a:r>
              <a:rPr lang="ja-JP" altLang="en-US" dirty="0"/>
              <a:t>で言うなら、児童相談所や病院、療育相談センターや保健センターなどの機関も子どもの育ちに関わっています。</a:t>
            </a:r>
            <a:endParaRPr lang="en-US" altLang="ja-JP" dirty="0"/>
          </a:p>
          <a:p>
            <a:endParaRPr lang="en-US" altLang="ja-JP" dirty="0"/>
          </a:p>
          <a:p>
            <a:r>
              <a:rPr lang="ja-JP" altLang="en-US" dirty="0" smtClean="0"/>
              <a:t>　子ども</a:t>
            </a:r>
            <a:r>
              <a:rPr lang="ja-JP" altLang="en-US" dirty="0"/>
              <a:t>のニーズやケースに合わせて施設内・外の人で手を取り合い、それぞれの視点や専門性を活かしながら、子どもの利益を追い求めていくことがチームアプローチです。</a:t>
            </a:r>
            <a:endParaRPr lang="en-US" altLang="ja-JP" dirty="0"/>
          </a:p>
          <a:p>
            <a:endParaRPr lang="en-US" altLang="ja-JP" dirty="0"/>
          </a:p>
          <a:p>
            <a:r>
              <a:rPr lang="ja-JP" altLang="en-US" dirty="0" smtClean="0"/>
              <a:t>　多岐</a:t>
            </a:r>
            <a:r>
              <a:rPr lang="ja-JP" altLang="en-US" dirty="0"/>
              <a:t>にわたる子どものニーズに応えていく側面としてのチームアプローチと（乳児院における心理職の</a:t>
            </a:r>
            <a:r>
              <a:rPr lang="ja-JP" altLang="en-US" dirty="0" smtClean="0"/>
              <a:t>ガイドライン</a:t>
            </a:r>
            <a:r>
              <a:rPr lang="en-US" altLang="ja-JP" dirty="0" smtClean="0"/>
              <a:t>P.5</a:t>
            </a:r>
            <a:r>
              <a:rPr lang="ja-JP" altLang="en-US" dirty="0"/>
              <a:t>）、小規模ケアの課題解消の手段の側面としてのチームアプローチとも言えます。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pPr lvl="0"/>
            <a:fld id="{5DC70DA3-BB47-4FF6-8897-CC9F87A596B0}" type="slidenum">
              <a:rPr lang="ja-JP" altLang="en-US" noProof="0" smtClean="0"/>
              <a:pPr lvl="0"/>
              <a:t>110</a:t>
            </a:fld>
            <a:endParaRPr lang="ja-JP" altLang="en-US" noProof="0" dirty="0"/>
          </a:p>
        </p:txBody>
      </p:sp>
      <p:sp>
        <p:nvSpPr>
          <p:cNvPr id="6" name="スライド イメージ プレースホルダー 5">
            <a:extLst>
              <a:ext uri="{FF2B5EF4-FFF2-40B4-BE49-F238E27FC236}">
                <a16:creationId xmlns="" xmlns:a16="http://schemas.microsoft.com/office/drawing/2014/main" id="{D5228168-6A18-4A92-B8B6-F37FFD640D3E}"/>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407964488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lvl="0"/>
            <a:fld id="{5DC70DA3-BB47-4FF6-8897-CC9F87A596B0}" type="slidenum">
              <a:rPr lang="ja-JP" altLang="en-US" noProof="0" smtClean="0"/>
              <a:pPr lvl="0"/>
              <a:t>111</a:t>
            </a:fld>
            <a:endParaRPr lang="ja-JP" altLang="en-US" noProof="0" dirty="0"/>
          </a:p>
        </p:txBody>
      </p:sp>
      <p:sp>
        <p:nvSpPr>
          <p:cNvPr id="3" name="スライド イメージ プレースホルダー 2">
            <a:extLst>
              <a:ext uri="{FF2B5EF4-FFF2-40B4-BE49-F238E27FC236}">
                <a16:creationId xmlns="" xmlns:a16="http://schemas.microsoft.com/office/drawing/2014/main" id="{640CA470-32D5-4AB7-A2B7-DDAB9CBE664B}"/>
              </a:ext>
            </a:extLst>
          </p:cNvPr>
          <p:cNvSpPr>
            <a:spLocks noGrp="1" noRot="1" noChangeAspect="1"/>
          </p:cNvSpPr>
          <p:nvPr>
            <p:ph type="sldImg"/>
          </p:nvPr>
        </p:nvSpPr>
        <p:spPr>
          <a:xfrm>
            <a:off x="1166813" y="247650"/>
            <a:ext cx="4473575" cy="3354388"/>
          </a:xfrm>
        </p:spPr>
      </p:sp>
      <p:sp>
        <p:nvSpPr>
          <p:cNvPr id="5" name="ノート プレースホルダー 4">
            <a:extLst>
              <a:ext uri="{FF2B5EF4-FFF2-40B4-BE49-F238E27FC236}">
                <a16:creationId xmlns="" xmlns:a16="http://schemas.microsoft.com/office/drawing/2014/main" id="{1FB3AB55-0DE0-4EB5-902A-D29837FE1A8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6407184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lvl="0"/>
            <a:fld id="{5DC70DA3-BB47-4FF6-8897-CC9F87A596B0}" type="slidenum">
              <a:rPr lang="ja-JP" altLang="en-US" noProof="0" smtClean="0"/>
              <a:pPr lvl="0"/>
              <a:t>112</a:t>
            </a:fld>
            <a:endParaRPr lang="ja-JP" altLang="en-US" noProof="0" dirty="0"/>
          </a:p>
        </p:txBody>
      </p:sp>
      <p:sp>
        <p:nvSpPr>
          <p:cNvPr id="3" name="スライド イメージ プレースホルダー 2">
            <a:extLst>
              <a:ext uri="{FF2B5EF4-FFF2-40B4-BE49-F238E27FC236}">
                <a16:creationId xmlns="" xmlns:a16="http://schemas.microsoft.com/office/drawing/2014/main" id="{0078C761-F331-4149-A389-35D860FADEDF}"/>
              </a:ext>
            </a:extLst>
          </p:cNvPr>
          <p:cNvSpPr>
            <a:spLocks noGrp="1" noRot="1" noChangeAspect="1"/>
          </p:cNvSpPr>
          <p:nvPr>
            <p:ph type="sldImg"/>
          </p:nvPr>
        </p:nvSpPr>
        <p:spPr>
          <a:xfrm>
            <a:off x="1166813" y="247650"/>
            <a:ext cx="4473575" cy="3354388"/>
          </a:xfrm>
        </p:spPr>
      </p:sp>
      <p:sp>
        <p:nvSpPr>
          <p:cNvPr id="5" name="ノート プレースホルダー 4">
            <a:extLst>
              <a:ext uri="{FF2B5EF4-FFF2-40B4-BE49-F238E27FC236}">
                <a16:creationId xmlns="" xmlns:a16="http://schemas.microsoft.com/office/drawing/2014/main" id="{30A2FCE7-A60E-46E1-86A4-ABD898063C5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3594334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lvl="0"/>
            <a:fld id="{5DC70DA3-BB47-4FF6-8897-CC9F87A596B0}" type="slidenum">
              <a:rPr lang="ja-JP" altLang="en-US" noProof="0" smtClean="0"/>
              <a:pPr lvl="0"/>
              <a:t>113</a:t>
            </a:fld>
            <a:endParaRPr lang="ja-JP" altLang="en-US" noProof="0" dirty="0"/>
          </a:p>
        </p:txBody>
      </p:sp>
      <p:sp>
        <p:nvSpPr>
          <p:cNvPr id="3" name="スライド イメージ プレースホルダー 2">
            <a:extLst>
              <a:ext uri="{FF2B5EF4-FFF2-40B4-BE49-F238E27FC236}">
                <a16:creationId xmlns="" xmlns:a16="http://schemas.microsoft.com/office/drawing/2014/main" id="{20C28EA5-BEA6-4EAB-8887-0697B261148A}"/>
              </a:ext>
            </a:extLst>
          </p:cNvPr>
          <p:cNvSpPr>
            <a:spLocks noGrp="1" noRot="1" noChangeAspect="1"/>
          </p:cNvSpPr>
          <p:nvPr>
            <p:ph type="sldImg"/>
          </p:nvPr>
        </p:nvSpPr>
        <p:spPr>
          <a:xfrm>
            <a:off x="1166813" y="247650"/>
            <a:ext cx="4473575" cy="3354388"/>
          </a:xfrm>
        </p:spPr>
      </p:sp>
      <p:sp>
        <p:nvSpPr>
          <p:cNvPr id="5" name="ノート プレースホルダー 4">
            <a:extLst>
              <a:ext uri="{FF2B5EF4-FFF2-40B4-BE49-F238E27FC236}">
                <a16:creationId xmlns="" xmlns:a16="http://schemas.microsoft.com/office/drawing/2014/main" id="{FF258AC0-EFE0-4CB2-BD08-5C20753729E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7519667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チームアプローチ</a:t>
            </a:r>
            <a:r>
              <a:rPr lang="ja-JP" altLang="en-US" dirty="0"/>
              <a:t>にあたり、専門職として、チームの一員として、実践していくためには、どんなことを意識したらいいのでしょうか？</a:t>
            </a:r>
            <a:endParaRPr lang="en-US" altLang="ja-JP" dirty="0"/>
          </a:p>
          <a:p>
            <a:endParaRPr lang="en-US" altLang="ja-JP" dirty="0"/>
          </a:p>
          <a:p>
            <a:r>
              <a:rPr lang="ja-JP" altLang="en-US" dirty="0" smtClean="0"/>
              <a:t>　まず</a:t>
            </a:r>
            <a:r>
              <a:rPr lang="ja-JP" altLang="en-US" dirty="0"/>
              <a:t>、「専門職としての役割」について。</a:t>
            </a:r>
            <a:r>
              <a:rPr lang="en-US" altLang="ja-JP" dirty="0"/>
              <a:t> </a:t>
            </a:r>
          </a:p>
          <a:p>
            <a:r>
              <a:rPr lang="ja-JP" altLang="en-US" dirty="0" smtClean="0"/>
              <a:t>　自分</a:t>
            </a:r>
            <a:r>
              <a:rPr lang="ja-JP" altLang="en-US" dirty="0"/>
              <a:t>の職種の専門性と聞いて、どんなことが頭に浮かびますか？どんなことを学んでその資格を得ましたか？自分の職種の専門性を理解するというのは案外難しいことかもしれません。</a:t>
            </a:r>
            <a:endParaRPr lang="en-US" altLang="ja-JP" dirty="0"/>
          </a:p>
          <a:p>
            <a:r>
              <a:rPr lang="ja-JP" altLang="en-US" dirty="0" smtClean="0"/>
              <a:t>　その</a:t>
            </a:r>
            <a:r>
              <a:rPr lang="ja-JP" altLang="en-US" dirty="0"/>
              <a:t>職種に求められている専門性がありますが、専門性を発揮するためには、自分が持っている専門性を自分自身が知ることが必要です。乳児院において、自分の職種の専門性はどういうところにあるのか、仕事を続けていく上で、ぜひ忘れずに考えていってください。専門性を理解し、実践していくことを目指しましょう。</a:t>
            </a:r>
            <a:endParaRPr lang="en-US" altLang="ja-JP" dirty="0"/>
          </a:p>
          <a:p>
            <a:endParaRPr lang="en-US" altLang="ja-JP" dirty="0"/>
          </a:p>
          <a:p>
            <a:r>
              <a:rPr lang="ja-JP" altLang="en-US" dirty="0" smtClean="0"/>
              <a:t>　次</a:t>
            </a:r>
            <a:r>
              <a:rPr lang="ja-JP" altLang="en-US" dirty="0"/>
              <a:t>に、「チームの一員としての役割」について。</a:t>
            </a:r>
            <a:endParaRPr lang="en-US" altLang="ja-JP" dirty="0"/>
          </a:p>
          <a:p>
            <a:r>
              <a:rPr lang="ja-JP" altLang="en-US" dirty="0" smtClean="0"/>
              <a:t>　チームアプローチ</a:t>
            </a:r>
            <a:r>
              <a:rPr lang="ja-JP" altLang="en-US" dirty="0"/>
              <a:t>の中身は、一人の意見優先ではなく、経験年数も関係なく、誰もがチームの一員として、チームで話し合い養育していくことです。その選択が、何より子どもにとって、より良いものであるよう、子どもの立場にたって議論できる関係こそ、よりよきチームワークです。議論していく中で、考えがずれた場合には、「何が一番子どもの利益になるか」というところに立ち戻って考えます。</a:t>
            </a:r>
            <a:endParaRPr lang="en-US" altLang="ja-JP" dirty="0"/>
          </a:p>
          <a:p>
            <a:endParaRPr lang="en-US" altLang="ja-JP" dirty="0"/>
          </a:p>
          <a:p>
            <a:r>
              <a:rPr lang="ja-JP" altLang="en-US" dirty="0" smtClean="0"/>
              <a:t>　時</a:t>
            </a:r>
            <a:r>
              <a:rPr lang="ja-JP" altLang="en-US" dirty="0"/>
              <a:t>に、自分の思うようにいかないこともありますが、思ったことは伝えていき、話し合いながら、子どもにとっての落としどころを探していきましょう。最終的に自分の意見とは違う結論になった場合には、チームとしての結論に沿うことも、チームアプローチの中身です。</a:t>
            </a:r>
            <a:endParaRPr lang="en-US" altLang="ja-JP" dirty="0"/>
          </a:p>
          <a:p>
            <a:endParaRPr lang="en-US" altLang="ja-JP" dirty="0"/>
          </a:p>
          <a:p>
            <a:r>
              <a:rPr lang="ja-JP" altLang="en-US" dirty="0" smtClean="0"/>
              <a:t>　チームアプローチ</a:t>
            </a:r>
            <a:r>
              <a:rPr lang="ja-JP" altLang="en-US" dirty="0"/>
              <a:t>を維持するためには、いわゆる「ホウレンソウ」である、報告・連絡・相談が欠かせません。「ホウレンソウ」は全ての仕事上での基本になりますが、仕事の方向性の確認をすることができ、仕事の流れを円滑にすることと、日々の何気ないやりとりが、活発に意見を出し合える関係性へとつながり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pPr lvl="0"/>
            <a:fld id="{5DC70DA3-BB47-4FF6-8897-CC9F87A596B0}" type="slidenum">
              <a:rPr lang="ja-JP" altLang="en-US" noProof="0" smtClean="0"/>
              <a:pPr lvl="0"/>
              <a:t>114</a:t>
            </a:fld>
            <a:endParaRPr lang="ja-JP" altLang="en-US" noProof="0" dirty="0"/>
          </a:p>
        </p:txBody>
      </p:sp>
      <p:sp>
        <p:nvSpPr>
          <p:cNvPr id="6" name="スライド イメージ プレースホルダー 5">
            <a:extLst>
              <a:ext uri="{FF2B5EF4-FFF2-40B4-BE49-F238E27FC236}">
                <a16:creationId xmlns="" xmlns:a16="http://schemas.microsoft.com/office/drawing/2014/main" id="{3EA4AE1B-9D2E-4D68-BCEA-41E8C4B0A9DA}"/>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14964473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養育</a:t>
            </a:r>
            <a:r>
              <a:rPr lang="ja-JP" altLang="en-US" dirty="0"/>
              <a:t>の質を保ち、上げていくために欠かせないことがあります。</a:t>
            </a:r>
            <a:endParaRPr lang="en-US" altLang="ja-JP" dirty="0"/>
          </a:p>
          <a:p>
            <a:r>
              <a:rPr lang="ja-JP" altLang="en-US" dirty="0" smtClean="0"/>
              <a:t>　子ども</a:t>
            </a:r>
            <a:r>
              <a:rPr lang="ja-JP" altLang="en-US" dirty="0"/>
              <a:t>を安心して養育するためには、まず自分が安心して取り組める環境や状態にあることが必要です（乳児院における心理職の</a:t>
            </a:r>
            <a:r>
              <a:rPr lang="ja-JP" altLang="en-US" dirty="0" smtClean="0"/>
              <a:t>ガイドライン</a:t>
            </a:r>
            <a:r>
              <a:rPr lang="en-US" altLang="ja-JP" dirty="0" smtClean="0"/>
              <a:t>P.9</a:t>
            </a:r>
            <a:r>
              <a:rPr lang="ja-JP" altLang="en-US" dirty="0"/>
              <a:t>）。自分は大丈夫と思っていても、いろんな体験をする中で、疲れたり、気持ちが切り替えられなくなったりすることもあります。自分自身が安定していないと、養育の質は守れません。そのためにも、職場での支え合いはなくてはならないものです。職員同士が支え合うことで、日々の実践が成り立っているのです（改訂　乳児院の研修</a:t>
            </a:r>
            <a:r>
              <a:rPr lang="ja-JP" altLang="en-US" dirty="0" smtClean="0"/>
              <a:t>体系</a:t>
            </a:r>
            <a:r>
              <a:rPr lang="en-US" altLang="ja-JP" dirty="0" smtClean="0"/>
              <a:t>P.19</a:t>
            </a:r>
            <a:r>
              <a:rPr lang="ja-JP" altLang="en-US" dirty="0"/>
              <a:t>）。</a:t>
            </a:r>
            <a:endParaRPr lang="en-US" altLang="ja-JP" dirty="0"/>
          </a:p>
          <a:p>
            <a:endParaRPr lang="en-US" altLang="ja-JP" dirty="0"/>
          </a:p>
          <a:p>
            <a:r>
              <a:rPr lang="ja-JP" altLang="en-US" dirty="0" smtClean="0"/>
              <a:t>　また</a:t>
            </a:r>
            <a:r>
              <a:rPr lang="ja-JP" altLang="en-US" dirty="0"/>
              <a:t>、養育の質の向上のためには、日々の学びの積み重ねが大事です。日々の中で、相手のちょっとしたかかわりから学んだり、異なる専門職と意見を交わすことで、自分とは違う見方や捉え方を学び、気づきを得ることもできます。学びを得る上での前提になるのは、学ぶ姿勢でもあるので、それを大切にして</a:t>
            </a:r>
            <a:r>
              <a:rPr lang="ja-JP" altLang="en-US" dirty="0" smtClean="0"/>
              <a:t>いきましょう。</a:t>
            </a:r>
            <a:endParaRPr lang="en-US" altLang="ja-JP" dirty="0"/>
          </a:p>
          <a:p>
            <a:endParaRPr lang="en-US" altLang="ja-JP" dirty="0"/>
          </a:p>
          <a:p>
            <a:r>
              <a:rPr lang="ja-JP" altLang="en-US" dirty="0" smtClean="0"/>
              <a:t>　また</a:t>
            </a:r>
            <a:r>
              <a:rPr lang="ja-JP" altLang="en-US" dirty="0"/>
              <a:t>、積極的・主体的に研修に参加しましょう。研修を受けるときも、日々の実践とつなげながら、自分のものにしていく姿勢が大切です。</a:t>
            </a:r>
            <a:endParaRPr lang="en-US" altLang="ja-JP" dirty="0"/>
          </a:p>
          <a:p>
            <a:r>
              <a:rPr lang="ja-JP" altLang="en-US" dirty="0" smtClean="0"/>
              <a:t>　日々</a:t>
            </a:r>
            <a:r>
              <a:rPr lang="ja-JP" altLang="en-US" dirty="0"/>
              <a:t>の養育の中では、自分では気づかないことも多いものです。他者から見たらどうなのか指摘を受けたり、スーパーバイズによって自分自身を振り返ることも大事なことです。</a:t>
            </a:r>
            <a:endParaRPr lang="en-US" altLang="ja-JP" dirty="0"/>
          </a:p>
        </p:txBody>
      </p:sp>
      <p:sp>
        <p:nvSpPr>
          <p:cNvPr id="4" name="スライド番号プレースホルダー 3"/>
          <p:cNvSpPr>
            <a:spLocks noGrp="1"/>
          </p:cNvSpPr>
          <p:nvPr>
            <p:ph type="sldNum" sz="quarter" idx="10"/>
          </p:nvPr>
        </p:nvSpPr>
        <p:spPr/>
        <p:txBody>
          <a:bodyPr/>
          <a:lstStyle/>
          <a:p>
            <a:pPr lvl="0"/>
            <a:fld id="{5DC70DA3-BB47-4FF6-8897-CC9F87A596B0}" type="slidenum">
              <a:rPr lang="ja-JP" altLang="en-US" noProof="0" smtClean="0"/>
              <a:pPr lvl="0"/>
              <a:t>115</a:t>
            </a:fld>
            <a:endParaRPr lang="ja-JP" altLang="en-US" noProof="0" dirty="0"/>
          </a:p>
        </p:txBody>
      </p:sp>
      <p:sp>
        <p:nvSpPr>
          <p:cNvPr id="6" name="スライド イメージ プレースホルダー 5">
            <a:extLst>
              <a:ext uri="{FF2B5EF4-FFF2-40B4-BE49-F238E27FC236}">
                <a16:creationId xmlns="" xmlns:a16="http://schemas.microsoft.com/office/drawing/2014/main" id="{EF64B830-B698-45CD-942C-A04790B2A80A}"/>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48690635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lvl="0"/>
            <a:fld id="{5DC70DA3-BB47-4FF6-8897-CC9F87A596B0}" type="slidenum">
              <a:rPr lang="ja-JP" altLang="en-US" noProof="0" smtClean="0"/>
              <a:pPr lvl="0"/>
              <a:t>116</a:t>
            </a:fld>
            <a:endParaRPr lang="ja-JP" altLang="en-US" noProof="0" dirty="0"/>
          </a:p>
        </p:txBody>
      </p:sp>
      <p:sp>
        <p:nvSpPr>
          <p:cNvPr id="3" name="スライド イメージ プレースホルダー 2">
            <a:extLst>
              <a:ext uri="{FF2B5EF4-FFF2-40B4-BE49-F238E27FC236}">
                <a16:creationId xmlns="" xmlns:a16="http://schemas.microsoft.com/office/drawing/2014/main" id="{860EF736-40DC-40C5-ACC6-8F6F6A8F7A7B}"/>
              </a:ext>
            </a:extLst>
          </p:cNvPr>
          <p:cNvSpPr>
            <a:spLocks noGrp="1" noRot="1" noChangeAspect="1"/>
          </p:cNvSpPr>
          <p:nvPr>
            <p:ph type="sldImg"/>
          </p:nvPr>
        </p:nvSpPr>
        <p:spPr>
          <a:xfrm>
            <a:off x="1166813" y="247650"/>
            <a:ext cx="4473575" cy="3354388"/>
          </a:xfrm>
        </p:spPr>
      </p:sp>
      <p:sp>
        <p:nvSpPr>
          <p:cNvPr id="5" name="ノート プレースホルダー 4">
            <a:extLst>
              <a:ext uri="{FF2B5EF4-FFF2-40B4-BE49-F238E27FC236}">
                <a16:creationId xmlns="" xmlns:a16="http://schemas.microsoft.com/office/drawing/2014/main" id="{771EDDA6-2F46-4B2F-B941-1E130A83EF3A}"/>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60491378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記録</a:t>
            </a:r>
            <a:r>
              <a:rPr lang="ja-JP" altLang="en-US" dirty="0"/>
              <a:t>するときの視点としては、“読み手が分かりやすいように”を頭に置きましょう。</a:t>
            </a:r>
            <a:endParaRPr lang="en-US" altLang="ja-JP" dirty="0"/>
          </a:p>
          <a:p>
            <a:r>
              <a:rPr lang="ja-JP" altLang="en-US" dirty="0" smtClean="0"/>
              <a:t>　その</a:t>
            </a:r>
            <a:r>
              <a:rPr lang="ja-JP" altLang="en-US" dirty="0"/>
              <a:t>一つとして、丁寧な字で書くことは基本です。</a:t>
            </a:r>
            <a:endParaRPr lang="en-US" altLang="ja-JP" dirty="0"/>
          </a:p>
          <a:p>
            <a:r>
              <a:rPr lang="ja-JP" altLang="en-US" dirty="0" smtClean="0"/>
              <a:t>　そして</a:t>
            </a:r>
            <a:r>
              <a:rPr lang="ja-JP" altLang="en-US" dirty="0"/>
              <a:t>、客観的・具体的・より簡潔に記録していくことを意識しましょう。例えば</a:t>
            </a:r>
            <a:r>
              <a:rPr lang="ja-JP" altLang="en-US" dirty="0" smtClean="0"/>
              <a:t>、</a:t>
            </a:r>
            <a:r>
              <a:rPr lang="en-US" altLang="ja-JP" dirty="0" smtClean="0"/>
              <a:t>5W1H</a:t>
            </a:r>
            <a:r>
              <a:rPr lang="ja-JP" altLang="en-US" dirty="0" smtClean="0"/>
              <a:t>で</a:t>
            </a:r>
            <a:r>
              <a:rPr lang="ja-JP" altLang="en-US" dirty="0"/>
              <a:t>言う、「いつ・誰が・どこで・何を・どのようであったか」に</a:t>
            </a:r>
            <a:r>
              <a:rPr lang="ja-JP" altLang="en-US" dirty="0" smtClean="0"/>
              <a:t>触れ（乳児院</a:t>
            </a:r>
            <a:r>
              <a:rPr lang="ja-JP" altLang="en-US" dirty="0"/>
              <a:t>における</a:t>
            </a:r>
            <a:r>
              <a:rPr lang="ja-JP" altLang="en-US" dirty="0" smtClean="0"/>
              <a:t>アセスメントガイド</a:t>
            </a:r>
            <a:r>
              <a:rPr lang="en-US" altLang="ja-JP" dirty="0" smtClean="0"/>
              <a:t>P.10</a:t>
            </a:r>
            <a:r>
              <a:rPr lang="ja-JP" altLang="en-US" dirty="0" smtClean="0"/>
              <a:t>）、</a:t>
            </a:r>
            <a:r>
              <a:rPr lang="ja-JP" altLang="en-US" dirty="0"/>
              <a:t>職員の働きかけと子どもの反応が分かるようにすると、エピソードが相手に伝わりやすくなります。</a:t>
            </a:r>
            <a:endParaRPr lang="en-US" altLang="ja-JP" dirty="0"/>
          </a:p>
          <a:p>
            <a:endParaRPr lang="en-US" altLang="ja-JP" dirty="0"/>
          </a:p>
          <a:p>
            <a:r>
              <a:rPr lang="ja-JP" altLang="en-US" dirty="0" smtClean="0"/>
              <a:t>　記録</a:t>
            </a:r>
            <a:r>
              <a:rPr lang="ja-JP" altLang="en-US" dirty="0"/>
              <a:t>は、自分を含めた施設内の人だけが読むものではありません。必要に応じて関係機関に提示することもあるので、多数の人が読むものであるという認識が必要になります。</a:t>
            </a:r>
            <a:endParaRPr lang="en-US" altLang="ja-JP" dirty="0"/>
          </a:p>
          <a:p>
            <a:endParaRPr lang="en-US" altLang="ja-JP" dirty="0"/>
          </a:p>
          <a:p>
            <a:r>
              <a:rPr lang="ja-JP" altLang="en-US" dirty="0" smtClean="0"/>
              <a:t>　支援者側</a:t>
            </a:r>
            <a:r>
              <a:rPr lang="ja-JP" altLang="en-US" dirty="0"/>
              <a:t>で確認したいことがあるときには、客観的な情報を求められることが多いのですが、主観的に書くことも大切にしてください。子どもが大きくなり、自分がどのように育てられたのか、どんな思いでかかわってもらっていたのか知りたい、と子ども本人から聞かれることがあります。子どもに伝えるときには、職員の思いや、どのように考えて接していたのかなど主観的な語りが大事になり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pPr lvl="0"/>
            <a:fld id="{5DC70DA3-BB47-4FF6-8897-CC9F87A596B0}" type="slidenum">
              <a:rPr lang="ja-JP" altLang="en-US" noProof="0" smtClean="0"/>
              <a:pPr lvl="0"/>
              <a:t>117</a:t>
            </a:fld>
            <a:endParaRPr lang="ja-JP" altLang="en-US" noProof="0" dirty="0"/>
          </a:p>
        </p:txBody>
      </p:sp>
      <p:sp>
        <p:nvSpPr>
          <p:cNvPr id="6" name="スライド イメージ プレースホルダー 5">
            <a:extLst>
              <a:ext uri="{FF2B5EF4-FFF2-40B4-BE49-F238E27FC236}">
                <a16:creationId xmlns="" xmlns:a16="http://schemas.microsoft.com/office/drawing/2014/main" id="{EC52C101-CD98-46D0-B738-85C8C5CA5E28}"/>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78403404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記録</a:t>
            </a:r>
            <a:r>
              <a:rPr lang="ja-JP" altLang="en-US" dirty="0"/>
              <a:t>する内容は、大まかに</a:t>
            </a:r>
            <a:r>
              <a:rPr lang="en-US" altLang="ja-JP" dirty="0"/>
              <a:t>5</a:t>
            </a:r>
            <a:r>
              <a:rPr lang="ja-JP" altLang="en-US" dirty="0"/>
              <a:t>つの視点があります。</a:t>
            </a:r>
            <a:endParaRPr lang="en-US" altLang="ja-JP" dirty="0"/>
          </a:p>
          <a:p>
            <a:r>
              <a:rPr lang="ja-JP" altLang="en-US" dirty="0" smtClean="0"/>
              <a:t>⇒</a:t>
            </a:r>
            <a:r>
              <a:rPr lang="ja-JP" altLang="en-US" dirty="0"/>
              <a:t>乳児院における</a:t>
            </a:r>
            <a:r>
              <a:rPr lang="ja-JP" altLang="en-US" dirty="0" smtClean="0"/>
              <a:t>アセスメントガイド</a:t>
            </a:r>
            <a:r>
              <a:rPr lang="en-US" altLang="ja-JP" dirty="0" smtClean="0"/>
              <a:t>P.9</a:t>
            </a:r>
            <a:r>
              <a:rPr lang="ja-JP" altLang="en-US" dirty="0"/>
              <a:t>～</a:t>
            </a:r>
            <a:r>
              <a:rPr lang="en-US" altLang="ja-JP" dirty="0"/>
              <a:t>12</a:t>
            </a:r>
          </a:p>
          <a:p>
            <a:endParaRPr lang="en-US" altLang="ja-JP" dirty="0"/>
          </a:p>
          <a:p>
            <a:r>
              <a:rPr lang="ja-JP" altLang="en-US" dirty="0" smtClean="0"/>
              <a:t>　それぞれ</a:t>
            </a:r>
            <a:r>
              <a:rPr lang="ja-JP" altLang="en-US" dirty="0"/>
              <a:t>の項目から、どのような内容を思い浮かべることができますか？</a:t>
            </a:r>
            <a:endParaRPr lang="en-US" altLang="ja-JP" dirty="0"/>
          </a:p>
          <a:p>
            <a:endParaRPr lang="en-US" altLang="ja-JP" dirty="0"/>
          </a:p>
          <a:p>
            <a:r>
              <a:rPr lang="ja-JP" altLang="en-US" dirty="0" smtClean="0"/>
              <a:t>・</a:t>
            </a:r>
            <a:r>
              <a:rPr lang="en-US" altLang="ja-JP" dirty="0" smtClean="0"/>
              <a:t>1</a:t>
            </a:r>
            <a:r>
              <a:rPr lang="ja-JP" altLang="en-US" dirty="0"/>
              <a:t>つ目は、子ども自身について。寝返りやハイハイなど、その子がどのように育ってきたのかの成長発達の様子、子どもの性格や様子が分かるようなエピソード、疾病など子どもの状態に関すること。などなどここは様々です。</a:t>
            </a:r>
            <a:endParaRPr lang="en-US" altLang="ja-JP" dirty="0"/>
          </a:p>
          <a:p>
            <a:endParaRPr lang="en-US" altLang="ja-JP" dirty="0"/>
          </a:p>
          <a:p>
            <a:r>
              <a:rPr lang="ja-JP" altLang="en-US" dirty="0" smtClean="0"/>
              <a:t>・</a:t>
            </a:r>
            <a:r>
              <a:rPr lang="en-US" altLang="ja-JP" dirty="0" smtClean="0"/>
              <a:t>2</a:t>
            </a:r>
            <a:r>
              <a:rPr lang="ja-JP" altLang="en-US" dirty="0"/>
              <a:t>つ目は、関係性について。職員との関係、子ども同士の関係などです。他者とどのようなやりとりをするのか、その子が人とつながっていく上での関係性の取り方の視点はとても大事です。</a:t>
            </a:r>
            <a:endParaRPr lang="en-US" altLang="ja-JP" dirty="0"/>
          </a:p>
          <a:p>
            <a:endParaRPr lang="en-US" altLang="ja-JP" dirty="0"/>
          </a:p>
          <a:p>
            <a:r>
              <a:rPr lang="ja-JP" altLang="en-US" dirty="0" smtClean="0"/>
              <a:t>・</a:t>
            </a:r>
            <a:r>
              <a:rPr lang="en-US" altLang="ja-JP" dirty="0" smtClean="0"/>
              <a:t>3</a:t>
            </a:r>
            <a:r>
              <a:rPr lang="ja-JP" altLang="en-US" dirty="0"/>
              <a:t>つ目は、家族について。交流のときに話される家族の状況や、面会風景、家族のかかわり方や、親子関係など、子どもにとっても、ケースを考えていく上でもとても重要な情報になるので、もれないよう書いていきましょう。</a:t>
            </a:r>
            <a:endParaRPr lang="en-US" altLang="ja-JP" dirty="0"/>
          </a:p>
          <a:p>
            <a:endParaRPr lang="en-US" altLang="ja-JP" dirty="0"/>
          </a:p>
          <a:p>
            <a:r>
              <a:rPr lang="ja-JP" altLang="en-US" dirty="0" smtClean="0"/>
              <a:t>・</a:t>
            </a:r>
            <a:r>
              <a:rPr lang="en-US" altLang="ja-JP" dirty="0" smtClean="0"/>
              <a:t>4</a:t>
            </a:r>
            <a:r>
              <a:rPr lang="ja-JP" altLang="en-US" dirty="0"/>
              <a:t>つ目は、職員の対応について。どのように子どもに応答したのか、アプローチしたのかなどです。どのような意図をもって子どもとの時間を持ったのか養育目標を踏まえて、援助についての実践記録として、次の実践に活かすための重要な情報源になります。こうしたことを踏まえて記録に臨むと、かかわりの最中でも、子どもや全体の動きを冷静に見つめられる姿勢を養うことにもつながります。</a:t>
            </a:r>
            <a:endParaRPr lang="en-US" altLang="ja-JP" dirty="0"/>
          </a:p>
          <a:p>
            <a:endParaRPr lang="en-US" altLang="ja-JP" dirty="0"/>
          </a:p>
          <a:p>
            <a:r>
              <a:rPr lang="ja-JP" altLang="en-US" dirty="0" smtClean="0"/>
              <a:t>・</a:t>
            </a:r>
            <a:r>
              <a:rPr lang="en-US" altLang="ja-JP" dirty="0" smtClean="0"/>
              <a:t>5</a:t>
            </a:r>
            <a:r>
              <a:rPr lang="ja-JP" altLang="en-US" dirty="0"/>
              <a:t>つ目は、その他特記事項です。例えば、関係機関からの情報や、関係機関の動き、などなどケースの動きという視点でも記載していきます。上記には当てはまらないけれども、残していくべき情報は残していき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pPr lvl="0"/>
            <a:fld id="{5DC70DA3-BB47-4FF6-8897-CC9F87A596B0}" type="slidenum">
              <a:rPr lang="ja-JP" altLang="en-US" noProof="0" smtClean="0"/>
              <a:pPr lvl="0"/>
              <a:t>118</a:t>
            </a:fld>
            <a:endParaRPr lang="ja-JP" altLang="en-US" noProof="0" dirty="0"/>
          </a:p>
        </p:txBody>
      </p:sp>
      <p:sp>
        <p:nvSpPr>
          <p:cNvPr id="6" name="スライド イメージ プレースホルダー 5">
            <a:extLst>
              <a:ext uri="{FF2B5EF4-FFF2-40B4-BE49-F238E27FC236}">
                <a16:creationId xmlns="" xmlns:a16="http://schemas.microsoft.com/office/drawing/2014/main" id="{277F65B9-73CB-4214-9979-E8D2CD6DE7C2}"/>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95763075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チームアプローチ</a:t>
            </a:r>
            <a:r>
              <a:rPr lang="ja-JP" altLang="en-US" dirty="0"/>
              <a:t>をする上では、情報共有が欠かせません。</a:t>
            </a:r>
            <a:endParaRPr lang="en-US" altLang="ja-JP" dirty="0"/>
          </a:p>
          <a:p>
            <a:r>
              <a:rPr lang="ja-JP" altLang="en-US" dirty="0" smtClean="0"/>
              <a:t>　情報</a:t>
            </a:r>
            <a:r>
              <a:rPr lang="ja-JP" altLang="en-US" dirty="0"/>
              <a:t>共有の必要性は、子どもの様子やケースの動きについて共通認識を持つことで、協力体制を維持していくことにあります。</a:t>
            </a:r>
            <a:r>
              <a:rPr lang="en-US" altLang="ja-JP" dirty="0"/>
              <a:t>2</a:t>
            </a:r>
            <a:r>
              <a:rPr lang="ja-JP" altLang="en-US" dirty="0"/>
              <a:t>点目は、小規模の課題でもありますが、小規模内で情報が留まってしまったり、小規模内で考え込んで、閉鎖的になってしまったりということを防ぐためにも、他のグループにも目を向け、お互いにどんな状況にあるか、どんな変化があったのか知り、グループを超えた協力をしていくためにも、情報共有が必要です。</a:t>
            </a:r>
            <a:endParaRPr lang="en-US" altLang="ja-JP" dirty="0"/>
          </a:p>
          <a:p>
            <a:endParaRPr lang="en-US" altLang="ja-JP" dirty="0"/>
          </a:p>
          <a:p>
            <a:r>
              <a:rPr lang="ja-JP" altLang="en-US" dirty="0" smtClean="0"/>
              <a:t>　情報</a:t>
            </a:r>
            <a:r>
              <a:rPr lang="ja-JP" altLang="en-US" dirty="0"/>
              <a:t>共有を図るタイミングとしては、抜けてしまいがちになるので、定期的に行っていくことと、プラス、子どもの様子やケースに動きや変化があったときにはきちんと行いましょう。</a:t>
            </a:r>
            <a:endParaRPr lang="en-US" altLang="ja-JP" dirty="0"/>
          </a:p>
          <a:p>
            <a:endParaRPr lang="en-US" altLang="ja-JP" dirty="0"/>
          </a:p>
          <a:p>
            <a:r>
              <a:rPr lang="ja-JP" altLang="en-US" dirty="0" smtClean="0"/>
              <a:t>　どの</a:t>
            </a:r>
            <a:r>
              <a:rPr lang="ja-JP" altLang="en-US" dirty="0"/>
              <a:t>ように情報共有を図っていくかは、「ホウレンソウ」です。記録や引き継ぎ、会議などを利用しながら、口頭での連絡、報告をすることで直接共有をします。</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pPr lvl="0"/>
            <a:fld id="{5DC70DA3-BB47-4FF6-8897-CC9F87A596B0}" type="slidenum">
              <a:rPr lang="ja-JP" altLang="en-US" noProof="0" smtClean="0"/>
              <a:pPr lvl="0"/>
              <a:t>119</a:t>
            </a:fld>
            <a:endParaRPr lang="ja-JP" altLang="en-US" noProof="0" dirty="0"/>
          </a:p>
        </p:txBody>
      </p:sp>
      <p:sp>
        <p:nvSpPr>
          <p:cNvPr id="6" name="スライド イメージ プレースホルダー 5">
            <a:extLst>
              <a:ext uri="{FF2B5EF4-FFF2-40B4-BE49-F238E27FC236}">
                <a16:creationId xmlns="" xmlns:a16="http://schemas.microsoft.com/office/drawing/2014/main" id="{B76FA0FE-F816-416D-ADCD-F7C974A7E67F}"/>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387978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lvl="0"/>
            <a:fld id="{D972CBA5-B213-4645-AEC4-808CA93610A6}" type="slidenum">
              <a:rPr lang="ja-JP" altLang="en-US" noProof="0" smtClean="0"/>
              <a:pPr lvl="0"/>
              <a:t>12</a:t>
            </a:fld>
            <a:endParaRPr lang="ja-JP" altLang="en-US" noProof="0" dirty="0"/>
          </a:p>
        </p:txBody>
      </p:sp>
      <p:sp>
        <p:nvSpPr>
          <p:cNvPr id="6" name="スライド イメージ プレースホルダー 5">
            <a:extLst>
              <a:ext uri="{FF2B5EF4-FFF2-40B4-BE49-F238E27FC236}">
                <a16:creationId xmlns="" xmlns:a16="http://schemas.microsoft.com/office/drawing/2014/main" id="{45F6CDBF-EE7F-47B6-BF53-5C3F20CCC468}"/>
              </a:ext>
            </a:extLst>
          </p:cNvPr>
          <p:cNvSpPr>
            <a:spLocks noGrp="1" noRot="1" noChangeAspect="1"/>
          </p:cNvSpPr>
          <p:nvPr>
            <p:ph type="sldImg"/>
          </p:nvPr>
        </p:nvSpPr>
        <p:spPr/>
      </p:sp>
      <p:sp>
        <p:nvSpPr>
          <p:cNvPr id="7" name="ノート プレースホルダー 6">
            <a:extLst>
              <a:ext uri="{FF2B5EF4-FFF2-40B4-BE49-F238E27FC236}">
                <a16:creationId xmlns="" xmlns:a16="http://schemas.microsoft.com/office/drawing/2014/main" id="{AE807D7A-5BED-47EB-A6F5-861C3C5BDE31}"/>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4237378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チームアプローチ</a:t>
            </a:r>
            <a:r>
              <a:rPr lang="ja-JP" altLang="en-US" dirty="0"/>
              <a:t>は、多職種協働でもありますが、それをする上で意識しておいた方がいいことがあります。</a:t>
            </a:r>
            <a:endParaRPr lang="en-US" altLang="ja-JP" dirty="0"/>
          </a:p>
          <a:p>
            <a:endParaRPr lang="en-US" altLang="ja-JP" dirty="0"/>
          </a:p>
          <a:p>
            <a:r>
              <a:rPr lang="ja-JP" altLang="en-US" dirty="0" smtClean="0"/>
              <a:t>　考え方</a:t>
            </a:r>
            <a:r>
              <a:rPr lang="ja-JP" altLang="en-US" dirty="0"/>
              <a:t>、捉え方など自分の職種以外の専門性を知りましょう。一つに、自分の職種と比較することは、より自分以外の職種の専門性を知ることにもなり、認めていく</a:t>
            </a:r>
            <a:r>
              <a:rPr lang="ja-JP" altLang="en-US" dirty="0" smtClean="0"/>
              <a:t>ことにつながります。</a:t>
            </a:r>
            <a:endParaRPr lang="en-US" altLang="ja-JP" dirty="0"/>
          </a:p>
          <a:p>
            <a:r>
              <a:rPr lang="ja-JP" altLang="en-US" dirty="0" smtClean="0"/>
              <a:t>　認めて</a:t>
            </a:r>
            <a:r>
              <a:rPr lang="ja-JP" altLang="en-US" dirty="0"/>
              <a:t>いく</a:t>
            </a:r>
            <a:r>
              <a:rPr lang="ja-JP" altLang="en-US" dirty="0" smtClean="0"/>
              <a:t>ことで、</a:t>
            </a:r>
            <a:r>
              <a:rPr lang="ja-JP" altLang="en-US" dirty="0"/>
              <a:t>協働、つまりは、力を</a:t>
            </a:r>
            <a:r>
              <a:rPr lang="ja-JP" altLang="en-US" dirty="0" smtClean="0"/>
              <a:t>合わせることができます。</a:t>
            </a:r>
            <a:r>
              <a:rPr lang="ja-JP" altLang="en-US" dirty="0"/>
              <a:t>いろんな人の視点で、“子どもにとって”を多角的に考えていく、という姿勢が大切です。</a:t>
            </a:r>
            <a:endParaRPr lang="en-US" altLang="ja-JP" dirty="0"/>
          </a:p>
          <a:p>
            <a:endParaRPr lang="en-US" altLang="ja-JP" dirty="0"/>
          </a:p>
          <a:p>
            <a:r>
              <a:rPr lang="ja-JP" altLang="en-US" dirty="0" smtClean="0"/>
              <a:t>　そして</a:t>
            </a:r>
            <a:r>
              <a:rPr lang="ja-JP" altLang="en-US" dirty="0"/>
              <a:t>、協働を図るための一つとしてカンファレンスの活用が</a:t>
            </a:r>
            <a:r>
              <a:rPr lang="ja-JP" altLang="en-US" dirty="0" smtClean="0"/>
              <a:t>挙げられます。</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pPr lvl="0"/>
            <a:fld id="{5DC70DA3-BB47-4FF6-8897-CC9F87A596B0}" type="slidenum">
              <a:rPr lang="ja-JP" altLang="en-US" noProof="0" smtClean="0"/>
              <a:pPr lvl="0"/>
              <a:t>120</a:t>
            </a:fld>
            <a:endParaRPr lang="ja-JP" altLang="en-US" noProof="0" dirty="0"/>
          </a:p>
        </p:txBody>
      </p:sp>
      <p:sp>
        <p:nvSpPr>
          <p:cNvPr id="6" name="スライド イメージ プレースホルダー 5">
            <a:extLst>
              <a:ext uri="{FF2B5EF4-FFF2-40B4-BE49-F238E27FC236}">
                <a16:creationId xmlns="" xmlns:a16="http://schemas.microsoft.com/office/drawing/2014/main" id="{B084EFEF-B399-49E1-A03E-F7B4CB63F9E0}"/>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6544827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カンファレンス</a:t>
            </a:r>
            <a:r>
              <a:rPr lang="ja-JP" altLang="en-US" dirty="0"/>
              <a:t>とは、子どもに関わる人々が集まり、意見や情報を交換しながら、共通理解を図り、支援を実行に移していくために開かれるものです。</a:t>
            </a:r>
            <a:endParaRPr lang="en-US" altLang="ja-JP" dirty="0"/>
          </a:p>
          <a:p>
            <a:endParaRPr lang="en-US" altLang="ja-JP" dirty="0"/>
          </a:p>
          <a:p>
            <a:r>
              <a:rPr lang="ja-JP" altLang="en-US" dirty="0" smtClean="0"/>
              <a:t>　支援</a:t>
            </a:r>
            <a:r>
              <a:rPr lang="ja-JP" altLang="en-US" dirty="0"/>
              <a:t>を実行するまでの過程で必要なのは、意見を擦り合せながら共に理解を深め、良いところや課題を共有し、今はどんなことを目指すのか目標を立てながら、それに向かって実現可能な支援方法を考えていくことです。</a:t>
            </a:r>
            <a:endParaRPr lang="en-US" altLang="ja-JP" dirty="0"/>
          </a:p>
          <a:p>
            <a:endParaRPr lang="en-US" altLang="ja-JP" dirty="0"/>
          </a:p>
          <a:p>
            <a:r>
              <a:rPr lang="ja-JP" altLang="en-US" dirty="0" smtClean="0"/>
              <a:t>　カンファレンス</a:t>
            </a:r>
            <a:r>
              <a:rPr lang="ja-JP" altLang="en-US" dirty="0"/>
              <a:t>の目的は先ほど述べたところにありますが、カンファレンスのプロセスを通して、チームとしての支援の共有を図ることができます。また、互いに顔を合わせながら、確認し合ったり、擦り合せたりしていく中、協働していく意欲が生まれ、支援の質が上がっていくこともカンファレンスの良さです。主体的に参加することで、参加する人自身の成長にもつながります。</a:t>
            </a:r>
            <a:endParaRPr lang="en-US" altLang="ja-JP" dirty="0"/>
          </a:p>
          <a:p>
            <a:endParaRPr lang="en-US" altLang="ja-JP" dirty="0"/>
          </a:p>
          <a:p>
            <a:r>
              <a:rPr lang="ja-JP" altLang="en-US" dirty="0" smtClean="0"/>
              <a:t>　たびたび</a:t>
            </a:r>
            <a:r>
              <a:rPr lang="ja-JP" altLang="en-US" dirty="0"/>
              <a:t>触れたように小規模の場合には、自分のグループ以外の職員との共有が難しくなるので、意識的に、他グループも含めたカンファレンスの機会をつくることが重要です。チームアプローチにおいてカンファレンスは重要で、院内・外でカンファレンスを活用していきましょう。</a:t>
            </a:r>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pPr lvl="0"/>
            <a:fld id="{5DC70DA3-BB47-4FF6-8897-CC9F87A596B0}" type="slidenum">
              <a:rPr lang="ja-JP" altLang="en-US" noProof="0" smtClean="0"/>
              <a:pPr lvl="0"/>
              <a:t>121</a:t>
            </a:fld>
            <a:endParaRPr lang="ja-JP" altLang="en-US" noProof="0" dirty="0"/>
          </a:p>
        </p:txBody>
      </p:sp>
      <p:sp>
        <p:nvSpPr>
          <p:cNvPr id="6" name="スライド イメージ プレースホルダー 5">
            <a:extLst>
              <a:ext uri="{FF2B5EF4-FFF2-40B4-BE49-F238E27FC236}">
                <a16:creationId xmlns="" xmlns:a16="http://schemas.microsoft.com/office/drawing/2014/main" id="{7E262D94-BB18-4E7B-AF19-23221034BC85}"/>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73412674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lvl="0"/>
            <a:fld id="{5DC70DA3-BB47-4FF6-8897-CC9F87A596B0}" type="slidenum">
              <a:rPr lang="ja-JP" altLang="en-US" noProof="0" smtClean="0"/>
              <a:pPr lvl="0"/>
              <a:t>122</a:t>
            </a:fld>
            <a:endParaRPr lang="ja-JP" altLang="en-US" noProof="0" dirty="0"/>
          </a:p>
        </p:txBody>
      </p:sp>
      <p:sp>
        <p:nvSpPr>
          <p:cNvPr id="3" name="スライド イメージ プレースホルダー 2">
            <a:extLst>
              <a:ext uri="{FF2B5EF4-FFF2-40B4-BE49-F238E27FC236}">
                <a16:creationId xmlns="" xmlns:a16="http://schemas.microsoft.com/office/drawing/2014/main" id="{1286B950-212A-47DB-9603-A495DD3D6974}"/>
              </a:ext>
            </a:extLst>
          </p:cNvPr>
          <p:cNvSpPr>
            <a:spLocks noGrp="1" noRot="1" noChangeAspect="1"/>
          </p:cNvSpPr>
          <p:nvPr>
            <p:ph type="sldImg"/>
          </p:nvPr>
        </p:nvSpPr>
        <p:spPr>
          <a:xfrm>
            <a:off x="1166813" y="247650"/>
            <a:ext cx="4473575" cy="3354388"/>
          </a:xfrm>
        </p:spPr>
      </p:sp>
      <p:sp>
        <p:nvSpPr>
          <p:cNvPr id="5" name="ノート プレースホルダー 4">
            <a:extLst>
              <a:ext uri="{FF2B5EF4-FFF2-40B4-BE49-F238E27FC236}">
                <a16:creationId xmlns="" xmlns:a16="http://schemas.microsoft.com/office/drawing/2014/main" id="{9BBC89D6-F0D0-4009-86E1-14FF97E9FB0C}"/>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9594806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最後</a:t>
            </a:r>
            <a:r>
              <a:rPr lang="ja-JP" altLang="en-US" dirty="0"/>
              <a:t>に、危機管理に</a:t>
            </a:r>
            <a:r>
              <a:rPr lang="ja-JP" altLang="en-US" dirty="0" smtClean="0"/>
              <a:t>ついて。</a:t>
            </a:r>
            <a:endParaRPr lang="en-US" altLang="ja-JP" dirty="0"/>
          </a:p>
          <a:p>
            <a:endParaRPr lang="en-US" altLang="ja-JP" dirty="0"/>
          </a:p>
          <a:p>
            <a:r>
              <a:rPr lang="ja-JP" altLang="en-US" dirty="0" smtClean="0"/>
              <a:t>　基本</a:t>
            </a:r>
            <a:r>
              <a:rPr lang="ja-JP" altLang="en-US" dirty="0"/>
              <a:t>は、最も大切な子どもの命を守る、ということです。</a:t>
            </a:r>
            <a:endParaRPr lang="en-US" altLang="ja-JP" dirty="0"/>
          </a:p>
          <a:p>
            <a:endParaRPr lang="en-US" altLang="ja-JP" dirty="0"/>
          </a:p>
          <a:p>
            <a:r>
              <a:rPr lang="ja-JP" altLang="en-US" dirty="0" smtClean="0"/>
              <a:t>　子ども</a:t>
            </a:r>
            <a:r>
              <a:rPr lang="ja-JP" altLang="en-US" dirty="0"/>
              <a:t>の命を守るためには、どのようなことをすればいいのか、という話になりますが、危機管理マニュアルというのが、各施設あります。</a:t>
            </a:r>
            <a:endParaRPr lang="en-US" altLang="ja-JP" dirty="0"/>
          </a:p>
          <a:p>
            <a:endParaRPr lang="en-US" altLang="ja-JP" dirty="0"/>
          </a:p>
          <a:p>
            <a:r>
              <a:rPr lang="ja-JP" altLang="en-US" dirty="0" smtClean="0"/>
              <a:t>　マニュアル</a:t>
            </a:r>
            <a:r>
              <a:rPr lang="ja-JP" altLang="en-US" dirty="0"/>
              <a:t>には、事故・けが・病気・自然災害などが起きたとき、どのような対応をすればいいか記載されています。</a:t>
            </a:r>
            <a:endParaRPr lang="en-US" altLang="ja-JP" dirty="0"/>
          </a:p>
          <a:p>
            <a:endParaRPr lang="en-US" altLang="ja-JP" dirty="0"/>
          </a:p>
          <a:p>
            <a:r>
              <a:rPr lang="ja-JP" altLang="en-US" dirty="0" smtClean="0"/>
              <a:t>　</a:t>
            </a:r>
            <a:r>
              <a:rPr lang="en-US" altLang="ja-JP" dirty="0" smtClean="0"/>
              <a:t>1</a:t>
            </a:r>
            <a:r>
              <a:rPr lang="ja-JP" altLang="en-US" dirty="0"/>
              <a:t>つ目と</a:t>
            </a:r>
            <a:r>
              <a:rPr lang="en-US" altLang="ja-JP" dirty="0"/>
              <a:t>2</a:t>
            </a:r>
            <a:r>
              <a:rPr lang="ja-JP" altLang="en-US" dirty="0"/>
              <a:t>つ目は、マニュアルを理解し、実践することについてです。</a:t>
            </a:r>
            <a:endParaRPr lang="en-US" altLang="ja-JP" dirty="0"/>
          </a:p>
          <a:p>
            <a:r>
              <a:rPr lang="ja-JP" altLang="en-US" dirty="0" smtClean="0"/>
              <a:t>　まず</a:t>
            </a:r>
            <a:r>
              <a:rPr lang="ja-JP" altLang="en-US" dirty="0"/>
              <a:t>は、マニュアルをきちんと理解し、分からないことを必ず確認してください。</a:t>
            </a:r>
            <a:endParaRPr lang="en-US" altLang="ja-JP" dirty="0"/>
          </a:p>
          <a:p>
            <a:r>
              <a:rPr lang="ja-JP" altLang="en-US" dirty="0" smtClean="0"/>
              <a:t>　そして</a:t>
            </a:r>
            <a:r>
              <a:rPr lang="ja-JP" altLang="en-US" dirty="0"/>
              <a:t>、それぞれの施設が行っている定期的な訓練の中で、どのように実際に行動していくか覚えて、身につけていきます。</a:t>
            </a:r>
            <a:endParaRPr lang="en-US" altLang="ja-JP" dirty="0"/>
          </a:p>
          <a:p>
            <a:r>
              <a:rPr lang="ja-JP" altLang="en-US" dirty="0" smtClean="0"/>
              <a:t>　</a:t>
            </a:r>
            <a:r>
              <a:rPr lang="en-US" altLang="ja-JP" dirty="0" smtClean="0"/>
              <a:t>3</a:t>
            </a:r>
            <a:r>
              <a:rPr lang="ja-JP" altLang="en-US" dirty="0"/>
              <a:t>つ目と</a:t>
            </a:r>
            <a:r>
              <a:rPr lang="en-US" altLang="ja-JP" dirty="0"/>
              <a:t>4</a:t>
            </a:r>
            <a:r>
              <a:rPr lang="ja-JP" altLang="en-US" dirty="0"/>
              <a:t>つ目は、事故防止のための予防の視点についてです。</a:t>
            </a:r>
            <a:endParaRPr lang="en-US" altLang="ja-JP" dirty="0"/>
          </a:p>
          <a:p>
            <a:r>
              <a:rPr lang="ja-JP" altLang="en-US" dirty="0" smtClean="0"/>
              <a:t>　日々</a:t>
            </a:r>
            <a:r>
              <a:rPr lang="ja-JP" altLang="en-US" dirty="0"/>
              <a:t>の中でどのような事故が起こりやすいか、そのリスクを洗い出し、それを職員全員で把握することが大切です。</a:t>
            </a:r>
            <a:endParaRPr lang="en-US" altLang="ja-JP" dirty="0"/>
          </a:p>
          <a:p>
            <a:r>
              <a:rPr lang="ja-JP" altLang="en-US" dirty="0" smtClean="0"/>
              <a:t>　人</a:t>
            </a:r>
            <a:r>
              <a:rPr lang="ja-JP" altLang="en-US" dirty="0"/>
              <a:t>は過ち、エラーを起こすという前提で、リスクを踏まえて、事故を予測した対策を立てていくということも重要になります。</a:t>
            </a:r>
            <a:endParaRPr lang="en-US" altLang="ja-JP" dirty="0"/>
          </a:p>
          <a:p>
            <a:endParaRPr lang="en-US" altLang="ja-JP" dirty="0"/>
          </a:p>
          <a:p>
            <a:r>
              <a:rPr lang="ja-JP" altLang="en-US" dirty="0" smtClean="0"/>
              <a:t>　緊急</a:t>
            </a:r>
            <a:r>
              <a:rPr lang="ja-JP" altLang="en-US" dirty="0"/>
              <a:t>時というのは気が動転しやすいです。落ち着いて対応するには、日頃から、こういうときどうしたらいいか、と想像しながら、実際にどうしたらいいか実践していくことが大切になってきます。</a:t>
            </a:r>
            <a:endParaRPr lang="en-US" altLang="ja-JP" dirty="0"/>
          </a:p>
        </p:txBody>
      </p:sp>
      <p:sp>
        <p:nvSpPr>
          <p:cNvPr id="4" name="スライド番号プレースホルダー 3"/>
          <p:cNvSpPr>
            <a:spLocks noGrp="1"/>
          </p:cNvSpPr>
          <p:nvPr>
            <p:ph type="sldNum" sz="quarter" idx="10"/>
          </p:nvPr>
        </p:nvSpPr>
        <p:spPr/>
        <p:txBody>
          <a:bodyPr/>
          <a:lstStyle/>
          <a:p>
            <a:pPr lvl="0"/>
            <a:fld id="{5DC70DA3-BB47-4FF6-8897-CC9F87A596B0}" type="slidenum">
              <a:rPr lang="ja-JP" altLang="en-US" noProof="0" smtClean="0"/>
              <a:pPr lvl="0"/>
              <a:t>123</a:t>
            </a:fld>
            <a:endParaRPr lang="ja-JP" altLang="en-US" noProof="0" dirty="0"/>
          </a:p>
        </p:txBody>
      </p:sp>
      <p:sp>
        <p:nvSpPr>
          <p:cNvPr id="6" name="スライド イメージ プレースホルダー 5">
            <a:extLst>
              <a:ext uri="{FF2B5EF4-FFF2-40B4-BE49-F238E27FC236}">
                <a16:creationId xmlns="" xmlns:a16="http://schemas.microsoft.com/office/drawing/2014/main" id="{39B32AAD-1DB5-4404-B940-3B070957B15B}"/>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406722648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lvl="0"/>
            <a:fld id="{87664F98-707A-430B-9D2C-19A733EB2DD3}" type="slidenum">
              <a:rPr lang="ja-JP" altLang="en-US" noProof="0" smtClean="0"/>
              <a:pPr lvl="0"/>
              <a:t>124</a:t>
            </a:fld>
            <a:endParaRPr lang="ja-JP" altLang="en-US" noProof="0" dirty="0"/>
          </a:p>
        </p:txBody>
      </p:sp>
      <p:sp>
        <p:nvSpPr>
          <p:cNvPr id="6" name="スライド イメージ プレースホルダー 5">
            <a:extLst>
              <a:ext uri="{FF2B5EF4-FFF2-40B4-BE49-F238E27FC236}">
                <a16:creationId xmlns="" xmlns:a16="http://schemas.microsoft.com/office/drawing/2014/main" id="{222B55C4-2A89-4D63-BA71-83ECCE54E898}"/>
              </a:ext>
            </a:extLst>
          </p:cNvPr>
          <p:cNvSpPr>
            <a:spLocks noGrp="1" noRot="1" noChangeAspect="1"/>
          </p:cNvSpPr>
          <p:nvPr>
            <p:ph type="sldImg"/>
          </p:nvPr>
        </p:nvSpPr>
        <p:spPr>
          <a:xfrm>
            <a:off x="1166813" y="247650"/>
            <a:ext cx="4473575" cy="3354388"/>
          </a:xfrm>
        </p:spPr>
      </p:sp>
      <p:sp>
        <p:nvSpPr>
          <p:cNvPr id="7" name="ノート プレースホルダー 6">
            <a:extLst>
              <a:ext uri="{FF2B5EF4-FFF2-40B4-BE49-F238E27FC236}">
                <a16:creationId xmlns="" xmlns:a16="http://schemas.microsoft.com/office/drawing/2014/main" id="{643B672D-EBDB-41B1-BD29-B51F2BA542AA}"/>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84073364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保護者にかかわる援助や支援は、以前は主として児童相談所の役割でしたが、今日、入所児のほとんどには保護者がいて、しかも複雑な家庭問題があるケースが多くなっており、保護者のいろいろな問題が解消されないかぎり、家庭復帰は望めないことから、乳児院において保護者へのケースワークはとても重要な仕事になっています。</a:t>
            </a:r>
            <a:endParaRPr lang="en-US" altLang="ja-JP" dirty="0"/>
          </a:p>
          <a:p>
            <a:endParaRPr lang="en-US" altLang="ja-JP" dirty="0"/>
          </a:p>
          <a:p>
            <a:r>
              <a:rPr lang="ja-JP" altLang="en-US" dirty="0"/>
              <a:t>・乳児院は、家族の養育との連続性や一貫性を保つことが必要です。そのため、担当職員は子どもが入所したときから多くかかわり、担当児との信頼関係を形成するよう努めることが必要であると同時に、将来家庭に復帰するケースの場合には、保護者との関係を維持するために、保護者との面会・外出・外泊をすすめ、保護者が来院するよう促すことが必要です。</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0"/>
          </p:nvPr>
        </p:nvSpPr>
        <p:spPr/>
        <p:txBody>
          <a:bodyPr/>
          <a:lstStyle/>
          <a:p>
            <a:pPr lvl="0"/>
            <a:fld id="{87664F98-707A-430B-9D2C-19A733EB2DD3}" type="slidenum">
              <a:rPr lang="ja-JP" altLang="en-US" noProof="0" smtClean="0"/>
              <a:pPr lvl="0"/>
              <a:t>125</a:t>
            </a:fld>
            <a:endParaRPr lang="ja-JP" altLang="en-US" noProof="0" dirty="0"/>
          </a:p>
        </p:txBody>
      </p:sp>
      <p:sp>
        <p:nvSpPr>
          <p:cNvPr id="7" name="スライド イメージ プレースホルダー 6">
            <a:extLst>
              <a:ext uri="{FF2B5EF4-FFF2-40B4-BE49-F238E27FC236}">
                <a16:creationId xmlns="" xmlns:a16="http://schemas.microsoft.com/office/drawing/2014/main" id="{75B05CF4-E5BF-471B-935E-DE79D01C7442}"/>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25308032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の業務は子どもの実情をよく知っている乳児院の職員が児童相談所等の関係機関と連携し行うことで、より適切な支援が組み立てられます。そのために、親子関係調整や保護者への支援に必要な要員として、家庭支援専門相談員が各乳児院に配置されています。</a:t>
            </a:r>
            <a:endParaRPr lang="en-US" altLang="ja-JP" dirty="0"/>
          </a:p>
          <a:p>
            <a:endParaRPr lang="en-US" altLang="ja-JP" dirty="0"/>
          </a:p>
          <a:p>
            <a:r>
              <a:rPr lang="ja-JP" altLang="en-US" dirty="0"/>
              <a:t>・乳児院における支援目標は、“子どもの養育”から“子どもの養育と家族への支援”へと変化してきており、現在では、“保護者を支援すること”は“子どもたちを養育すること”とならんで乳児院のとても重要な役割として捉えられています。</a:t>
            </a:r>
            <a:endParaRPr lang="en-US" altLang="ja-JP" dirty="0"/>
          </a:p>
          <a:p>
            <a:endParaRPr lang="en-US" altLang="ja-JP" dirty="0"/>
          </a:p>
          <a:p>
            <a:r>
              <a:rPr lang="ja-JP" altLang="en-US" dirty="0"/>
              <a:t>・乳児院における家庭との連携として、次のような利点が挙げられます。</a:t>
            </a:r>
            <a:endParaRPr lang="en-US" altLang="ja-JP" dirty="0"/>
          </a:p>
          <a:p>
            <a:r>
              <a:rPr lang="ja-JP" altLang="en-US" dirty="0"/>
              <a:t>①保護者が面会を目的に来院する際に、話合いの機会を持つことができる。</a:t>
            </a:r>
            <a:endParaRPr lang="en-US" altLang="ja-JP" dirty="0"/>
          </a:p>
          <a:p>
            <a:r>
              <a:rPr lang="ja-JP" altLang="en-US" dirty="0"/>
              <a:t>②保護者が子どもへの愛情を深める過程を、面会時の様子などを通して把握しやすい。</a:t>
            </a:r>
            <a:endParaRPr lang="en-US" altLang="ja-JP" dirty="0"/>
          </a:p>
          <a:p>
            <a:r>
              <a:rPr lang="ja-JP" altLang="en-US" dirty="0"/>
              <a:t>③保護者からの働きかけから生じた直接的な子どもの影響をみながら、家庭調整を行うことができる。</a:t>
            </a:r>
            <a:endParaRPr lang="en-US" altLang="ja-JP" dirty="0"/>
          </a:p>
          <a:p>
            <a:r>
              <a:rPr lang="ja-JP" altLang="en-US" dirty="0"/>
              <a:t>④児童相談所と立場が異なるため、保護者とともに子どもを養育する立場からのアプローチが行いやすい。</a:t>
            </a:r>
            <a:endParaRPr lang="en-US" altLang="ja-JP" dirty="0"/>
          </a:p>
          <a:p>
            <a:endParaRPr lang="en-US" altLang="ja-JP" dirty="0"/>
          </a:p>
          <a:p>
            <a:r>
              <a:rPr lang="ja-JP" altLang="en-US" dirty="0"/>
              <a:t>・「乳児院における保護者支援」について考える際には、家庭支援専門相談員など一部の職員だけではなく、乳児院で働くすべての職員がかかわっているという認識が必要です。</a:t>
            </a:r>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pPr lvl="0"/>
            <a:fld id="{87664F98-707A-430B-9D2C-19A733EB2DD3}" type="slidenum">
              <a:rPr lang="ja-JP" altLang="en-US" noProof="0" smtClean="0"/>
              <a:pPr lvl="0"/>
              <a:t>126</a:t>
            </a:fld>
            <a:endParaRPr lang="ja-JP" altLang="en-US" noProof="0" dirty="0"/>
          </a:p>
        </p:txBody>
      </p:sp>
      <p:sp>
        <p:nvSpPr>
          <p:cNvPr id="7" name="スライド イメージ プレースホルダー 6">
            <a:extLst>
              <a:ext uri="{FF2B5EF4-FFF2-40B4-BE49-F238E27FC236}">
                <a16:creationId xmlns="" xmlns:a16="http://schemas.microsoft.com/office/drawing/2014/main" id="{65AFC84A-083E-42EF-B91E-EC01A29AFD78}"/>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32673925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・保護者とともに子どもを養育する立場（養育のパートナーもしくは養育応援団）として、保護者と信頼関係を構築するためにはどのような姿勢で対応するべきでしょうか。</a:t>
            </a:r>
          </a:p>
        </p:txBody>
      </p:sp>
      <p:sp>
        <p:nvSpPr>
          <p:cNvPr id="4" name="スライド番号プレースホルダー 3"/>
          <p:cNvSpPr>
            <a:spLocks noGrp="1"/>
          </p:cNvSpPr>
          <p:nvPr>
            <p:ph type="sldNum" sz="quarter" idx="10"/>
          </p:nvPr>
        </p:nvSpPr>
        <p:spPr/>
        <p:txBody>
          <a:bodyPr/>
          <a:lstStyle/>
          <a:p>
            <a:pPr lvl="0"/>
            <a:fld id="{87664F98-707A-430B-9D2C-19A733EB2DD3}" type="slidenum">
              <a:rPr lang="ja-JP" altLang="en-US" noProof="0" smtClean="0"/>
              <a:pPr lvl="0"/>
              <a:t>127</a:t>
            </a:fld>
            <a:endParaRPr lang="ja-JP" altLang="en-US" noProof="0" dirty="0"/>
          </a:p>
        </p:txBody>
      </p:sp>
      <p:sp>
        <p:nvSpPr>
          <p:cNvPr id="7" name="スライド イメージ プレースホルダー 6">
            <a:extLst>
              <a:ext uri="{FF2B5EF4-FFF2-40B4-BE49-F238E27FC236}">
                <a16:creationId xmlns="" xmlns:a16="http://schemas.microsoft.com/office/drawing/2014/main" id="{83724A25-CA0D-4C23-BEC7-7F03661FA8EE}"/>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422372887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入所に至る経過の中での「子どもにとって好ましくない状況」とは、経済的困窮、精神疾患、人格的な偏り、薬物乱用、アルコール等の依存など子どもの成長発達に負の影響をもたらす可能性のあるものです。私たち職員は、子どもたちと密接にかかわる中で、そのような状況を作り出してしまった保護者に対して「ネガティブな思い」を抱いてしまいがちになることもあります。</a:t>
            </a:r>
            <a:endParaRPr lang="en-US" altLang="ja-JP" dirty="0"/>
          </a:p>
          <a:p>
            <a:endParaRPr lang="en-US" altLang="ja-JP" dirty="0"/>
          </a:p>
          <a:p>
            <a:r>
              <a:rPr lang="ja-JP" altLang="en-US" dirty="0"/>
              <a:t>・しかし、肯定できないとしても保護者がそうせざるを得なかった背景を理解しようとするとき、保護者の立場に立つことができ、保護者の気持ちに近づくことができるのではないでしょうか。そうすることで自然と保護者へ取るべき態度も見えてくると思います。</a:t>
            </a:r>
            <a:endParaRPr lang="en-US" altLang="ja-JP" dirty="0"/>
          </a:p>
        </p:txBody>
      </p:sp>
      <p:sp>
        <p:nvSpPr>
          <p:cNvPr id="4" name="スライド番号プレースホルダー 3"/>
          <p:cNvSpPr>
            <a:spLocks noGrp="1"/>
          </p:cNvSpPr>
          <p:nvPr>
            <p:ph type="sldNum" sz="quarter" idx="10"/>
          </p:nvPr>
        </p:nvSpPr>
        <p:spPr/>
        <p:txBody>
          <a:bodyPr/>
          <a:lstStyle/>
          <a:p>
            <a:pPr lvl="0"/>
            <a:fld id="{87664F98-707A-430B-9D2C-19A733EB2DD3}" type="slidenum">
              <a:rPr lang="ja-JP" altLang="en-US" noProof="0" smtClean="0"/>
              <a:pPr lvl="0"/>
              <a:t>128</a:t>
            </a:fld>
            <a:endParaRPr lang="ja-JP" altLang="en-US" noProof="0" dirty="0"/>
          </a:p>
        </p:txBody>
      </p:sp>
      <p:sp>
        <p:nvSpPr>
          <p:cNvPr id="7" name="スライド イメージ プレースホルダー 6">
            <a:extLst>
              <a:ext uri="{FF2B5EF4-FFF2-40B4-BE49-F238E27FC236}">
                <a16:creationId xmlns="" xmlns:a16="http://schemas.microsoft.com/office/drawing/2014/main" id="{0A850037-E319-490E-A13B-1F86FF9B6920}"/>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53853908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・子どもたちが乳児院を利用する理由は様々ですが、子どもにとって好ましくない状況を保護者が作ってしまい、その結果として、入所に至るという場合も多くあります。</a:t>
            </a:r>
            <a:endParaRPr lang="en-US" altLang="ja-JP" dirty="0"/>
          </a:p>
          <a:p>
            <a:endParaRPr lang="en-US" altLang="ja-JP" dirty="0"/>
          </a:p>
          <a:p>
            <a:r>
              <a:rPr lang="ja-JP" altLang="en-US" dirty="0"/>
              <a:t>・しかしながら、保護者は子どもにとって自分自身の根源とも言える存在です。</a:t>
            </a:r>
            <a:endParaRPr lang="en-US" altLang="ja-JP" dirty="0"/>
          </a:p>
          <a:p>
            <a:endParaRPr lang="en-US" altLang="ja-JP" dirty="0"/>
          </a:p>
          <a:p>
            <a:r>
              <a:rPr lang="ja-JP" altLang="en-US" dirty="0"/>
              <a:t>・一時は子どもたちへ不適切なかかわりを行ってしまったとしても、「保護者は子どもにとって代えることのできない大切な存在」であるということを私たち職員は常に意識しておきましょう。</a:t>
            </a:r>
          </a:p>
        </p:txBody>
      </p:sp>
      <p:sp>
        <p:nvSpPr>
          <p:cNvPr id="4" name="スライド番号プレースホルダー 3"/>
          <p:cNvSpPr>
            <a:spLocks noGrp="1"/>
          </p:cNvSpPr>
          <p:nvPr>
            <p:ph type="sldNum" sz="quarter" idx="10"/>
          </p:nvPr>
        </p:nvSpPr>
        <p:spPr/>
        <p:txBody>
          <a:bodyPr/>
          <a:lstStyle/>
          <a:p>
            <a:pPr lvl="0"/>
            <a:fld id="{87664F98-707A-430B-9D2C-19A733EB2DD3}" type="slidenum">
              <a:rPr lang="ja-JP" altLang="en-US" noProof="0" smtClean="0"/>
              <a:pPr lvl="0"/>
              <a:t>129</a:t>
            </a:fld>
            <a:endParaRPr lang="ja-JP" altLang="en-US" noProof="0" dirty="0"/>
          </a:p>
        </p:txBody>
      </p:sp>
      <p:sp>
        <p:nvSpPr>
          <p:cNvPr id="7" name="スライド イメージ プレースホルダー 6">
            <a:extLst>
              <a:ext uri="{FF2B5EF4-FFF2-40B4-BE49-F238E27FC236}">
                <a16:creationId xmlns="" xmlns:a16="http://schemas.microsoft.com/office/drawing/2014/main" id="{B977D0A9-DFB1-426A-B265-BE91EC612675}"/>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728260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ここ</a:t>
            </a:r>
            <a:r>
              <a:rPr lang="ja-JP" altLang="en-US" dirty="0"/>
              <a:t>で例として全国乳児福祉協議会で研修のポイントが獲得できると認められているものをあげています。</a:t>
            </a:r>
          </a:p>
          <a:p>
            <a:endParaRPr lang="ja-JP" altLang="en-US" dirty="0"/>
          </a:p>
        </p:txBody>
      </p:sp>
      <p:sp>
        <p:nvSpPr>
          <p:cNvPr id="4" name="スライド番号プレースホルダー 3"/>
          <p:cNvSpPr>
            <a:spLocks noGrp="1"/>
          </p:cNvSpPr>
          <p:nvPr>
            <p:ph type="sldNum" sz="quarter" idx="10"/>
          </p:nvPr>
        </p:nvSpPr>
        <p:spPr/>
        <p:txBody>
          <a:bodyPr/>
          <a:lstStyle/>
          <a:p>
            <a:pPr lvl="0"/>
            <a:fld id="{D972CBA5-B213-4645-AEC4-808CA93610A6}" type="slidenum">
              <a:rPr lang="ja-JP" altLang="en-US" noProof="0" smtClean="0"/>
              <a:pPr lvl="0"/>
              <a:t>13</a:t>
            </a:fld>
            <a:endParaRPr lang="ja-JP" altLang="en-US" noProof="0" dirty="0"/>
          </a:p>
        </p:txBody>
      </p:sp>
      <p:sp>
        <p:nvSpPr>
          <p:cNvPr id="7" name="スライド イメージ プレースホルダー 6">
            <a:extLst>
              <a:ext uri="{FF2B5EF4-FFF2-40B4-BE49-F238E27FC236}">
                <a16:creationId xmlns="" xmlns:a16="http://schemas.microsoft.com/office/drawing/2014/main" id="{AACF856A-D611-4625-99E6-09EAED148121}"/>
              </a:ext>
            </a:extLst>
          </p:cNvPr>
          <p:cNvSpPr>
            <a:spLocks noGrp="1" noRot="1" noChangeAspect="1"/>
          </p:cNvSpPr>
          <p:nvPr>
            <p:ph type="sldImg"/>
          </p:nvPr>
        </p:nvSpPr>
        <p:spPr/>
      </p:sp>
    </p:spTree>
    <p:extLst>
      <p:ext uri="{BB962C8B-B14F-4D97-AF65-F5344CB8AC3E}">
        <p14:creationId xmlns:p14="http://schemas.microsoft.com/office/powerpoint/2010/main" val="121413968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子どもにとって代えることのできない存在」として保護者を捉える時、たとえ多くの課題を抱いていても、子どもが「保護者とつながっていること」自体が現時点での子どもの最善の利益であると考えることが出来ます。</a:t>
            </a:r>
            <a:endParaRPr lang="en-US" altLang="ja-JP" dirty="0"/>
          </a:p>
          <a:p>
            <a:endParaRPr lang="en-US" altLang="ja-JP" dirty="0"/>
          </a:p>
          <a:p>
            <a:r>
              <a:rPr lang="ja-JP" altLang="en-US" dirty="0"/>
              <a:t>・保護者に全く養育の意志がない場合などの例外もありますが、保護者からの面会の希望があり、子どもの安全が確保されるのであれば、「適切に保護者とつながること」が子どもにとっての利益なのではないでしょうか。</a:t>
            </a:r>
            <a:endParaRPr lang="en-US" altLang="ja-JP" dirty="0"/>
          </a:p>
          <a:p>
            <a:endParaRPr lang="en-US" altLang="ja-JP" dirty="0"/>
          </a:p>
          <a:p>
            <a:r>
              <a:rPr lang="ja-JP" altLang="en-US" dirty="0"/>
              <a:t>・乳児院は「保護者を支えながら」、「保護者とともに」子どもを育てていく役割を担います。</a:t>
            </a:r>
            <a:endParaRPr lang="en-US" altLang="ja-JP" dirty="0"/>
          </a:p>
          <a:p>
            <a:endParaRPr lang="en-US" altLang="ja-JP" dirty="0"/>
          </a:p>
          <a:p>
            <a:r>
              <a:rPr lang="ja-JP" altLang="en-US" dirty="0"/>
              <a:t>・保護者と乳児院は、子どもの健全な養育を「共通の目標」として目指し、協力する「パートナー」であることをしっかりと認識しておきましょう。</a:t>
            </a:r>
          </a:p>
        </p:txBody>
      </p:sp>
      <p:sp>
        <p:nvSpPr>
          <p:cNvPr id="4" name="スライド番号プレースホルダー 3"/>
          <p:cNvSpPr>
            <a:spLocks noGrp="1"/>
          </p:cNvSpPr>
          <p:nvPr>
            <p:ph type="sldNum" sz="quarter" idx="10"/>
          </p:nvPr>
        </p:nvSpPr>
        <p:spPr/>
        <p:txBody>
          <a:bodyPr/>
          <a:lstStyle/>
          <a:p>
            <a:pPr lvl="0"/>
            <a:fld id="{87664F98-707A-430B-9D2C-19A733EB2DD3}" type="slidenum">
              <a:rPr lang="ja-JP" altLang="en-US" noProof="0" smtClean="0"/>
              <a:pPr lvl="0"/>
              <a:t>130</a:t>
            </a:fld>
            <a:endParaRPr lang="ja-JP" altLang="en-US" noProof="0" dirty="0"/>
          </a:p>
        </p:txBody>
      </p:sp>
      <p:sp>
        <p:nvSpPr>
          <p:cNvPr id="7" name="スライド イメージ プレースホルダー 6">
            <a:extLst>
              <a:ext uri="{FF2B5EF4-FFF2-40B4-BE49-F238E27FC236}">
                <a16:creationId xmlns="" xmlns:a16="http://schemas.microsoft.com/office/drawing/2014/main" id="{8A364F1F-2B85-4C43-85B9-7FC9CC0158F5}"/>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304233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乳児院へ入所となることで、それまで一緒に生活していた子どもと保護者が離れて暮らすことになり、保護者も子どもの様子を把握できなくなります。そのため、日々変化していく子どもの様子を保護者に丁寧に伝えると共に、それぞれの家族が抱える問題に配慮しながら、面会等を実施していくことが必要となります。</a:t>
            </a:r>
            <a:endParaRPr lang="en-US" altLang="ja-JP" dirty="0"/>
          </a:p>
          <a:p>
            <a:endParaRPr lang="en-US" altLang="ja-JP" dirty="0"/>
          </a:p>
          <a:p>
            <a:r>
              <a:rPr lang="ja-JP" altLang="en-US" dirty="0"/>
              <a:t>・乳児院の職員は、様々な環境設定や手法を用いて、子どもと保護者が心地よくかかわりを持てるような場面設定をすることが必要です。</a:t>
            </a:r>
            <a:endParaRPr lang="en-US" altLang="ja-JP" dirty="0"/>
          </a:p>
          <a:p>
            <a:endParaRPr lang="en-US" altLang="ja-JP" dirty="0"/>
          </a:p>
          <a:p>
            <a:r>
              <a:rPr lang="ja-JP" altLang="en-US" dirty="0"/>
              <a:t>・また、上手く子どもとかかわりが持てない保護者に対し、職員が仲介役となり、今、子どもがどんなことに興味があり、どのようなあそびが好きか等、具体的に保護者に伝え一緒にかかわって見せることで、次の面会（かかわり）へ結びつけることができます。</a:t>
            </a:r>
            <a:endParaRPr lang="en-US" altLang="ja-JP" dirty="0"/>
          </a:p>
          <a:p>
            <a:endParaRPr lang="en-US" altLang="ja-JP" dirty="0"/>
          </a:p>
          <a:p>
            <a:r>
              <a:rPr lang="ja-JP" altLang="en-US" dirty="0"/>
              <a:t>・入所から退所まで、それぞれの家族について、乳児院としてどのように親子関係を支えることができるのか、乳児院内で十分話し合い対応していくことが必要です。</a:t>
            </a:r>
          </a:p>
        </p:txBody>
      </p:sp>
      <p:sp>
        <p:nvSpPr>
          <p:cNvPr id="4" name="スライド番号プレースホルダー 3"/>
          <p:cNvSpPr>
            <a:spLocks noGrp="1"/>
          </p:cNvSpPr>
          <p:nvPr>
            <p:ph type="sldNum" sz="quarter" idx="10"/>
          </p:nvPr>
        </p:nvSpPr>
        <p:spPr/>
        <p:txBody>
          <a:bodyPr/>
          <a:lstStyle/>
          <a:p>
            <a:pPr lvl="0"/>
            <a:fld id="{87664F98-707A-430B-9D2C-19A733EB2DD3}" type="slidenum">
              <a:rPr lang="ja-JP" altLang="en-US" noProof="0" smtClean="0"/>
              <a:pPr lvl="0"/>
              <a:t>131</a:t>
            </a:fld>
            <a:endParaRPr lang="ja-JP" altLang="en-US" noProof="0" dirty="0"/>
          </a:p>
        </p:txBody>
      </p:sp>
      <p:sp>
        <p:nvSpPr>
          <p:cNvPr id="7" name="スライド イメージ プレースホルダー 6">
            <a:extLst>
              <a:ext uri="{FF2B5EF4-FFF2-40B4-BE49-F238E27FC236}">
                <a16:creationId xmlns="" xmlns:a16="http://schemas.microsoft.com/office/drawing/2014/main" id="{8DFAA051-1129-4DC4-9FCF-1867A658A45B}"/>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0104919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しかし、保護者が乳児院が希望するほどの頻度で面会に来られなかったり、面会に来られたとしても乳児院がイメージするほど子どもたちと上手にかかわれなかったりすることも場合によってはあると思います。</a:t>
            </a:r>
            <a:endParaRPr lang="en-US" altLang="ja-JP" dirty="0"/>
          </a:p>
          <a:p>
            <a:endParaRPr lang="en-US" altLang="ja-JP" dirty="0"/>
          </a:p>
          <a:p>
            <a:r>
              <a:rPr lang="ja-JP" altLang="en-US" dirty="0"/>
              <a:t>・そういった時、「良くない保護者・できない保護者」などとレッテルを張って理解した気持ちになってしまいがちになることがあります。そのような場合も「なぜそうなってしまうのか？」について保護者の背景を交えて考えていくと「そうならざるを得なかった過去や理由」を抱いている場合が多くあることに気付きます。</a:t>
            </a:r>
            <a:endParaRPr lang="en-US" altLang="ja-JP" dirty="0"/>
          </a:p>
          <a:p>
            <a:endParaRPr lang="en-US" altLang="ja-JP" dirty="0"/>
          </a:p>
          <a:p>
            <a:r>
              <a:rPr lang="ja-JP" altLang="en-US" dirty="0"/>
              <a:t>・例として、「施設としては頻度多く面会を望んでいたが、保護者としては電車やバスに乗れないと</a:t>
            </a:r>
            <a:r>
              <a:rPr lang="ja-JP" altLang="en-US" dirty="0" smtClean="0"/>
              <a:t>いう障害を</a:t>
            </a:r>
            <a:r>
              <a:rPr lang="ja-JP" altLang="en-US" dirty="0"/>
              <a:t>抱えて必死の思いで月に</a:t>
            </a:r>
            <a:r>
              <a:rPr lang="en-US" altLang="ja-JP" dirty="0"/>
              <a:t>1</a:t>
            </a:r>
            <a:r>
              <a:rPr lang="ja-JP" altLang="en-US" dirty="0"/>
              <a:t>回の面会を行っていた」などということもありうるでしょう。また「職員に“虐待した保護者”と見られているかもしれない」という不安をおして面会に来られている場合もあるかもしれません。</a:t>
            </a:r>
            <a:endParaRPr lang="en-US" altLang="ja-JP" dirty="0"/>
          </a:p>
          <a:p>
            <a:endParaRPr lang="en-US" altLang="ja-JP" dirty="0"/>
          </a:p>
          <a:p>
            <a:r>
              <a:rPr lang="ja-JP" altLang="en-US" dirty="0"/>
              <a:t>・保護者が面会に来られた場合、「面会に来ることが出来た」という考え方をすると、保護者をねぎらう言葉が自然と出てくるかもしれません。</a:t>
            </a:r>
          </a:p>
        </p:txBody>
      </p:sp>
      <p:sp>
        <p:nvSpPr>
          <p:cNvPr id="4" name="スライド番号プレースホルダー 3"/>
          <p:cNvSpPr>
            <a:spLocks noGrp="1"/>
          </p:cNvSpPr>
          <p:nvPr>
            <p:ph type="sldNum" sz="quarter" idx="10"/>
          </p:nvPr>
        </p:nvSpPr>
        <p:spPr/>
        <p:txBody>
          <a:bodyPr/>
          <a:lstStyle/>
          <a:p>
            <a:pPr lvl="0"/>
            <a:fld id="{87664F98-707A-430B-9D2C-19A733EB2DD3}" type="slidenum">
              <a:rPr lang="ja-JP" altLang="en-US" noProof="0" smtClean="0"/>
              <a:pPr lvl="0"/>
              <a:t>132</a:t>
            </a:fld>
            <a:endParaRPr lang="ja-JP" altLang="en-US" noProof="0" dirty="0"/>
          </a:p>
        </p:txBody>
      </p:sp>
      <p:sp>
        <p:nvSpPr>
          <p:cNvPr id="7" name="スライド イメージ プレースホルダー 6">
            <a:extLst>
              <a:ext uri="{FF2B5EF4-FFF2-40B4-BE49-F238E27FC236}">
                <a16:creationId xmlns="" xmlns:a16="http://schemas.microsoft.com/office/drawing/2014/main" id="{4A1C9A7C-5EF7-4C28-A454-519B900BAE6B}"/>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66044350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・また、保護者が上手く子どもとかかわれない場面として、子どもの成長に伴う変化が原因となることもあります。</a:t>
            </a:r>
            <a:endParaRPr lang="en-US" altLang="ja-JP" dirty="0"/>
          </a:p>
          <a:p>
            <a:endParaRPr lang="en-US" altLang="ja-JP" dirty="0"/>
          </a:p>
          <a:p>
            <a:r>
              <a:rPr lang="ja-JP" altLang="en-US" dirty="0"/>
              <a:t>・子どもが人見知り時期にあり、面会を設定したものの、子どもに大泣きされ、十分にかかわりを持てない保護者もいます。保護者にしてみれば、“自分が親なのに自分の子どもを抱こうとして大泣きされる”ことは非常にショックな出来事です。中には、乳児院に子どもを取られたと感じる保護者もあるかもしれません。こうした出来事がきっかけとなり、子どもとのかかわりが希薄になってしまう保護者もいると思います。</a:t>
            </a:r>
            <a:endParaRPr lang="en-US" altLang="ja-JP" dirty="0"/>
          </a:p>
          <a:p>
            <a:endParaRPr lang="en-US" altLang="ja-JP" dirty="0"/>
          </a:p>
          <a:p>
            <a:r>
              <a:rPr lang="ja-JP" altLang="en-US" dirty="0"/>
              <a:t>・そうならないためにも、乳児院の職員から子どもの成長に伴う大切な時期であること、保護者のことを嫌いになって泣いているのではないこと等を丁寧に伝え、保護者が子どもに会いたい気持ちを無くさないように、保護者の気持ちを汲み取り、丁寧にフォローしていくことが必要です。</a:t>
            </a:r>
            <a:endParaRPr lang="en-US" altLang="ja-JP" dirty="0"/>
          </a:p>
        </p:txBody>
      </p:sp>
      <p:sp>
        <p:nvSpPr>
          <p:cNvPr id="4" name="スライド番号プレースホルダー 3"/>
          <p:cNvSpPr>
            <a:spLocks noGrp="1"/>
          </p:cNvSpPr>
          <p:nvPr>
            <p:ph type="sldNum" sz="quarter" idx="10"/>
          </p:nvPr>
        </p:nvSpPr>
        <p:spPr/>
        <p:txBody>
          <a:bodyPr/>
          <a:lstStyle/>
          <a:p>
            <a:pPr lvl="0"/>
            <a:fld id="{87664F98-707A-430B-9D2C-19A733EB2DD3}" type="slidenum">
              <a:rPr lang="ja-JP" altLang="en-US" noProof="0" smtClean="0"/>
              <a:pPr lvl="0"/>
              <a:t>133</a:t>
            </a:fld>
            <a:endParaRPr lang="ja-JP" altLang="en-US" noProof="0" dirty="0"/>
          </a:p>
        </p:txBody>
      </p:sp>
      <p:sp>
        <p:nvSpPr>
          <p:cNvPr id="7" name="スライド イメージ プレースホルダー 6">
            <a:extLst>
              <a:ext uri="{FF2B5EF4-FFF2-40B4-BE49-F238E27FC236}">
                <a16:creationId xmlns="" xmlns:a16="http://schemas.microsoft.com/office/drawing/2014/main" id="{0A122936-CB4F-48FD-9F7F-6B78C4DDC9C7}"/>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98516363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・子どもと保護者の関係を維持していくために、施設で行える範囲であれば保護者の意向は大切にしたいものです。</a:t>
            </a:r>
            <a:endParaRPr lang="en-US" altLang="ja-JP" dirty="0"/>
          </a:p>
          <a:p>
            <a:endParaRPr lang="en-US" altLang="ja-JP" dirty="0"/>
          </a:p>
          <a:p>
            <a:r>
              <a:rPr lang="ja-JP" altLang="en-US" dirty="0"/>
              <a:t>・しかし、中には様々な理由で施設では受けられない希望もあるかもしれません。その場合は、明確な理由を添えて、応えられない旨を伝えることも必要です。</a:t>
            </a:r>
            <a:endParaRPr lang="en-US" altLang="ja-JP" dirty="0"/>
          </a:p>
          <a:p>
            <a:endParaRPr lang="en-US" altLang="ja-JP" dirty="0"/>
          </a:p>
          <a:p>
            <a:r>
              <a:rPr lang="ja-JP" altLang="en-US" dirty="0"/>
              <a:t>・保護者との協働であるからこそ、子どもの成長をともに感じ、ともに喜び合うことができ、保護者との信頼関係が培われると思われます。</a:t>
            </a:r>
          </a:p>
        </p:txBody>
      </p:sp>
      <p:sp>
        <p:nvSpPr>
          <p:cNvPr id="4" name="スライド番号プレースホルダー 3"/>
          <p:cNvSpPr>
            <a:spLocks noGrp="1"/>
          </p:cNvSpPr>
          <p:nvPr>
            <p:ph type="sldNum" sz="quarter" idx="10"/>
          </p:nvPr>
        </p:nvSpPr>
        <p:spPr/>
        <p:txBody>
          <a:bodyPr/>
          <a:lstStyle/>
          <a:p>
            <a:pPr lvl="0"/>
            <a:fld id="{87664F98-707A-430B-9D2C-19A733EB2DD3}" type="slidenum">
              <a:rPr lang="ja-JP" altLang="en-US" noProof="0" smtClean="0"/>
              <a:pPr lvl="0"/>
              <a:t>134</a:t>
            </a:fld>
            <a:endParaRPr lang="ja-JP" altLang="en-US" noProof="0" dirty="0"/>
          </a:p>
        </p:txBody>
      </p:sp>
      <p:sp>
        <p:nvSpPr>
          <p:cNvPr id="7" name="スライド イメージ プレースホルダー 6">
            <a:extLst>
              <a:ext uri="{FF2B5EF4-FFF2-40B4-BE49-F238E27FC236}">
                <a16:creationId xmlns="" xmlns:a16="http://schemas.microsoft.com/office/drawing/2014/main" id="{E4D2B4D7-C62C-49D0-981E-B5CE95D0EE2A}"/>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49589954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a:t>
            </a:r>
            <a:r>
              <a:rPr lang="en-US" altLang="ja-JP" dirty="0" smtClean="0"/>
              <a:t>1</a:t>
            </a:r>
            <a:r>
              <a:rPr lang="ja-JP" altLang="en-US" dirty="0" smtClean="0"/>
              <a:t>つ</a:t>
            </a:r>
            <a:r>
              <a:rPr lang="ja-JP" altLang="en-US" dirty="0"/>
              <a:t>ひとつの家族によって、子どもとのかかわり方や思い、状況や背景は異なります。</a:t>
            </a:r>
            <a:endParaRPr lang="en-US" altLang="ja-JP" dirty="0"/>
          </a:p>
          <a:p>
            <a:endParaRPr lang="en-US" altLang="ja-JP" dirty="0"/>
          </a:p>
          <a:p>
            <a:r>
              <a:rPr lang="ja-JP" altLang="en-US" dirty="0"/>
              <a:t>・</a:t>
            </a:r>
            <a:r>
              <a:rPr lang="en-US" altLang="ja-JP" dirty="0"/>
              <a:t>『</a:t>
            </a:r>
            <a:r>
              <a:rPr lang="ja-JP" altLang="en-US" dirty="0"/>
              <a:t>自分が、家族から離れて、乳児院にたった一人で入所しなければならない子どもだったら</a:t>
            </a:r>
            <a:r>
              <a:rPr lang="en-US" altLang="ja-JP" dirty="0"/>
              <a:t>』『</a:t>
            </a:r>
            <a:r>
              <a:rPr lang="ja-JP" altLang="en-US" dirty="0"/>
              <a:t>自分の子どもを乳児院にあずけなければならない状況になったら</a:t>
            </a:r>
            <a:r>
              <a:rPr lang="en-US" altLang="ja-JP" dirty="0"/>
              <a:t>』</a:t>
            </a:r>
            <a:r>
              <a:rPr lang="ja-JP" altLang="en-US" dirty="0"/>
              <a:t>、どんな不安があり、どのような対応をしてもらえたら安心して乳児院に命を任せることができるのか、自分自身に置き換えてイメージすることで、子どもや保護者の立場をより深く理解することが出来ると思います。</a:t>
            </a:r>
            <a:endParaRPr lang="en-US" altLang="ja-JP" dirty="0"/>
          </a:p>
          <a:p>
            <a:endParaRPr lang="en-US" altLang="ja-JP" dirty="0"/>
          </a:p>
          <a:p>
            <a:r>
              <a:rPr lang="ja-JP" altLang="en-US" dirty="0"/>
              <a:t>・私たち乳児院職員が保護者との信頼関係を築くことで、子どもと保護者の関係を着実に結びつけていくことを、しっかりと心に留めておきましょう。</a:t>
            </a:r>
            <a:endParaRPr lang="en-US" altLang="ja-JP" dirty="0"/>
          </a:p>
          <a:p>
            <a:endParaRPr lang="en-US" altLang="ja-JP" dirty="0"/>
          </a:p>
          <a:p>
            <a:r>
              <a:rPr lang="ja-JP" altLang="en-US" dirty="0"/>
              <a:t>・また、家族が抱える問題を解決していくためには、ケース検討やスーパーバイズをしっかりと受け、さらにチームとして様々な視点から多角的に支援</a:t>
            </a:r>
            <a:r>
              <a:rPr lang="ja-JP" altLang="en-US" dirty="0" smtClean="0"/>
              <a:t>のあり方</a:t>
            </a:r>
            <a:r>
              <a:rPr lang="ja-JP" altLang="en-US" dirty="0"/>
              <a:t>について考え、検討することが必要です。</a:t>
            </a:r>
            <a:endParaRPr lang="en-US" altLang="ja-JP" dirty="0"/>
          </a:p>
          <a:p>
            <a:endParaRPr lang="en-US" altLang="ja-JP" dirty="0"/>
          </a:p>
          <a:p>
            <a:r>
              <a:rPr lang="ja-JP" altLang="en-US" dirty="0"/>
              <a:t>・子どもと一緒に生活する乳児院の職員でなければ感じることが出来ない、子どもや保護者の思いがあります。専門職として客観的な視点も持ちながら、子どもたちが保護者と再び生活できることを目標に掲げながら、保護者に寄り添った支援を実践していきましょう。</a:t>
            </a:r>
            <a:endParaRPr lang="en-US" altLang="ja-JP" dirty="0"/>
          </a:p>
        </p:txBody>
      </p:sp>
      <p:sp>
        <p:nvSpPr>
          <p:cNvPr id="4" name="スライド番号プレースホルダー 3"/>
          <p:cNvSpPr>
            <a:spLocks noGrp="1"/>
          </p:cNvSpPr>
          <p:nvPr>
            <p:ph type="sldNum" sz="quarter" idx="10"/>
          </p:nvPr>
        </p:nvSpPr>
        <p:spPr/>
        <p:txBody>
          <a:bodyPr/>
          <a:lstStyle/>
          <a:p>
            <a:pPr lvl="0"/>
            <a:fld id="{87664F98-707A-430B-9D2C-19A733EB2DD3}" type="slidenum">
              <a:rPr lang="ja-JP" altLang="en-US" noProof="0" smtClean="0"/>
              <a:pPr lvl="0"/>
              <a:t>135</a:t>
            </a:fld>
            <a:endParaRPr lang="ja-JP" altLang="en-US" noProof="0" dirty="0"/>
          </a:p>
        </p:txBody>
      </p:sp>
      <p:sp>
        <p:nvSpPr>
          <p:cNvPr id="7" name="スライド イメージ プレースホルダー 6">
            <a:extLst>
              <a:ext uri="{FF2B5EF4-FFF2-40B4-BE49-F238E27FC236}">
                <a16:creationId xmlns="" xmlns:a16="http://schemas.microsoft.com/office/drawing/2014/main" id="{0FB3FC09-98B0-4EF9-9706-34ABC641E3D1}"/>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81381756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★「専門知識」「専門技術」の</a:t>
            </a:r>
            <a:r>
              <a:rPr lang="ja-JP" altLang="en-US" dirty="0"/>
              <a:t>領域</a:t>
            </a:r>
            <a:r>
              <a:rPr lang="ja-JP" altLang="en-US" dirty="0" smtClean="0"/>
              <a:t>内容を</a:t>
            </a:r>
            <a:r>
              <a:rPr lang="ja-JP" altLang="en-US" dirty="0"/>
              <a:t>要参照</a:t>
            </a:r>
            <a:endParaRPr lang="en-US" altLang="ja-JP" dirty="0"/>
          </a:p>
          <a:p>
            <a:r>
              <a:rPr lang="ja-JP" altLang="en-US" dirty="0"/>
              <a:t>＊全国乳児福祉協議会</a:t>
            </a:r>
          </a:p>
          <a:p>
            <a:r>
              <a:rPr lang="ja-JP" altLang="en-US" dirty="0" smtClean="0"/>
              <a:t>「</a:t>
            </a:r>
            <a:r>
              <a:rPr lang="ja-JP" altLang="en-US" dirty="0"/>
              <a:t>乳児院における心理職のガイドライン」心理職のガイドラインに関する作業委員会（平成</a:t>
            </a:r>
            <a:r>
              <a:rPr lang="en-US" altLang="ja-JP" dirty="0"/>
              <a:t>24</a:t>
            </a:r>
            <a:r>
              <a:rPr lang="ja-JP" altLang="en-US" dirty="0"/>
              <a:t>年度）の報告（平成</a:t>
            </a:r>
            <a:r>
              <a:rPr lang="en-US" altLang="ja-JP" dirty="0"/>
              <a:t>26</a:t>
            </a:r>
            <a:r>
              <a:rPr lang="ja-JP" altLang="en-US" dirty="0"/>
              <a:t>年</a:t>
            </a:r>
            <a:r>
              <a:rPr lang="en-US" altLang="ja-JP" dirty="0"/>
              <a:t>6</a:t>
            </a:r>
            <a:r>
              <a:rPr lang="ja-JP" altLang="en-US" dirty="0"/>
              <a:t>月） 参照</a:t>
            </a:r>
          </a:p>
          <a:p>
            <a:r>
              <a:rPr lang="ja-JP" altLang="en-US" dirty="0" smtClean="0"/>
              <a:t>「</a:t>
            </a:r>
            <a:r>
              <a:rPr lang="ja-JP" altLang="en-US" dirty="0"/>
              <a:t>乳児院におけるアセスメントガイド」アセスメントツールに関する作業委員会（平成</a:t>
            </a:r>
            <a:r>
              <a:rPr lang="en-US" altLang="ja-JP" dirty="0"/>
              <a:t>24</a:t>
            </a:r>
            <a:r>
              <a:rPr lang="ja-JP" altLang="en-US" dirty="0"/>
              <a:t>年度）の報告書（平成</a:t>
            </a:r>
            <a:r>
              <a:rPr lang="en-US" altLang="ja-JP" dirty="0"/>
              <a:t>25</a:t>
            </a:r>
            <a:r>
              <a:rPr lang="ja-JP" altLang="en-US" dirty="0"/>
              <a:t>年</a:t>
            </a:r>
            <a:r>
              <a:rPr lang="en-US" altLang="ja-JP" dirty="0"/>
              <a:t>3</a:t>
            </a:r>
            <a:r>
              <a:rPr lang="ja-JP" altLang="en-US" dirty="0"/>
              <a:t>月）参照 </a:t>
            </a:r>
          </a:p>
          <a:p>
            <a:endParaRPr lang="en-US" altLang="ja-JP" dirty="0"/>
          </a:p>
          <a:p>
            <a:r>
              <a:rPr lang="ja-JP" altLang="en-US" dirty="0"/>
              <a:t>・</a:t>
            </a:r>
            <a:r>
              <a:rPr lang="en-US" altLang="ja-JP" dirty="0"/>
              <a:t>1</a:t>
            </a:r>
            <a:r>
              <a:rPr lang="ja-JP" altLang="en-US" dirty="0"/>
              <a:t>つひとつの家族に合わせた支援をするために、その家族が抱える問題や子ども自身の問題、子どもが乳児院に来るまで育った環境や入所に至った経緯などについて情報を収集し、整理をしていきます。</a:t>
            </a:r>
            <a:endParaRPr lang="en-US" altLang="ja-JP" dirty="0"/>
          </a:p>
          <a:p>
            <a:r>
              <a:rPr lang="ja-JP" altLang="en-US" dirty="0"/>
              <a:t>・整理した情報を基に、乳児院の様々な専門職がそれぞれの視点から意見を出し合い、その家族について深く理解することで、適切な手立てを見出していくことができます。</a:t>
            </a:r>
            <a:endParaRPr lang="en-US" altLang="ja-JP" dirty="0"/>
          </a:p>
          <a:p>
            <a:r>
              <a:rPr lang="ja-JP" altLang="en-US" dirty="0"/>
              <a:t>・この支援方針に従って実際に支援を実施し、その結果どうだったのか振り返りを行い、次の支援の手立てとしていきます。</a:t>
            </a:r>
            <a:endParaRPr lang="en-US" altLang="ja-JP" dirty="0"/>
          </a:p>
          <a:p>
            <a:r>
              <a:rPr lang="ja-JP" altLang="en-US" dirty="0"/>
              <a:t>・これらの一連のプロセスをアセスメントと言います。</a:t>
            </a:r>
            <a:endParaRPr lang="en-US" altLang="ja-JP" dirty="0"/>
          </a:p>
          <a:p>
            <a:r>
              <a:rPr lang="ja-JP" altLang="en-US" dirty="0"/>
              <a:t>・乳児院に入所する子どもたちが抱える課題は、医学的課題、身体発育の課題、心理的課題、家族を含む社会的課題など、多岐にわたるため、総合的に情報を集約してアセスメントを行う必要があります。</a:t>
            </a:r>
            <a:endParaRPr lang="en-US" altLang="ja-JP" dirty="0"/>
          </a:p>
          <a:p>
            <a:r>
              <a:rPr lang="ja-JP" altLang="en-US" dirty="0"/>
              <a:t>・様々な専門職の視点から、アセスメントを丁寧に行うことが、私たちの支援の根拠になります。</a:t>
            </a:r>
            <a:endParaRPr lang="en-US" altLang="ja-JP" dirty="0"/>
          </a:p>
          <a:p>
            <a:endParaRPr lang="en-US" altLang="ja-JP" dirty="0"/>
          </a:p>
          <a:p>
            <a:r>
              <a:rPr lang="ja-JP" altLang="en-US" dirty="0"/>
              <a:t>・アセスメントの進め方としては、まず「情報の把握」を行い、次に情報をもとに現状に至る背景や課題を「理解」し、それを関係者と共有し、その上で、理解に基づいた「支援方針を立てる」ことになります。</a:t>
            </a:r>
          </a:p>
        </p:txBody>
      </p:sp>
      <p:sp>
        <p:nvSpPr>
          <p:cNvPr id="4" name="スライド番号プレースホルダー 3"/>
          <p:cNvSpPr>
            <a:spLocks noGrp="1"/>
          </p:cNvSpPr>
          <p:nvPr>
            <p:ph type="sldNum" sz="quarter" idx="10"/>
          </p:nvPr>
        </p:nvSpPr>
        <p:spPr/>
        <p:txBody>
          <a:bodyPr/>
          <a:lstStyle/>
          <a:p>
            <a:pPr lvl="0"/>
            <a:fld id="{87664F98-707A-430B-9D2C-19A733EB2DD3}" type="slidenum">
              <a:rPr lang="ja-JP" altLang="en-US" noProof="0" smtClean="0"/>
              <a:pPr lvl="0"/>
              <a:t>136</a:t>
            </a:fld>
            <a:endParaRPr lang="ja-JP" altLang="en-US" noProof="0" dirty="0"/>
          </a:p>
        </p:txBody>
      </p:sp>
      <p:sp>
        <p:nvSpPr>
          <p:cNvPr id="7" name="スライド イメージ プレースホルダー 6">
            <a:extLst>
              <a:ext uri="{FF2B5EF4-FFF2-40B4-BE49-F238E27FC236}">
                <a16:creationId xmlns="" xmlns:a16="http://schemas.microsoft.com/office/drawing/2014/main" id="{61E4AFDD-C8F7-4A95-B5B7-0CA79E0005D1}"/>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08466672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1D41D0D0-B189-4CD0-8BC2-1D06F6EF1208}" type="slidenum">
              <a:rPr lang="ja-JP" altLang="en-US" smtClean="0"/>
              <a:pPr/>
              <a:t>137</a:t>
            </a:fld>
            <a:endParaRPr lang="ja-JP" altLang="en-US"/>
          </a:p>
        </p:txBody>
      </p:sp>
      <p:sp>
        <p:nvSpPr>
          <p:cNvPr id="6" name="スライド イメージ プレースホルダー 5">
            <a:extLst>
              <a:ext uri="{FF2B5EF4-FFF2-40B4-BE49-F238E27FC236}">
                <a16:creationId xmlns="" xmlns:a16="http://schemas.microsoft.com/office/drawing/2014/main" id="{5BC3785A-3D3B-44FA-AF87-877E2F4F887C}"/>
              </a:ext>
            </a:extLst>
          </p:cNvPr>
          <p:cNvSpPr>
            <a:spLocks noGrp="1" noRot="1" noChangeAspect="1"/>
          </p:cNvSpPr>
          <p:nvPr>
            <p:ph type="sldImg"/>
          </p:nvPr>
        </p:nvSpPr>
        <p:spPr>
          <a:xfrm>
            <a:off x="1166813" y="247650"/>
            <a:ext cx="4473575" cy="3354388"/>
          </a:xfrm>
        </p:spPr>
      </p:sp>
      <p:sp>
        <p:nvSpPr>
          <p:cNvPr id="7" name="ノート プレースホルダー 6">
            <a:extLst>
              <a:ext uri="{FF2B5EF4-FFF2-40B4-BE49-F238E27FC236}">
                <a16:creationId xmlns="" xmlns:a16="http://schemas.microsoft.com/office/drawing/2014/main" id="{D8D6A3AA-3554-43D7-9D6A-4972399C1B9F}"/>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5443058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★「専門知識」「専門技術」の</a:t>
            </a:r>
            <a:r>
              <a:rPr lang="ja-JP" altLang="en-US" dirty="0"/>
              <a:t>領域</a:t>
            </a:r>
            <a:r>
              <a:rPr lang="ja-JP" altLang="en-US" dirty="0" smtClean="0"/>
              <a:t>内容を</a:t>
            </a:r>
            <a:r>
              <a:rPr lang="ja-JP" altLang="en-US" dirty="0"/>
              <a:t>要参照</a:t>
            </a:r>
            <a:endParaRPr lang="en-US" altLang="ja-JP" dirty="0"/>
          </a:p>
          <a:p>
            <a:r>
              <a:rPr lang="ja-JP" altLang="en-US" dirty="0"/>
              <a:t>＊全国乳児福祉協議会</a:t>
            </a:r>
          </a:p>
          <a:p>
            <a:r>
              <a:rPr lang="ja-JP" altLang="en-US" dirty="0" smtClean="0"/>
              <a:t>「</a:t>
            </a:r>
            <a:r>
              <a:rPr lang="ja-JP" altLang="en-US" dirty="0"/>
              <a:t>乳児院における心理職のガイドライン」心理職のガイドラインに関する作業委員会（平成</a:t>
            </a:r>
            <a:r>
              <a:rPr lang="en-US" altLang="ja-JP" dirty="0"/>
              <a:t>24</a:t>
            </a:r>
            <a:r>
              <a:rPr lang="ja-JP" altLang="en-US" dirty="0"/>
              <a:t>年度）の報告（平成</a:t>
            </a:r>
            <a:r>
              <a:rPr lang="en-US" altLang="ja-JP" dirty="0"/>
              <a:t>26</a:t>
            </a:r>
            <a:r>
              <a:rPr lang="ja-JP" altLang="en-US" dirty="0"/>
              <a:t>年</a:t>
            </a:r>
            <a:r>
              <a:rPr lang="en-US" altLang="ja-JP" dirty="0"/>
              <a:t>6</a:t>
            </a:r>
            <a:r>
              <a:rPr lang="ja-JP" altLang="en-US" dirty="0"/>
              <a:t>月） 参照</a:t>
            </a:r>
          </a:p>
          <a:p>
            <a:r>
              <a:rPr lang="ja-JP" altLang="en-US" dirty="0" smtClean="0"/>
              <a:t>「</a:t>
            </a:r>
            <a:r>
              <a:rPr lang="ja-JP" altLang="en-US" dirty="0"/>
              <a:t>乳児院におけるアセスメントガイド」アセスメントツールに関する作業委員会（平成</a:t>
            </a:r>
            <a:r>
              <a:rPr lang="en-US" altLang="ja-JP" dirty="0"/>
              <a:t>24</a:t>
            </a:r>
            <a:r>
              <a:rPr lang="ja-JP" altLang="en-US" dirty="0"/>
              <a:t>年度）の報告書（平成</a:t>
            </a:r>
            <a:r>
              <a:rPr lang="en-US" altLang="ja-JP" dirty="0"/>
              <a:t>25</a:t>
            </a:r>
            <a:r>
              <a:rPr lang="ja-JP" altLang="en-US" dirty="0"/>
              <a:t>年</a:t>
            </a:r>
            <a:r>
              <a:rPr lang="en-US" altLang="ja-JP" dirty="0"/>
              <a:t>3</a:t>
            </a:r>
            <a:r>
              <a:rPr lang="ja-JP" altLang="en-US" dirty="0"/>
              <a:t>月）参照 </a:t>
            </a:r>
          </a:p>
        </p:txBody>
      </p:sp>
      <p:sp>
        <p:nvSpPr>
          <p:cNvPr id="4" name="スライド番号プレースホルダー 3"/>
          <p:cNvSpPr>
            <a:spLocks noGrp="1"/>
          </p:cNvSpPr>
          <p:nvPr>
            <p:ph type="sldNum" sz="quarter" idx="10"/>
          </p:nvPr>
        </p:nvSpPr>
        <p:spPr/>
        <p:txBody>
          <a:bodyPr/>
          <a:lstStyle/>
          <a:p>
            <a:pPr lvl="0"/>
            <a:fld id="{1D41D0D0-B189-4CD0-8BC2-1D06F6EF1208}" type="slidenum">
              <a:rPr lang="ja-JP" altLang="en-US" noProof="0" smtClean="0"/>
              <a:pPr lvl="0"/>
              <a:t>138</a:t>
            </a:fld>
            <a:endParaRPr lang="ja-JP" altLang="en-US" noProof="0" dirty="0"/>
          </a:p>
        </p:txBody>
      </p:sp>
      <p:sp>
        <p:nvSpPr>
          <p:cNvPr id="7" name="スライド イメージ プレースホルダー 6">
            <a:extLst>
              <a:ext uri="{FF2B5EF4-FFF2-40B4-BE49-F238E27FC236}">
                <a16:creationId xmlns="" xmlns:a16="http://schemas.microsoft.com/office/drawing/2014/main" id="{4324162C-6DDD-46C0-91F5-456CDB9ECA4D}"/>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734703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235249" y="3817541"/>
            <a:ext cx="6336704" cy="5976664"/>
          </a:xfrm>
        </p:spPr>
        <p:txBody>
          <a:bodyPr/>
          <a:lstStyle/>
          <a:p>
            <a:r>
              <a:rPr lang="ja-JP" altLang="en-US" dirty="0"/>
              <a:t>■情報収集のポイント</a:t>
            </a:r>
            <a:endParaRPr lang="en-US" altLang="ja-JP" dirty="0"/>
          </a:p>
          <a:p>
            <a:r>
              <a:rPr lang="ja-JP" altLang="en-US" dirty="0"/>
              <a:t>　</a:t>
            </a:r>
            <a:r>
              <a:rPr lang="ja-JP" altLang="en-US" dirty="0" smtClean="0"/>
              <a:t>子ども</a:t>
            </a:r>
            <a:r>
              <a:rPr lang="ja-JP" altLang="en-US" dirty="0"/>
              <a:t>と保護者について理解するために捉えておきたい情報として次のことが挙げられます。</a:t>
            </a:r>
            <a:endParaRPr lang="en-US" altLang="ja-JP" dirty="0"/>
          </a:p>
          <a:p>
            <a:r>
              <a:rPr lang="ja-JP" altLang="en-US" dirty="0"/>
              <a:t>①虐待の有無やかかわり方の特徴等も含めた親子</a:t>
            </a:r>
            <a:r>
              <a:rPr lang="ja-JP" altLang="en-US" dirty="0" smtClean="0"/>
              <a:t>関係　　②</a:t>
            </a:r>
            <a:r>
              <a:rPr lang="ja-JP" altLang="en-US" dirty="0"/>
              <a:t>家族構造</a:t>
            </a:r>
            <a:endParaRPr lang="en-US" altLang="ja-JP" dirty="0"/>
          </a:p>
          <a:p>
            <a:r>
              <a:rPr lang="ja-JP" altLang="en-US" dirty="0"/>
              <a:t>③家族成員の特徴や生育歴・障害や</a:t>
            </a:r>
            <a:r>
              <a:rPr lang="ja-JP" altLang="en-US" dirty="0" smtClean="0"/>
              <a:t>疾病　　④</a:t>
            </a:r>
            <a:r>
              <a:rPr lang="ja-JP" altLang="en-US" dirty="0"/>
              <a:t>家族間の</a:t>
            </a:r>
            <a:r>
              <a:rPr lang="ja-JP" altLang="en-US" dirty="0" smtClean="0"/>
              <a:t>関係　　⑤</a:t>
            </a:r>
            <a:r>
              <a:rPr lang="ja-JP" altLang="en-US" dirty="0"/>
              <a:t>保護者の生活・経済状況</a:t>
            </a:r>
            <a:endParaRPr lang="en-US" altLang="ja-JP" dirty="0"/>
          </a:p>
          <a:p>
            <a:r>
              <a:rPr lang="ja-JP" altLang="en-US" dirty="0"/>
              <a:t>⑥保護者と地域の関係等</a:t>
            </a:r>
            <a:endParaRPr lang="en-US" altLang="ja-JP" dirty="0"/>
          </a:p>
          <a:p>
            <a:r>
              <a:rPr lang="ja-JP" altLang="en-US" dirty="0" smtClean="0"/>
              <a:t>　これら</a:t>
            </a:r>
            <a:r>
              <a:rPr lang="ja-JP" altLang="en-US" dirty="0"/>
              <a:t>の情報は主に、①母子手帳、児童記録票などの記録物、②生活場面での子どもの様子、③保護者と子どもの関わりの様子から得られます。また、児童相談所とのカンファレンスで得られることもあります。</a:t>
            </a:r>
            <a:endParaRPr lang="en-US" altLang="ja-JP" dirty="0"/>
          </a:p>
          <a:p>
            <a:endParaRPr lang="en-US" altLang="ja-JP" dirty="0"/>
          </a:p>
          <a:p>
            <a:r>
              <a:rPr lang="ja-JP" altLang="en-US" dirty="0" smtClean="0"/>
              <a:t>①</a:t>
            </a:r>
            <a:r>
              <a:rPr lang="ja-JP" altLang="en-US" dirty="0"/>
              <a:t>記録物から</a:t>
            </a:r>
            <a:endParaRPr lang="en-US" altLang="ja-JP" dirty="0"/>
          </a:p>
          <a:p>
            <a:r>
              <a:rPr lang="ja-JP" altLang="en-US" dirty="0" smtClean="0"/>
              <a:t>・</a:t>
            </a:r>
            <a:r>
              <a:rPr lang="ja-JP" altLang="en-US" dirty="0"/>
              <a:t>児童相談所が作成する「児童記録（児童票）」には、子どもとその保護者に関する基本的な情報が書かれています。</a:t>
            </a:r>
            <a:endParaRPr lang="en-US" altLang="ja-JP" dirty="0"/>
          </a:p>
          <a:p>
            <a:r>
              <a:rPr lang="ja-JP" altLang="en-US" dirty="0" smtClean="0"/>
              <a:t>・</a:t>
            </a:r>
            <a:r>
              <a:rPr lang="ja-JP" altLang="en-US" dirty="0"/>
              <a:t>子どもに関しては、入所・保護委託の経緯や家庭生活での状況、胎児期のエピソードなどの生育歴が記載されています。生まれながらの障害や疾病、発達状況、保護者の課関わり方など背景を知ることで、今ある子どもの姿を理解したり、かかわり方を考えるヒントになったりすることもあります。</a:t>
            </a:r>
            <a:endParaRPr lang="en-US" altLang="ja-JP" dirty="0"/>
          </a:p>
          <a:p>
            <a:r>
              <a:rPr lang="ja-JP" altLang="en-US" dirty="0" smtClean="0"/>
              <a:t>・</a:t>
            </a:r>
            <a:r>
              <a:rPr lang="ja-JP" altLang="en-US" dirty="0"/>
              <a:t>また、保護者に関しては、それぞれの年齢や職業などのほか、疾病や障害の有無、保護者の生育歴が書かれています。</a:t>
            </a:r>
            <a:endParaRPr lang="en-US" altLang="ja-JP" dirty="0"/>
          </a:p>
          <a:p>
            <a:r>
              <a:rPr lang="ja-JP" altLang="en-US" dirty="0" smtClean="0"/>
              <a:t>・</a:t>
            </a:r>
            <a:r>
              <a:rPr lang="ja-JP" altLang="en-US" dirty="0"/>
              <a:t>児童記録票の中のジェノグラムからは、家族構成を視覚的に捉えることができます。保護者のそれまでの生い立ちが親子関係に影響している場合があることを理解しておきましょう。</a:t>
            </a:r>
            <a:endParaRPr lang="en-US" altLang="ja-JP" dirty="0"/>
          </a:p>
          <a:p>
            <a:r>
              <a:rPr lang="ja-JP" altLang="en-US" dirty="0" smtClean="0"/>
              <a:t>②</a:t>
            </a:r>
            <a:r>
              <a:rPr lang="ja-JP" altLang="en-US" dirty="0"/>
              <a:t>生活場面での子どもの様子から</a:t>
            </a:r>
            <a:endParaRPr lang="en-US" altLang="ja-JP" dirty="0"/>
          </a:p>
          <a:p>
            <a:r>
              <a:rPr lang="ja-JP" altLang="en-US" dirty="0" smtClean="0"/>
              <a:t>・</a:t>
            </a:r>
            <a:r>
              <a:rPr lang="ja-JP" altLang="en-US" dirty="0"/>
              <a:t>子どもの生活の場が乳児院であっても、保護者とのかかわりは子どもの育ちに大きな影響を与えています。職員や他児と過ごす養育の場の中でのみ、子どもを理解するにとどまらず、子どもの様子を通して、子どもにとっての保護者とのかかわりを考えてみることも大切です。</a:t>
            </a:r>
            <a:endParaRPr lang="en-US" altLang="ja-JP" dirty="0"/>
          </a:p>
          <a:p>
            <a:r>
              <a:rPr lang="ja-JP" altLang="en-US" dirty="0" smtClean="0"/>
              <a:t>・</a:t>
            </a:r>
            <a:r>
              <a:rPr lang="ja-JP" altLang="en-US" dirty="0"/>
              <a:t>生活場面での子どもの様子</a:t>
            </a:r>
            <a:r>
              <a:rPr lang="ja-JP" altLang="en-US" dirty="0" smtClean="0"/>
              <a:t>と、保護者</a:t>
            </a:r>
            <a:r>
              <a:rPr lang="ja-JP" altLang="en-US" dirty="0"/>
              <a:t>と一緒にいる時の子どもの様子を比較したり、</a:t>
            </a:r>
            <a:r>
              <a:rPr lang="ja-JP" altLang="en-US" dirty="0" smtClean="0"/>
              <a:t>あるいは生活</a:t>
            </a:r>
            <a:r>
              <a:rPr lang="ja-JP" altLang="en-US" dirty="0"/>
              <a:t>場面で見られる子どもの様子を、入所までの保護者と子どもの関係と関連させて捉えなおすといったことが必要となります。</a:t>
            </a:r>
            <a:endParaRPr lang="en-US" altLang="ja-JP" dirty="0"/>
          </a:p>
          <a:p>
            <a:r>
              <a:rPr lang="ja-JP" altLang="en-US" dirty="0" smtClean="0"/>
              <a:t>③</a:t>
            </a:r>
            <a:r>
              <a:rPr lang="ja-JP" altLang="en-US" dirty="0"/>
              <a:t>保護者と子どものかかわりの様子から</a:t>
            </a:r>
            <a:endParaRPr lang="en-US" altLang="ja-JP" dirty="0"/>
          </a:p>
          <a:p>
            <a:r>
              <a:rPr lang="ja-JP" altLang="en-US" dirty="0" smtClean="0"/>
              <a:t>・</a:t>
            </a:r>
            <a:r>
              <a:rPr lang="ja-JP" altLang="en-US" dirty="0"/>
              <a:t>面会や外出、外泊を通して保護者が子どもとかかわる場面で、子どもと保護者との関係性やかかわり方、子どもの表情やしぐさなどの反応等を観察し、親子関係のアセスメントを行います。</a:t>
            </a:r>
            <a:endParaRPr lang="en-US" altLang="ja-JP" dirty="0"/>
          </a:p>
          <a:p>
            <a:r>
              <a:rPr lang="ja-JP" altLang="en-US" dirty="0" smtClean="0"/>
              <a:t>・</a:t>
            </a:r>
            <a:r>
              <a:rPr lang="ja-JP" altLang="en-US" dirty="0"/>
              <a:t>ここでの観察とは、遠くから様子を見るだけでなく、支援者が保護者と実際にやり取りしながら観察することも含まれます。子どもと保護者とのかかわりの場面を見ることで、保護者がどのような場面で困っているのか、課題の中で一番取り組みやすい課題は何かなど、具体的に支援につながる手がかりを見つけたり、面会時の対応の仕方や配慮する点を考えたりすることができます。</a:t>
            </a:r>
            <a:endParaRPr lang="en-US" altLang="ja-JP" dirty="0"/>
          </a:p>
          <a:p>
            <a:endParaRPr lang="en-US" altLang="ja-JP" dirty="0"/>
          </a:p>
          <a:p>
            <a:r>
              <a:rPr lang="ja-JP" altLang="en-US" dirty="0"/>
              <a:t>■記録</a:t>
            </a:r>
            <a:endParaRPr lang="en-US" altLang="ja-JP" dirty="0"/>
          </a:p>
          <a:p>
            <a:r>
              <a:rPr lang="ja-JP" altLang="en-US" dirty="0"/>
              <a:t>・面会等に立ち合った時には、誰が見てもわかるように記録しましょう。</a:t>
            </a:r>
            <a:endParaRPr lang="en-US" altLang="ja-JP" dirty="0"/>
          </a:p>
          <a:p>
            <a:r>
              <a:rPr lang="ja-JP" altLang="en-US" dirty="0"/>
              <a:t>・子どもと保護者の姿をどのような視点から捉え、関係性を理解するのか、今後の支援について支援者間で共有し一緒に考えていきます。</a:t>
            </a:r>
            <a:endParaRPr lang="en-US" altLang="ja-JP" dirty="0"/>
          </a:p>
        </p:txBody>
      </p:sp>
      <p:sp>
        <p:nvSpPr>
          <p:cNvPr id="4" name="スライド番号プレースホルダー 3"/>
          <p:cNvSpPr>
            <a:spLocks noGrp="1"/>
          </p:cNvSpPr>
          <p:nvPr>
            <p:ph type="sldNum" sz="quarter" idx="10"/>
          </p:nvPr>
        </p:nvSpPr>
        <p:spPr/>
        <p:txBody>
          <a:bodyPr/>
          <a:lstStyle/>
          <a:p>
            <a:pPr lvl="0"/>
            <a:fld id="{87664F98-707A-430B-9D2C-19A733EB2DD3}" type="slidenum">
              <a:rPr lang="ja-JP" altLang="en-US" noProof="0" smtClean="0"/>
              <a:pPr lvl="0"/>
              <a:t>139</a:t>
            </a:fld>
            <a:endParaRPr lang="ja-JP" altLang="en-US" noProof="0" dirty="0"/>
          </a:p>
        </p:txBody>
      </p:sp>
      <p:sp>
        <p:nvSpPr>
          <p:cNvPr id="7" name="スライド イメージ プレースホルダー 6">
            <a:extLst>
              <a:ext uri="{FF2B5EF4-FFF2-40B4-BE49-F238E27FC236}">
                <a16:creationId xmlns="" xmlns:a16="http://schemas.microsoft.com/office/drawing/2014/main" id="{225103F0-99E8-420F-839E-E4587467E3A8}"/>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583167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ここ</a:t>
            </a:r>
            <a:r>
              <a:rPr lang="ja-JP" altLang="en-US" dirty="0"/>
              <a:t>でも例として全国乳児福祉協議会で研修のポイントが獲得できると認められているものをあげています。</a:t>
            </a:r>
          </a:p>
          <a:p>
            <a:endParaRPr lang="ja-JP" altLang="en-US" dirty="0"/>
          </a:p>
        </p:txBody>
      </p:sp>
      <p:sp>
        <p:nvSpPr>
          <p:cNvPr id="4" name="スライド番号プレースホルダー 3"/>
          <p:cNvSpPr>
            <a:spLocks noGrp="1"/>
          </p:cNvSpPr>
          <p:nvPr>
            <p:ph type="sldNum" sz="quarter" idx="10"/>
          </p:nvPr>
        </p:nvSpPr>
        <p:spPr/>
        <p:txBody>
          <a:bodyPr/>
          <a:lstStyle/>
          <a:p>
            <a:pPr lvl="0"/>
            <a:fld id="{D972CBA5-B213-4645-AEC4-808CA93610A6}" type="slidenum">
              <a:rPr lang="ja-JP" altLang="en-US" noProof="0" smtClean="0"/>
              <a:pPr lvl="0"/>
              <a:t>14</a:t>
            </a:fld>
            <a:endParaRPr lang="ja-JP" altLang="en-US" noProof="0" dirty="0"/>
          </a:p>
        </p:txBody>
      </p:sp>
      <p:sp>
        <p:nvSpPr>
          <p:cNvPr id="7" name="スライド イメージ プレースホルダー 6">
            <a:extLst>
              <a:ext uri="{FF2B5EF4-FFF2-40B4-BE49-F238E27FC236}">
                <a16:creationId xmlns="" xmlns:a16="http://schemas.microsoft.com/office/drawing/2014/main" id="{0D184F06-46A8-4FFC-A50F-678D6F80E6E7}"/>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27171043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■チームで情報共有、検討</a:t>
            </a:r>
            <a:endParaRPr lang="en-US" altLang="ja-JP" dirty="0"/>
          </a:p>
          <a:p>
            <a:r>
              <a:rPr lang="ja-JP" altLang="en-US" dirty="0"/>
              <a:t>・集められた情報は、チームで共有しながら検討します。</a:t>
            </a:r>
            <a:endParaRPr lang="en-US" altLang="ja-JP" dirty="0"/>
          </a:p>
          <a:p>
            <a:r>
              <a:rPr lang="ja-JP" altLang="en-US" dirty="0"/>
              <a:t>・乳児院では、保育士・看護師のほか、栄養士、家庭支援専門相談員、個別対応職員、心理職、里親支援専門相談員など様々な専門職が協働して養育・支援にあたります。</a:t>
            </a:r>
            <a:endParaRPr lang="en-US" altLang="ja-JP" dirty="0"/>
          </a:p>
          <a:p>
            <a:r>
              <a:rPr lang="ja-JP" altLang="en-US" dirty="0"/>
              <a:t>・子どもと生活を共にし、安定した人間関係の中で子どもたちが自ら育つ力を引き出す保育士や看護師の視点、児相と連携しながら親子関係調整を行う家庭支援専門相談員の視点、子どもと保護者の心理的支援を行う心理職の視点等、それぞれの視点における子どもと保護者に対する理解の仕方を互いに共有し統合していく過程が、理解を深める過程であると言えます。</a:t>
            </a:r>
            <a:endParaRPr lang="en-US" altLang="ja-JP" dirty="0"/>
          </a:p>
          <a:p>
            <a:r>
              <a:rPr lang="ja-JP" altLang="en-US" dirty="0"/>
              <a:t>・児童相談所職員との合同のカンファレンスでは、児童相談所の立場からみた子どもと保護者の理解の仕方も付け加えられることになります。</a:t>
            </a:r>
            <a:endParaRPr lang="en-US" altLang="ja-JP" dirty="0"/>
          </a:p>
          <a:p>
            <a:endParaRPr lang="en-US" altLang="ja-JP" dirty="0"/>
          </a:p>
          <a:p>
            <a:r>
              <a:rPr lang="ja-JP" altLang="en-US" dirty="0"/>
              <a:t>■短期、中長期的に支援する方針を定める</a:t>
            </a:r>
            <a:endParaRPr lang="en-US" altLang="ja-JP" dirty="0"/>
          </a:p>
          <a:p>
            <a:r>
              <a:rPr lang="ja-JP" altLang="en-US" dirty="0"/>
              <a:t>・子どもと保護者の状況を理解したうえで、短期・中長期的に支援する方針を立てます。</a:t>
            </a:r>
            <a:endParaRPr lang="en-US" altLang="ja-JP" dirty="0"/>
          </a:p>
          <a:p>
            <a:r>
              <a:rPr lang="ja-JP" altLang="en-US" dirty="0"/>
              <a:t>・立てられた支援方針は、乳児院全体で情報共有し、専門職間で役割分担をしながら、養育場面や面会時の保護者の具体的な対応に活かしていきます。</a:t>
            </a:r>
            <a:endParaRPr lang="en-US" altLang="ja-JP" dirty="0"/>
          </a:p>
          <a:p>
            <a:r>
              <a:rPr lang="ja-JP" altLang="en-US" dirty="0"/>
              <a:t>・日々の生活の中での子どもの行動・成長・変化や面会等での子どもと保護者の反応・変化が新たな情報として加えられていきます。それを把握・理解して支援方針は定期的に評価と修正が繰り返し行われていきます。</a:t>
            </a:r>
            <a:endParaRPr lang="en-US" altLang="ja-JP" dirty="0"/>
          </a:p>
          <a:p>
            <a:r>
              <a:rPr lang="ja-JP" altLang="en-US" dirty="0"/>
              <a:t>・</a:t>
            </a:r>
            <a:r>
              <a:rPr lang="en-US" altLang="ja-JP" dirty="0"/>
              <a:t>【</a:t>
            </a:r>
            <a:r>
              <a:rPr lang="ja-JP" altLang="en-US" dirty="0"/>
              <a:t>情報の把握</a:t>
            </a:r>
            <a:r>
              <a:rPr lang="en-US" altLang="ja-JP" dirty="0"/>
              <a:t>】</a:t>
            </a:r>
            <a:r>
              <a:rPr lang="ja-JP" altLang="en-US" dirty="0"/>
              <a:t>→</a:t>
            </a:r>
            <a:r>
              <a:rPr lang="en-US" altLang="ja-JP" dirty="0"/>
              <a:t>【</a:t>
            </a:r>
            <a:r>
              <a:rPr lang="ja-JP" altLang="en-US" dirty="0"/>
              <a:t>職員間で共有・理解</a:t>
            </a:r>
            <a:r>
              <a:rPr lang="en-US" altLang="ja-JP" dirty="0"/>
              <a:t>】</a:t>
            </a:r>
            <a:r>
              <a:rPr lang="ja-JP" altLang="en-US" dirty="0"/>
              <a:t>→</a:t>
            </a:r>
            <a:r>
              <a:rPr lang="en-US" altLang="ja-JP" dirty="0"/>
              <a:t>【</a:t>
            </a:r>
            <a:r>
              <a:rPr lang="ja-JP" altLang="en-US" dirty="0"/>
              <a:t>実施・対応</a:t>
            </a:r>
            <a:r>
              <a:rPr lang="en-US" altLang="ja-JP" dirty="0"/>
              <a:t>】</a:t>
            </a:r>
            <a:r>
              <a:rPr lang="ja-JP" altLang="en-US" dirty="0"/>
              <a:t>→</a:t>
            </a:r>
            <a:r>
              <a:rPr lang="en-US" altLang="ja-JP" dirty="0"/>
              <a:t>【</a:t>
            </a:r>
            <a:r>
              <a:rPr lang="ja-JP" altLang="en-US" dirty="0"/>
              <a:t>子どもや親の反応</a:t>
            </a:r>
            <a:r>
              <a:rPr lang="en-US" altLang="ja-JP" dirty="0"/>
              <a:t>】</a:t>
            </a:r>
            <a:r>
              <a:rPr lang="ja-JP" altLang="en-US" dirty="0"/>
              <a:t>→</a:t>
            </a:r>
            <a:r>
              <a:rPr lang="en-US" altLang="ja-JP" dirty="0"/>
              <a:t>【</a:t>
            </a:r>
            <a:r>
              <a:rPr lang="ja-JP" altLang="en-US" dirty="0"/>
              <a:t>職員間で共有・理解</a:t>
            </a:r>
            <a:r>
              <a:rPr lang="en-US" altLang="ja-JP" dirty="0"/>
              <a:t>】</a:t>
            </a:r>
            <a:r>
              <a:rPr lang="ja-JP" altLang="en-US" dirty="0"/>
              <a:t>→</a:t>
            </a:r>
            <a:r>
              <a:rPr lang="en-US" altLang="ja-JP" dirty="0"/>
              <a:t>【</a:t>
            </a:r>
            <a:r>
              <a:rPr lang="ja-JP" altLang="en-US" dirty="0"/>
              <a:t>実施・対応の修正</a:t>
            </a:r>
            <a:r>
              <a:rPr lang="en-US" altLang="ja-JP" dirty="0"/>
              <a:t>】</a:t>
            </a:r>
            <a:r>
              <a:rPr lang="ja-JP" altLang="en-US" dirty="0"/>
              <a:t>・・・というサイクルを支援チーム全体で活発に展開していくことが、家庭支援の要になります。</a:t>
            </a:r>
            <a:endParaRPr lang="en-US" altLang="ja-JP" dirty="0"/>
          </a:p>
          <a:p>
            <a:r>
              <a:rPr lang="ja-JP" altLang="en-US" dirty="0"/>
              <a:t>・多角的な情報を得て、保護者をよりよく理解し、適切な理解に基づいた支援を行うことが、子どもの未来の幸せにつながっていきます。</a:t>
            </a:r>
          </a:p>
        </p:txBody>
      </p:sp>
      <p:sp>
        <p:nvSpPr>
          <p:cNvPr id="4" name="スライド番号プレースホルダー 3"/>
          <p:cNvSpPr>
            <a:spLocks noGrp="1"/>
          </p:cNvSpPr>
          <p:nvPr>
            <p:ph type="sldNum" sz="quarter" idx="10"/>
          </p:nvPr>
        </p:nvSpPr>
        <p:spPr/>
        <p:txBody>
          <a:bodyPr/>
          <a:lstStyle/>
          <a:p>
            <a:pPr lvl="0"/>
            <a:fld id="{87664F98-707A-430B-9D2C-19A733EB2DD3}" type="slidenum">
              <a:rPr lang="ja-JP" altLang="en-US" noProof="0" smtClean="0"/>
              <a:pPr lvl="0"/>
              <a:t>140</a:t>
            </a:fld>
            <a:endParaRPr lang="ja-JP" altLang="en-US" noProof="0" dirty="0"/>
          </a:p>
        </p:txBody>
      </p:sp>
      <p:sp>
        <p:nvSpPr>
          <p:cNvPr id="7" name="スライド イメージ プレースホルダー 6">
            <a:extLst>
              <a:ext uri="{FF2B5EF4-FFF2-40B4-BE49-F238E27FC236}">
                <a16:creationId xmlns="" xmlns:a16="http://schemas.microsoft.com/office/drawing/2014/main" id="{67C5ACF8-7EBC-4D2B-BD95-33453FAD5E41}"/>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83821091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235249" y="3817541"/>
            <a:ext cx="6336704" cy="5976664"/>
          </a:xfrm>
        </p:spPr>
        <p:txBody>
          <a:bodyPr/>
          <a:lstStyle/>
          <a:p>
            <a:r>
              <a:rPr lang="ja-JP" altLang="en-US" dirty="0" smtClean="0"/>
              <a:t>　入所児</a:t>
            </a:r>
            <a:r>
              <a:rPr lang="ja-JP" altLang="en-US" dirty="0"/>
              <a:t>のご家族が、乳児院が心地良いと感じ、本音で話ができるように、保護者への対応の際に私たち職員が心掛けるべきポイントです</a:t>
            </a:r>
            <a:r>
              <a:rPr lang="ja-JP" altLang="en-US" dirty="0" smtClean="0"/>
              <a:t>。</a:t>
            </a:r>
            <a:endParaRPr lang="en-US" altLang="ja-JP" dirty="0"/>
          </a:p>
          <a:p>
            <a:r>
              <a:rPr lang="ja-JP" altLang="en-US" dirty="0"/>
              <a:t>①挨拶</a:t>
            </a:r>
            <a:endParaRPr lang="en-US" altLang="ja-JP" dirty="0"/>
          </a:p>
          <a:p>
            <a:r>
              <a:rPr lang="ja-JP" altLang="en-US" dirty="0" smtClean="0"/>
              <a:t>・</a:t>
            </a:r>
            <a:r>
              <a:rPr lang="ja-JP" altLang="en-US" dirty="0"/>
              <a:t>笑顔で挨拶しましょう。保護者の方の中には、とても緊張して来所される方もいらっしゃいます。面会対応に直接のかかわりがなくても、温かく迎え入れる気持ちを表しましょう。</a:t>
            </a:r>
            <a:endParaRPr lang="en-US" altLang="ja-JP" dirty="0"/>
          </a:p>
          <a:p>
            <a:r>
              <a:rPr lang="ja-JP" altLang="en-US" dirty="0"/>
              <a:t>②姿勢</a:t>
            </a:r>
            <a:endParaRPr lang="en-US" altLang="ja-JP" dirty="0"/>
          </a:p>
          <a:p>
            <a:r>
              <a:rPr lang="ja-JP" altLang="en-US" dirty="0" smtClean="0"/>
              <a:t>・</a:t>
            </a:r>
            <a:r>
              <a:rPr lang="ja-JP" altLang="en-US" dirty="0"/>
              <a:t>保護者の緊張を軽減できるように、話をする時は顔を見て話し、保護者が座っていたら膝立ちや座るようにして同じ目線で相対するように心掛けます。</a:t>
            </a:r>
            <a:endParaRPr lang="en-US" altLang="ja-JP" dirty="0"/>
          </a:p>
          <a:p>
            <a:r>
              <a:rPr lang="ja-JP" altLang="en-US" dirty="0" smtClean="0"/>
              <a:t>・</a:t>
            </a:r>
            <a:r>
              <a:rPr lang="ja-JP" altLang="en-US" dirty="0"/>
              <a:t>電話の場合、職員の姿は相手からは見えませんが、誠意のある態度かどうかは声からも伝わります。面接と同じ姿勢で電話で話すことが基本です。</a:t>
            </a:r>
            <a:endParaRPr lang="en-US" altLang="ja-JP" dirty="0"/>
          </a:p>
          <a:p>
            <a:r>
              <a:rPr lang="ja-JP" altLang="en-US" dirty="0"/>
              <a:t>③準備</a:t>
            </a:r>
            <a:endParaRPr lang="en-US" altLang="ja-JP" dirty="0"/>
          </a:p>
          <a:p>
            <a:r>
              <a:rPr lang="ja-JP" altLang="en-US" dirty="0" smtClean="0"/>
              <a:t>・</a:t>
            </a:r>
            <a:r>
              <a:rPr lang="ja-JP" altLang="en-US" dirty="0"/>
              <a:t>面会の場として、安全で安心できる場を設定しましょう。</a:t>
            </a:r>
            <a:endParaRPr lang="en-US" altLang="ja-JP" dirty="0"/>
          </a:p>
          <a:p>
            <a:r>
              <a:rPr lang="ja-JP" altLang="en-US" dirty="0" smtClean="0"/>
              <a:t>・</a:t>
            </a:r>
            <a:r>
              <a:rPr lang="ja-JP" altLang="en-US" dirty="0"/>
              <a:t>子どもの身だしなみを整えましょう（顔を拭く、肌着がはみ出していないか、爪を切り忘れていないか等）。</a:t>
            </a:r>
            <a:endParaRPr lang="en-US" altLang="ja-JP" dirty="0"/>
          </a:p>
          <a:p>
            <a:r>
              <a:rPr lang="ja-JP" altLang="en-US" dirty="0" smtClean="0"/>
              <a:t>・</a:t>
            </a:r>
            <a:r>
              <a:rPr lang="ja-JP" altLang="en-US" dirty="0"/>
              <a:t>保護者からいただいた衣類や玩具があれば、子どもが望めばそれを着せたり、それで遊んだりしましょう。</a:t>
            </a:r>
            <a:endParaRPr lang="en-US" altLang="ja-JP" dirty="0"/>
          </a:p>
          <a:p>
            <a:r>
              <a:rPr lang="ja-JP" altLang="en-US" dirty="0"/>
              <a:t>④言葉使い</a:t>
            </a:r>
            <a:endParaRPr lang="en-US" altLang="ja-JP" dirty="0"/>
          </a:p>
          <a:p>
            <a:r>
              <a:rPr lang="ja-JP" altLang="en-US" dirty="0" smtClean="0"/>
              <a:t>・</a:t>
            </a:r>
            <a:r>
              <a:rPr lang="ja-JP" altLang="en-US" dirty="0"/>
              <a:t>丁寧な言葉使いで話しましょう。親しみやすさを表現するために、友達のように接するのは基本的には適切ではありません。</a:t>
            </a:r>
            <a:endParaRPr lang="en-US" altLang="ja-JP" dirty="0"/>
          </a:p>
          <a:p>
            <a:r>
              <a:rPr lang="ja-JP" altLang="en-US" dirty="0" smtClean="0"/>
              <a:t>・</a:t>
            </a:r>
            <a:r>
              <a:rPr lang="ja-JP" altLang="en-US" dirty="0"/>
              <a:t>保護者に疎外感を与えてしまう可能性があるため、専門的な言葉遣い、乳児院ならではの用語の使用は避けましょう。</a:t>
            </a:r>
            <a:endParaRPr lang="en-US" altLang="ja-JP" dirty="0"/>
          </a:p>
          <a:p>
            <a:r>
              <a:rPr lang="ja-JP" altLang="en-US" dirty="0" smtClean="0"/>
              <a:t>・</a:t>
            </a:r>
            <a:r>
              <a:rPr lang="ja-JP" altLang="en-US" dirty="0"/>
              <a:t>職員同士の会話にも気を付けましょう。</a:t>
            </a:r>
            <a:endParaRPr lang="en-US" altLang="ja-JP" dirty="0"/>
          </a:p>
          <a:p>
            <a:r>
              <a:rPr lang="ja-JP" altLang="en-US" dirty="0"/>
              <a:t>⑤職員の服装</a:t>
            </a:r>
            <a:endParaRPr lang="en-US" altLang="ja-JP" dirty="0"/>
          </a:p>
          <a:p>
            <a:r>
              <a:rPr lang="ja-JP" altLang="en-US" dirty="0" smtClean="0"/>
              <a:t>・</a:t>
            </a:r>
            <a:r>
              <a:rPr lang="ja-JP" altLang="en-US" dirty="0"/>
              <a:t>保護者の方に好印象を与えるように服装と身だしなみにも注意しましょう。</a:t>
            </a:r>
            <a:endParaRPr lang="en-US" altLang="ja-JP" dirty="0"/>
          </a:p>
          <a:p>
            <a:r>
              <a:rPr lang="ja-JP" altLang="en-US" dirty="0"/>
              <a:t>⑥ケースの把握</a:t>
            </a:r>
            <a:endParaRPr lang="en-US" altLang="ja-JP" dirty="0"/>
          </a:p>
          <a:p>
            <a:r>
              <a:rPr lang="ja-JP" altLang="en-US" dirty="0" smtClean="0"/>
              <a:t>・</a:t>
            </a:r>
            <a:r>
              <a:rPr lang="ja-JP" altLang="en-US" dirty="0"/>
              <a:t>面会の有無にかかわりなくケースを把握しておくことは必要ですが、面会に対応する際には、今一度ケース情報を確認し直してから立会いましょう。</a:t>
            </a:r>
            <a:endParaRPr lang="en-US" altLang="ja-JP" dirty="0"/>
          </a:p>
          <a:p>
            <a:r>
              <a:rPr lang="ja-JP" altLang="en-US" dirty="0"/>
              <a:t>⑦情報共有</a:t>
            </a:r>
            <a:endParaRPr lang="en-US" altLang="ja-JP" dirty="0"/>
          </a:p>
          <a:p>
            <a:r>
              <a:rPr lang="ja-JP" altLang="en-US" dirty="0" smtClean="0"/>
              <a:t>・</a:t>
            </a:r>
            <a:r>
              <a:rPr lang="ja-JP" altLang="en-US" dirty="0"/>
              <a:t>子どもの健康状態や日頃の様子を伝えます。</a:t>
            </a:r>
            <a:endParaRPr lang="en-US" altLang="ja-JP" dirty="0"/>
          </a:p>
          <a:p>
            <a:r>
              <a:rPr lang="ja-JP" altLang="en-US" dirty="0" smtClean="0"/>
              <a:t>・</a:t>
            </a:r>
            <a:r>
              <a:rPr lang="ja-JP" altLang="en-US" dirty="0"/>
              <a:t>子どもの成長発達を伝えて一緒に喜んでいただくつもりが、「自分が親なのに、その場面に立ち会えなかった」「乳児院の職員から聞きたくなかった」と感じて、気分を害されること</a:t>
            </a:r>
            <a:r>
              <a:rPr lang="ja-JP" altLang="en-US" dirty="0" smtClean="0"/>
              <a:t>もある</a:t>
            </a:r>
            <a:r>
              <a:rPr lang="ja-JP" altLang="en-US" dirty="0"/>
              <a:t>事を心に留めておきましょう。</a:t>
            </a:r>
            <a:endParaRPr lang="en-US" altLang="ja-JP" dirty="0"/>
          </a:p>
          <a:p>
            <a:r>
              <a:rPr lang="ja-JP" altLang="en-US" dirty="0"/>
              <a:t>⑧保護者の要望・気持ちの受け止め</a:t>
            </a:r>
            <a:endParaRPr lang="en-US" altLang="ja-JP" dirty="0"/>
          </a:p>
          <a:p>
            <a:r>
              <a:rPr lang="ja-JP" altLang="en-US" dirty="0" smtClean="0"/>
              <a:t>・</a:t>
            </a:r>
            <a:r>
              <a:rPr lang="ja-JP" altLang="en-US" dirty="0"/>
              <a:t>保護者からの意見・要望・質問はまず受けとめましょう。しかし、すぐに自分一人で対応する必要はありません。自分では判断できないことを率直に伝えて、スーパーバイザーに</a:t>
            </a:r>
            <a:r>
              <a:rPr lang="ja-JP" altLang="en-US" dirty="0" smtClean="0"/>
              <a:t>伝えるか</a:t>
            </a:r>
            <a:r>
              <a:rPr lang="ja-JP" altLang="en-US" dirty="0"/>
              <a:t>、初めから経験のある職員に対応を託しましょう。</a:t>
            </a:r>
            <a:endParaRPr lang="en-US" altLang="ja-JP" dirty="0"/>
          </a:p>
          <a:p>
            <a:r>
              <a:rPr lang="ja-JP" altLang="en-US" dirty="0"/>
              <a:t>⑨他の職員への伝達</a:t>
            </a:r>
            <a:endParaRPr lang="en-US" altLang="ja-JP" dirty="0"/>
          </a:p>
          <a:p>
            <a:r>
              <a:rPr lang="ja-JP" altLang="en-US" dirty="0" smtClean="0"/>
              <a:t>・</a:t>
            </a:r>
            <a:r>
              <a:rPr lang="ja-JP" altLang="en-US" dirty="0"/>
              <a:t>面会の様子から、この後の養育に影響が予想されることがあれば、スーパーバイザーや経験のある職員への伝達が必要です。（大泣きが続いた、寝たふりから本当に眠ってしまった</a:t>
            </a:r>
            <a:r>
              <a:rPr lang="ja-JP" altLang="en-US" dirty="0" smtClean="0"/>
              <a:t>、等</a:t>
            </a:r>
            <a:r>
              <a:rPr lang="ja-JP" altLang="en-US" dirty="0"/>
              <a:t>）</a:t>
            </a:r>
            <a:endParaRPr lang="en-US" altLang="ja-JP" dirty="0"/>
          </a:p>
          <a:p>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pPr lvl="0"/>
            <a:fld id="{87664F98-707A-430B-9D2C-19A733EB2DD3}" type="slidenum">
              <a:rPr lang="ja-JP" altLang="en-US" noProof="0" smtClean="0"/>
              <a:pPr lvl="0"/>
              <a:t>141</a:t>
            </a:fld>
            <a:endParaRPr lang="ja-JP" altLang="en-US" noProof="0" dirty="0"/>
          </a:p>
        </p:txBody>
      </p:sp>
      <p:sp>
        <p:nvSpPr>
          <p:cNvPr id="7" name="スライド イメージ プレースホルダー 6">
            <a:extLst>
              <a:ext uri="{FF2B5EF4-FFF2-40B4-BE49-F238E27FC236}">
                <a16:creationId xmlns="" xmlns:a16="http://schemas.microsoft.com/office/drawing/2014/main" id="{76798B6D-650F-414F-83E9-11179980A6AA}"/>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63785919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r>
              <a:rPr lang="ja-JP" altLang="en-US" dirty="0" smtClean="0"/>
              <a:t>保護者</a:t>
            </a:r>
            <a:r>
              <a:rPr lang="ja-JP" altLang="en-US" dirty="0"/>
              <a:t>とのかかわりで困ったり、トラブルが起きてしまった場合には、一人で抱え込まず、スーパーバイザー等の経験のある職員へ相談し、なるべく迅速に対応するようにしましょう。</a:t>
            </a:r>
          </a:p>
        </p:txBody>
      </p:sp>
      <p:sp>
        <p:nvSpPr>
          <p:cNvPr id="4" name="スライド番号プレースホルダー 3"/>
          <p:cNvSpPr>
            <a:spLocks noGrp="1"/>
          </p:cNvSpPr>
          <p:nvPr>
            <p:ph type="sldNum" sz="quarter" idx="10"/>
          </p:nvPr>
        </p:nvSpPr>
        <p:spPr/>
        <p:txBody>
          <a:bodyPr/>
          <a:lstStyle/>
          <a:p>
            <a:pPr lvl="0"/>
            <a:fld id="{87664F98-707A-430B-9D2C-19A733EB2DD3}" type="slidenum">
              <a:rPr lang="ja-JP" altLang="en-US" noProof="0" smtClean="0"/>
              <a:pPr lvl="0"/>
              <a:t>142</a:t>
            </a:fld>
            <a:endParaRPr lang="ja-JP" altLang="en-US" noProof="0" dirty="0"/>
          </a:p>
        </p:txBody>
      </p:sp>
      <p:sp>
        <p:nvSpPr>
          <p:cNvPr id="7" name="スライド イメージ プレースホルダー 6">
            <a:extLst>
              <a:ext uri="{FF2B5EF4-FFF2-40B4-BE49-F238E27FC236}">
                <a16:creationId xmlns="" xmlns:a16="http://schemas.microsoft.com/office/drawing/2014/main" id="{A9D7548D-CA1E-4A06-BC1F-09987B165D2D}"/>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85292925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それでは続いて、乳児院と地域の様々な関係機関との連携についてお話します。</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143</a:t>
            </a:fld>
            <a:endParaRPr lang="ja-JP" altLang="en-US" noProof="0"/>
          </a:p>
        </p:txBody>
      </p:sp>
      <p:sp>
        <p:nvSpPr>
          <p:cNvPr id="7" name="スライド イメージ プレースホルダー 6">
            <a:extLst>
              <a:ext uri="{FF2B5EF4-FFF2-40B4-BE49-F238E27FC236}">
                <a16:creationId xmlns="" xmlns:a16="http://schemas.microsoft.com/office/drawing/2014/main" id="{2A5EF25C-A3E1-405C-AB0D-64DC77F285D8}"/>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67613099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まずはじめに、この図を見たことがあるという方も多いとは思いますが、これは平成</a:t>
            </a:r>
            <a:r>
              <a:rPr lang="en-US" altLang="ja-JP" dirty="0"/>
              <a:t>24</a:t>
            </a:r>
            <a:r>
              <a:rPr lang="ja-JP" altLang="en-US" dirty="0"/>
              <a:t>年</a:t>
            </a:r>
            <a:r>
              <a:rPr lang="en-US" altLang="ja-JP" dirty="0"/>
              <a:t>9</a:t>
            </a:r>
            <a:r>
              <a:rPr lang="ja-JP" altLang="en-US" dirty="0"/>
              <a:t>月に全乳協が示した「乳児院の将来ビジョン検討委員会報告書」のものです。</a:t>
            </a:r>
            <a:endParaRPr lang="en-US" altLang="ja-JP" dirty="0"/>
          </a:p>
          <a:p>
            <a:endParaRPr lang="en-US" altLang="ja-JP" dirty="0"/>
          </a:p>
          <a:p>
            <a:r>
              <a:rPr lang="ja-JP" altLang="en-US" dirty="0"/>
              <a:t>　ここでは赤の</a:t>
            </a:r>
            <a:r>
              <a:rPr lang="en-US" altLang="ja-JP" dirty="0"/>
              <a:t>【</a:t>
            </a:r>
            <a:r>
              <a:rPr lang="ja-JP" altLang="en-US" dirty="0"/>
              <a:t>　　</a:t>
            </a:r>
            <a:r>
              <a:rPr lang="en-US" altLang="ja-JP" dirty="0"/>
              <a:t>】</a:t>
            </a:r>
            <a:r>
              <a:rPr lang="ja-JP" altLang="en-US" dirty="0"/>
              <a:t>内にあるように</a:t>
            </a:r>
            <a:endParaRPr lang="en-US" altLang="ja-JP" dirty="0"/>
          </a:p>
          <a:p>
            <a:r>
              <a:rPr lang="en-US" altLang="ja-JP" dirty="0"/>
              <a:t>【</a:t>
            </a:r>
            <a:r>
              <a:rPr lang="ja-JP" altLang="en-US" dirty="0"/>
              <a:t>一時保護所機能</a:t>
            </a:r>
            <a:r>
              <a:rPr lang="en-US" altLang="ja-JP" dirty="0"/>
              <a:t>】</a:t>
            </a:r>
            <a:r>
              <a:rPr lang="ja-JP" altLang="en-US" dirty="0"/>
              <a:t>・</a:t>
            </a:r>
            <a:r>
              <a:rPr lang="en-US" altLang="ja-JP" dirty="0"/>
              <a:t>【</a:t>
            </a:r>
            <a:r>
              <a:rPr lang="ja-JP" altLang="en-US" dirty="0"/>
              <a:t>専門的養育機能</a:t>
            </a:r>
            <a:r>
              <a:rPr lang="en-US" altLang="ja-JP" dirty="0"/>
              <a:t>】</a:t>
            </a:r>
            <a:r>
              <a:rPr lang="ja-JP" altLang="en-US" dirty="0"/>
              <a:t>・</a:t>
            </a:r>
            <a:r>
              <a:rPr lang="en-US" altLang="ja-JP" dirty="0"/>
              <a:t>【</a:t>
            </a:r>
            <a:r>
              <a:rPr lang="ja-JP" altLang="en-US" dirty="0"/>
              <a:t>親子関係育成機能</a:t>
            </a:r>
            <a:r>
              <a:rPr lang="en-US" altLang="ja-JP" dirty="0"/>
              <a:t>】</a:t>
            </a:r>
            <a:r>
              <a:rPr lang="ja-JP" altLang="en-US" dirty="0"/>
              <a:t>・</a:t>
            </a:r>
            <a:r>
              <a:rPr lang="en-US" altLang="ja-JP" dirty="0"/>
              <a:t>【</a:t>
            </a:r>
            <a:r>
              <a:rPr lang="ja-JP" altLang="en-US" dirty="0"/>
              <a:t>再出発支援機能</a:t>
            </a:r>
            <a:r>
              <a:rPr lang="en-US" altLang="ja-JP" dirty="0"/>
              <a:t>】</a:t>
            </a:r>
            <a:r>
              <a:rPr lang="ja-JP" altLang="en-US" dirty="0"/>
              <a:t>・</a:t>
            </a:r>
            <a:r>
              <a:rPr lang="en-US" altLang="ja-JP" dirty="0"/>
              <a:t>【</a:t>
            </a:r>
            <a:r>
              <a:rPr lang="ja-JP" altLang="en-US" dirty="0"/>
              <a:t>アフターケア機能</a:t>
            </a:r>
            <a:r>
              <a:rPr lang="en-US" altLang="ja-JP" dirty="0"/>
              <a:t>】</a:t>
            </a:r>
            <a:r>
              <a:rPr lang="ja-JP" altLang="en-US" dirty="0"/>
              <a:t>という必須のものに加えて、選択機能としての</a:t>
            </a:r>
            <a:r>
              <a:rPr lang="en-US" altLang="ja-JP" dirty="0"/>
              <a:t>【</a:t>
            </a:r>
            <a:r>
              <a:rPr lang="ja-JP" altLang="en-US" dirty="0"/>
              <a:t>地域子育て支援機能</a:t>
            </a:r>
            <a:r>
              <a:rPr lang="en-US" altLang="ja-JP" dirty="0"/>
              <a:t>】</a:t>
            </a:r>
            <a:r>
              <a:rPr lang="ja-JP" altLang="en-US" dirty="0" err="1"/>
              <a:t>まで</a:t>
            </a:r>
            <a:r>
              <a:rPr lang="ja-JP" altLang="en-US" dirty="0"/>
              <a:t>乳児院が持つ機能を大きく</a:t>
            </a:r>
            <a:r>
              <a:rPr lang="en-US" altLang="ja-JP" dirty="0"/>
              <a:t>6</a:t>
            </a:r>
            <a:r>
              <a:rPr lang="ja-JP" altLang="en-US" dirty="0" err="1"/>
              <a:t>つに</a:t>
            </a:r>
            <a:r>
              <a:rPr lang="ja-JP" altLang="en-US" dirty="0"/>
              <a:t>分けて示してあります。</a:t>
            </a:r>
            <a:endParaRPr lang="en-US" altLang="ja-JP" dirty="0"/>
          </a:p>
          <a:p>
            <a:endParaRPr lang="en-US" altLang="ja-JP" dirty="0"/>
          </a:p>
          <a:p>
            <a:r>
              <a:rPr lang="ja-JP" altLang="en-US" dirty="0"/>
              <a:t> 　一読すれば分かるようにこれらは何も新しく考えられたものではなく、これまで乳児院が「子どもの育ちをつなげてきた」歴史において重ね続けてきた実践を図式化したものであり、同時にこれからの乳児院がより積極的に取り組んでいくべき目標を表したものです。</a:t>
            </a:r>
            <a:endParaRPr lang="en-US" altLang="ja-JP" dirty="0"/>
          </a:p>
          <a:p>
            <a:endParaRPr lang="en-US" altLang="ja-JP" dirty="0"/>
          </a:p>
          <a:p>
            <a:r>
              <a:rPr lang="ja-JP" altLang="en-US" dirty="0"/>
              <a:t>　そして、入所前 ⇒ 入所時 ⇒ 入所中 ⇒ 退所前 ⇒ 退所後 に至るまで、どの段階においても乳児院が独自に行うアセスメントに加えて、その時々でまたそれぞれの地域で、必ず何らかの関係機関とかかわりを持ちながら進めていることがイメージできると思います。</a:t>
            </a:r>
            <a:endParaRPr lang="en-US" altLang="ja-JP" dirty="0"/>
          </a:p>
          <a:p>
            <a:endParaRPr lang="en-US" altLang="ja-JP" dirty="0"/>
          </a:p>
          <a:p>
            <a:r>
              <a:rPr lang="ja-JP" altLang="en-US" dirty="0"/>
              <a:t>　この項では、それぞれの場面において乳児院が子どもや家族をサポートしていく中で、より密接な関係性の構築が求められる地域の関係機関との連携についてお話をしていきます。</a:t>
            </a:r>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144</a:t>
            </a:fld>
            <a:endParaRPr lang="ja-JP" altLang="en-US" noProof="0"/>
          </a:p>
        </p:txBody>
      </p:sp>
      <p:sp>
        <p:nvSpPr>
          <p:cNvPr id="7" name="スライド イメージ プレースホルダー 6">
            <a:extLst>
              <a:ext uri="{FF2B5EF4-FFF2-40B4-BE49-F238E27FC236}">
                <a16:creationId xmlns="" xmlns:a16="http://schemas.microsoft.com/office/drawing/2014/main" id="{DAC50184-E520-4F4F-8BEC-0514DB672F21}"/>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0677684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社会的養護（養育）という言葉どおり、乳児院が受ける一時保護や入所措置は公立・私立にかかわらず、「自治体」から「公的」に子ども達をお預かりするということです。ごく一部の例外（＊）を除いて、子ども達は必ず都道府県および政令指定都市・中核市等に設置された児童相談所を経由してから、乳児院にやって来ます。</a:t>
            </a:r>
            <a:endParaRPr lang="en-US" altLang="ja-JP" dirty="0"/>
          </a:p>
          <a:p>
            <a:r>
              <a:rPr lang="ja-JP" altLang="en-US" dirty="0"/>
              <a:t>（＊ごく一部の例外とは・・・例えば措置等に絡まない施設独自の事業や私的預かりなど）</a:t>
            </a:r>
            <a:endParaRPr lang="en-US" altLang="ja-JP" dirty="0"/>
          </a:p>
          <a:p>
            <a:endParaRPr lang="en-US" altLang="ja-JP" dirty="0"/>
          </a:p>
          <a:p>
            <a:r>
              <a:rPr lang="ja-JP" altLang="en-US" dirty="0"/>
              <a:t>　その他のショートステイ、トワイライトステイ、病児保育などの事業でも、必ず区市町村など公的機関を通じてのお預かりになっています。</a:t>
            </a:r>
            <a:endParaRPr lang="en-US" altLang="ja-JP" dirty="0"/>
          </a:p>
          <a:p>
            <a:endParaRPr lang="en-US" altLang="ja-JP" dirty="0"/>
          </a:p>
          <a:p>
            <a:r>
              <a:rPr lang="ja-JP" altLang="en-US" dirty="0"/>
              <a:t>  ここでは入所前から退所後まで一連のプロセスにおいて、一時保護や入・退所の最終的な判断や家族との調整などを行う上で乳児院との連携が最も多く、そして重要となる「児童相談所（以下、児相）の役割・機能・関係性・協働などについて学んでいきます。</a:t>
            </a:r>
            <a:r>
              <a:rPr lang="ja-JP" altLang="ja-JP" dirty="0"/>
              <a:t>乳児院は児相</a:t>
            </a:r>
            <a:r>
              <a:rPr lang="ja-JP" altLang="en-US" dirty="0"/>
              <a:t>やその他の各機関</a:t>
            </a:r>
            <a:r>
              <a:rPr lang="ja-JP" altLang="ja-JP" dirty="0"/>
              <a:t>と</a:t>
            </a:r>
            <a:r>
              <a:rPr lang="ja-JP" altLang="en-US" dirty="0"/>
              <a:t>の</a:t>
            </a:r>
            <a:r>
              <a:rPr lang="ja-JP" altLang="ja-JP" dirty="0"/>
              <a:t>協働</a:t>
            </a:r>
            <a:r>
              <a:rPr lang="ja-JP" altLang="en-US" dirty="0"/>
              <a:t>により、「</a:t>
            </a:r>
            <a:r>
              <a:rPr lang="ja-JP" altLang="ja-JP" dirty="0"/>
              <a:t>子どもを中心</a:t>
            </a:r>
            <a:r>
              <a:rPr lang="ja-JP" altLang="en-US" dirty="0"/>
              <a:t>とした」</a:t>
            </a:r>
            <a:r>
              <a:rPr lang="ja-JP" altLang="ja-JP" dirty="0"/>
              <a:t>視点を</a:t>
            </a:r>
            <a:r>
              <a:rPr lang="ja-JP" altLang="en-US" dirty="0"/>
              <a:t>最優先して</a:t>
            </a:r>
            <a:r>
              <a:rPr lang="ja-JP" altLang="ja-JP" dirty="0"/>
              <a:t>、子どもを守り育</a:t>
            </a:r>
            <a:r>
              <a:rPr lang="ja-JP" altLang="en-US" dirty="0"/>
              <a:t>てる使命</a:t>
            </a:r>
            <a:r>
              <a:rPr lang="ja-JP" altLang="ja-JP" dirty="0"/>
              <a:t>を持ってい</a:t>
            </a:r>
            <a:r>
              <a:rPr lang="ja-JP" altLang="en-US" dirty="0"/>
              <a:t>ることを意識して下さい。</a:t>
            </a:r>
            <a:endParaRPr lang="en-US" altLang="ja-JP" dirty="0"/>
          </a:p>
          <a:p>
            <a:r>
              <a:rPr lang="en-US" altLang="ja-JP" dirty="0"/>
              <a:t> </a:t>
            </a:r>
          </a:p>
          <a:p>
            <a:r>
              <a:rPr lang="ja-JP" altLang="en-US" dirty="0"/>
              <a:t>　参考資料として、</a:t>
            </a:r>
            <a:r>
              <a:rPr lang="ja-JP" altLang="ja-JP" dirty="0"/>
              <a:t>『改訂新版　乳児院養育指針』</a:t>
            </a:r>
            <a:r>
              <a:rPr lang="ja-JP" altLang="ja-JP" dirty="0" smtClean="0"/>
              <a:t>第</a:t>
            </a:r>
            <a:r>
              <a:rPr lang="en-US" altLang="ja-JP" dirty="0" smtClean="0"/>
              <a:t>12</a:t>
            </a:r>
            <a:r>
              <a:rPr lang="ja-JP" altLang="ja-JP" dirty="0" smtClean="0"/>
              <a:t>章</a:t>
            </a:r>
            <a:r>
              <a:rPr lang="ja-JP" altLang="en-US" dirty="0" smtClean="0"/>
              <a:t>（</a:t>
            </a:r>
            <a:r>
              <a:rPr lang="en-US" altLang="ja-JP" dirty="0" smtClean="0"/>
              <a:t>P.221</a:t>
            </a:r>
            <a:r>
              <a:rPr lang="ja-JP" altLang="en-US" dirty="0" smtClean="0"/>
              <a:t>～</a:t>
            </a:r>
            <a:r>
              <a:rPr lang="en-US" altLang="ja-JP" dirty="0" smtClean="0"/>
              <a:t>228</a:t>
            </a:r>
            <a:r>
              <a:rPr lang="ja-JP" altLang="en-US" dirty="0" smtClean="0"/>
              <a:t>）</a:t>
            </a:r>
            <a:r>
              <a:rPr lang="ja-JP" altLang="en-US" dirty="0"/>
              <a:t>も</a:t>
            </a:r>
            <a:r>
              <a:rPr lang="ja-JP" altLang="en-US" dirty="0" smtClean="0"/>
              <a:t>ぜひあわせて</a:t>
            </a:r>
            <a:r>
              <a:rPr lang="ja-JP" altLang="en-US" dirty="0"/>
              <a:t>読んでみてください。</a:t>
            </a:r>
            <a:endParaRPr lang="ja-JP" altLang="ja-JP" dirty="0"/>
          </a:p>
          <a:p>
            <a:endParaRPr lang="ja-JP" altLang="en-US" dirty="0"/>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145</a:t>
            </a:fld>
            <a:endParaRPr lang="ja-JP" altLang="en-US" noProof="0"/>
          </a:p>
        </p:txBody>
      </p:sp>
      <p:sp>
        <p:nvSpPr>
          <p:cNvPr id="7" name="スライド イメージ プレースホルダー 6">
            <a:extLst>
              <a:ext uri="{FF2B5EF4-FFF2-40B4-BE49-F238E27FC236}">
                <a16:creationId xmlns="" xmlns:a16="http://schemas.microsoft.com/office/drawing/2014/main" id="{DF9CA1AA-0182-483B-844F-BD79413B108B}"/>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87817330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では</a:t>
            </a:r>
            <a:r>
              <a:rPr lang="ja-JP" altLang="en-US" dirty="0"/>
              <a:t>、児相の役割や機能について、もう少し詳しく見ていきます。</a:t>
            </a:r>
            <a:endParaRPr lang="en-US" altLang="ja-JP" dirty="0"/>
          </a:p>
          <a:p>
            <a:r>
              <a:rPr lang="ja-JP" altLang="en-US" dirty="0"/>
              <a:t>　</a:t>
            </a:r>
            <a:r>
              <a:rPr lang="ja-JP" altLang="en-US" dirty="0" smtClean="0"/>
              <a:t>下記</a:t>
            </a:r>
            <a:r>
              <a:rPr lang="ja-JP" altLang="en-US" dirty="0"/>
              <a:t>項目は厚生労働省が出している「児童相談所運営指針」からの抜粋となります。</a:t>
            </a:r>
            <a:endParaRPr lang="en-US" altLang="ja-JP" dirty="0"/>
          </a:p>
          <a:p>
            <a:endParaRPr lang="en-US" altLang="ja-JP" dirty="0"/>
          </a:p>
          <a:p>
            <a:r>
              <a:rPr lang="ja-JP" altLang="en-US" dirty="0" smtClean="0"/>
              <a:t>⇒</a:t>
            </a:r>
            <a:r>
              <a:rPr lang="ja-JP" altLang="en-US" dirty="0"/>
              <a:t>厚生労働省ホームページ（</a:t>
            </a:r>
            <a:r>
              <a:rPr lang="en-US" altLang="ja-JP" dirty="0">
                <a:hlinkClick r:id="rId3"/>
              </a:rPr>
              <a:t>http://</a:t>
            </a:r>
            <a:r>
              <a:rPr lang="en-US" altLang="ja-JP" dirty="0" smtClean="0">
                <a:hlinkClick r:id="rId3"/>
              </a:rPr>
              <a:t>www.mhlw.go.jp/bunya/kodomo/dv11/01.html</a:t>
            </a:r>
            <a:r>
              <a:rPr lang="ja-JP" altLang="en-US" dirty="0" smtClean="0"/>
              <a:t>）</a:t>
            </a:r>
            <a:endParaRPr lang="en-US" altLang="ja-JP" dirty="0"/>
          </a:p>
          <a:p>
            <a:endParaRPr lang="en-US" altLang="ja-JP" dirty="0"/>
          </a:p>
          <a:p>
            <a:r>
              <a:rPr lang="ja-JP" altLang="en-US" dirty="0" smtClean="0"/>
              <a:t>１</a:t>
            </a:r>
            <a:r>
              <a:rPr lang="ja-JP" altLang="en-US" dirty="0"/>
              <a:t>．設置の目的 </a:t>
            </a:r>
            <a:endParaRPr lang="en-US" altLang="ja-JP" dirty="0"/>
          </a:p>
          <a:p>
            <a:r>
              <a:rPr lang="ja-JP" altLang="en-US" dirty="0" smtClean="0"/>
              <a:t>・市町村</a:t>
            </a:r>
            <a:r>
              <a:rPr lang="ja-JP" altLang="en-US" dirty="0"/>
              <a:t>と適切な役割分担や連携を図る</a:t>
            </a:r>
            <a:endParaRPr lang="en-US" altLang="ja-JP" dirty="0"/>
          </a:p>
          <a:p>
            <a:r>
              <a:rPr lang="ja-JP" altLang="en-US" dirty="0"/>
              <a:t>・</a:t>
            </a:r>
            <a:r>
              <a:rPr lang="ja-JP" altLang="en-US" dirty="0" smtClean="0"/>
              <a:t>子ども</a:t>
            </a:r>
            <a:r>
              <a:rPr lang="ja-JP" altLang="en-US" dirty="0"/>
              <a:t>に関する家庭等からの相談に応じ、子どもが有する問題、または子どもの真のニーズ、子どもの置かれた環境等を把握する </a:t>
            </a:r>
            <a:endParaRPr lang="en-US" altLang="ja-JP" dirty="0"/>
          </a:p>
          <a:p>
            <a:r>
              <a:rPr lang="ja-JP" altLang="en-US" dirty="0"/>
              <a:t>・</a:t>
            </a:r>
            <a:r>
              <a:rPr lang="ja-JP" altLang="en-US" dirty="0" smtClean="0"/>
              <a:t>個々</a:t>
            </a:r>
            <a:r>
              <a:rPr lang="ja-JP" altLang="en-US" dirty="0"/>
              <a:t>の子どもや家庭に最も効果的な援助により子どもの福祉を図るとともにその権利を擁護する　　などとなっています。</a:t>
            </a:r>
            <a:endParaRPr lang="en-US" altLang="ja-JP" dirty="0"/>
          </a:p>
          <a:p>
            <a:r>
              <a:rPr lang="ja-JP" altLang="en-US" dirty="0"/>
              <a:t>　</a:t>
            </a:r>
            <a:endParaRPr lang="en-US" altLang="ja-JP" dirty="0"/>
          </a:p>
          <a:p>
            <a:r>
              <a:rPr lang="ja-JP" altLang="en-US" dirty="0" smtClean="0"/>
              <a:t>２</a:t>
            </a:r>
            <a:r>
              <a:rPr lang="ja-JP" altLang="en-US" dirty="0"/>
              <a:t>．設置主体 </a:t>
            </a:r>
            <a:endParaRPr lang="en-US" altLang="ja-JP" dirty="0"/>
          </a:p>
          <a:p>
            <a:r>
              <a:rPr lang="ja-JP" altLang="en-US" dirty="0" smtClean="0"/>
              <a:t>・児相</a:t>
            </a:r>
            <a:r>
              <a:rPr lang="ja-JP" altLang="en-US" dirty="0"/>
              <a:t>の数は都道府県別では</a:t>
            </a:r>
            <a:r>
              <a:rPr lang="en-US" altLang="ja-JP" dirty="0"/>
              <a:t>2</a:t>
            </a:r>
            <a:r>
              <a:rPr lang="ja-JP" altLang="en-US" dirty="0"/>
              <a:t>～</a:t>
            </a:r>
            <a:r>
              <a:rPr lang="en-US" altLang="ja-JP" dirty="0"/>
              <a:t>11</a:t>
            </a:r>
            <a:r>
              <a:rPr lang="ja-JP" altLang="en-US" dirty="0"/>
              <a:t>か所、政令指定都市および中核市（横須賀市・金沢市）で</a:t>
            </a:r>
            <a:r>
              <a:rPr lang="en-US" altLang="ja-JP" dirty="0"/>
              <a:t>1</a:t>
            </a:r>
            <a:r>
              <a:rPr lang="ja-JP" altLang="en-US" dirty="0"/>
              <a:t>～</a:t>
            </a:r>
            <a:r>
              <a:rPr lang="en-US" altLang="ja-JP" dirty="0"/>
              <a:t>4</a:t>
            </a:r>
            <a:r>
              <a:rPr lang="ja-JP" altLang="en-US" dirty="0"/>
              <a:t>か所となっており、平成</a:t>
            </a:r>
            <a:r>
              <a:rPr lang="en-US" altLang="ja-JP" dirty="0"/>
              <a:t>28</a:t>
            </a:r>
            <a:r>
              <a:rPr lang="ja-JP" altLang="en-US" dirty="0"/>
              <a:t>年</a:t>
            </a:r>
            <a:r>
              <a:rPr lang="en-US" altLang="ja-JP" dirty="0"/>
              <a:t>4</a:t>
            </a:r>
            <a:r>
              <a:rPr lang="ja-JP" altLang="en-US" dirty="0"/>
              <a:t>月</a:t>
            </a:r>
            <a:r>
              <a:rPr lang="en-US" altLang="ja-JP" dirty="0"/>
              <a:t>1</a:t>
            </a:r>
            <a:r>
              <a:rPr lang="ja-JP" altLang="en-US" dirty="0"/>
              <a:t>日現在で全国</a:t>
            </a:r>
            <a:r>
              <a:rPr lang="en-US" altLang="ja-JP" dirty="0"/>
              <a:t>209</a:t>
            </a:r>
            <a:r>
              <a:rPr lang="ja-JP" altLang="en-US" dirty="0"/>
              <a:t>か所となっています。</a:t>
            </a:r>
            <a:endParaRPr lang="en-US" altLang="ja-JP" dirty="0"/>
          </a:p>
          <a:p>
            <a:r>
              <a:rPr lang="ja-JP" altLang="en-US" dirty="0"/>
              <a:t>　</a:t>
            </a:r>
            <a:endParaRPr lang="en-US" altLang="ja-JP" dirty="0"/>
          </a:p>
          <a:p>
            <a:r>
              <a:rPr lang="ja-JP" altLang="en-US" dirty="0" smtClean="0"/>
              <a:t>３</a:t>
            </a:r>
            <a:r>
              <a:rPr lang="ja-JP" altLang="en-US" dirty="0"/>
              <a:t>．役割 </a:t>
            </a:r>
            <a:endParaRPr lang="en-US" altLang="ja-JP" dirty="0"/>
          </a:p>
          <a:p>
            <a:r>
              <a:rPr lang="ja-JP" altLang="en-US" dirty="0" smtClean="0"/>
              <a:t>・児童</a:t>
            </a:r>
            <a:r>
              <a:rPr lang="ja-JP" altLang="en-US" dirty="0"/>
              <a:t>に関する家庭その他からの相談のうち専門的な知識および技術を必要とするものに応ずる。 </a:t>
            </a:r>
            <a:endParaRPr lang="en-US" altLang="ja-JP" dirty="0"/>
          </a:p>
          <a:p>
            <a:r>
              <a:rPr lang="ja-JP" altLang="en-US" dirty="0" smtClean="0"/>
              <a:t>・市町村間</a:t>
            </a:r>
            <a:r>
              <a:rPr lang="ja-JP" altLang="en-US" dirty="0"/>
              <a:t>の連絡調整、情報の提供等必要な援助を行う。 </a:t>
            </a:r>
            <a:endParaRPr lang="en-US" altLang="ja-JP" dirty="0"/>
          </a:p>
          <a:p>
            <a:r>
              <a:rPr lang="ja-JP" altLang="en-US" dirty="0" smtClean="0"/>
              <a:t>＊</a:t>
            </a:r>
            <a:r>
              <a:rPr lang="ja-JP" altLang="en-US" dirty="0"/>
              <a:t>市町村は、児童及び妊産婦の福祉に関し、家庭その他からの相談に応じ、必要な調査及び指導を行う。 </a:t>
            </a:r>
            <a:endParaRPr lang="en-US" altLang="ja-JP" dirty="0"/>
          </a:p>
          <a:p>
            <a:r>
              <a:rPr lang="ja-JP" altLang="en-US" dirty="0"/>
              <a:t>・</a:t>
            </a:r>
            <a:r>
              <a:rPr lang="ja-JP" altLang="en-US" dirty="0" smtClean="0"/>
              <a:t>相談</a:t>
            </a:r>
            <a:r>
              <a:rPr lang="ja-JP" altLang="en-US" dirty="0"/>
              <a:t>援助活動は、常に子どもの最善の利益を考慮し、すべての子どもが心身ともに健やかに育ち、その力を最大限に発揮することができるよう子ども及びその家庭等を援助することを目的とする。</a:t>
            </a:r>
            <a:endParaRPr lang="en-US" altLang="ja-JP" dirty="0"/>
          </a:p>
          <a:p>
            <a:pPr lvl="0"/>
            <a:r>
              <a:rPr lang="ja-JP" altLang="en-US" dirty="0" smtClean="0"/>
              <a:t>・その</a:t>
            </a:r>
            <a:r>
              <a:rPr lang="ja-JP" altLang="en-US" dirty="0"/>
              <a:t>目的を達成するための条件として</a:t>
            </a:r>
            <a:endParaRPr lang="en-US" altLang="ja-JP" dirty="0"/>
          </a:p>
          <a:p>
            <a:pPr lvl="0"/>
            <a:r>
              <a:rPr lang="ja-JP" altLang="en-US" dirty="0" smtClean="0"/>
              <a:t> </a:t>
            </a:r>
            <a:r>
              <a:rPr lang="ja-JP" altLang="en-US" dirty="0"/>
              <a:t>（</a:t>
            </a:r>
            <a:r>
              <a:rPr lang="en-US" altLang="ja-JP" dirty="0"/>
              <a:t>1</a:t>
            </a:r>
            <a:r>
              <a:rPr lang="ja-JP" altLang="en-US" dirty="0"/>
              <a:t>）児童福祉に関する高い専門性を有していること　</a:t>
            </a:r>
            <a:endParaRPr lang="en-US" altLang="ja-JP" dirty="0"/>
          </a:p>
          <a:p>
            <a:pPr lvl="0"/>
            <a:r>
              <a:rPr lang="ja-JP" altLang="en-US" dirty="0" smtClean="0"/>
              <a:t> </a:t>
            </a:r>
            <a:r>
              <a:rPr lang="ja-JP" altLang="en-US" dirty="0"/>
              <a:t>（</a:t>
            </a:r>
            <a:r>
              <a:rPr lang="en-US" altLang="ja-JP" dirty="0"/>
              <a:t>2</a:t>
            </a:r>
            <a:r>
              <a:rPr lang="ja-JP" altLang="en-US" dirty="0"/>
              <a:t>）地域住民に浸透した機関であること</a:t>
            </a:r>
            <a:endParaRPr lang="en-US" altLang="ja-JP" dirty="0"/>
          </a:p>
          <a:p>
            <a:pPr lvl="0"/>
            <a:r>
              <a:rPr lang="ja-JP" altLang="en-US" dirty="0" smtClean="0"/>
              <a:t> </a:t>
            </a:r>
            <a:r>
              <a:rPr lang="ja-JP" altLang="en-US" dirty="0"/>
              <a:t>（</a:t>
            </a:r>
            <a:r>
              <a:rPr lang="en-US" altLang="ja-JP" dirty="0"/>
              <a:t>3</a:t>
            </a:r>
            <a:r>
              <a:rPr lang="ja-JP" altLang="en-US" dirty="0"/>
              <a:t>）児童福祉に関する機関、施設等との連携が十分に図られていること　　</a:t>
            </a:r>
            <a:r>
              <a:rPr lang="ja-JP" altLang="en-US" dirty="0" smtClean="0"/>
              <a:t>など</a:t>
            </a:r>
            <a:r>
              <a:rPr lang="ja-JP" altLang="en-US" dirty="0"/>
              <a:t>が求められています。</a:t>
            </a:r>
          </a:p>
          <a:p>
            <a:endParaRPr lang="en-US" altLang="ja-JP" dirty="0"/>
          </a:p>
          <a:p>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146</a:t>
            </a:fld>
            <a:endParaRPr lang="ja-JP" altLang="en-US" noProof="0"/>
          </a:p>
        </p:txBody>
      </p:sp>
      <p:sp>
        <p:nvSpPr>
          <p:cNvPr id="10" name="スライド イメージ プレースホルダー 9">
            <a:extLst>
              <a:ext uri="{FF2B5EF4-FFF2-40B4-BE49-F238E27FC236}">
                <a16:creationId xmlns="" xmlns:a16="http://schemas.microsoft.com/office/drawing/2014/main" id="{DD1C7D9C-CC06-4D3B-9848-DEBF38E05E4F}"/>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69365100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４</a:t>
            </a:r>
            <a:r>
              <a:rPr lang="ja-JP" altLang="en-US" dirty="0"/>
              <a:t>．業務</a:t>
            </a:r>
            <a:endParaRPr lang="en-US" altLang="ja-JP" dirty="0"/>
          </a:p>
          <a:p>
            <a:r>
              <a:rPr lang="ja-JP" altLang="en-US" dirty="0" smtClean="0"/>
              <a:t>①市町村</a:t>
            </a:r>
            <a:r>
              <a:rPr lang="ja-JP" altLang="en-US" dirty="0"/>
              <a:t>援助（市町村による児童家庭相談への対応について、市町村相互間の連絡調整など必要な援助） </a:t>
            </a:r>
            <a:endParaRPr lang="en-US" altLang="ja-JP" dirty="0"/>
          </a:p>
          <a:p>
            <a:r>
              <a:rPr lang="ja-JP" altLang="en-US" dirty="0" smtClean="0"/>
              <a:t>②相談</a:t>
            </a:r>
            <a:r>
              <a:rPr lang="ja-JP" altLang="en-US" dirty="0"/>
              <a:t>（家庭などの養育環境の調査や専門的診断を踏まえた子どもや家族に対する援助決定） </a:t>
            </a:r>
            <a:endParaRPr lang="en-US" altLang="ja-JP" dirty="0"/>
          </a:p>
          <a:p>
            <a:r>
              <a:rPr lang="ja-JP" altLang="en-US" dirty="0" smtClean="0"/>
              <a:t>③一時</a:t>
            </a:r>
            <a:r>
              <a:rPr lang="ja-JP" altLang="en-US" dirty="0"/>
              <a:t>保護 </a:t>
            </a:r>
            <a:endParaRPr lang="en-US" altLang="ja-JP" dirty="0"/>
          </a:p>
          <a:p>
            <a:r>
              <a:rPr lang="ja-JP" altLang="en-US" dirty="0" smtClean="0"/>
              <a:t>④措置</a:t>
            </a:r>
            <a:r>
              <a:rPr lang="ja-JP" altLang="en-US" dirty="0"/>
              <a:t>（在宅指導、児童福祉施設入所措置、里親委託等など） などがあります。</a:t>
            </a:r>
            <a:endParaRPr lang="en-US" altLang="ja-JP" dirty="0"/>
          </a:p>
          <a:p>
            <a:endParaRPr lang="en-US" altLang="ja-JP" dirty="0"/>
          </a:p>
          <a:p>
            <a:r>
              <a:rPr lang="ja-JP" altLang="en-US" dirty="0"/>
              <a:t>　</a:t>
            </a:r>
            <a:r>
              <a:rPr lang="ja-JP" altLang="en-US" dirty="0" smtClean="0"/>
              <a:t>先程</a:t>
            </a:r>
            <a:r>
              <a:rPr lang="ja-JP" altLang="en-US" dirty="0"/>
              <a:t>も少し触れましたが、近年は児童福祉法改正の度ごとに第一義的な相談窓口である区市町村の役割が重要視されています。児相はその後方支援的な役割を果たすことが多いようですが、子どもや保護者、施設、区市町村担当者などの困り感を共有していくために、あるいはより近い価値観でケースに対応していくという意味でも、日頃から区市町村や施設と密な情報の共有や交換をしておく必要があります。</a:t>
            </a:r>
            <a:endParaRPr lang="en-US" altLang="ja-JP" dirty="0"/>
          </a:p>
          <a:p>
            <a:endParaRPr lang="en-US" altLang="ja-JP" dirty="0"/>
          </a:p>
          <a:p>
            <a:r>
              <a:rPr lang="ja-JP" altLang="en-US" dirty="0" smtClean="0"/>
              <a:t>５</a:t>
            </a:r>
            <a:r>
              <a:rPr lang="ja-JP" altLang="en-US" dirty="0"/>
              <a:t>．職員 </a:t>
            </a:r>
            <a:endParaRPr lang="en-US" altLang="ja-JP" dirty="0"/>
          </a:p>
          <a:p>
            <a:r>
              <a:rPr lang="ja-JP" altLang="en-US" dirty="0" smtClean="0"/>
              <a:t>・全国</a:t>
            </a:r>
            <a:r>
              <a:rPr lang="ja-JP" altLang="en-US" dirty="0"/>
              <a:t>の児相職員数は約</a:t>
            </a:r>
            <a:r>
              <a:rPr lang="en-US" altLang="ja-JP" dirty="0"/>
              <a:t>10,700</a:t>
            </a:r>
            <a:r>
              <a:rPr lang="ja-JP" altLang="en-US" dirty="0"/>
              <a:t>人（平成</a:t>
            </a:r>
            <a:r>
              <a:rPr lang="en-US" altLang="ja-JP" dirty="0"/>
              <a:t>28</a:t>
            </a:r>
            <a:r>
              <a:rPr lang="ja-JP" altLang="en-US" dirty="0"/>
              <a:t>年</a:t>
            </a:r>
            <a:r>
              <a:rPr lang="en-US" altLang="ja-JP" dirty="0"/>
              <a:t>4</a:t>
            </a:r>
            <a:r>
              <a:rPr lang="ja-JP" altLang="en-US" dirty="0"/>
              <a:t>月</a:t>
            </a:r>
            <a:r>
              <a:rPr lang="en-US" altLang="ja-JP" dirty="0"/>
              <a:t>1</a:t>
            </a:r>
            <a:r>
              <a:rPr lang="ja-JP" altLang="en-US" dirty="0"/>
              <a:t>日現在）</a:t>
            </a:r>
            <a:endParaRPr lang="en-US" altLang="ja-JP" dirty="0"/>
          </a:p>
          <a:p>
            <a:r>
              <a:rPr lang="ja-JP" altLang="en-US" dirty="0" smtClean="0"/>
              <a:t>・職種</a:t>
            </a:r>
            <a:r>
              <a:rPr lang="ja-JP" altLang="en-US" dirty="0"/>
              <a:t>としては、所長・児童福祉司・児童心理司・里親推進員・医師（精神科・小児科）・児童指導員・保育士・事務員など乳児院と同様に様々な職員が働いています。児相職員は一様に</a:t>
            </a:r>
            <a:r>
              <a:rPr lang="ja-JP" altLang="en-US" dirty="0" smtClean="0"/>
              <a:t>都道府県</a:t>
            </a:r>
            <a:r>
              <a:rPr lang="ja-JP" altLang="en-US" dirty="0"/>
              <a:t>や市の職員、いわゆる地方公務員であるため、数年ごとに配置転換や異動があること、また医療や福祉を学んできた専門職だけではなく、一般事務系出身の児童福祉司も少なからずいること</a:t>
            </a:r>
            <a:r>
              <a:rPr lang="ja-JP" altLang="en-US" dirty="0" smtClean="0"/>
              <a:t>など</a:t>
            </a:r>
            <a:r>
              <a:rPr lang="ja-JP" altLang="en-US" dirty="0"/>
              <a:t>が特徴です。</a:t>
            </a:r>
            <a:endParaRPr lang="en-US" altLang="ja-JP" dirty="0"/>
          </a:p>
          <a:p>
            <a:endParaRPr lang="en-US" altLang="ja-JP" dirty="0"/>
          </a:p>
          <a:p>
            <a:r>
              <a:rPr lang="ja-JP" altLang="en-US" dirty="0" smtClean="0"/>
              <a:t>６．相談</a:t>
            </a:r>
            <a:r>
              <a:rPr lang="ja-JP" altLang="en-US" dirty="0"/>
              <a:t>の種類と主な内容 </a:t>
            </a:r>
            <a:endParaRPr lang="en-US" altLang="ja-JP" dirty="0"/>
          </a:p>
          <a:p>
            <a:r>
              <a:rPr lang="ja-JP" altLang="en-US" dirty="0" smtClean="0"/>
              <a:t>①養護</a:t>
            </a:r>
            <a:r>
              <a:rPr lang="ja-JP" altLang="en-US" dirty="0"/>
              <a:t>相談・・・保護者の家出、失踪、死亡、入院等による養育困難、虐待、養子縁組などに関する相談 </a:t>
            </a:r>
            <a:endParaRPr lang="en-US" altLang="ja-JP" dirty="0"/>
          </a:p>
          <a:p>
            <a:r>
              <a:rPr lang="ja-JP" altLang="en-US" dirty="0" smtClean="0"/>
              <a:t>②保健</a:t>
            </a:r>
            <a:r>
              <a:rPr lang="ja-JP" altLang="en-US" dirty="0"/>
              <a:t>相談・・・未熟児、疾患などに関する相談 </a:t>
            </a:r>
            <a:endParaRPr lang="en-US" altLang="ja-JP" dirty="0"/>
          </a:p>
          <a:p>
            <a:r>
              <a:rPr lang="ja-JP" altLang="en-US" dirty="0" smtClean="0"/>
              <a:t>③障害</a:t>
            </a:r>
            <a:r>
              <a:rPr lang="ja-JP" altLang="en-US" dirty="0"/>
              <a:t>相談・・・肢体不自由、視聴覚・言語発達・重症心身・知的障害、自閉症などに関する相談 </a:t>
            </a:r>
            <a:endParaRPr lang="en-US" altLang="ja-JP" dirty="0"/>
          </a:p>
          <a:p>
            <a:r>
              <a:rPr lang="ja-JP" altLang="en-US" dirty="0" smtClean="0"/>
              <a:t>④非行</a:t>
            </a:r>
            <a:r>
              <a:rPr lang="ja-JP" altLang="en-US" dirty="0"/>
              <a:t>相談・・・</a:t>
            </a:r>
            <a:r>
              <a:rPr lang="ja-JP" altLang="en-US" dirty="0" err="1"/>
              <a:t>ぐ</a:t>
            </a:r>
            <a:r>
              <a:rPr lang="ja-JP" altLang="en-US" dirty="0"/>
              <a:t>犯行為、触法行為、問題行動のある子どもになどに関する相談 </a:t>
            </a:r>
            <a:endParaRPr lang="en-US" altLang="ja-JP" dirty="0"/>
          </a:p>
          <a:p>
            <a:r>
              <a:rPr lang="ja-JP" altLang="en-US" dirty="0" smtClean="0"/>
              <a:t>⑤育成</a:t>
            </a:r>
            <a:r>
              <a:rPr lang="ja-JP" altLang="en-US" dirty="0"/>
              <a:t>相談・・・家庭内のしつけ、不登校、進学適性など等に関する相談 </a:t>
            </a:r>
            <a:endParaRPr lang="en-US" altLang="ja-JP" dirty="0"/>
          </a:p>
          <a:p>
            <a:r>
              <a:rPr lang="ja-JP" altLang="en-US" dirty="0" smtClean="0"/>
              <a:t>⑥その他</a:t>
            </a:r>
            <a:endParaRPr lang="en-US" altLang="ja-JP" dirty="0"/>
          </a:p>
          <a:p>
            <a:r>
              <a:rPr lang="ja-JP" altLang="en-US" dirty="0"/>
              <a:t>　</a:t>
            </a:r>
            <a:endParaRPr lang="en-US" altLang="ja-JP" dirty="0" smtClean="0"/>
          </a:p>
          <a:p>
            <a:r>
              <a:rPr lang="ja-JP" altLang="en-US" dirty="0" smtClean="0"/>
              <a:t>　この</a:t>
            </a:r>
            <a:r>
              <a:rPr lang="ja-JP" altLang="en-US" dirty="0"/>
              <a:t>ように児相職員は、社会的養護関連の業務以外にも多くの業務を抱えている上に、近年の児童虐待相談対応件数の増加などもあり、業務過多や人員配置など乳児院職員を取り巻く環境と同様のことが課題となっています。</a:t>
            </a:r>
            <a:endParaRPr lang="en-US" altLang="ja-JP" dirty="0"/>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147</a:t>
            </a:fld>
            <a:endParaRPr lang="ja-JP" altLang="en-US" noProof="0"/>
          </a:p>
        </p:txBody>
      </p:sp>
      <p:sp>
        <p:nvSpPr>
          <p:cNvPr id="7" name="スライド イメージ プレースホルダー 6">
            <a:extLst>
              <a:ext uri="{FF2B5EF4-FFF2-40B4-BE49-F238E27FC236}">
                <a16:creationId xmlns="" xmlns:a16="http://schemas.microsoft.com/office/drawing/2014/main" id="{C3E447C3-1034-4CC1-B212-F16E5B1754FD}"/>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71210983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これは地域から児相への相談に関する主な流れを図にしたものです。あくまでも一例です。</a:t>
            </a:r>
            <a:endParaRPr lang="en-US" altLang="ja-JP" dirty="0"/>
          </a:p>
          <a:p>
            <a:endParaRPr lang="en-US" altLang="ja-JP" dirty="0"/>
          </a:p>
          <a:p>
            <a:r>
              <a:rPr lang="ja-JP" altLang="en-US" dirty="0"/>
              <a:t>　青色で囲んであるような地域の様々なルートから「相談・通告・送致」を受けた児相は、所内会議（例：処遇会議、措置会議）において、そのケースについて最初の段階の方向性を決めます。緊急性が高いものであれば即座に関係機関との情報交換や収集を実施し、乳児院にも一時保護や入所の打診などを行います。児童福祉法</a:t>
            </a:r>
            <a:r>
              <a:rPr lang="en-US" altLang="ja-JP" dirty="0"/>
              <a:t>28</a:t>
            </a:r>
            <a:r>
              <a:rPr lang="ja-JP" altLang="en-US" dirty="0"/>
              <a:t>条の適用が必要とされるようなハイリスクの虐待ケースであれば、裁判所へ親子分離や一時保護等の請求がなされます。</a:t>
            </a:r>
            <a:endParaRPr lang="en-US" altLang="ja-JP" dirty="0"/>
          </a:p>
          <a:p>
            <a:r>
              <a:rPr lang="ja-JP" altLang="en-US" dirty="0"/>
              <a:t>　緊急性がそれほど高くないケースの場合は、保護者やその家族、関係機関からじっくり聞き取りなどを行い、情報を得た上で方向性を定め、保護者の希望や住所地・乳児院の空き状況などを考慮して、どこに入所させるかを検討した上で、乳児院に連絡が来ることになります。</a:t>
            </a:r>
            <a:endParaRPr lang="en-US" altLang="ja-JP" dirty="0"/>
          </a:p>
          <a:p>
            <a:endParaRPr lang="en-US" altLang="ja-JP" dirty="0"/>
          </a:p>
          <a:p>
            <a:r>
              <a:rPr lang="ja-JP" altLang="en-US" dirty="0"/>
              <a:t>　この児相によるアセスメントの段階で親子分離をするのか在宅のままで進めるのかが検討されますが、児相からの空き状況や受け入れ態勢の確認がなされた後であっても親族等などが代わりに養育するとか保護者の同意が得られないなどで、一時保護・入所の延期や中止などいわゆる空振りに終わる場合もあります。</a:t>
            </a:r>
            <a:endParaRPr lang="en-US" altLang="ja-JP" dirty="0"/>
          </a:p>
          <a:p>
            <a:endParaRPr lang="en-US" altLang="ja-JP" dirty="0"/>
          </a:p>
          <a:p>
            <a:r>
              <a:rPr lang="ja-JP" altLang="en-US" dirty="0"/>
              <a:t>　また、最新の全乳協調査では「新規入所児童数 ＜ 一時保護児童数」という現象が起きました。正式な入所でも緊急的な一時保護でもあるいはショートステイであっても、乳児院がアセスメントにかける時間や労力は変わらないこと、例え空振りに終わった場合でも例えばギリギリまで超過勤務で残業扱いとなった職員への手当てなどが県や児相から別途に出るわけではないこと、手間は同じであるにもかかわらず一時保護費用は入所時のそれに比べて低い設定がなされていること、保護者の同意がなかなか取れなかったり裁判所からの許可が一向に下りなかったりなどで、通常</a:t>
            </a:r>
            <a:r>
              <a:rPr lang="en-US" altLang="ja-JP" dirty="0"/>
              <a:t>2</a:t>
            </a:r>
            <a:r>
              <a:rPr lang="ja-JP" altLang="en-US" dirty="0"/>
              <a:t>ケ月までと決められている一時保護期間を大きく超えてしまうケースが少なくないなど、一時保護と乳児院を取り巻く状況は非常に厳しく深刻なものとなっています。</a:t>
            </a:r>
            <a:endParaRPr lang="en-US" altLang="ja-JP" dirty="0"/>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148</a:t>
            </a:fld>
            <a:endParaRPr lang="ja-JP" altLang="en-US" noProof="0"/>
          </a:p>
        </p:txBody>
      </p:sp>
      <p:sp>
        <p:nvSpPr>
          <p:cNvPr id="7" name="スライド イメージ プレースホルダー 6">
            <a:extLst>
              <a:ext uri="{FF2B5EF4-FFF2-40B4-BE49-F238E27FC236}">
                <a16:creationId xmlns="" xmlns:a16="http://schemas.microsoft.com/office/drawing/2014/main" id="{02F19590-D87D-4A90-9F55-F068C579DEEA}"/>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27830317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はじめにお伝えしたように、児相と乳児院の関係性は一時保護や入所前から退所（措置解除）後に至るまで、どの段階においても非常に重要です。</a:t>
            </a:r>
            <a:endParaRPr lang="en-US" altLang="ja-JP" dirty="0"/>
          </a:p>
          <a:p>
            <a:endParaRPr lang="en-US" altLang="ja-JP" dirty="0"/>
          </a:p>
          <a:p>
            <a:r>
              <a:rPr lang="ja-JP" altLang="en-US" dirty="0"/>
              <a:t>　図のカラー部分のとおり、通常のケースは子どもが乳児院に一時保護や入所に至るまでに子ども自身あるいは保護者に過去から現在進行形まで様々な機関がかかわります。</a:t>
            </a:r>
            <a:endParaRPr lang="en-US" altLang="ja-JP" dirty="0"/>
          </a:p>
          <a:p>
            <a:endParaRPr lang="en-US" altLang="ja-JP" dirty="0"/>
          </a:p>
          <a:p>
            <a:r>
              <a:rPr lang="ja-JP" altLang="en-US" dirty="0"/>
              <a:t>　まず、各機関において把握した様々な情報は区市町村へ集約され、要保護児童対策地域協議会（詳細は後述。以下、要対協。）などで児相の介入が必要と判断されれば</a:t>
            </a:r>
            <a:r>
              <a:rPr lang="ja-JP" altLang="ja-JP" dirty="0"/>
              <a:t>、</a:t>
            </a:r>
            <a:r>
              <a:rPr lang="ja-JP" altLang="en-US" dirty="0"/>
              <a:t>その旨を伝えます。また、虐待ケースなどは児相が直接通告を受けたり、要対協等で把握されていないか確認したりする場合もあります。把握がなされてからある程度時間が経過しているケースであれば、すでに保護者と各機関職員の信頼関係の構築や情報収集が出来ていることもあります。児相はその情報や保護者からの聞き取り内容などを総合的に判断して、介入の要否・在宅か施設入所あるいは里親委託が適当かなどを決定します。</a:t>
            </a:r>
            <a:endParaRPr lang="en-US" altLang="ja-JP" dirty="0"/>
          </a:p>
          <a:p>
            <a:endParaRPr lang="en-US" altLang="ja-JP" dirty="0"/>
          </a:p>
          <a:p>
            <a:r>
              <a:rPr lang="ja-JP" altLang="en-US" dirty="0"/>
              <a:t>　しかし、</a:t>
            </a:r>
            <a:r>
              <a:rPr lang="ja-JP" altLang="ja-JP" dirty="0"/>
              <a:t>乳児院</a:t>
            </a:r>
            <a:r>
              <a:rPr lang="ja-JP" altLang="en-US" dirty="0"/>
              <a:t>がかかわるケースの中には飛び込み出産や虐待通告など緊急的なもので、それまでに児相や区市町村と対象家庭とのかかわりが全くなかったものも少なくありません。どこもかかわれていなかったケースは当然それだけ情報も少なく、子どもの名前・性別・月年齢くらいしか把握できていないこともあるため、入所や一時保護の打診を受けた時点で、乳児院はアセスメントシートなどでできるだけ多くの情報を集める必要があります。各機関の個人情報保護などが障壁になる場合もありますが、「子どもの最善の利益」という意味合いから考えても、各機関への理解を根気強く求め、また要対協などで普段からお互いに顔の見えるようなつながりを持っておくことが大切でしょう。</a:t>
            </a:r>
            <a:endParaRPr lang="en-US" altLang="ja-JP" dirty="0"/>
          </a:p>
          <a:p>
            <a:endParaRPr lang="en-US" altLang="ja-JP" dirty="0"/>
          </a:p>
          <a:p>
            <a:r>
              <a:rPr lang="ja-JP" altLang="en-US" dirty="0"/>
              <a:t>　そういったケースでは</a:t>
            </a:r>
            <a:r>
              <a:rPr lang="ja-JP" altLang="ja-JP" dirty="0"/>
              <a:t>、</a:t>
            </a:r>
            <a:r>
              <a:rPr lang="ja-JP" altLang="en-US" dirty="0"/>
              <a:t>乳児院が独自で手探りながらもインケア（入所）と同時に</a:t>
            </a:r>
            <a:r>
              <a:rPr lang="ja-JP" altLang="ja-JP" dirty="0"/>
              <a:t>アドミッションケア</a:t>
            </a:r>
            <a:r>
              <a:rPr lang="ja-JP" altLang="en-US" dirty="0"/>
              <a:t>（入所時診断）を並行して</a:t>
            </a:r>
            <a:r>
              <a:rPr lang="ja-JP" altLang="ja-JP" dirty="0"/>
              <a:t>行っているのが</a:t>
            </a:r>
            <a:r>
              <a:rPr lang="ja-JP" altLang="en-US" dirty="0"/>
              <a:t>現状です</a:t>
            </a:r>
            <a:r>
              <a:rPr lang="ja-JP" altLang="ja-JP" dirty="0"/>
              <a:t>。</a:t>
            </a:r>
            <a:r>
              <a:rPr lang="ja-JP" altLang="en-US" dirty="0"/>
              <a:t>入所前・入所時のアセスメントはその時だけのものではなく、その後の児相や区市町村などからの情報や乳児院が得た情報、また保護者・児相・関係機関・乳児院などそれぞれの支援方針なども考慮しながら支援計画を立て、リービングケア（退所前・退所時支援）、そしてアフターケア（退所後支援）までずっと続いていくものであることを意識して欲しいと思います。</a:t>
            </a:r>
            <a:endParaRPr lang="ja-JP" altLang="ja-JP" dirty="0"/>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149</a:t>
            </a:fld>
            <a:endParaRPr lang="ja-JP" altLang="en-US" noProof="0"/>
          </a:p>
        </p:txBody>
      </p:sp>
      <p:sp>
        <p:nvSpPr>
          <p:cNvPr id="7" name="スライド イメージ プレースホルダー 6">
            <a:extLst>
              <a:ext uri="{FF2B5EF4-FFF2-40B4-BE49-F238E27FC236}">
                <a16:creationId xmlns="" xmlns:a16="http://schemas.microsoft.com/office/drawing/2014/main" id="{6EB7CAF1-E3A3-4053-88CD-DE2945271135}"/>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421030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　このように</a:t>
            </a:r>
            <a:r>
              <a:rPr lang="ja-JP" altLang="en-US" dirty="0" smtClean="0"/>
              <a:t>、多種多様</a:t>
            </a:r>
            <a:r>
              <a:rPr lang="ja-JP" altLang="en-US" dirty="0"/>
              <a:t>な</a:t>
            </a:r>
            <a:r>
              <a:rPr lang="ja-JP" altLang="en-US" dirty="0" smtClean="0"/>
              <a:t>乳児院</a:t>
            </a:r>
            <a:r>
              <a:rPr lang="ja-JP" altLang="en-US" dirty="0"/>
              <a:t>職員としての学びは、計画的に、着実に行っていく</a:t>
            </a:r>
            <a:r>
              <a:rPr lang="ja-JP" altLang="en-US" dirty="0" smtClean="0"/>
              <a:t>ことが専門</a:t>
            </a:r>
            <a:r>
              <a:rPr lang="ja-JP" altLang="en-US" dirty="0"/>
              <a:t>職の成長として大事なことです。また、所属している乳児院の援助の質を上げていくことにもつながります。</a:t>
            </a:r>
            <a:endParaRPr lang="en-US" altLang="ja-JP" dirty="0"/>
          </a:p>
          <a:p>
            <a:pPr lvl="0"/>
            <a:endParaRPr lang="en-US" altLang="ja-JP" dirty="0"/>
          </a:p>
          <a:p>
            <a:pPr lvl="0"/>
            <a:r>
              <a:rPr lang="ja-JP" altLang="en-US" dirty="0"/>
              <a:t>　計画的な学びを進めていくことをサポートするツールとして、◆「改訂　乳児院の研修体系</a:t>
            </a:r>
            <a:r>
              <a:rPr lang="en-US" altLang="ja-JP" dirty="0"/>
              <a:t>―</a:t>
            </a:r>
            <a:r>
              <a:rPr lang="ja-JP" altLang="en-US" dirty="0"/>
              <a:t>小規模化にも対応するための人材育成の指針</a:t>
            </a:r>
            <a:r>
              <a:rPr lang="en-US" altLang="ja-JP" dirty="0"/>
              <a:t>―</a:t>
            </a:r>
            <a:r>
              <a:rPr lang="ja-JP" altLang="en-US" dirty="0"/>
              <a:t>」（平成</a:t>
            </a:r>
            <a:r>
              <a:rPr lang="en-US" altLang="ja-JP" dirty="0"/>
              <a:t>27</a:t>
            </a:r>
            <a:r>
              <a:rPr lang="ja-JP" altLang="en-US" dirty="0"/>
              <a:t>年</a:t>
            </a:r>
            <a:r>
              <a:rPr lang="en-US" altLang="ja-JP" dirty="0"/>
              <a:t>3</a:t>
            </a:r>
            <a:r>
              <a:rPr lang="ja-JP" altLang="en-US" dirty="0"/>
              <a:t>月） に合わせて作成されている「研修振り返りノート」がありますので、新任職員から活用していきましょう。</a:t>
            </a:r>
            <a:endParaRPr lang="en-US" altLang="ja-JP" dirty="0"/>
          </a:p>
          <a:p>
            <a:pPr lvl="0"/>
            <a:endParaRPr lang="en-US" altLang="ja-JP" dirty="0"/>
          </a:p>
          <a:p>
            <a:pPr lvl="0"/>
            <a:r>
              <a:rPr lang="ja-JP" altLang="en-US" dirty="0"/>
              <a:t>　</a:t>
            </a:r>
            <a:r>
              <a:rPr lang="ja-JP" altLang="en-US" dirty="0" smtClean="0"/>
              <a:t>さらに、人材</a:t>
            </a:r>
            <a:r>
              <a:rPr lang="ja-JP" altLang="en-US" dirty="0"/>
              <a:t>育成に必要として一定の条件を認められた研修であれば</a:t>
            </a:r>
            <a:r>
              <a:rPr lang="ja-JP" altLang="en-US" dirty="0" smtClean="0"/>
              <a:t>、参加</a:t>
            </a:r>
            <a:r>
              <a:rPr lang="ja-JP" altLang="en-US" dirty="0"/>
              <a:t>した場合、ポ イントが付与される全国乳児福祉協議会によるポイント制の活用もできます。</a:t>
            </a:r>
            <a:endParaRPr lang="en-US" altLang="ja-JP" dirty="0"/>
          </a:p>
          <a:p>
            <a:pPr lvl="0"/>
            <a:r>
              <a:rPr lang="ja-JP" altLang="en-US" dirty="0"/>
              <a:t>　研修</a:t>
            </a:r>
            <a:r>
              <a:rPr lang="ja-JP" altLang="en-US" dirty="0" smtClean="0"/>
              <a:t>の</a:t>
            </a:r>
            <a:r>
              <a:rPr lang="ja-JP" altLang="en-US" dirty="0"/>
              <a:t>履歴が明確</a:t>
            </a:r>
            <a:r>
              <a:rPr lang="ja-JP" altLang="en-US" dirty="0" smtClean="0"/>
              <a:t>になると</a:t>
            </a:r>
            <a:r>
              <a:rPr lang="ja-JP" altLang="en-US" dirty="0"/>
              <a:t>いう利点だけでなく、ポイントの蓄積によって、自身の人材育成のレベルを進めていくことになります。より高度の専門性の習得にむけた研修参加がすすめられます。</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pPr lvl="0"/>
            <a:fld id="{D972CBA5-B213-4645-AEC4-808CA93610A6}" type="slidenum">
              <a:rPr lang="ja-JP" altLang="en-US" noProof="0" smtClean="0"/>
              <a:pPr lvl="0"/>
              <a:t>15</a:t>
            </a:fld>
            <a:endParaRPr lang="ja-JP" altLang="en-US" noProof="0" dirty="0"/>
          </a:p>
        </p:txBody>
      </p:sp>
      <p:sp>
        <p:nvSpPr>
          <p:cNvPr id="7" name="スライド イメージ プレースホルダー 6">
            <a:extLst>
              <a:ext uri="{FF2B5EF4-FFF2-40B4-BE49-F238E27FC236}">
                <a16:creationId xmlns="" xmlns:a16="http://schemas.microsoft.com/office/drawing/2014/main" id="{A01E2CF7-076A-4796-A145-F6EB5DDD6EED}"/>
              </a:ext>
            </a:extLst>
          </p:cNvPr>
          <p:cNvSpPr>
            <a:spLocks noGrp="1" noRot="1" noChangeAspect="1"/>
          </p:cNvSpPr>
          <p:nvPr>
            <p:ph type="sldImg"/>
          </p:nvPr>
        </p:nvSpPr>
        <p:spPr/>
      </p:sp>
    </p:spTree>
    <p:extLst>
      <p:ext uri="{BB962C8B-B14F-4D97-AF65-F5344CB8AC3E}">
        <p14:creationId xmlns:p14="http://schemas.microsoft.com/office/powerpoint/2010/main" val="170177088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入所後も児相との連携は続きます。</a:t>
            </a:r>
            <a:endParaRPr lang="en-US" altLang="ja-JP" dirty="0"/>
          </a:p>
          <a:p>
            <a:r>
              <a:rPr lang="ja-JP" altLang="en-US" dirty="0" smtClean="0"/>
              <a:t>　子ども</a:t>
            </a:r>
            <a:r>
              <a:rPr lang="ja-JP" altLang="en-US" dirty="0"/>
              <a:t>の発達や発育をはじめ、保護者の連絡先変更・面会や外出泊の状況・保護者自身がかかっている医療機関との連絡内容・区市町村職員とのやり取りなど、図で示したように多岐に渡る情報を施設内チームだけでなく、家庭支援専門相談員（ファミリーソーシャルワーカー。以下、</a:t>
            </a:r>
            <a:r>
              <a:rPr lang="en-US" altLang="ja-JP" dirty="0" smtClean="0"/>
              <a:t>FSW</a:t>
            </a:r>
            <a:r>
              <a:rPr lang="ja-JP" altLang="en-US" dirty="0" smtClean="0"/>
              <a:t>）</a:t>
            </a:r>
            <a:r>
              <a:rPr lang="ja-JP" altLang="en-US" dirty="0"/>
              <a:t>や担当養育者を中心に普段から地域のチームの一員として児相の担当児童福祉司と共有しておくことが大切です。</a:t>
            </a:r>
            <a:endParaRPr lang="en-US" altLang="ja-JP" dirty="0"/>
          </a:p>
          <a:p>
            <a:endParaRPr lang="en-US" altLang="ja-JP" dirty="0"/>
          </a:p>
          <a:p>
            <a:r>
              <a:rPr lang="ja-JP" altLang="en-US" dirty="0"/>
              <a:t>　児相は子どもの「措置権」を持っています。それは都道府県知事や区市長などから委任された児相が、調査や判定に基づき施設への入退所・里親委託など児童の措置を決定する権限のことです。もちろん乳児院は関係する他機関と連携しながら、子どもの去就についての意見は述べますが、最終的な判断や決定は児相が行っているのです。</a:t>
            </a:r>
            <a:endParaRPr lang="en-US" altLang="ja-JP" dirty="0"/>
          </a:p>
          <a:p>
            <a:endParaRPr lang="en-US" altLang="ja-JP" dirty="0"/>
          </a:p>
          <a:p>
            <a:r>
              <a:rPr lang="ja-JP" altLang="en-US" dirty="0"/>
              <a:t>　乳児院からの退所（家庭復帰・里親委託・児童養護施設等への措置変更）が検討され始める時期からは、退所時や退所後に子どもや家族とのかかわりが考えられる関係機関との調整を図ります。図のように、こちらもまたケース内容によっては多岐に渡る場合があります。</a:t>
            </a:r>
            <a:endParaRPr lang="en-US" altLang="ja-JP" dirty="0"/>
          </a:p>
          <a:p>
            <a:r>
              <a:rPr lang="ja-JP" altLang="en-US" dirty="0" smtClean="0"/>
              <a:t>　施設内</a:t>
            </a:r>
            <a:r>
              <a:rPr lang="ja-JP" altLang="en-US" dirty="0"/>
              <a:t>チームで協議した内容を基に、地域のチームとしてもそれぞれ「どの機関が・何を・どこと・どの範囲まで」などをよく検討し、子どもやその家族のそれぞれの「強み」「弱み」を考慮した上で、うまく役割分担をしながら最善と考えられる方向を目指すことが重要になってきます。</a:t>
            </a:r>
            <a:endParaRPr lang="en-US" altLang="ja-JP" dirty="0"/>
          </a:p>
          <a:p>
            <a:r>
              <a:rPr lang="ja-JP" altLang="en-US" dirty="0" smtClean="0"/>
              <a:t>　状況</a:t>
            </a:r>
            <a:r>
              <a:rPr lang="ja-JP" altLang="en-US" dirty="0"/>
              <a:t>に応じて乳児院・児相・関係機関・家族などが集まって個別のケース検討会議を行うこともあります。そこに至るまでには、それぞれの立場において協議を進め、ある程度の方針を出しておくことは言うまでもありませんが、会議で関係者があらためて集まり、直接顔を合わせることによって新たな道筋が見えてくることも少なくないように思います。</a:t>
            </a:r>
            <a:endParaRPr lang="en-US" altLang="ja-JP" dirty="0"/>
          </a:p>
          <a:p>
            <a:endParaRPr lang="en-US" altLang="ja-JP" dirty="0"/>
          </a:p>
          <a:p>
            <a:r>
              <a:rPr lang="ja-JP" altLang="en-US" dirty="0"/>
              <a:t>　そうしたプロセスを経て、乳児院から家庭・里親・児童養護施設、そして地域へとつなげていきます。</a:t>
            </a:r>
            <a:endParaRPr lang="en-US" altLang="ja-JP" dirty="0"/>
          </a:p>
          <a:p>
            <a:r>
              <a:rPr lang="ja-JP" altLang="en-US" dirty="0"/>
              <a:t>特に家庭引き取りや里親委託の場合はその「家族に帰す・託す」というイメージではなく、その家族や里親が住む「地域に帰す・託す」というイメージを描き、親子とかかわりを持つ地域の機関とできる限り「つなげていく」ことを意識しましょう。</a:t>
            </a:r>
            <a:endParaRPr lang="en-US" altLang="ja-JP" dirty="0"/>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150</a:t>
            </a:fld>
            <a:endParaRPr lang="ja-JP" altLang="en-US" noProof="0"/>
          </a:p>
        </p:txBody>
      </p:sp>
      <p:sp>
        <p:nvSpPr>
          <p:cNvPr id="7" name="スライド イメージ プレースホルダー 6">
            <a:extLst>
              <a:ext uri="{FF2B5EF4-FFF2-40B4-BE49-F238E27FC236}">
                <a16:creationId xmlns="" xmlns:a16="http://schemas.microsoft.com/office/drawing/2014/main" id="{927058D4-9AB7-4727-94A8-B792F6DA6496}"/>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84016357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　次に乳児院から退所する子ども達の育ちや家族との関係性などを「つなぐ」先のお話をします。主に</a:t>
            </a:r>
            <a:r>
              <a:rPr lang="ja-JP" altLang="ja-JP" dirty="0"/>
              <a:t>「家庭」「</a:t>
            </a:r>
            <a:r>
              <a:rPr lang="ja-JP" altLang="en-US" dirty="0"/>
              <a:t>里親」「</a:t>
            </a:r>
            <a:r>
              <a:rPr lang="ja-JP" altLang="ja-JP" dirty="0"/>
              <a:t>児童</a:t>
            </a:r>
            <a:r>
              <a:rPr lang="ja-JP" altLang="en-US" dirty="0"/>
              <a:t>養護</a:t>
            </a:r>
            <a:r>
              <a:rPr lang="ja-JP" altLang="ja-JP" dirty="0"/>
              <a:t>施設</a:t>
            </a:r>
            <a:r>
              <a:rPr lang="ja-JP" altLang="en-US" dirty="0"/>
              <a:t>等</a:t>
            </a:r>
            <a:r>
              <a:rPr lang="ja-JP" altLang="ja-JP" dirty="0"/>
              <a:t>」</a:t>
            </a:r>
            <a:r>
              <a:rPr lang="ja-JP" altLang="en-US" dirty="0"/>
              <a:t>の</a:t>
            </a:r>
            <a:r>
              <a:rPr lang="ja-JP" altLang="ja-JP" dirty="0"/>
              <a:t>３つに分</a:t>
            </a:r>
            <a:r>
              <a:rPr lang="ja-JP" altLang="en-US" dirty="0"/>
              <a:t>けられます。</a:t>
            </a:r>
            <a:endParaRPr lang="en-US" altLang="ja-JP" dirty="0"/>
          </a:p>
          <a:p>
            <a:pPr lvl="0"/>
            <a:endParaRPr lang="en-US" altLang="ja-JP" dirty="0"/>
          </a:p>
          <a:p>
            <a:pPr lvl="0"/>
            <a:r>
              <a:rPr lang="ja-JP" altLang="en-US" dirty="0"/>
              <a:t>　</a:t>
            </a:r>
            <a:r>
              <a:rPr lang="ja-JP" altLang="ja-JP" dirty="0"/>
              <a:t>「家庭」</a:t>
            </a:r>
            <a:r>
              <a:rPr lang="ja-JP" altLang="en-US" dirty="0"/>
              <a:t>と言っても、</a:t>
            </a:r>
            <a:r>
              <a:rPr lang="ja-JP" altLang="ja-JP" dirty="0"/>
              <a:t>両親・ひとり親・親族など</a:t>
            </a:r>
            <a:r>
              <a:rPr lang="ja-JP" altLang="en-US" dirty="0"/>
              <a:t>世帯</a:t>
            </a:r>
            <a:r>
              <a:rPr lang="ja-JP" altLang="ja-JP" dirty="0"/>
              <a:t>状況は異なり、</a:t>
            </a:r>
            <a:r>
              <a:rPr lang="ja-JP" altLang="en-US" dirty="0"/>
              <a:t>保護者の疾患</a:t>
            </a:r>
            <a:r>
              <a:rPr lang="ja-JP" altLang="en-US" dirty="0" smtClean="0"/>
              <a:t>や障害の</a:t>
            </a:r>
            <a:r>
              <a:rPr lang="ja-JP" altLang="en-US" dirty="0"/>
              <a:t>有無、養育スキル、住環境、経済状況、子どもへの思い、地域性、親族や社会資源によるサポート体制などには差があります。面会～外出～外泊と各乳児院が定めるルールの中で親子が触れ合える機会と環境を用意し、一方で関係性や養育スキルなどのアセスメントを進めたり、施設内チームや保護者・児相・関係各機関と必要に応じたカンファレンスを繰り返したりしながら家庭引き取りの時期や方法を探ることが大切です。</a:t>
            </a:r>
            <a:endParaRPr lang="en-US" altLang="ja-JP" dirty="0"/>
          </a:p>
          <a:p>
            <a:pPr lvl="0"/>
            <a:endParaRPr lang="en-US" altLang="ja-JP" dirty="0"/>
          </a:p>
          <a:p>
            <a:pPr lvl="0"/>
            <a:r>
              <a:rPr lang="ja-JP" altLang="en-US" dirty="0"/>
              <a:t>　</a:t>
            </a:r>
            <a:r>
              <a:rPr lang="ja-JP" altLang="ja-JP" dirty="0"/>
              <a:t>「里親」の場合も、養育・養子縁組・ファミリーホームなど</a:t>
            </a:r>
            <a:r>
              <a:rPr lang="ja-JP" altLang="en-US" dirty="0"/>
              <a:t>規模や目的も</a:t>
            </a:r>
            <a:r>
              <a:rPr lang="ja-JP" altLang="ja-JP" dirty="0"/>
              <a:t>異なる上に、里親</a:t>
            </a:r>
            <a:r>
              <a:rPr lang="ja-JP" altLang="en-US" dirty="0"/>
              <a:t>子の年齢・</a:t>
            </a:r>
            <a:r>
              <a:rPr lang="ja-JP" altLang="ja-JP" dirty="0"/>
              <a:t>子育てスキル</a:t>
            </a:r>
            <a:r>
              <a:rPr lang="ja-JP" altLang="en-US" dirty="0"/>
              <a:t>・</a:t>
            </a:r>
            <a:r>
              <a:rPr lang="ja-JP" altLang="ja-JP" dirty="0"/>
              <a:t>親族の</a:t>
            </a:r>
            <a:r>
              <a:rPr lang="ja-JP" altLang="en-US" dirty="0"/>
              <a:t>理解や</a:t>
            </a:r>
            <a:r>
              <a:rPr lang="ja-JP" altLang="ja-JP" dirty="0"/>
              <a:t>協力、サポート体制の充実度など歴然とした差がある</a:t>
            </a:r>
            <a:r>
              <a:rPr lang="ja-JP" altLang="en-US" dirty="0"/>
              <a:t>ことは否めません</a:t>
            </a:r>
            <a:r>
              <a:rPr lang="ja-JP" altLang="ja-JP" dirty="0"/>
              <a:t>。</a:t>
            </a:r>
            <a:r>
              <a:rPr lang="ja-JP" altLang="en-US" dirty="0"/>
              <a:t>実親の状況、実子の有無なども深く関係してきます。家庭引き取りと同様に面会～外出～外泊～長期外泊など里親子がより確実で安定した関係性を構築できるように、施設内で、また里親・児相・関係各機関との協議を重ねながら、情報を共有していくことが重要になります。乳児院で培った職員と子どもとのアタッチメントを里親子の良い関係にうまくつなげていく、スライドさせていく過程が大切です。</a:t>
            </a:r>
            <a:endParaRPr lang="en-US" altLang="ja-JP" dirty="0"/>
          </a:p>
          <a:p>
            <a:pPr lvl="0"/>
            <a:endParaRPr lang="en-US" altLang="ja-JP" dirty="0"/>
          </a:p>
          <a:p>
            <a:pPr lvl="0"/>
            <a:r>
              <a:rPr lang="ja-JP" altLang="en-US" dirty="0"/>
              <a:t>　「</a:t>
            </a:r>
            <a:r>
              <a:rPr lang="ja-JP" altLang="ja-JP" dirty="0"/>
              <a:t>児童養護施設</a:t>
            </a:r>
            <a:r>
              <a:rPr lang="ja-JP" altLang="en-US" dirty="0"/>
              <a:t>」の場合は、</a:t>
            </a:r>
            <a:r>
              <a:rPr lang="ja-JP" altLang="ja-JP" dirty="0"/>
              <a:t>大舎</a:t>
            </a:r>
            <a:r>
              <a:rPr lang="ja-JP" altLang="en-US" dirty="0"/>
              <a:t>・</a:t>
            </a:r>
            <a:r>
              <a:rPr lang="ja-JP" altLang="ja-JP" dirty="0"/>
              <a:t>ユニットケア・グループホーム・地域小規模など形態</a:t>
            </a:r>
            <a:r>
              <a:rPr lang="ja-JP" altLang="en-US" dirty="0"/>
              <a:t>こそ</a:t>
            </a:r>
            <a:r>
              <a:rPr lang="ja-JP" altLang="ja-JP" dirty="0"/>
              <a:t>様々で</a:t>
            </a:r>
            <a:r>
              <a:rPr lang="ja-JP" altLang="en-US" dirty="0"/>
              <a:t>すが、受け皿となる施設チームとしての専門性は担保されています。乳児院では措置変更される子どもの負担軽減を考慮した事前交流（慣らし養育）を取り入れています。乳児院の所在地などによっては児童養護施設に何度も通うこと自体が、時間的・職員配置的・費用的などの様々な問題により理想と現実の間で苦労することもありますが、子どもの状況や必要に応じて、担当養育者以外の他職種職員も事前交流に同行し、児童養護施設職員に様々な側面から子どもや保護者に関する情報提供をしたり、事前交流に保護者も同行してもらったりすることも必要でしょう。</a:t>
            </a:r>
            <a:endParaRPr lang="en-US" altLang="ja-JP" dirty="0"/>
          </a:p>
          <a:p>
            <a:pPr lvl="0"/>
            <a:endParaRPr lang="en-US" altLang="ja-JP" dirty="0"/>
          </a:p>
          <a:p>
            <a:pPr lvl="0"/>
            <a:r>
              <a:rPr lang="ja-JP" altLang="en-US" dirty="0"/>
              <a:t>　子ども達を次の引き受け先に「つなぐ」プロセスで、できるだけ多くの情報収集・交換・共有を進めることが子どもにとっても受け入れる側にとっても有益であり、また、ケースの数だけ異なった支援方法があるといっても過言ではないでしょう。</a:t>
            </a:r>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151</a:t>
            </a:fld>
            <a:endParaRPr lang="ja-JP" altLang="en-US" noProof="0"/>
          </a:p>
        </p:txBody>
      </p:sp>
      <p:sp>
        <p:nvSpPr>
          <p:cNvPr id="7" name="スライド イメージ プレースホルダー 6">
            <a:extLst>
              <a:ext uri="{FF2B5EF4-FFF2-40B4-BE49-F238E27FC236}">
                <a16:creationId xmlns="" xmlns:a16="http://schemas.microsoft.com/office/drawing/2014/main" id="{A5C90F19-1107-4444-AB14-A9F4D0F3662B}"/>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82084591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次に、これもまた高い頻度で乳児院とのかかわりが多い医療機関や地域の保健センターなどとの関係について学びます。</a:t>
            </a:r>
            <a:endParaRPr lang="en-US" altLang="ja-JP" dirty="0"/>
          </a:p>
          <a:p>
            <a:endParaRPr lang="en-US" altLang="ja-JP" dirty="0"/>
          </a:p>
          <a:p>
            <a:r>
              <a:rPr lang="ja-JP" altLang="en-US" dirty="0"/>
              <a:t>　全乳協が毎年実施している</a:t>
            </a:r>
            <a:r>
              <a:rPr lang="en-US" altLang="ja-JP" dirty="0"/>
              <a:t>『</a:t>
            </a:r>
            <a:r>
              <a:rPr lang="ja-JP" altLang="en-US" dirty="0"/>
              <a:t>全国乳児院入所状況実態調査</a:t>
            </a:r>
            <a:r>
              <a:rPr lang="en-US" altLang="ja-JP" dirty="0"/>
              <a:t>』</a:t>
            </a:r>
            <a:r>
              <a:rPr lang="ja-JP" altLang="en-US" dirty="0"/>
              <a:t>（以下、調査と記述）の報告書は皆さんもご存知のことと思います。結果をみると、我が国の社会的背景や子どもや家族を取り巻く環境の変化を如実に表していることが分かります</a:t>
            </a:r>
            <a:r>
              <a:rPr lang="ja-JP" altLang="en-US" dirty="0" smtClean="0"/>
              <a:t>。</a:t>
            </a:r>
            <a:endParaRPr lang="en-US" altLang="ja-JP" dirty="0"/>
          </a:p>
          <a:p>
            <a:r>
              <a:rPr lang="ja-JP" altLang="en-US" dirty="0"/>
              <a:t>　</a:t>
            </a:r>
            <a:r>
              <a:rPr lang="ja-JP" altLang="en-US" dirty="0" smtClean="0"/>
              <a:t>これ</a:t>
            </a:r>
            <a:r>
              <a:rPr lang="ja-JP" altLang="en-US" dirty="0"/>
              <a:t>までは約半数以上を占めていた家庭引き取り率が、近年は保護者の精神疾患や被虐待児童の増加などによって減少傾向にあり、里親委託を含めてようやく半数ほどとなっています。</a:t>
            </a:r>
            <a:endParaRPr lang="en-US" altLang="ja-JP" dirty="0"/>
          </a:p>
          <a:p>
            <a:r>
              <a:rPr lang="ja-JP" altLang="en-US" dirty="0" smtClean="0"/>
              <a:t>　また</a:t>
            </a:r>
            <a:r>
              <a:rPr lang="ja-JP" altLang="en-US" dirty="0"/>
              <a:t>、新規入所児童の傾向を見ても、いわゆる「健常」は半数を割り込み、病虚弱児や被虐待児がそれぞれ約</a:t>
            </a:r>
            <a:r>
              <a:rPr lang="en-US" altLang="ja-JP" dirty="0"/>
              <a:t>30</a:t>
            </a:r>
            <a:r>
              <a:rPr lang="ja-JP" altLang="en-US" dirty="0"/>
              <a:t>％ずつ</a:t>
            </a:r>
            <a:r>
              <a:rPr lang="ja-JP" altLang="en-US" dirty="0" smtClean="0"/>
              <a:t>、障害児</a:t>
            </a:r>
            <a:r>
              <a:rPr lang="ja-JP" altLang="en-US" dirty="0"/>
              <a:t>も急増こそありませんが毎年約</a:t>
            </a:r>
            <a:r>
              <a:rPr lang="en-US" altLang="ja-JP" dirty="0"/>
              <a:t>3%</a:t>
            </a:r>
            <a:r>
              <a:rPr lang="ja-JP" altLang="en-US" dirty="0"/>
              <a:t>程度いる状況で将来的にそちらへ移行していきそうな子どもも少なくありません。</a:t>
            </a:r>
            <a:endParaRPr lang="en-US" altLang="ja-JP" dirty="0"/>
          </a:p>
          <a:p>
            <a:endParaRPr lang="en-US" altLang="ja-JP" dirty="0"/>
          </a:p>
          <a:p>
            <a:r>
              <a:rPr lang="ja-JP" altLang="en-US" dirty="0"/>
              <a:t>　予防接種や健康診断はもちろん、日常的・定期的な通院などで以下のようなことを実感されていると思います。</a:t>
            </a:r>
            <a:endParaRPr lang="en-US" altLang="ja-JP" dirty="0"/>
          </a:p>
          <a:p>
            <a:r>
              <a:rPr lang="ja-JP" altLang="en-US" dirty="0" smtClean="0"/>
              <a:t>・入所</a:t>
            </a:r>
            <a:r>
              <a:rPr lang="ja-JP" altLang="en-US" dirty="0"/>
              <a:t>児童の定期的な健康診断や通院で、普段からかかわりの深い嘱託医</a:t>
            </a:r>
            <a:endParaRPr lang="en-US" altLang="ja-JP" dirty="0"/>
          </a:p>
          <a:p>
            <a:r>
              <a:rPr lang="ja-JP" altLang="en-US" dirty="0" smtClean="0"/>
              <a:t>・子ども</a:t>
            </a:r>
            <a:r>
              <a:rPr lang="ja-JP" altLang="en-US" dirty="0"/>
              <a:t>達がかかる皮膚科・耳鼻咽喉科・眼科など各科の専門医</a:t>
            </a:r>
            <a:endParaRPr lang="en-US" altLang="ja-JP" dirty="0"/>
          </a:p>
          <a:p>
            <a:pPr lvl="0"/>
            <a:r>
              <a:rPr lang="ja-JP" altLang="en-US" dirty="0" smtClean="0"/>
              <a:t>・疾患</a:t>
            </a:r>
            <a:r>
              <a:rPr lang="ja-JP" altLang="en-US" dirty="0"/>
              <a:t>や低出生体重など入院していたケースであれば、産前からかかわっている医師・看護師・助産師・医療ソーシャルワーカー（ＭＳＷ）</a:t>
            </a:r>
            <a:endParaRPr lang="en-US" altLang="ja-JP" dirty="0"/>
          </a:p>
          <a:p>
            <a:r>
              <a:rPr lang="ja-JP" altLang="en-US" dirty="0" smtClean="0"/>
              <a:t>・虐待</a:t>
            </a:r>
            <a:r>
              <a:rPr lang="ja-JP" altLang="en-US" dirty="0"/>
              <a:t>ケースであれば、通告をした医師や看護師・医療ソーシャルワーカー（ＭＳＷ）</a:t>
            </a:r>
            <a:endParaRPr lang="en-US" altLang="ja-JP" dirty="0"/>
          </a:p>
          <a:p>
            <a:r>
              <a:rPr lang="ja-JP" altLang="en-US" dirty="0" smtClean="0"/>
              <a:t>・保護者</a:t>
            </a:r>
            <a:r>
              <a:rPr lang="ja-JP" altLang="en-US" dirty="0"/>
              <a:t>に精神疾患があるケースであれば、精神科医や精神保健福祉士（ＰＳＷ）、保健師</a:t>
            </a:r>
            <a:endParaRPr lang="en-US" altLang="ja-JP" dirty="0"/>
          </a:p>
          <a:p>
            <a:r>
              <a:rPr lang="ja-JP" altLang="en-US" dirty="0" smtClean="0"/>
              <a:t>・リハビリ</a:t>
            </a:r>
            <a:r>
              <a:rPr lang="ja-JP" altLang="en-US" dirty="0"/>
              <a:t>や療育が必要なケースでは、理学療法士（ＰＴ）・作業療法士（ＯＴ）、言語聴覚士（ＳＴ）</a:t>
            </a:r>
            <a:endParaRPr lang="en-US" altLang="ja-JP" dirty="0"/>
          </a:p>
          <a:p>
            <a:r>
              <a:rPr lang="ja-JP" altLang="en-US" dirty="0" smtClean="0"/>
              <a:t>・入所前</a:t>
            </a:r>
            <a:r>
              <a:rPr lang="ja-JP" altLang="en-US" dirty="0"/>
              <a:t>や入所に至るまでに保護者にかかわっていた区市町村の保健師</a:t>
            </a:r>
            <a:endParaRPr lang="en-US" altLang="ja-JP" dirty="0"/>
          </a:p>
          <a:p>
            <a:r>
              <a:rPr lang="ja-JP" altLang="en-US" dirty="0" smtClean="0"/>
              <a:t>・知的障害や身体障害が</a:t>
            </a:r>
            <a:r>
              <a:rPr lang="ja-JP" altLang="en-US" dirty="0"/>
              <a:t>ある保護者であれば、かかわりの</a:t>
            </a:r>
            <a:r>
              <a:rPr lang="ja-JP" altLang="en-US" dirty="0" smtClean="0"/>
              <a:t>ある障害者</a:t>
            </a:r>
            <a:r>
              <a:rPr lang="ja-JP" altLang="en-US" dirty="0"/>
              <a:t>施設の職員、ヘルパー、訪問看護の職員、社協職員　など様々なかかわりがイメージできると思います。</a:t>
            </a:r>
            <a:endParaRPr lang="en-US" altLang="ja-JP" dirty="0"/>
          </a:p>
          <a:p>
            <a:endParaRPr lang="en-US" altLang="ja-JP" dirty="0"/>
          </a:p>
          <a:p>
            <a:r>
              <a:rPr lang="ja-JP" altLang="en-US" dirty="0"/>
              <a:t>　乳児院の専門性だけではどうしても網羅しきれない部分で、子どもや家族をサポートしてくれる関係機関はたくさんあります。</a:t>
            </a:r>
            <a:endParaRPr lang="en-US" altLang="ja-JP" dirty="0"/>
          </a:p>
          <a:p>
            <a:r>
              <a:rPr lang="ja-JP" altLang="en-US" dirty="0" smtClean="0"/>
              <a:t>　私たち</a:t>
            </a:r>
            <a:r>
              <a:rPr lang="ja-JP" altLang="en-US" dirty="0"/>
              <a:t>はできるだけ視野を広く持ち、子どもや家族を考えうる限りの関係機関とつなげておくことが大切です。</a:t>
            </a:r>
            <a:endParaRPr lang="en-US" altLang="ja-JP" dirty="0"/>
          </a:p>
          <a:p>
            <a:r>
              <a:rPr lang="ja-JP" altLang="en-US" dirty="0"/>
              <a:t>そして、子どもや家族の状況あるいは地域性に合わせて、どの機関とかかわり、誰に・何を・どう伝えるか、役割分担などが見えてくれば、結果的に家族も乳児院も、そしてなにより子ども達の負担や不安の軽減・解消につながっていくと言えます。</a:t>
            </a:r>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152</a:t>
            </a:fld>
            <a:endParaRPr lang="ja-JP" altLang="en-US" noProof="0"/>
          </a:p>
        </p:txBody>
      </p:sp>
      <p:sp>
        <p:nvSpPr>
          <p:cNvPr id="7" name="スライド イメージ プレースホルダー 6">
            <a:extLst>
              <a:ext uri="{FF2B5EF4-FFF2-40B4-BE49-F238E27FC236}">
                <a16:creationId xmlns="" xmlns:a16="http://schemas.microsoft.com/office/drawing/2014/main" id="{CD8A447E-F985-4C42-82CA-8F2841315F4E}"/>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7273322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a:t>
            </a:r>
            <a:r>
              <a:rPr lang="ja-JP" altLang="ja-JP" dirty="0"/>
              <a:t>要保護児童対策地域協議会の役割を理解しましょう</a:t>
            </a:r>
            <a:endParaRPr lang="en-US" altLang="ja-JP" dirty="0"/>
          </a:p>
          <a:p>
            <a:pPr lvl="0"/>
            <a:r>
              <a:rPr lang="en-US" altLang="ja-JP" dirty="0"/>
              <a:t>   </a:t>
            </a:r>
            <a:r>
              <a:rPr lang="ja-JP" altLang="en-US" dirty="0"/>
              <a:t>これについては、</a:t>
            </a:r>
            <a:r>
              <a:rPr lang="ja-JP" altLang="ja-JP" dirty="0"/>
              <a:t>『改訂新版　乳児院養育指針』第</a:t>
            </a:r>
            <a:r>
              <a:rPr lang="en-US" altLang="ja-JP" dirty="0"/>
              <a:t>15</a:t>
            </a:r>
            <a:r>
              <a:rPr lang="ja-JP" altLang="ja-JP" dirty="0"/>
              <a:t>章－</a:t>
            </a:r>
            <a:r>
              <a:rPr lang="en-US" altLang="ja-JP" dirty="0"/>
              <a:t>4.8</a:t>
            </a:r>
            <a:r>
              <a:rPr lang="ja-JP" altLang="en-US" dirty="0"/>
              <a:t>　</a:t>
            </a:r>
            <a:r>
              <a:rPr lang="en-US" altLang="ja-JP" dirty="0" smtClean="0"/>
              <a:t>P.272</a:t>
            </a:r>
            <a:r>
              <a:rPr lang="ja-JP" altLang="ja-JP" dirty="0"/>
              <a:t>）</a:t>
            </a:r>
            <a:r>
              <a:rPr lang="ja-JP" altLang="en-US" dirty="0" smtClean="0"/>
              <a:t>もあわせて</a:t>
            </a:r>
            <a:r>
              <a:rPr lang="ja-JP" altLang="en-US" dirty="0"/>
              <a:t>読んでみて下さい。</a:t>
            </a:r>
            <a:endParaRPr lang="en-US" altLang="ja-JP" dirty="0"/>
          </a:p>
          <a:p>
            <a:endParaRPr lang="en-US" altLang="ja-JP" dirty="0"/>
          </a:p>
          <a:p>
            <a:r>
              <a:rPr lang="ja-JP" altLang="en-US" dirty="0"/>
              <a:t>　</a:t>
            </a:r>
            <a:r>
              <a:rPr lang="ja-JP" altLang="en-US" dirty="0" smtClean="0"/>
              <a:t>要保護</a:t>
            </a:r>
            <a:r>
              <a:rPr lang="ja-JP" altLang="en-US" dirty="0"/>
              <a:t>児童対策地域協議会（以下、要対協）は、平成</a:t>
            </a:r>
            <a:r>
              <a:rPr lang="en-US" altLang="ja-JP" dirty="0"/>
              <a:t>16</a:t>
            </a:r>
            <a:r>
              <a:rPr lang="ja-JP" altLang="en-US" dirty="0"/>
              <a:t>年度の児童福祉法改正において第</a:t>
            </a:r>
            <a:r>
              <a:rPr lang="en-US" altLang="ja-JP" dirty="0"/>
              <a:t>25</a:t>
            </a:r>
            <a:r>
              <a:rPr lang="ja-JP" altLang="en-US" dirty="0"/>
              <a:t>条の</a:t>
            </a:r>
            <a:r>
              <a:rPr lang="en-US" altLang="ja-JP" dirty="0"/>
              <a:t>2</a:t>
            </a:r>
            <a:r>
              <a:rPr lang="ja-JP" altLang="en-US" dirty="0"/>
              <a:t>に規定された組織で、地域によっては「子どもを守る地域ネットワーク」など別の名称が付いているところもありますので、それぞれのエリアで確認が必要かと思います。</a:t>
            </a:r>
          </a:p>
          <a:p>
            <a:endParaRPr lang="en-US" altLang="ja-JP" dirty="0"/>
          </a:p>
          <a:p>
            <a:r>
              <a:rPr lang="ja-JP" altLang="en-US" dirty="0"/>
              <a:t>　条文の内容を要約すると</a:t>
            </a:r>
            <a:endParaRPr lang="en-US" altLang="ja-JP" dirty="0"/>
          </a:p>
          <a:p>
            <a:r>
              <a:rPr lang="ja-JP" altLang="en-US" dirty="0"/>
              <a:t>（</a:t>
            </a:r>
            <a:r>
              <a:rPr lang="en-US" altLang="ja-JP" dirty="0"/>
              <a:t>1</a:t>
            </a:r>
            <a:r>
              <a:rPr lang="ja-JP" altLang="en-US" dirty="0"/>
              <a:t>）設置主体は、市町村などの地方自治体となっています。</a:t>
            </a:r>
            <a:endParaRPr lang="en-US" altLang="ja-JP" dirty="0"/>
          </a:p>
          <a:p>
            <a:r>
              <a:rPr lang="ja-JP" altLang="en-US" dirty="0"/>
              <a:t>（</a:t>
            </a:r>
            <a:r>
              <a:rPr lang="en-US" altLang="ja-JP" dirty="0"/>
              <a:t>2</a:t>
            </a:r>
            <a:r>
              <a:rPr lang="ja-JP" altLang="en-US" dirty="0"/>
              <a:t>）対象児童は、児童福祉法に規定される「要保護児童（保護者のいない児童又は保護者に監護させることが不適当であると認められる児童）」「被虐待児童」「非行児童」などに加えて、特定</a:t>
            </a:r>
            <a:r>
              <a:rPr lang="ja-JP" altLang="en-US" dirty="0" smtClean="0"/>
              <a:t>妊婦も</a:t>
            </a:r>
            <a:r>
              <a:rPr lang="ja-JP" altLang="en-US" dirty="0"/>
              <a:t>含まれます。</a:t>
            </a:r>
            <a:endParaRPr lang="en-US" altLang="ja-JP" dirty="0"/>
          </a:p>
          <a:p>
            <a:r>
              <a:rPr lang="ja-JP" altLang="en-US" dirty="0"/>
              <a:t>（</a:t>
            </a:r>
            <a:r>
              <a:rPr lang="en-US" altLang="ja-JP" dirty="0" smtClean="0"/>
              <a:t>3</a:t>
            </a:r>
            <a:r>
              <a:rPr lang="ja-JP" altLang="en-US" dirty="0" smtClean="0"/>
              <a:t>）業務</a:t>
            </a:r>
            <a:r>
              <a:rPr lang="ja-JP" altLang="en-US" dirty="0"/>
              <a:t>は、要保護児童に関する情報交換や支援内容に関する協議などとなっています。</a:t>
            </a:r>
            <a:endParaRPr lang="en-US" altLang="ja-JP" dirty="0"/>
          </a:p>
          <a:p>
            <a:r>
              <a:rPr lang="ja-JP" altLang="en-US" dirty="0"/>
              <a:t>（</a:t>
            </a:r>
            <a:r>
              <a:rPr lang="en-US" altLang="ja-JP" dirty="0"/>
              <a:t>4</a:t>
            </a:r>
            <a:r>
              <a:rPr lang="ja-JP" altLang="en-US" dirty="0"/>
              <a:t>）調整機関は、会が効果的に機能し、かつ運営の中核となるよう設置した地方自治体長が指定します。</a:t>
            </a:r>
            <a:endParaRPr lang="en-US" altLang="ja-JP" dirty="0"/>
          </a:p>
          <a:p>
            <a:r>
              <a:rPr lang="ja-JP" altLang="en-US" dirty="0"/>
              <a:t>（</a:t>
            </a:r>
            <a:r>
              <a:rPr lang="en-US" altLang="ja-JP" dirty="0"/>
              <a:t>5</a:t>
            </a:r>
            <a:r>
              <a:rPr lang="ja-JP" altLang="en-US" dirty="0"/>
              <a:t>）会の構成員は職務に関して知り得た内容に関して協議会内の情報の共有はできますが、それ以外の場での守秘義務があります。</a:t>
            </a:r>
            <a:endParaRPr lang="en-US" altLang="ja-JP" dirty="0"/>
          </a:p>
          <a:p>
            <a:r>
              <a:rPr lang="ja-JP" altLang="en-US" dirty="0"/>
              <a:t>（</a:t>
            </a:r>
            <a:r>
              <a:rPr lang="en-US" altLang="ja-JP" dirty="0" smtClean="0"/>
              <a:t>6</a:t>
            </a:r>
            <a:r>
              <a:rPr lang="ja-JP" altLang="en-US" dirty="0" smtClean="0"/>
              <a:t>）会</a:t>
            </a:r>
            <a:r>
              <a:rPr lang="ja-JP" altLang="en-US" dirty="0"/>
              <a:t>は必要があると認める時に関係機関等に対し、資料及び情報提供や意見陳述その他の協力を求めることができます。</a:t>
            </a:r>
            <a:endParaRPr lang="en-US" altLang="ja-JP" dirty="0"/>
          </a:p>
          <a:p>
            <a:endParaRPr lang="en-US" altLang="ja-JP" dirty="0"/>
          </a:p>
          <a:p>
            <a:r>
              <a:rPr lang="ja-JP" altLang="en-US" dirty="0"/>
              <a:t>　要対協は自治体によってその構成は異なりますが、市町村の児童福祉所管課、母子保健所管課、児童相談所、保育園、幼稚園、学校、教育委員会、保健所、民生・児童委員、医療機関、警察、社会福祉協議会、児童福祉施設、弁護士、ＰＴＡ団体など子どもに関係する多くの機関がそのメンバーとなっており、情報を共有し、役割分担しながら連携した援助を実施していくことが求められます。</a:t>
            </a:r>
            <a:endParaRPr lang="en-US" altLang="ja-JP" dirty="0"/>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153</a:t>
            </a:fld>
            <a:endParaRPr lang="ja-JP" altLang="en-US" noProof="0"/>
          </a:p>
        </p:txBody>
      </p:sp>
      <p:sp>
        <p:nvSpPr>
          <p:cNvPr id="7" name="スライド イメージ プレースホルダー 6">
            <a:extLst>
              <a:ext uri="{FF2B5EF4-FFF2-40B4-BE49-F238E27FC236}">
                <a16:creationId xmlns="" xmlns:a16="http://schemas.microsoft.com/office/drawing/2014/main" id="{AE56415E-F8D0-4888-A192-E853AD3C6DD2}"/>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43139031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r>
              <a:rPr lang="ja-JP" altLang="en-US" dirty="0" smtClean="0"/>
              <a:t>上</a:t>
            </a:r>
            <a:r>
              <a:rPr lang="ja-JP" altLang="en-US" dirty="0"/>
              <a:t>の図のように要対協は３層構造となっており、</a:t>
            </a:r>
            <a:endParaRPr lang="en-US" altLang="ja-JP" dirty="0"/>
          </a:p>
          <a:p>
            <a:r>
              <a:rPr lang="ja-JP" altLang="en-US" dirty="0"/>
              <a:t>●主に関係各機関の長が集まる「代表者会議」が年に</a:t>
            </a:r>
            <a:r>
              <a:rPr lang="en-US" altLang="ja-JP" dirty="0"/>
              <a:t>1</a:t>
            </a:r>
            <a:r>
              <a:rPr lang="ja-JP" altLang="en-US" dirty="0"/>
              <a:t>～</a:t>
            </a:r>
            <a:r>
              <a:rPr lang="en-US" altLang="ja-JP" dirty="0"/>
              <a:t>2</a:t>
            </a:r>
            <a:r>
              <a:rPr lang="ja-JP" altLang="en-US" dirty="0"/>
              <a:t>回の開催</a:t>
            </a:r>
            <a:endParaRPr lang="en-US" altLang="ja-JP" dirty="0"/>
          </a:p>
          <a:p>
            <a:r>
              <a:rPr lang="ja-JP" altLang="en-US" dirty="0"/>
              <a:t>●直接的な実務の担当者が集まり管内の把握ケース等の情報共有や進捗状況等の意見を交わす「実務者会議」が</a:t>
            </a:r>
            <a:r>
              <a:rPr lang="en-US" altLang="ja-JP" dirty="0" smtClean="0"/>
              <a:t>3</a:t>
            </a:r>
            <a:r>
              <a:rPr lang="ja-JP" altLang="en-US" dirty="0" smtClean="0"/>
              <a:t>か月</a:t>
            </a:r>
            <a:r>
              <a:rPr lang="ja-JP" altLang="en-US" dirty="0"/>
              <a:t>に１回程度の開催</a:t>
            </a:r>
            <a:endParaRPr lang="en-US" altLang="ja-JP" dirty="0"/>
          </a:p>
          <a:p>
            <a:r>
              <a:rPr lang="ja-JP" altLang="en-US" dirty="0"/>
              <a:t>●子どもや家族に既にかかわっている、あるいはこれからかかわる各機関の担当職員が集まり、より具体的な内容を検討するための「個別ケース検討会議」が必要に応じて随時の開催</a:t>
            </a:r>
            <a:endParaRPr lang="en-US" altLang="ja-JP" dirty="0"/>
          </a:p>
          <a:p>
            <a:endParaRPr lang="en-US" altLang="ja-JP" dirty="0"/>
          </a:p>
          <a:p>
            <a:r>
              <a:rPr lang="ja-JP" altLang="en-US" dirty="0"/>
              <a:t>と主にこのようになっています。要対協の事務局は市町村の児童福祉所管課（係）が務めていることが多いようですが、皆さんのところがどのような仕組みになっているのかは多少異なりますので、それぞれの地域の状況を知っておく必要があります。</a:t>
            </a:r>
          </a:p>
          <a:p>
            <a:endParaRPr lang="en-US" altLang="ja-JP" dirty="0"/>
          </a:p>
          <a:p>
            <a:r>
              <a:rPr lang="ja-JP" altLang="en-US" dirty="0"/>
              <a:t>　要対協については当初は各自治体の任意設置でしたが、平成</a:t>
            </a:r>
            <a:r>
              <a:rPr lang="en-US" altLang="ja-JP" dirty="0"/>
              <a:t>19</a:t>
            </a:r>
            <a:r>
              <a:rPr lang="ja-JP" altLang="en-US" dirty="0"/>
              <a:t>年の児童福祉法改正で区市町村の努力義務となりました。厚生労働省調査では全国各地の区市町村において</a:t>
            </a:r>
            <a:r>
              <a:rPr lang="en-US" altLang="ja-JP" dirty="0"/>
              <a:t>9</a:t>
            </a:r>
            <a:r>
              <a:rPr lang="ja-JP" altLang="en-US" dirty="0"/>
              <a:t>割以上が設置されているとなっていますが、実際のところは設置自体はしたものの名ばかりの存在で、児相や児童福祉施設の参画がなされていないところも少なくないようです。虐待の早期発見や、各機関が連携して適切に対応することをめざして設置されてますが、その「力量」は地域によって大きな差があり、支援状況の進行管理や連携のあり方などに課題があることなどから、平成</a:t>
            </a:r>
            <a:r>
              <a:rPr lang="en-US" altLang="ja-JP" dirty="0"/>
              <a:t>29</a:t>
            </a:r>
            <a:r>
              <a:rPr lang="ja-JP" altLang="en-US" dirty="0"/>
              <a:t>年</a:t>
            </a:r>
            <a:r>
              <a:rPr lang="en-US" altLang="ja-JP" dirty="0"/>
              <a:t>4</a:t>
            </a:r>
            <a:r>
              <a:rPr lang="ja-JP" altLang="en-US" dirty="0"/>
              <a:t>月より要対協の事務局の役割を果たす市町村には専門職を配置して、その専門職が研修を受けることが義務化されました。</a:t>
            </a:r>
          </a:p>
          <a:p>
            <a:pPr lvl="0"/>
            <a:endParaRPr lang="en-US" altLang="ja-JP" dirty="0"/>
          </a:p>
          <a:p>
            <a:pPr lvl="0"/>
            <a:r>
              <a:rPr lang="ja-JP" altLang="en-US" dirty="0"/>
              <a:t>　皆さんが所属されている乳児院が地域の区市町村の「どこの」と「どんな立場で」「どれくらいの頻度で」かかわっているのかをぜひ知っておいて、乳児院職員として入所前・入所中・退所前・退所後に渡って、子どもを「家庭に帰すこと」だけにとどまらず、「地域に帰すこと」をしっかりとイメージしていくことで、地域の関係機関とどうつながっていけるのかを意識していって欲しいと思います。</a:t>
            </a:r>
            <a:endParaRPr lang="en-US" altLang="ja-JP" dirty="0"/>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154</a:t>
            </a:fld>
            <a:endParaRPr lang="ja-JP" altLang="en-US" noProof="0"/>
          </a:p>
        </p:txBody>
      </p:sp>
      <p:sp>
        <p:nvSpPr>
          <p:cNvPr id="7" name="スライド イメージ プレースホルダー 6">
            <a:extLst>
              <a:ext uri="{FF2B5EF4-FFF2-40B4-BE49-F238E27FC236}">
                <a16:creationId xmlns="" xmlns:a16="http://schemas.microsoft.com/office/drawing/2014/main" id="{DFEE8FE3-84FF-44F9-9593-AAFD6815899C}"/>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04293134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最後に乳児院が他機関と連携するにあたり、特に情報共有の頻度が高いＦＳＷと看護職についてです。</a:t>
            </a:r>
            <a:endParaRPr lang="en-US" altLang="ja-JP" dirty="0"/>
          </a:p>
          <a:p>
            <a:endParaRPr lang="en-US" altLang="ja-JP" dirty="0"/>
          </a:p>
          <a:p>
            <a:r>
              <a:rPr lang="ja-JP" altLang="en-US" dirty="0"/>
              <a:t>　ＦＳＷ（ファミリーソーシャルワーカー）は、どの種別施設よりも早い平成</a:t>
            </a:r>
            <a:r>
              <a:rPr lang="en-US" altLang="ja-JP" dirty="0"/>
              <a:t>11</a:t>
            </a:r>
            <a:r>
              <a:rPr lang="ja-JP" altLang="en-US" dirty="0"/>
              <a:t>年に、まずは乳児院のみに配置されました。これは乳幼児の専門的養育のことだけでなく、施設内チームや地域の各機関とのチームと連携しながら子どもとその家族にきちんと向き合い、乳児院が</a:t>
            </a:r>
            <a:r>
              <a:rPr lang="en-US" altLang="ja-JP" dirty="0"/>
              <a:t>6</a:t>
            </a:r>
            <a:r>
              <a:rPr lang="ja-JP" altLang="en-US" dirty="0"/>
              <a:t>割近くものケースを家庭引き取りへとつなげてきたからこそであり、その功績が認められる形で平成</a:t>
            </a:r>
            <a:r>
              <a:rPr lang="en-US" altLang="ja-JP" dirty="0"/>
              <a:t>16</a:t>
            </a:r>
            <a:r>
              <a:rPr lang="ja-JP" altLang="en-US" dirty="0"/>
              <a:t>年からは児童養護施設や情緒障害児短期治療施設（児童心理治療施設）などにも配置されました。</a:t>
            </a:r>
            <a:endParaRPr lang="en-US" altLang="ja-JP" dirty="0"/>
          </a:p>
          <a:p>
            <a:endParaRPr lang="en-US" altLang="ja-JP" dirty="0"/>
          </a:p>
          <a:p>
            <a:r>
              <a:rPr lang="ja-JP" altLang="en-US" dirty="0"/>
              <a:t>　ＦＳＷの主な業務内容は</a:t>
            </a:r>
            <a:endParaRPr lang="en-US" altLang="ja-JP" dirty="0"/>
          </a:p>
          <a:p>
            <a:r>
              <a:rPr lang="en-US" altLang="ja-JP" dirty="0"/>
              <a:t>(1) </a:t>
            </a:r>
            <a:r>
              <a:rPr lang="ja-JP" altLang="en-US" dirty="0"/>
              <a:t>対象児童の早期家庭復帰のための保護者等に対する相談援助業務</a:t>
            </a:r>
            <a:endParaRPr lang="en-US" altLang="ja-JP" dirty="0"/>
          </a:p>
          <a:p>
            <a:r>
              <a:rPr lang="ja-JP" altLang="en-US" dirty="0" smtClean="0"/>
              <a:t>①</a:t>
            </a:r>
            <a:r>
              <a:rPr lang="ja-JP" altLang="en-US" dirty="0"/>
              <a:t>保護者等への施設内又は保護者宅訪問による相談援助 </a:t>
            </a:r>
            <a:r>
              <a:rPr lang="en-US" altLang="ja-JP" dirty="0"/>
              <a:t> </a:t>
            </a:r>
            <a:r>
              <a:rPr lang="ja-JP" altLang="en-US" dirty="0"/>
              <a:t>②保護者等への家庭復帰後における相談援助 </a:t>
            </a:r>
            <a:endParaRPr lang="en-US" altLang="ja-JP" dirty="0"/>
          </a:p>
          <a:p>
            <a:r>
              <a:rPr lang="en-US" altLang="ja-JP" dirty="0"/>
              <a:t>(2) </a:t>
            </a:r>
            <a:r>
              <a:rPr lang="ja-JP" altLang="en-US" dirty="0"/>
              <a:t>退所後の児童に対する継続的な相談援助</a:t>
            </a:r>
            <a:endParaRPr lang="en-US" altLang="ja-JP" dirty="0"/>
          </a:p>
          <a:p>
            <a:r>
              <a:rPr lang="en-US" altLang="ja-JP" dirty="0"/>
              <a:t>(3)</a:t>
            </a:r>
            <a:r>
              <a:rPr lang="ja-JP" altLang="en-US" dirty="0"/>
              <a:t> 里親委託の推進のための</a:t>
            </a:r>
            <a:r>
              <a:rPr lang="ja-JP" altLang="en-US" dirty="0" smtClean="0"/>
              <a:t>業務</a:t>
            </a:r>
            <a:endParaRPr lang="en-US" altLang="ja-JP" dirty="0"/>
          </a:p>
          <a:p>
            <a:r>
              <a:rPr lang="ja-JP" altLang="en-US" dirty="0" smtClean="0"/>
              <a:t>①</a:t>
            </a:r>
            <a:r>
              <a:rPr lang="ja-JP" altLang="en-US" dirty="0"/>
              <a:t>里親希望家庭への相談援助　②里親への委託後における相談援助　③里親の新規開拓</a:t>
            </a:r>
            <a:endParaRPr lang="en-US" altLang="ja-JP" dirty="0"/>
          </a:p>
          <a:p>
            <a:r>
              <a:rPr lang="en-US" altLang="ja-JP" dirty="0"/>
              <a:t>(4) </a:t>
            </a:r>
            <a:r>
              <a:rPr lang="ja-JP" altLang="en-US" dirty="0"/>
              <a:t>養子縁組の推進のための</a:t>
            </a:r>
            <a:r>
              <a:rPr lang="ja-JP" altLang="en-US" dirty="0" smtClean="0"/>
              <a:t>業務</a:t>
            </a:r>
            <a:endParaRPr lang="en-US" altLang="ja-JP" dirty="0" smtClean="0"/>
          </a:p>
          <a:p>
            <a:r>
              <a:rPr lang="ja-JP" altLang="en-US" dirty="0" smtClean="0"/>
              <a:t>①</a:t>
            </a:r>
            <a:r>
              <a:rPr lang="ja-JP" altLang="en-US" dirty="0"/>
              <a:t>養子縁組を希望する家庭への相談援助等 ②養子縁組の成立後における相談援助等 </a:t>
            </a:r>
            <a:endParaRPr lang="en-US" altLang="ja-JP" dirty="0"/>
          </a:p>
          <a:p>
            <a:r>
              <a:rPr lang="en-US" altLang="ja-JP" dirty="0"/>
              <a:t>(5)</a:t>
            </a:r>
            <a:r>
              <a:rPr lang="ja-JP" altLang="en-US" dirty="0"/>
              <a:t> 地域の子育て家庭に対する育児不安の解消のための相談援助 </a:t>
            </a:r>
            <a:endParaRPr lang="en-US" altLang="ja-JP" dirty="0"/>
          </a:p>
          <a:p>
            <a:r>
              <a:rPr lang="en-US" altLang="ja-JP" dirty="0"/>
              <a:t>(6)</a:t>
            </a:r>
            <a:r>
              <a:rPr lang="ja-JP" altLang="en-US" dirty="0"/>
              <a:t> 要保護児童の状況の把握や情報交換を行うための協議会への参画 </a:t>
            </a:r>
            <a:endParaRPr lang="en-US" altLang="ja-JP" dirty="0"/>
          </a:p>
          <a:p>
            <a:r>
              <a:rPr lang="en-US" altLang="ja-JP" dirty="0"/>
              <a:t>(7)</a:t>
            </a:r>
            <a:r>
              <a:rPr lang="ja-JP" altLang="en-US" dirty="0"/>
              <a:t> 施設職員への指導・</a:t>
            </a:r>
            <a:r>
              <a:rPr lang="ja-JP" altLang="en-US" dirty="0" smtClean="0"/>
              <a:t>助言およびケース</a:t>
            </a:r>
            <a:r>
              <a:rPr lang="ja-JP" altLang="en-US" dirty="0"/>
              <a:t>会議への出席 </a:t>
            </a:r>
            <a:endParaRPr lang="en-US" altLang="ja-JP" dirty="0"/>
          </a:p>
          <a:p>
            <a:r>
              <a:rPr lang="en-US" altLang="ja-JP" dirty="0"/>
              <a:t>(8)</a:t>
            </a:r>
            <a:r>
              <a:rPr lang="ja-JP" altLang="en-US" dirty="0"/>
              <a:t> 児童相談所等関係機関との連絡・調整 </a:t>
            </a:r>
            <a:endParaRPr lang="en-US" altLang="ja-JP" dirty="0"/>
          </a:p>
          <a:p>
            <a:r>
              <a:rPr lang="en-US" altLang="ja-JP" dirty="0"/>
              <a:t>(9)</a:t>
            </a:r>
            <a:r>
              <a:rPr lang="ja-JP" altLang="en-US" dirty="0"/>
              <a:t> その他業務の遂行に必要な業務</a:t>
            </a:r>
            <a:endParaRPr lang="en-US" altLang="ja-JP" dirty="0"/>
          </a:p>
          <a:p>
            <a:r>
              <a:rPr lang="ja-JP" altLang="en-US" dirty="0" err="1"/>
              <a:t>で</a:t>
            </a:r>
            <a:r>
              <a:rPr lang="ja-JP" altLang="en-US" dirty="0"/>
              <a:t>したが、里親支援専門相談員が配置された現在は、</a:t>
            </a:r>
            <a:r>
              <a:rPr lang="en-US" altLang="ja-JP" dirty="0"/>
              <a:t>(3)(4)</a:t>
            </a:r>
            <a:r>
              <a:rPr lang="ja-JP" altLang="en-US" dirty="0"/>
              <a:t>に関する役割はそちらへ移行しているところも多いと思います。先述したようにＦＳＷは入所前から退所後に至るまでその時系列や状況に応じて、施設内チームや地域のチームと連携を密にしていくことが求められます。</a:t>
            </a:r>
            <a:endParaRPr lang="en-US" altLang="ja-JP" dirty="0"/>
          </a:p>
          <a:p>
            <a:endParaRPr lang="en-US" altLang="ja-JP" dirty="0"/>
          </a:p>
          <a:p>
            <a:r>
              <a:rPr lang="ja-JP" altLang="en-US" dirty="0"/>
              <a:t>　ＦＳＷは、例えば経験の浅い担当養育者、あるいは乳児院と比べて保護者と直に接する機会の少ない児相や区市町村などへ家族のアセスメント状況を伝え、乳児院や各機関がどういう形で支援していくかを検討する上で中核的なコーディネーターとしての役割を果たします。面会の立ち会いや面談、家庭訪問などにより家族や地域の関係機関との信頼関係を構築し、児相＝家族＝乳児院＝関係機関との連絡や調整を担います。また、地域の要対協や虐待防止ネットワーク会議に出席するなど入所児童以外の地域の子ども達の状況も把握していくことが必要ですし、地域の関係機関との協働で退所した子どもや家族へのアフターケアも大切な役割となります。</a:t>
            </a:r>
            <a:endParaRPr lang="en-US" altLang="ja-JP" dirty="0"/>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155</a:t>
            </a:fld>
            <a:endParaRPr lang="ja-JP" altLang="en-US" noProof="0"/>
          </a:p>
        </p:txBody>
      </p:sp>
      <p:sp>
        <p:nvSpPr>
          <p:cNvPr id="7" name="スライド イメージ プレースホルダー 6">
            <a:extLst>
              <a:ext uri="{FF2B5EF4-FFF2-40B4-BE49-F238E27FC236}">
                <a16:creationId xmlns="" xmlns:a16="http://schemas.microsoft.com/office/drawing/2014/main" id="{C3135F47-1CA8-4224-95D0-BB938DC4D692}"/>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42414379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r>
              <a:rPr lang="ja-JP" altLang="en-US" dirty="0" smtClean="0"/>
              <a:t>乳児院</a:t>
            </a:r>
            <a:r>
              <a:rPr lang="ja-JP" altLang="en-US" dirty="0"/>
              <a:t>は近年、新規入所児童と同数あるいはそれ以上の数の一時保護児童の受け入れをしていることが課題となっています。一時保護・入所・ショートステイなど例えどの形態であっても、子どもの健康状態、ミルク・食事の状況、発達・発育状況、生活習慣など同じようにアセスメントを行います。</a:t>
            </a:r>
            <a:endParaRPr lang="en-US" altLang="ja-JP" dirty="0"/>
          </a:p>
          <a:p>
            <a:endParaRPr lang="en-US" altLang="ja-JP" dirty="0"/>
          </a:p>
          <a:p>
            <a:r>
              <a:rPr lang="ja-JP" altLang="en-US" dirty="0"/>
              <a:t>　医療機関からの一時保護や入所であれば提供される看護サマリーなどからある程度の情報は入ります。また、入所前に保健センターなどとのかかわりがある、あるいは保育所への通園経験があれば保健師や保育所からの聞き取りができますし、保護者への聞き取りや母子手帳からもある程度の情報は拾えます。</a:t>
            </a:r>
            <a:endParaRPr lang="en-US" altLang="ja-JP" dirty="0"/>
          </a:p>
          <a:p>
            <a:r>
              <a:rPr lang="ja-JP" altLang="en-US" dirty="0" smtClean="0"/>
              <a:t>　しかし</a:t>
            </a:r>
            <a:r>
              <a:rPr lang="ja-JP" altLang="en-US" dirty="0"/>
              <a:t>、最近は新規入所児童の半数以上が病虚弱児・被虐待児</a:t>
            </a:r>
            <a:r>
              <a:rPr lang="ja-JP" altLang="en-US" dirty="0" smtClean="0"/>
              <a:t>・障害児</a:t>
            </a:r>
            <a:r>
              <a:rPr lang="ja-JP" altLang="en-US" dirty="0"/>
              <a:t>・低出生体重児などとなっており、健全な他の子どもと同様に</a:t>
            </a:r>
            <a:r>
              <a:rPr lang="en-US" altLang="ja-JP" dirty="0"/>
              <a:t>…</a:t>
            </a:r>
            <a:r>
              <a:rPr lang="ja-JP" altLang="en-US" dirty="0"/>
              <a:t>ではなく、その子ども達一人ひとりに合わせた生活環境の提供やアセスメントが非常に大切かつ大変な作業となっているのが実状です。私たちは乳幼児養育のスペシャリストではありますが、特にこのような医療的な課題を抱える子どものアセスメントを中心的に行うのが看護師です。</a:t>
            </a:r>
            <a:endParaRPr lang="en-US" altLang="ja-JP" dirty="0"/>
          </a:p>
          <a:p>
            <a:endParaRPr lang="en-US" altLang="ja-JP" dirty="0"/>
          </a:p>
          <a:p>
            <a:r>
              <a:rPr lang="ja-JP" altLang="en-US" dirty="0"/>
              <a:t>　</a:t>
            </a:r>
            <a:r>
              <a:rPr lang="ja-JP" altLang="en-US" dirty="0" smtClean="0"/>
              <a:t>乳児院</a:t>
            </a:r>
            <a:r>
              <a:rPr lang="ja-JP" altLang="en-US" dirty="0"/>
              <a:t>はそれまでにどの機関もかかわっていなかったケースを引き受けることも少なくありません。地域における感染症の流行状況なども把握して、乳児院内での各職種職員間の情報収集や共有はもちろんのこと、小児科医（嘱託医）のところでの入所時健診や過去に関係機関で他のきょうだいとのかかわりがなかったかなど、視野を大きく広げて子どもや家族の情報をできるだけ多く集めていくことが重要です。その努力が子どもを、そして結果的に乳児院を守ることにもつながるのです。</a:t>
            </a:r>
            <a:endParaRPr lang="en-US" altLang="ja-JP" dirty="0"/>
          </a:p>
          <a:p>
            <a:endParaRPr lang="en-US" altLang="ja-JP" dirty="0"/>
          </a:p>
          <a:p>
            <a:r>
              <a:rPr lang="ja-JP" altLang="en-US" dirty="0"/>
              <a:t>　先に述べたように、病虚弱児・被虐待児</a:t>
            </a:r>
            <a:r>
              <a:rPr lang="ja-JP" altLang="en-US" dirty="0" smtClean="0"/>
              <a:t>・障害児</a:t>
            </a:r>
            <a:r>
              <a:rPr lang="ja-JP" altLang="en-US" dirty="0"/>
              <a:t>・低出生体重児など何らかの医療的な課題のある子どもであれば、入所時だけではなく入所中においても保護者や関係機関へ子どもの体調や通院状況などについて情報収集・共有・発信をしていくことが必要です。同じように退所する子どもの健康状態や発達・発育についても、状況に応じて担当養育者や心理職、栄養士、</a:t>
            </a:r>
            <a:r>
              <a:rPr lang="en-US" altLang="ja-JP" dirty="0"/>
              <a:t>FSW</a:t>
            </a:r>
            <a:r>
              <a:rPr lang="ja-JP" altLang="en-US" dirty="0" err="1"/>
              <a:t>、</a:t>
            </a:r>
            <a:r>
              <a:rPr lang="ja-JP" altLang="en-US" dirty="0"/>
              <a:t>里親支援</a:t>
            </a:r>
            <a:r>
              <a:rPr lang="en-US" altLang="ja-JP" dirty="0"/>
              <a:t>SW</a:t>
            </a:r>
            <a:r>
              <a:rPr lang="ja-JP" altLang="en-US" dirty="0"/>
              <a:t>と協力しながら、保護者や里親、児童養護施設への情報提供あるいは地域の関係機関との密な連携が乳児院における医療専門職としての大切な役割となります。</a:t>
            </a:r>
            <a:endParaRPr lang="en-US" altLang="ja-JP" dirty="0"/>
          </a:p>
          <a:p>
            <a:endParaRPr lang="en-US" altLang="ja-JP" dirty="0"/>
          </a:p>
          <a:p>
            <a:r>
              <a:rPr lang="ja-JP" altLang="en-US" dirty="0"/>
              <a:t>　他の項目の中にも内容が関連する部分が多いので、あらためて見直してみて下さい。以上で、⑧他機関連携のお話を終わります。</a:t>
            </a:r>
            <a:endParaRPr lang="en-US" altLang="ja-JP" dirty="0"/>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156</a:t>
            </a:fld>
            <a:endParaRPr lang="ja-JP" altLang="en-US" noProof="0"/>
          </a:p>
        </p:txBody>
      </p:sp>
      <p:sp>
        <p:nvSpPr>
          <p:cNvPr id="7" name="スライド イメージ プレースホルダー 6">
            <a:extLst>
              <a:ext uri="{FF2B5EF4-FFF2-40B4-BE49-F238E27FC236}">
                <a16:creationId xmlns="" xmlns:a16="http://schemas.microsoft.com/office/drawing/2014/main" id="{78789BE0-808B-4118-8F83-930E98496F22}"/>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58458393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ここでは乳児院の機能や役割の一つとして重要であり、近年特に社会的関心も高まってきている里親支援についてお話します。</a:t>
            </a:r>
            <a:endParaRPr lang="en-US" altLang="ja-JP" dirty="0"/>
          </a:p>
          <a:p>
            <a:endParaRPr lang="en-US" altLang="ja-JP" dirty="0"/>
          </a:p>
          <a:p>
            <a:r>
              <a:rPr lang="ja-JP" altLang="en-US" dirty="0"/>
              <a:t>　乳児院で働く皆さんは「里親」という言葉を聞けば、これまでにかかわった子ども達や里親さんの顔が浮かぶと思います。</a:t>
            </a:r>
            <a:endParaRPr lang="en-US" altLang="ja-JP" dirty="0"/>
          </a:p>
          <a:p>
            <a:r>
              <a:rPr lang="ja-JP" altLang="en-US" dirty="0" smtClean="0"/>
              <a:t>　ところが</a:t>
            </a:r>
            <a:r>
              <a:rPr lang="ja-JP" altLang="en-US" dirty="0"/>
              <a:t>「里親」という言葉をネット検索すると、日本ではまだ「犬や猫の里親募集！」が上位に出てくるくらい、乳児院と同様に世間一般的にはまだまだ知られていないのが現状です。知られていないということはその現状や役割などが「きちんと理解されていない」ということになります。この項ではその人間の里親制度について、もう少し知識を得てもらえればと思います。</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157</a:t>
            </a:fld>
            <a:endParaRPr lang="ja-JP" altLang="en-US" noProof="0" dirty="0"/>
          </a:p>
        </p:txBody>
      </p:sp>
      <p:sp>
        <p:nvSpPr>
          <p:cNvPr id="7" name="スライド イメージ プレースホルダー 6">
            <a:extLst>
              <a:ext uri="{FF2B5EF4-FFF2-40B4-BE49-F238E27FC236}">
                <a16:creationId xmlns="" xmlns:a16="http://schemas.microsoft.com/office/drawing/2014/main" id="{CB3F45DA-5836-4BC9-9C71-2F82B7BB4130}"/>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45360692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まずは、その基本的な考え方や根拠についてお話をします。</a:t>
            </a:r>
            <a:endParaRPr lang="en-US" altLang="ja-JP" dirty="0"/>
          </a:p>
          <a:p>
            <a:endParaRPr lang="en-US" altLang="ja-JP" dirty="0"/>
          </a:p>
          <a:p>
            <a:r>
              <a:rPr lang="ja-JP" altLang="en-US" dirty="0"/>
              <a:t>　子どもにかかわるお仕事をされている皆さんでも、「児童の権利に関する条約」（通称：子どもの権利条約）を全文きちんと読んだことがあるという方は、それほど多くないのではないでしょうか。</a:t>
            </a:r>
            <a:endParaRPr lang="en-US" altLang="ja-JP" dirty="0"/>
          </a:p>
          <a:p>
            <a:r>
              <a:rPr lang="ja-JP" altLang="en-US" dirty="0" smtClean="0"/>
              <a:t>　この</a:t>
            </a:r>
            <a:r>
              <a:rPr lang="ja-JP" altLang="en-US" dirty="0"/>
              <a:t>「子どもの権利条約」は平成元年に国連総会にて採択され、日本は平成</a:t>
            </a:r>
            <a:r>
              <a:rPr lang="en-US" altLang="ja-JP" dirty="0"/>
              <a:t>2</a:t>
            </a:r>
            <a:r>
              <a:rPr lang="ja-JP" altLang="en-US" dirty="0"/>
              <a:t>年に署名、平成</a:t>
            </a:r>
            <a:r>
              <a:rPr lang="en-US" altLang="ja-JP" dirty="0"/>
              <a:t>6</a:t>
            </a:r>
            <a:r>
              <a:rPr lang="ja-JP" altLang="en-US" dirty="0"/>
              <a:t>年に批准しています。批准国はそれを実現するため、国内法の整備などに具体的に取り組む義務が、そして国民一人ひとりはもちろん、乳児院職員は特にそこに定められた「子ども達が有するすべての権利」について知らせ、それを保障する義務があります。</a:t>
            </a:r>
            <a:endParaRPr lang="en-US" altLang="ja-JP" dirty="0"/>
          </a:p>
          <a:p>
            <a:r>
              <a:rPr lang="ja-JP" altLang="en-US" dirty="0" smtClean="0"/>
              <a:t>　こちら</a:t>
            </a:r>
            <a:r>
              <a:rPr lang="ja-JP" altLang="en-US" dirty="0"/>
              <a:t>で紹介している外務省のホームページなどでその全文を読むことができます。文章中には原則的に代替的養護は家庭で行うとはっきり規定されています。　　</a:t>
            </a:r>
            <a:endParaRPr lang="en-US" altLang="ja-JP" dirty="0"/>
          </a:p>
          <a:p>
            <a:r>
              <a:rPr lang="ja-JP" altLang="en-US" dirty="0" smtClean="0"/>
              <a:t>　日本</a:t>
            </a:r>
            <a:r>
              <a:rPr lang="ja-JP" altLang="en-US" dirty="0"/>
              <a:t>の</a:t>
            </a:r>
            <a:r>
              <a:rPr lang="ja-JP" altLang="ja-JP" dirty="0"/>
              <a:t>社会的養護</a:t>
            </a:r>
            <a:r>
              <a:rPr lang="ja-JP" altLang="en-US" dirty="0"/>
              <a:t>（養育）の</a:t>
            </a:r>
            <a:r>
              <a:rPr lang="ja-JP" altLang="ja-JP" dirty="0"/>
              <a:t>必要な子ども</a:t>
            </a:r>
            <a:r>
              <a:rPr lang="ja-JP" altLang="en-US" dirty="0"/>
              <a:t>は約</a:t>
            </a:r>
            <a:r>
              <a:rPr lang="en-US" altLang="ja-JP" dirty="0"/>
              <a:t>4</a:t>
            </a:r>
            <a:r>
              <a:rPr lang="ja-JP" altLang="en-US" dirty="0"/>
              <a:t>万人、そ</a:t>
            </a:r>
            <a:r>
              <a:rPr lang="ja-JP" altLang="ja-JP" dirty="0"/>
              <a:t>の</a:t>
            </a:r>
            <a:r>
              <a:rPr lang="en-US" altLang="ja-JP" dirty="0"/>
              <a:t>8</a:t>
            </a:r>
            <a:r>
              <a:rPr lang="ja-JP" altLang="ja-JP" dirty="0"/>
              <a:t>割以上</a:t>
            </a:r>
            <a:r>
              <a:rPr lang="ja-JP" altLang="en-US" dirty="0"/>
              <a:t>は</a:t>
            </a:r>
            <a:r>
              <a:rPr lang="ja-JP" altLang="ja-JP" dirty="0"/>
              <a:t>乳児院や児童養護施設</a:t>
            </a:r>
            <a:r>
              <a:rPr lang="ja-JP" altLang="en-US" dirty="0"/>
              <a:t>など</a:t>
            </a:r>
            <a:r>
              <a:rPr lang="ja-JP" altLang="ja-JP" dirty="0"/>
              <a:t>で</a:t>
            </a:r>
            <a:r>
              <a:rPr lang="ja-JP" altLang="en-US" dirty="0"/>
              <a:t>養育されており、欧米諸国と比較しても人員配置や予算などが圧倒的に少ないながらも日夜頑張っている私たちの意に反して、この条約を守り切れていないと</a:t>
            </a:r>
            <a:r>
              <a:rPr lang="ja-JP" altLang="ja-JP" dirty="0"/>
              <a:t>「施設偏重」</a:t>
            </a:r>
            <a:r>
              <a:rPr lang="ja-JP" altLang="en-US" dirty="0"/>
              <a:t>「集団的養育」「乳幼児期の親子分離」など</a:t>
            </a:r>
            <a:r>
              <a:rPr lang="ja-JP" altLang="ja-JP" dirty="0"/>
              <a:t>が</a:t>
            </a:r>
            <a:r>
              <a:rPr lang="ja-JP" altLang="en-US" dirty="0"/>
              <a:t>国内外</a:t>
            </a:r>
            <a:r>
              <a:rPr lang="ja-JP" altLang="ja-JP" dirty="0"/>
              <a:t>から</a:t>
            </a:r>
            <a:r>
              <a:rPr lang="ja-JP" altLang="en-US" dirty="0"/>
              <a:t>の</a:t>
            </a:r>
            <a:r>
              <a:rPr lang="ja-JP" altLang="ja-JP" dirty="0"/>
              <a:t>批判</a:t>
            </a:r>
            <a:r>
              <a:rPr lang="ja-JP" altLang="en-US" dirty="0"/>
              <a:t>の対象となっています。</a:t>
            </a:r>
            <a:endParaRPr lang="en-US" altLang="ja-JP" dirty="0"/>
          </a:p>
          <a:p>
            <a:endParaRPr lang="en-US" altLang="ja-JP" dirty="0"/>
          </a:p>
          <a:p>
            <a:r>
              <a:rPr lang="ja-JP" altLang="en-US" dirty="0"/>
              <a:t>　平成</a:t>
            </a:r>
            <a:r>
              <a:rPr lang="en-US" altLang="ja-JP" dirty="0"/>
              <a:t>28</a:t>
            </a:r>
            <a:r>
              <a:rPr lang="ja-JP" altLang="en-US" dirty="0"/>
              <a:t>～</a:t>
            </a:r>
            <a:r>
              <a:rPr lang="en-US" altLang="ja-JP" dirty="0"/>
              <a:t>29</a:t>
            </a:r>
            <a:r>
              <a:rPr lang="ja-JP" altLang="en-US" dirty="0"/>
              <a:t>年度において、私たちの職務にかかわる大きな法改正がなされました。</a:t>
            </a:r>
            <a:endParaRPr lang="en-US" altLang="ja-JP" dirty="0"/>
          </a:p>
          <a:p>
            <a:r>
              <a:rPr lang="ja-JP" altLang="en-US" dirty="0" smtClean="0"/>
              <a:t>　「</a:t>
            </a:r>
            <a:r>
              <a:rPr lang="ja-JP" altLang="en-US" dirty="0"/>
              <a:t>児童福祉法等の一部を改正する法律」（以下、改正児童福祉法）において、「児童福祉法の理念の明確化」「市町村および児相の体制強化」「里親委託の推進」などが条文化され、</a:t>
            </a:r>
            <a:r>
              <a:rPr lang="ja-JP" altLang="en-US" dirty="0" smtClean="0"/>
              <a:t>前頁で言及</a:t>
            </a:r>
            <a:r>
              <a:rPr lang="ja-JP" altLang="en-US" dirty="0"/>
              <a:t>した国内外からの批判に対するこれからのあり方がはっきり示されたと言えるでしょう。</a:t>
            </a:r>
            <a:endParaRPr lang="en-US" altLang="ja-JP" dirty="0"/>
          </a:p>
          <a:p>
            <a:endParaRPr lang="en-US" altLang="ja-JP" dirty="0"/>
          </a:p>
          <a:p>
            <a:r>
              <a:rPr lang="ja-JP" altLang="en-US" dirty="0"/>
              <a:t>　第一条 　全て児童は、児童の権利に関する条約の精神にのっとり、適切に養育されること、・・・以下、省略。</a:t>
            </a:r>
            <a:endParaRPr lang="en-US" altLang="ja-JP" dirty="0"/>
          </a:p>
          <a:p>
            <a:endParaRPr lang="en-US" altLang="ja-JP" dirty="0"/>
          </a:p>
          <a:p>
            <a:r>
              <a:rPr lang="ja-JP" altLang="en-US" dirty="0"/>
              <a:t>　ここで言われる「適切な養育」とは、</a:t>
            </a:r>
            <a:endParaRPr lang="en-US" altLang="ja-JP" dirty="0"/>
          </a:p>
          <a:p>
            <a:endParaRPr lang="en-US" altLang="ja-JP" dirty="0"/>
          </a:p>
          <a:p>
            <a:r>
              <a:rPr lang="ja-JP" altLang="en-US" dirty="0"/>
              <a:t>　第三条の二 　前半、省略。・・・児童を家庭において養育することが困難であり又は適当でない場合にあつては児童が家庭における養育環境と同様の養育環境において継続的に養育されるよう、</a:t>
            </a:r>
            <a:r>
              <a:rPr lang="ja-JP" altLang="en-US" dirty="0" smtClean="0"/>
              <a:t>児童を</a:t>
            </a:r>
            <a:r>
              <a:rPr lang="ja-JP" altLang="en-US" dirty="0"/>
              <a:t>家庭及び当該養育環境において養育することが適当でない場合にあつては児童ができる限り良好な家庭的環境において養育されるよう、必要な措置を講じなければならない。</a:t>
            </a:r>
            <a:endParaRPr lang="en-US" altLang="ja-JP" dirty="0"/>
          </a:p>
          <a:p>
            <a:endParaRPr lang="en-US" altLang="ja-JP" dirty="0"/>
          </a:p>
          <a:p>
            <a:r>
              <a:rPr lang="ja-JP" altLang="en-US" dirty="0"/>
              <a:t>　この条文によって、これからの日本は家庭→里親→施設という優先順位で、「施設養護（養育）」から「家庭養護（里親養育）」へ徐々にシフトしていくという方針が掲げられたことが分かります。</a:t>
            </a:r>
          </a:p>
          <a:p>
            <a:endParaRPr lang="ja-JP" altLang="en-US" dirty="0"/>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158</a:t>
            </a:fld>
            <a:endParaRPr lang="ja-JP" altLang="en-US" noProof="0" dirty="0"/>
          </a:p>
        </p:txBody>
      </p:sp>
      <p:sp>
        <p:nvSpPr>
          <p:cNvPr id="7" name="スライド イメージ プレースホルダー 6">
            <a:extLst>
              <a:ext uri="{FF2B5EF4-FFF2-40B4-BE49-F238E27FC236}">
                <a16:creationId xmlns="" xmlns:a16="http://schemas.microsoft.com/office/drawing/2014/main" id="{B4864568-EEBD-4505-B2BF-7870B6F629EA}"/>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57281184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平成</a:t>
            </a:r>
            <a:r>
              <a:rPr lang="en-US" altLang="ja-JP" dirty="0"/>
              <a:t>23</a:t>
            </a:r>
            <a:r>
              <a:rPr lang="ja-JP" altLang="en-US" dirty="0"/>
              <a:t>年</a:t>
            </a:r>
            <a:r>
              <a:rPr lang="en-US" altLang="ja-JP" dirty="0"/>
              <a:t>7</a:t>
            </a:r>
            <a:r>
              <a:rPr lang="ja-JP" altLang="en-US" dirty="0"/>
              <a:t>月に示された</a:t>
            </a:r>
            <a:r>
              <a:rPr lang="en-US" altLang="ja-JP" dirty="0"/>
              <a:t>『</a:t>
            </a:r>
            <a:r>
              <a:rPr lang="ja-JP" altLang="en-US" dirty="0"/>
              <a:t>社会的養護の課題と将来像</a:t>
            </a:r>
            <a:r>
              <a:rPr lang="en-US" altLang="ja-JP" dirty="0"/>
              <a:t>』</a:t>
            </a:r>
            <a:r>
              <a:rPr lang="ja-JP" altLang="en-US" dirty="0"/>
              <a:t>の中では、社会的養護（養育）の基盤は以下のように規定されました。</a:t>
            </a:r>
            <a:endParaRPr lang="en-US" altLang="ja-JP" dirty="0"/>
          </a:p>
          <a:p>
            <a:r>
              <a:rPr lang="ja-JP" altLang="en-US" dirty="0"/>
              <a:t>◆乳児院・児童養護施設等の本体施設　◆小規模型施設（地域小規模やグループホーム）　◆里親養育（養子縁組やファミリーホーム含む）</a:t>
            </a:r>
            <a:endParaRPr lang="en-US" altLang="ja-JP" dirty="0"/>
          </a:p>
          <a:p>
            <a:r>
              <a:rPr lang="ja-JP" altLang="en-US" dirty="0" smtClean="0"/>
              <a:t>　今後</a:t>
            </a:r>
            <a:r>
              <a:rPr lang="en-US" altLang="ja-JP" dirty="0"/>
              <a:t>15</a:t>
            </a:r>
            <a:r>
              <a:rPr lang="ja-JP" altLang="en-US" dirty="0"/>
              <a:t>年間（平成</a:t>
            </a:r>
            <a:r>
              <a:rPr lang="en-US" altLang="ja-JP" dirty="0"/>
              <a:t>27</a:t>
            </a:r>
            <a:r>
              <a:rPr lang="ja-JP" altLang="en-US" dirty="0"/>
              <a:t>～</a:t>
            </a:r>
            <a:r>
              <a:rPr lang="en-US" altLang="ja-JP" dirty="0"/>
              <a:t>41</a:t>
            </a:r>
            <a:r>
              <a:rPr lang="ja-JP" altLang="en-US" dirty="0"/>
              <a:t>年度）で、それぞれが</a:t>
            </a:r>
            <a:r>
              <a:rPr lang="ja-JP" altLang="en-US" dirty="0" smtClean="0"/>
              <a:t>概ね</a:t>
            </a:r>
            <a:r>
              <a:rPr lang="en-US" altLang="ja-JP" dirty="0"/>
              <a:t>1/3</a:t>
            </a:r>
            <a:r>
              <a:rPr lang="ja-JP" altLang="en-US" dirty="0" err="1" smtClean="0"/>
              <a:t>ずつ</a:t>
            </a:r>
            <a:r>
              <a:rPr lang="ja-JP" altLang="en-US" dirty="0"/>
              <a:t>程度になるようにしていくというものです。あとのスライドでも説明しますが、その後の平成</a:t>
            </a:r>
            <a:r>
              <a:rPr lang="en-US" altLang="ja-JP" dirty="0"/>
              <a:t>29</a:t>
            </a:r>
            <a:r>
              <a:rPr lang="ja-JP" altLang="en-US" dirty="0"/>
              <a:t>年</a:t>
            </a:r>
            <a:r>
              <a:rPr lang="en-US" altLang="ja-JP" dirty="0"/>
              <a:t>8</a:t>
            </a:r>
            <a:r>
              <a:rPr lang="ja-JP" altLang="en-US" dirty="0"/>
              <a:t>月</a:t>
            </a:r>
            <a:r>
              <a:rPr lang="en-US" altLang="ja-JP" dirty="0"/>
              <a:t>2</a:t>
            </a:r>
            <a:r>
              <a:rPr lang="ja-JP" altLang="en-US" dirty="0"/>
              <a:t>日には別に「新しい社会的養育ビジョン」が示されました。これはいわゆる法改正とは違いますが、乳児院職員は今後ともその動向について正しく知る努力が必要でしょう。</a:t>
            </a:r>
            <a:endParaRPr lang="en-US" altLang="ja-JP" dirty="0"/>
          </a:p>
          <a:p>
            <a:endParaRPr lang="en-US" altLang="ja-JP" dirty="0"/>
          </a:p>
          <a:p>
            <a:r>
              <a:rPr lang="ja-JP" altLang="en-US" dirty="0"/>
              <a:t>　ここではその前段階の「課題と将来像」に沿って話を進めます</a:t>
            </a:r>
            <a:r>
              <a:rPr lang="ja-JP" altLang="en-US" dirty="0" smtClean="0"/>
              <a:t>。</a:t>
            </a:r>
            <a:r>
              <a:rPr lang="en-US" altLang="ja-JP" dirty="0" smtClean="0"/>
              <a:t>1/3</a:t>
            </a:r>
            <a:r>
              <a:rPr lang="ja-JP" altLang="en-US" dirty="0" smtClean="0"/>
              <a:t>ずつ</a:t>
            </a:r>
            <a:r>
              <a:rPr lang="ja-JP" altLang="en-US" dirty="0"/>
              <a:t>と言われてはいますが、実質は施設養育（従来型の本体施設、小規模型施設）で全体</a:t>
            </a:r>
            <a:r>
              <a:rPr lang="ja-JP" altLang="en-US" dirty="0" smtClean="0"/>
              <a:t>の</a:t>
            </a:r>
            <a:r>
              <a:rPr lang="en-US" altLang="ja-JP" dirty="0" smtClean="0"/>
              <a:t>2/3</a:t>
            </a:r>
            <a:r>
              <a:rPr lang="ja-JP" altLang="en-US" dirty="0" err="1" smtClean="0"/>
              <a:t>、</a:t>
            </a:r>
            <a:r>
              <a:rPr lang="ja-JP" altLang="en-US" dirty="0"/>
              <a:t>あと</a:t>
            </a:r>
            <a:r>
              <a:rPr lang="ja-JP" altLang="en-US" dirty="0" smtClean="0"/>
              <a:t>の</a:t>
            </a:r>
            <a:r>
              <a:rPr lang="en-US" altLang="ja-JP" dirty="0" smtClean="0"/>
              <a:t>1/3</a:t>
            </a:r>
            <a:r>
              <a:rPr lang="ja-JP" altLang="en-US" dirty="0" smtClean="0"/>
              <a:t>を</a:t>
            </a:r>
            <a:r>
              <a:rPr lang="ja-JP" altLang="en-US" dirty="0"/>
              <a:t>家庭養育でとされ、施設の役割は里親支援専門相談員（里親支援ソーシャルワーカー）配置や里親支援事業などを通じて、地域の里親子や関係機関とより確実で密接なかかわりを持つことが求められます。</a:t>
            </a:r>
            <a:endParaRPr lang="en-US" altLang="ja-JP" dirty="0"/>
          </a:p>
          <a:p>
            <a:endParaRPr lang="en-US" altLang="ja-JP" dirty="0"/>
          </a:p>
          <a:p>
            <a:r>
              <a:rPr lang="ja-JP" altLang="en-US" dirty="0"/>
              <a:t>　これまで子ども達の安全基地となってきた施設の機能・役割・専門性については認められているということであり、 直ちに施設を廃止して、全ての子どもを里親委託にするような「施設養護なのか？家庭養護なのか？」という単純な二者択一的な考え方ではありません。</a:t>
            </a:r>
          </a:p>
          <a:p>
            <a:r>
              <a:rPr lang="ja-JP" altLang="en-US" dirty="0" smtClean="0"/>
              <a:t>　子ども</a:t>
            </a:r>
            <a:r>
              <a:rPr lang="ja-JP" altLang="en-US" dirty="0"/>
              <a:t>一人ひとりのニーズにきちんと応える、また自分の気持ちをまだ言葉でうまく表現できない乳幼児にとって最善の利益、最善の選択肢となるために、児相や乳児院職員、実親も含めた周りの大人達が代弁するということに他なりません。その</a:t>
            </a:r>
            <a:r>
              <a:rPr lang="ja-JP" altLang="ja-JP" dirty="0"/>
              <a:t>子どもにとって最善の養育</a:t>
            </a:r>
            <a:r>
              <a:rPr lang="ja-JP" altLang="en-US" dirty="0"/>
              <a:t>環境、実親にも子どもを託したいと思ってもらえる状況における</a:t>
            </a:r>
            <a:r>
              <a:rPr lang="ja-JP" altLang="ja-JP" dirty="0"/>
              <a:t>選択肢が</a:t>
            </a:r>
            <a:r>
              <a:rPr lang="ja-JP" altLang="en-US" dirty="0"/>
              <a:t>「施設なのか、里親なのか」ということです。そのためには施設でも里親家庭でも同様の環境が</a:t>
            </a:r>
            <a:r>
              <a:rPr lang="ja-JP" altLang="ja-JP" dirty="0"/>
              <a:t>整えられ、提供されること</a:t>
            </a:r>
            <a:r>
              <a:rPr lang="ja-JP" altLang="en-US" dirty="0"/>
              <a:t>が重要です</a:t>
            </a:r>
            <a:r>
              <a:rPr lang="ja-JP" altLang="ja-JP" dirty="0"/>
              <a:t>。</a:t>
            </a:r>
            <a:endParaRPr lang="en-US" altLang="ja-JP" dirty="0"/>
          </a:p>
          <a:p>
            <a:endParaRPr lang="en-US" altLang="ja-JP" dirty="0"/>
          </a:p>
          <a:p>
            <a:r>
              <a:rPr lang="ja-JP" altLang="en-US" dirty="0"/>
              <a:t>　乳児院は子ども達を家庭から預かり、</a:t>
            </a:r>
            <a:r>
              <a:rPr lang="ja-JP" altLang="ja-JP" dirty="0"/>
              <a:t>そして、</a:t>
            </a:r>
            <a:r>
              <a:rPr lang="ja-JP" altLang="en-US" dirty="0"/>
              <a:t>いずれは必ず「家庭」「里親」「児童養護施設等」のどこかに「</a:t>
            </a:r>
            <a:r>
              <a:rPr lang="ja-JP" altLang="ja-JP" dirty="0"/>
              <a:t>子どもの育ち</a:t>
            </a:r>
            <a:r>
              <a:rPr lang="ja-JP" altLang="en-US" dirty="0"/>
              <a:t>をつなぐ</a:t>
            </a:r>
            <a:r>
              <a:rPr lang="ja-JP" altLang="ja-JP" dirty="0"/>
              <a:t>」</a:t>
            </a:r>
            <a:r>
              <a:rPr lang="ja-JP" altLang="en-US" dirty="0"/>
              <a:t>施設です。その</a:t>
            </a:r>
            <a:r>
              <a:rPr lang="ja-JP" altLang="ja-JP" dirty="0"/>
              <a:t>ために</a:t>
            </a:r>
            <a:r>
              <a:rPr lang="ja-JP" altLang="en-US" dirty="0"/>
              <a:t>は</a:t>
            </a:r>
            <a:r>
              <a:rPr lang="ja-JP" altLang="ja-JP" dirty="0"/>
              <a:t>子どもを養育</a:t>
            </a:r>
            <a:r>
              <a:rPr lang="ja-JP" altLang="en-US" dirty="0"/>
              <a:t>する</a:t>
            </a:r>
            <a:r>
              <a:rPr lang="ja-JP" altLang="ja-JP" dirty="0"/>
              <a:t>施設</a:t>
            </a:r>
            <a:r>
              <a:rPr lang="ja-JP" altLang="en-US" dirty="0"/>
              <a:t>、</a:t>
            </a:r>
            <a:r>
              <a:rPr lang="ja-JP" altLang="ja-JP" dirty="0"/>
              <a:t>里親、またそれらを支援する</a:t>
            </a:r>
            <a:r>
              <a:rPr lang="ja-JP" altLang="en-US" dirty="0"/>
              <a:t>児相や地域の関係機関との</a:t>
            </a:r>
            <a:r>
              <a:rPr lang="ja-JP" altLang="ja-JP" dirty="0"/>
              <a:t>信頼関係構築</a:t>
            </a:r>
            <a:r>
              <a:rPr lang="ja-JP" altLang="en-US" dirty="0"/>
              <a:t>は絶対に欠かせません。</a:t>
            </a:r>
            <a:endParaRPr lang="en-US" altLang="ja-JP" dirty="0"/>
          </a:p>
          <a:p>
            <a:r>
              <a:rPr lang="ja-JP" altLang="en-US" dirty="0" smtClean="0"/>
              <a:t>　</a:t>
            </a:r>
            <a:r>
              <a:rPr lang="ja-JP" altLang="ja-JP" dirty="0" smtClean="0"/>
              <a:t>施設</a:t>
            </a:r>
            <a:r>
              <a:rPr lang="ja-JP" altLang="ja-JP" dirty="0"/>
              <a:t>養護と家庭養護を相反するもの</a:t>
            </a:r>
            <a:r>
              <a:rPr lang="ja-JP" altLang="en-US" dirty="0"/>
              <a:t>や敵対するもの</a:t>
            </a:r>
            <a:r>
              <a:rPr lang="ja-JP" altLang="ja-JP" dirty="0"/>
              <a:t>として捉えるのでなく、</a:t>
            </a:r>
            <a:r>
              <a:rPr lang="ja-JP" altLang="en-US" dirty="0"/>
              <a:t>それぞれが子どもを中心とした選択肢として、お互い</a:t>
            </a:r>
            <a:r>
              <a:rPr lang="ja-JP" altLang="ja-JP" dirty="0"/>
              <a:t>が重なり合</a:t>
            </a:r>
            <a:r>
              <a:rPr lang="ja-JP" altLang="en-US" dirty="0"/>
              <a:t>う</a:t>
            </a:r>
            <a:r>
              <a:rPr lang="ja-JP" altLang="ja-JP" dirty="0"/>
              <a:t>関係</a:t>
            </a:r>
            <a:r>
              <a:rPr lang="ja-JP" altLang="en-US" dirty="0"/>
              <a:t>となれるような</a:t>
            </a:r>
            <a:r>
              <a:rPr lang="ja-JP" altLang="ja-JP" dirty="0"/>
              <a:t>新しい発想</a:t>
            </a:r>
            <a:r>
              <a:rPr lang="ja-JP" altLang="en-US" dirty="0"/>
              <a:t>が必要でしょう。</a:t>
            </a:r>
            <a:endParaRPr lang="ja-JP" altLang="ja-JP" dirty="0"/>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159</a:t>
            </a:fld>
            <a:endParaRPr lang="ja-JP" altLang="en-US" noProof="0" dirty="0"/>
          </a:p>
        </p:txBody>
      </p:sp>
      <p:sp>
        <p:nvSpPr>
          <p:cNvPr id="7" name="スライド イメージ プレースホルダー 6">
            <a:extLst>
              <a:ext uri="{FF2B5EF4-FFF2-40B4-BE49-F238E27FC236}">
                <a16:creationId xmlns="" xmlns:a16="http://schemas.microsoft.com/office/drawing/2014/main" id="{A9F66635-C4E9-4850-968B-BFAF7CF6EC37}"/>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843400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lvl="0"/>
            <a:fld id="{1D41D0D0-B189-4CD0-8BC2-1D06F6EF1208}" type="slidenum">
              <a:rPr lang="ja-JP" altLang="en-US" noProof="0" smtClean="0"/>
              <a:pPr lvl="0"/>
              <a:t>16</a:t>
            </a:fld>
            <a:endParaRPr lang="ja-JP" altLang="en-US" noProof="0" dirty="0"/>
          </a:p>
        </p:txBody>
      </p:sp>
      <p:sp>
        <p:nvSpPr>
          <p:cNvPr id="6" name="スライド イメージ プレースホルダー 5">
            <a:extLst>
              <a:ext uri="{FF2B5EF4-FFF2-40B4-BE49-F238E27FC236}">
                <a16:creationId xmlns="" xmlns:a16="http://schemas.microsoft.com/office/drawing/2014/main" id="{76856202-01F1-43A3-BFE3-122C2C6D9019}"/>
              </a:ext>
            </a:extLst>
          </p:cNvPr>
          <p:cNvSpPr>
            <a:spLocks noGrp="1" noRot="1" noChangeAspect="1"/>
          </p:cNvSpPr>
          <p:nvPr>
            <p:ph type="sldImg"/>
          </p:nvPr>
        </p:nvSpPr>
        <p:spPr>
          <a:xfrm>
            <a:off x="1166813" y="247650"/>
            <a:ext cx="4473575" cy="3354388"/>
          </a:xfrm>
        </p:spPr>
      </p:sp>
      <p:sp>
        <p:nvSpPr>
          <p:cNvPr id="7" name="ノート プレースホルダー 6">
            <a:extLst>
              <a:ext uri="{FF2B5EF4-FFF2-40B4-BE49-F238E27FC236}">
                <a16:creationId xmlns="" xmlns:a16="http://schemas.microsoft.com/office/drawing/2014/main" id="{6D25C536-15E2-43A2-B628-5D8A1766DDD0}"/>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4076596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では、その子どもにとっての選択肢の一つとしての里親制度について、お話ししていきます。全国里親会等のホームページでも詳しく紹介されていますので、ご参考に。</a:t>
            </a:r>
            <a:endParaRPr lang="en-US" altLang="ja-JP" dirty="0"/>
          </a:p>
          <a:p>
            <a:endParaRPr lang="en-US" altLang="ja-JP" dirty="0"/>
          </a:p>
          <a:p>
            <a:r>
              <a:rPr lang="ja-JP" altLang="en-US" dirty="0"/>
              <a:t>　まずは里親の種類についてです。この後にもっと詳しい説明をしますが、乳児院がかかわる里親の多くはいわゆる特別養子縁組を前提とした方が多いのが特徴です。</a:t>
            </a:r>
            <a:endParaRPr lang="en-US" altLang="ja-JP" dirty="0"/>
          </a:p>
          <a:p>
            <a:endParaRPr lang="en-US" altLang="ja-JP" dirty="0"/>
          </a:p>
          <a:p>
            <a:r>
              <a:rPr lang="ja-JP" altLang="en-US" dirty="0"/>
              <a:t>　今、国が最も求めているのがこの「養育里親」です。赤い字に注目して下さい。要は養子縁組を目的としていない里親が、自分の家庭で子ども達を養育していくものです。この養育里親には、実子と一緒に里子を育てられる方、自身の子育てが一段落した方などがおり、基本的には子どもが実親の元で暮らすことができるようになるまでとなりますが、期間はまちまちです。施設で育つ子ども達にとっては、社会に出る前の一般家庭での生活体験はとても重要な機会なのです。</a:t>
            </a:r>
            <a:endParaRPr lang="en-US" altLang="ja-JP" dirty="0"/>
          </a:p>
          <a:p>
            <a:r>
              <a:rPr lang="ja-JP" altLang="en-US" dirty="0"/>
              <a:t/>
            </a:r>
            <a:br>
              <a:rPr lang="ja-JP" altLang="en-US" dirty="0"/>
            </a:br>
            <a:r>
              <a:rPr lang="ja-JP" altLang="en-US" dirty="0"/>
              <a:t>　登録の有効期間は</a:t>
            </a:r>
            <a:r>
              <a:rPr lang="en-US" altLang="ja-JP" dirty="0"/>
              <a:t>5</a:t>
            </a:r>
            <a:r>
              <a:rPr lang="ja-JP" altLang="en-US" dirty="0"/>
              <a:t>年間で、更新研修の受講が必要となります。委託できる児童は</a:t>
            </a:r>
            <a:r>
              <a:rPr lang="en-US" altLang="ja-JP" dirty="0"/>
              <a:t>4</a:t>
            </a:r>
            <a:r>
              <a:rPr lang="ja-JP" altLang="en-US" dirty="0"/>
              <a:t>人までで、実子等を含めて</a:t>
            </a:r>
            <a:r>
              <a:rPr lang="en-US" altLang="ja-JP" dirty="0"/>
              <a:t>6</a:t>
            </a:r>
            <a:r>
              <a:rPr lang="ja-JP" altLang="en-US" dirty="0"/>
              <a:t>人までとなります。</a:t>
            </a:r>
            <a:endParaRPr lang="en-US" altLang="ja-JP" dirty="0"/>
          </a:p>
          <a:p>
            <a:r>
              <a:rPr lang="ja-JP" altLang="en-US" dirty="0" smtClean="0"/>
              <a:t>　「</a:t>
            </a:r>
            <a:r>
              <a:rPr lang="ja-JP" altLang="en-US" dirty="0"/>
              <a:t>養育里親」には乳児院職員の給与に該当する里親手当と里子の養育費（生活費）等が支給されます。</a:t>
            </a:r>
            <a:br>
              <a:rPr lang="ja-JP" altLang="en-US" dirty="0"/>
            </a:br>
            <a:r>
              <a:rPr lang="ja-JP" altLang="en-US" dirty="0"/>
              <a:t>養育里親は特に制限がなければ、施設と同様に保護者の求めに応じて定期的な面会や外出等の工夫や親子関係再構築（家族再統合）の支援も行います。</a:t>
            </a:r>
            <a:endParaRPr lang="en-US" altLang="ja-JP" dirty="0"/>
          </a:p>
          <a:p>
            <a:endParaRPr lang="en-US" altLang="ja-JP" dirty="0"/>
          </a:p>
          <a:p>
            <a:r>
              <a:rPr lang="ja-JP" altLang="en-US" dirty="0"/>
              <a:t>　次に「養子縁組里親」です。養子縁組里親と言っても、これには「普通養子縁組」と「特別養子縁組」の</a:t>
            </a:r>
            <a:r>
              <a:rPr lang="en-US" altLang="ja-JP" dirty="0"/>
              <a:t>2</a:t>
            </a:r>
            <a:r>
              <a:rPr lang="ja-JP" altLang="en-US" dirty="0"/>
              <a:t>種類がありますので、混同しないようにして下さい。</a:t>
            </a:r>
            <a:endParaRPr lang="en-US" altLang="ja-JP" dirty="0"/>
          </a:p>
          <a:p>
            <a:r>
              <a:rPr lang="ja-JP" altLang="en-US" dirty="0" smtClean="0"/>
              <a:t>　「</a:t>
            </a:r>
            <a:r>
              <a:rPr lang="ja-JP" altLang="en-US" dirty="0"/>
              <a:t>普通養子縁組」はいわゆる家の跡取りのための契約的なものであり、親子の離縁も可能となります。一般的に「養子に入った」という意味合いで使われるものです。戸籍上も「養子・養女」と記載されます。</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160</a:t>
            </a:fld>
            <a:endParaRPr lang="ja-JP" altLang="en-US" noProof="0" dirty="0"/>
          </a:p>
        </p:txBody>
      </p:sp>
      <p:sp>
        <p:nvSpPr>
          <p:cNvPr id="7" name="スライド イメージ プレースホルダー 6">
            <a:extLst>
              <a:ext uri="{FF2B5EF4-FFF2-40B4-BE49-F238E27FC236}">
                <a16:creationId xmlns="" xmlns:a16="http://schemas.microsoft.com/office/drawing/2014/main" id="{51601F57-DA5D-4644-BE10-242344B76DBD}"/>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427400615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　次に乳児院職員が出会う機会が多い「特別養子縁組里親」についてです。</a:t>
            </a:r>
            <a:endParaRPr lang="en-US" altLang="ja-JP" dirty="0"/>
          </a:p>
          <a:p>
            <a:pPr lvl="0"/>
            <a:endParaRPr lang="en-US" altLang="ja-JP" dirty="0"/>
          </a:p>
          <a:p>
            <a:pPr lvl="0"/>
            <a:r>
              <a:rPr lang="ja-JP" altLang="en-US" dirty="0"/>
              <a:t>　「特別養子縁組里親」とは保護者のいない子どもや家庭での養育が困難、また実親の親権放棄の意思が明確な場合（養育拒否など）の養子縁組を前提とした里親です。対象は子どもが</a:t>
            </a:r>
            <a:r>
              <a:rPr lang="en-US" altLang="ja-JP" dirty="0"/>
              <a:t>6</a:t>
            </a:r>
            <a:r>
              <a:rPr lang="ja-JP" altLang="en-US" dirty="0"/>
              <a:t>歳未満、里親はどちらかが</a:t>
            </a:r>
            <a:r>
              <a:rPr lang="en-US" altLang="ja-JP" dirty="0"/>
              <a:t>25</a:t>
            </a:r>
            <a:r>
              <a:rPr lang="ja-JP" altLang="en-US" dirty="0"/>
              <a:t>歳以上で婚姻関係にある夫婦であることが条件です。児相や乳児院からの措置委託や措置変更後に大きな問題がないと判断されれば、概ね</a:t>
            </a:r>
            <a:r>
              <a:rPr lang="en-US" altLang="ja-JP" dirty="0"/>
              <a:t>6</a:t>
            </a:r>
            <a:r>
              <a:rPr lang="ja-JP" altLang="en-US" dirty="0"/>
              <a:t>か月間同居した後に手続きの開始が可能、最終的には裁判所の審判によって実親との戸籍関係が消滅し、里親の実子として戸籍に入ります。</a:t>
            </a:r>
            <a:endParaRPr lang="en-US" altLang="ja-JP" dirty="0"/>
          </a:p>
          <a:p>
            <a:pPr lvl="0"/>
            <a:r>
              <a:rPr lang="ja-JP" altLang="en-US" dirty="0" smtClean="0"/>
              <a:t>　普通</a:t>
            </a:r>
            <a:r>
              <a:rPr lang="ja-JP" altLang="en-US" dirty="0"/>
              <a:t>養子縁組と違い「長男・長女」などと記載されますが、同時に裁判所での審判決定によることも記載されます。裁判所での審判決定までの経過において、実親に里親の氏名や住所は連絡されることや子どもが後に実親をたどることはできること、養子縁組の手続き中に実親から同意の取り下げ等がなされる可能性もあること、離縁は禁じられていることなどへの理解を求められます。</a:t>
            </a:r>
            <a:endParaRPr lang="en-US" altLang="ja-JP" dirty="0"/>
          </a:p>
          <a:p>
            <a:pPr lvl="0"/>
            <a:r>
              <a:rPr lang="ja-JP" altLang="en-US" dirty="0" smtClean="0"/>
              <a:t>　里親</a:t>
            </a:r>
            <a:r>
              <a:rPr lang="ja-JP" altLang="en-US" dirty="0"/>
              <a:t>の年齢は、子どもが成人した時に概ね </a:t>
            </a:r>
            <a:r>
              <a:rPr lang="en-US" altLang="ja-JP" dirty="0"/>
              <a:t>65 </a:t>
            </a:r>
            <a:r>
              <a:rPr lang="ja-JP" altLang="en-US" dirty="0"/>
              <a:t>歳以下となるような年齢が望ましい、子ども</a:t>
            </a:r>
            <a:r>
              <a:rPr lang="ja-JP" altLang="en-US" dirty="0" smtClean="0"/>
              <a:t>の障害や</a:t>
            </a:r>
            <a:r>
              <a:rPr lang="ja-JP" altLang="en-US" dirty="0"/>
              <a:t>病気はきちんと受け止める、といった条件が付いています。</a:t>
            </a:r>
            <a:endParaRPr lang="en-US" altLang="ja-JP" dirty="0"/>
          </a:p>
          <a:p>
            <a:pPr lvl="0"/>
            <a:endParaRPr lang="en-US" altLang="ja-JP" dirty="0"/>
          </a:p>
          <a:p>
            <a:pPr lvl="0"/>
            <a:r>
              <a:rPr lang="ja-JP" altLang="en-US" dirty="0"/>
              <a:t>　県などへの里親登録は必要、有効期間や更新研修の受講義務はありませんでしたが、この度に厚労省から通知が出され、養育里親同様に登録前研修受講が義務付けられました。委託できる児童数の制限は特にありません。</a:t>
            </a:r>
            <a:endParaRPr lang="en-US" altLang="ja-JP" dirty="0"/>
          </a:p>
          <a:p>
            <a:pPr lvl="0"/>
            <a:r>
              <a:rPr lang="ja-JP" altLang="en-US" dirty="0" smtClean="0"/>
              <a:t>　「</a:t>
            </a:r>
            <a:r>
              <a:rPr lang="ja-JP" altLang="en-US" dirty="0"/>
              <a:t>特別養子縁組里親」の中には「養育里親」にも重複登録されている方が少なくありません。これは特別養子縁組の法的な成立までは、先に述べた</a:t>
            </a:r>
            <a:r>
              <a:rPr lang="en-US" altLang="ja-JP" dirty="0"/>
              <a:t>6</a:t>
            </a:r>
            <a:r>
              <a:rPr lang="ja-JP" altLang="en-US" dirty="0"/>
              <a:t>か月間の同居（養育）が必要とされているからであり、それまでは児相から子どもを措置委託された「養育里親」でもあるという扱いになります。ゆくゆくは子どもが実子となる特別養子縁組里親への里親手当や子どもの養育費の支給は自治体によっても差があるようですので、地域の状況を知っておいて欲しいと思います。</a:t>
            </a:r>
            <a:endParaRPr lang="en-US" altLang="ja-JP" dirty="0"/>
          </a:p>
          <a:p>
            <a:pPr lvl="0"/>
            <a:endParaRPr lang="en-US" altLang="ja-JP" dirty="0"/>
          </a:p>
          <a:p>
            <a:pPr lvl="0"/>
            <a:r>
              <a:rPr lang="ja-JP" altLang="en-US" dirty="0" smtClean="0"/>
              <a:t>　また</a:t>
            </a:r>
            <a:r>
              <a:rPr lang="ja-JP" altLang="en-US" dirty="0"/>
              <a:t>、最近では自治体によっては乳児院を経由せずに児相から直接、新生児を里親委託するところも増えていますし、民間のあっせん機関も全国的にみられるようです。</a:t>
            </a:r>
            <a:endParaRPr lang="en-US" altLang="ja-JP" dirty="0"/>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161</a:t>
            </a:fld>
            <a:endParaRPr lang="ja-JP" altLang="en-US" noProof="0" dirty="0"/>
          </a:p>
        </p:txBody>
      </p:sp>
      <p:sp>
        <p:nvSpPr>
          <p:cNvPr id="7" name="スライド イメージ プレースホルダー 6">
            <a:extLst>
              <a:ext uri="{FF2B5EF4-FFF2-40B4-BE49-F238E27FC236}">
                <a16:creationId xmlns="" xmlns:a16="http://schemas.microsoft.com/office/drawing/2014/main" id="{C5FD6F59-8E85-46C1-9214-6E291CAA1CBC}"/>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98628242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次に「専門里親」についてお話しします。</a:t>
            </a:r>
            <a:endParaRPr lang="en-US" altLang="ja-JP" dirty="0"/>
          </a:p>
          <a:p>
            <a:r>
              <a:rPr lang="ja-JP" altLang="en-US" dirty="0" smtClean="0"/>
              <a:t>　「</a:t>
            </a:r>
            <a:r>
              <a:rPr lang="ja-JP" altLang="en-US" dirty="0"/>
              <a:t>専門里親」は主に虐待された児童や非行等の問題を有する児童</a:t>
            </a:r>
            <a:r>
              <a:rPr lang="ja-JP" altLang="en-US" dirty="0" smtClean="0"/>
              <a:t>、および身体障害児</a:t>
            </a:r>
            <a:r>
              <a:rPr lang="ja-JP" altLang="en-US" dirty="0"/>
              <a:t>や</a:t>
            </a:r>
            <a:r>
              <a:rPr lang="ja-JP" altLang="en-US" dirty="0" smtClean="0"/>
              <a:t>知的障害児</a:t>
            </a:r>
            <a:r>
              <a:rPr lang="ja-JP" altLang="en-US" dirty="0"/>
              <a:t>など、一定の専門的ケアが必要となる児童を養育する里親です。</a:t>
            </a:r>
            <a:endParaRPr lang="en-US" altLang="ja-JP" dirty="0"/>
          </a:p>
          <a:p>
            <a:r>
              <a:rPr lang="ja-JP" altLang="en-US" dirty="0" smtClean="0"/>
              <a:t>　乳児院</a:t>
            </a:r>
            <a:r>
              <a:rPr lang="ja-JP" altLang="en-US" dirty="0"/>
              <a:t>などの社会的養護施設と同様に家庭復帰や親子関係再構築（家族再統合）、自立支援を目的としています。専門里親は養育里親よりもかかわりの難しい子どもや家族とへの対応をする場合が多いため、他の里親とは異なるより専門的な研修を受けることが必要です。また、児童の養育に専念できる環境も求められます。</a:t>
            </a:r>
            <a:br>
              <a:rPr lang="ja-JP" altLang="en-US" dirty="0"/>
            </a:br>
            <a:endParaRPr lang="en-US" altLang="ja-JP" dirty="0"/>
          </a:p>
          <a:p>
            <a:r>
              <a:rPr lang="ja-JP" altLang="en-US" dirty="0"/>
              <a:t>　「専門里親」は、養育里親の経験が</a:t>
            </a:r>
            <a:r>
              <a:rPr lang="en-US" altLang="ja-JP" dirty="0"/>
              <a:t>3</a:t>
            </a:r>
            <a:r>
              <a:rPr lang="ja-JP" altLang="en-US" dirty="0"/>
              <a:t>年以上などの条件があり、委託できる児童の数は</a:t>
            </a:r>
            <a:r>
              <a:rPr lang="en-US" altLang="ja-JP" dirty="0"/>
              <a:t>2</a:t>
            </a:r>
            <a:r>
              <a:rPr lang="ja-JP" altLang="en-US" dirty="0"/>
              <a:t>人まで、委託期間は</a:t>
            </a:r>
            <a:r>
              <a:rPr lang="en-US" altLang="ja-JP" dirty="0"/>
              <a:t>2</a:t>
            </a:r>
            <a:r>
              <a:rPr lang="ja-JP" altLang="en-US" dirty="0"/>
              <a:t>年とされています。必要に応じた委託期間の延長は認められます。登録有効期間は</a:t>
            </a:r>
            <a:r>
              <a:rPr lang="en-US" altLang="ja-JP" dirty="0"/>
              <a:t>2</a:t>
            </a:r>
            <a:r>
              <a:rPr lang="ja-JP" altLang="en-US" dirty="0"/>
              <a:t>年で、更新研修の受講が必要です。養育里親と同様に里親手当と里子の養育費（生活費）等が支給されます。</a:t>
            </a:r>
            <a:endParaRPr lang="en-US" altLang="ja-JP" dirty="0"/>
          </a:p>
          <a:p>
            <a:endParaRPr lang="en-US" altLang="ja-JP" dirty="0"/>
          </a:p>
          <a:p>
            <a:r>
              <a:rPr lang="ja-JP" altLang="en-US" dirty="0"/>
              <a:t>　次に「親族里親」です。これは東日本大震災の後にも注目された制度です。</a:t>
            </a:r>
            <a:endParaRPr lang="en-US" altLang="ja-JP" dirty="0"/>
          </a:p>
          <a:p>
            <a:r>
              <a:rPr lang="ja-JP" altLang="en-US" dirty="0" smtClean="0"/>
              <a:t>　児童</a:t>
            </a:r>
            <a:r>
              <a:rPr lang="ja-JP" altLang="en-US" dirty="0"/>
              <a:t>の親が死亡、行方不明、拘禁、入院や疾患などで養育できない場合などに、</a:t>
            </a:r>
            <a:r>
              <a:rPr lang="en-US" altLang="ja-JP" dirty="0"/>
              <a:t>3</a:t>
            </a:r>
            <a:r>
              <a:rPr lang="ja-JP" altLang="en-US" dirty="0"/>
              <a:t>親等以内の親族（祖父母、叔父、伯母など）がなる里親のことです。</a:t>
            </a:r>
            <a:br>
              <a:rPr lang="ja-JP" altLang="en-US" dirty="0"/>
            </a:br>
            <a:r>
              <a:rPr lang="ja-JP" altLang="en-US" dirty="0" smtClean="0"/>
              <a:t>　なお</a:t>
            </a:r>
            <a:r>
              <a:rPr lang="ja-JP" altLang="en-US" dirty="0"/>
              <a:t>、親族里親のうち、叔父や伯母など扶養義務のない親族については、養育里親と同様に里親手当や里子分の養育費は支給されます。</a:t>
            </a:r>
            <a:br>
              <a:rPr lang="ja-JP" altLang="en-US" dirty="0"/>
            </a:br>
            <a:endParaRPr lang="en-US" altLang="ja-JP" dirty="0"/>
          </a:p>
          <a:p>
            <a:r>
              <a:rPr lang="ja-JP" altLang="en-US" dirty="0"/>
              <a:t>　この他に、お正月やお盆、夏休みなどに１週間前後、施設から家庭に帰省できない児童を迎える季節里親、週末に児童たちを家庭に迎える週末里親、短期的に委託を受ける短期里親などがあります。こうした短期的な里親の場合は、事前研修の有無など、各自治体によって運用が異なるので、お住まいの児相にご確認ください。</a:t>
            </a:r>
          </a:p>
          <a:p>
            <a:endParaRPr lang="ja-JP" altLang="en-US" dirty="0"/>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162</a:t>
            </a:fld>
            <a:endParaRPr lang="ja-JP" altLang="en-US" noProof="0" dirty="0"/>
          </a:p>
        </p:txBody>
      </p:sp>
      <p:sp>
        <p:nvSpPr>
          <p:cNvPr id="7" name="スライド イメージ プレースホルダー 6">
            <a:extLst>
              <a:ext uri="{FF2B5EF4-FFF2-40B4-BE49-F238E27FC236}">
                <a16:creationId xmlns="" xmlns:a16="http://schemas.microsoft.com/office/drawing/2014/main" id="{CB97E854-5EFE-4DE4-B870-556230B918FD}"/>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731000587"/>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次</a:t>
            </a:r>
            <a:r>
              <a:rPr lang="ja-JP" altLang="en-US" dirty="0"/>
              <a:t>に関連事業として「ファミリーホーム」 （小規模住居型児童養育事業）のお話をします。</a:t>
            </a:r>
            <a:endParaRPr lang="en-US" altLang="ja-JP" dirty="0"/>
          </a:p>
          <a:p>
            <a:endParaRPr lang="en-US" altLang="ja-JP" dirty="0"/>
          </a:p>
          <a:p>
            <a:r>
              <a:rPr lang="ja-JP" altLang="en-US" dirty="0" smtClean="0"/>
              <a:t>　これ</a:t>
            </a:r>
            <a:r>
              <a:rPr lang="ja-JP" altLang="en-US" dirty="0"/>
              <a:t>は大きく里親が運営するものと法人が運営するものの２種類に分けられます。</a:t>
            </a:r>
            <a:endParaRPr lang="en-US" altLang="ja-JP" dirty="0"/>
          </a:p>
          <a:p>
            <a:r>
              <a:rPr lang="ja-JP" altLang="en-US" dirty="0"/>
              <a:t>前者は養育里親や専門里親などでの養育経験がある里親が開設するもの、後者は社会的養護施設の元職員などが本体施設とは別に運営するものです。</a:t>
            </a:r>
            <a:endParaRPr lang="en-US" altLang="ja-JP" dirty="0"/>
          </a:p>
          <a:p>
            <a:r>
              <a:rPr lang="ja-JP" altLang="en-US" dirty="0" smtClean="0"/>
              <a:t>　スタッフ</a:t>
            </a:r>
            <a:r>
              <a:rPr lang="ja-JP" altLang="en-US" dirty="0"/>
              <a:t>は</a:t>
            </a:r>
            <a:r>
              <a:rPr lang="ja-JP" altLang="en-US" dirty="0" smtClean="0"/>
              <a:t>「</a:t>
            </a:r>
            <a:r>
              <a:rPr lang="en-US" altLang="ja-JP" dirty="0" smtClean="0"/>
              <a:t>2</a:t>
            </a:r>
            <a:r>
              <a:rPr lang="ja-JP" altLang="en-US" dirty="0" smtClean="0"/>
              <a:t>名</a:t>
            </a:r>
            <a:r>
              <a:rPr lang="ja-JP" altLang="en-US" dirty="0"/>
              <a:t>の養育者（多くは里親夫婦）と</a:t>
            </a:r>
            <a:r>
              <a:rPr lang="ja-JP" altLang="en-US" dirty="0" smtClean="0"/>
              <a:t>補助者</a:t>
            </a:r>
            <a:r>
              <a:rPr lang="en-US" altLang="ja-JP" dirty="0" smtClean="0"/>
              <a:t>1</a:t>
            </a:r>
            <a:r>
              <a:rPr lang="ja-JP" altLang="en-US" dirty="0" smtClean="0"/>
              <a:t>名</a:t>
            </a:r>
            <a:r>
              <a:rPr lang="ja-JP" altLang="en-US" dirty="0"/>
              <a:t>以上」、または「</a:t>
            </a:r>
            <a:r>
              <a:rPr lang="ja-JP" altLang="en-US" dirty="0" smtClean="0"/>
              <a:t>養育者</a:t>
            </a:r>
            <a:r>
              <a:rPr lang="en-US" altLang="ja-JP" dirty="0" smtClean="0"/>
              <a:t>1</a:t>
            </a:r>
            <a:r>
              <a:rPr lang="ja-JP" altLang="en-US" dirty="0" smtClean="0"/>
              <a:t>名</a:t>
            </a:r>
            <a:r>
              <a:rPr lang="ja-JP" altLang="en-US" dirty="0"/>
              <a:t>と</a:t>
            </a:r>
            <a:r>
              <a:rPr lang="ja-JP" altLang="en-US" dirty="0" smtClean="0"/>
              <a:t>補助者</a:t>
            </a:r>
            <a:r>
              <a:rPr lang="en-US" altLang="ja-JP" dirty="0" smtClean="0"/>
              <a:t>2</a:t>
            </a:r>
            <a:r>
              <a:rPr lang="ja-JP" altLang="en-US" dirty="0" smtClean="0"/>
              <a:t>名</a:t>
            </a:r>
            <a:r>
              <a:rPr lang="ja-JP" altLang="en-US" dirty="0"/>
              <a:t>以上」となっています。</a:t>
            </a:r>
            <a:endParaRPr lang="en-US" altLang="ja-JP" dirty="0"/>
          </a:p>
          <a:p>
            <a:endParaRPr lang="en-US" altLang="ja-JP" dirty="0"/>
          </a:p>
          <a:p>
            <a:r>
              <a:rPr lang="ja-JP" altLang="en-US" dirty="0" smtClean="0"/>
              <a:t>　運営</a:t>
            </a:r>
            <a:r>
              <a:rPr lang="ja-JP" altLang="en-US" dirty="0"/>
              <a:t>母体が異なるだけで、養育者の住居で定員</a:t>
            </a:r>
            <a:r>
              <a:rPr lang="en-US" altLang="ja-JP" dirty="0"/>
              <a:t>5</a:t>
            </a:r>
            <a:r>
              <a:rPr lang="ja-JP" altLang="en-US" dirty="0"/>
              <a:t>～</a:t>
            </a:r>
            <a:r>
              <a:rPr lang="en-US" altLang="ja-JP" dirty="0"/>
              <a:t>6</a:t>
            </a:r>
            <a:r>
              <a:rPr lang="ja-JP" altLang="en-US" dirty="0"/>
              <a:t>名を養育する、虐待やネグレクト等により心に傷を受けた、非行等の問題がある</a:t>
            </a:r>
            <a:r>
              <a:rPr lang="ja-JP" altLang="en-US" dirty="0" smtClean="0"/>
              <a:t>、障害が</a:t>
            </a:r>
            <a:r>
              <a:rPr lang="ja-JP" altLang="en-US" dirty="0"/>
              <a:t>ある、複数の子どものいる環境が好ましい（子ども同士の相互交流）と思われる場合や子どもや実親が個人の里親に委託することに不安を抱いている場合など、子どもの状況に応じて活用されるという意味合いでは大きな違いはありませんし、施設と同様に自己評価や第三者委員の設置などが求められており、里親手当ではなく、人件費に基づく事務費等を委託児童数に応じて算定（現員払い）されています。</a:t>
            </a:r>
            <a:endParaRPr lang="en-US" altLang="ja-JP" dirty="0"/>
          </a:p>
          <a:p>
            <a:endParaRPr lang="en-US" altLang="ja-JP" dirty="0"/>
          </a:p>
          <a:p>
            <a:r>
              <a:rPr lang="ja-JP" altLang="en-US" dirty="0" smtClean="0"/>
              <a:t>　また</a:t>
            </a:r>
            <a:r>
              <a:rPr lang="ja-JP" altLang="en-US" dirty="0"/>
              <a:t>、ファミリーホームの継続のためには、専門里親と同様に更新研修が義務付けられています。</a:t>
            </a:r>
            <a:endParaRPr lang="en-US" altLang="ja-JP" dirty="0"/>
          </a:p>
          <a:p>
            <a:endParaRPr lang="en-US" altLang="ja-JP" dirty="0"/>
          </a:p>
          <a:p>
            <a:r>
              <a:rPr lang="ja-JP" altLang="en-US" dirty="0" smtClean="0"/>
              <a:t>　ここ</a:t>
            </a:r>
            <a:r>
              <a:rPr lang="ja-JP" altLang="en-US" dirty="0"/>
              <a:t>までお伝えした内容について、一覧表にまとめてありますが特別養子縁組里親の研修受講義務や里親手当等の支給についてなどはそれぞれの自治体に確認しておいた方がよいと思います。</a:t>
            </a:r>
            <a:endParaRPr lang="en-US" altLang="ja-JP" dirty="0"/>
          </a:p>
          <a:p>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163</a:t>
            </a:fld>
            <a:endParaRPr lang="ja-JP" altLang="en-US" noProof="0" dirty="0"/>
          </a:p>
        </p:txBody>
      </p:sp>
      <p:sp>
        <p:nvSpPr>
          <p:cNvPr id="7" name="スライド イメージ プレースホルダー 6">
            <a:extLst>
              <a:ext uri="{FF2B5EF4-FFF2-40B4-BE49-F238E27FC236}">
                <a16:creationId xmlns="" xmlns:a16="http://schemas.microsoft.com/office/drawing/2014/main" id="{7B402A45-057E-4641-8963-90F28660EF08}"/>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69804963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a:t>
            </a:r>
            <a:r>
              <a:rPr lang="ja-JP" altLang="en-US" dirty="0"/>
              <a:t>日本の社会的養護（養育）は、これまで施設養護（乳児院や児童養護施設など）を中心に子どもたちを支援してきました。</a:t>
            </a:r>
          </a:p>
          <a:p>
            <a:endParaRPr lang="en-US" altLang="ja-JP" dirty="0"/>
          </a:p>
          <a:p>
            <a:r>
              <a:rPr lang="ja-JP" altLang="en-US" dirty="0" smtClean="0"/>
              <a:t>・</a:t>
            </a:r>
            <a:r>
              <a:rPr lang="ja-JP" altLang="en-US" dirty="0"/>
              <a:t>日本の子ども福祉のための予算は諸外国に比べて明らかに少なく、社会的養護自体もまだまだマイナーな存在だと言えます。しかしながら、その中でも社会的養護が必要な子ども達の</a:t>
            </a:r>
            <a:r>
              <a:rPr lang="ja-JP" altLang="en-US" dirty="0" smtClean="0"/>
              <a:t>約</a:t>
            </a:r>
            <a:r>
              <a:rPr lang="en-US" altLang="ja-JP" dirty="0" smtClean="0"/>
              <a:t>8</a:t>
            </a:r>
            <a:r>
              <a:rPr lang="ja-JP" altLang="en-US" dirty="0" smtClean="0"/>
              <a:t>割</a:t>
            </a:r>
            <a:r>
              <a:rPr lang="ja-JP" altLang="en-US" dirty="0"/>
              <a:t>が施設で養育されているということや里親制度の啓発や育成が他の先進国に比べ遅れていることが批判の対象となっているのは事実です。</a:t>
            </a:r>
            <a:endParaRPr lang="en-US" altLang="ja-JP" dirty="0"/>
          </a:p>
          <a:p>
            <a:endParaRPr lang="en-US" altLang="ja-JP" dirty="0"/>
          </a:p>
          <a:p>
            <a:r>
              <a:rPr lang="ja-JP" altLang="en-US" dirty="0" smtClean="0"/>
              <a:t>・</a:t>
            </a:r>
            <a:r>
              <a:rPr lang="ja-JP" altLang="en-US" dirty="0"/>
              <a:t>賛否両論あるにしても、海外では社会保障費の削減のためにこの里親（フォスターファミリー）制度に力を注ぐことである一定の成果は上げたところもあるようですし、加えて日本は上記の批判をかわしたいという部分も手伝って、これから本格的に里親制度の充実を目指しており、制度自体や社会的養護各施設に求められる役割などが変化してきていると考えられます。</a:t>
            </a:r>
            <a:r>
              <a:rPr lang="en-US" altLang="ja-JP" dirty="0"/>
              <a:t>                </a:t>
            </a:r>
            <a:r>
              <a:rPr lang="ja-JP" altLang="en-US" dirty="0"/>
              <a:t> </a:t>
            </a:r>
            <a:endParaRPr lang="en-US" altLang="ja-JP" dirty="0"/>
          </a:p>
          <a:p>
            <a:r>
              <a:rPr lang="ja-JP" altLang="en-US" dirty="0"/>
              <a:t>      </a:t>
            </a:r>
            <a:endParaRPr lang="en-US" altLang="ja-JP" dirty="0"/>
          </a:p>
          <a:p>
            <a:r>
              <a:rPr lang="ja-JP" altLang="en-US" dirty="0" smtClean="0"/>
              <a:t>・</a:t>
            </a:r>
            <a:r>
              <a:rPr lang="ja-JP" altLang="en-US" dirty="0"/>
              <a:t>先ほどの</a:t>
            </a:r>
            <a:r>
              <a:rPr lang="ja-JP" altLang="en-US" dirty="0" smtClean="0"/>
              <a:t>スライドで</a:t>
            </a:r>
            <a:r>
              <a:rPr lang="ja-JP" altLang="en-US" dirty="0"/>
              <a:t>お話ししたように、「施設養護から家庭養護へ」という流れは「子どもを中心として、一人ひとりのニーズに応えられる選択肢を増やす」ということが最大の目的であり、すぐに施設を廃止して全て里親にではなく、施設や里親により一層の社会的関心が高まることで、更なる人的配置や予算措置が進み「</a:t>
            </a:r>
            <a:r>
              <a:rPr lang="ja-JP" altLang="ja-JP" dirty="0"/>
              <a:t>子ども</a:t>
            </a:r>
            <a:r>
              <a:rPr lang="ja-JP" altLang="en-US" dirty="0"/>
              <a:t>の</a:t>
            </a:r>
            <a:r>
              <a:rPr lang="ja-JP" altLang="ja-JP" dirty="0"/>
              <a:t>最善の</a:t>
            </a:r>
            <a:r>
              <a:rPr lang="ja-JP" altLang="en-US" dirty="0"/>
              <a:t>利益を守る子ども中心の社会的養護」が実現するのです。</a:t>
            </a:r>
            <a:endParaRPr lang="en-US" altLang="ja-JP" dirty="0"/>
          </a:p>
          <a:p>
            <a:endParaRPr lang="en-US" altLang="ja-JP" dirty="0"/>
          </a:p>
          <a:p>
            <a:r>
              <a:rPr lang="ja-JP" altLang="en-US" dirty="0" smtClean="0"/>
              <a:t>・</a:t>
            </a:r>
            <a:r>
              <a:rPr lang="ja-JP" altLang="en-US" dirty="0"/>
              <a:t>制度設計の視点だけではなく、私たちが乳児院職員として日頃から感じている「子どもの生育歴」や「家庭状況の複雑化」などの課題を共有するために、里親と施設のパートナーシップ形成や研修の必要がさらに求められます。</a:t>
            </a:r>
          </a:p>
          <a:p>
            <a:endParaRPr lang="ja-JP" altLang="en-US" dirty="0"/>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164</a:t>
            </a:fld>
            <a:endParaRPr lang="ja-JP" altLang="en-US" noProof="0" dirty="0"/>
          </a:p>
        </p:txBody>
      </p:sp>
      <p:sp>
        <p:nvSpPr>
          <p:cNvPr id="7" name="スライド イメージ プレースホルダー 6">
            <a:extLst>
              <a:ext uri="{FF2B5EF4-FFF2-40B4-BE49-F238E27FC236}">
                <a16:creationId xmlns="" xmlns:a16="http://schemas.microsoft.com/office/drawing/2014/main" id="{17EABE2F-B0B5-48D8-B676-09AE3E93B2EA}"/>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7461329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現制度における</a:t>
            </a:r>
            <a:r>
              <a:rPr lang="ja-JP" altLang="ja-JP" dirty="0"/>
              <a:t>課題</a:t>
            </a:r>
            <a:r>
              <a:rPr lang="ja-JP" altLang="en-US" dirty="0"/>
              <a:t>としては、主にこのようなものが考えられます。</a:t>
            </a:r>
            <a:endParaRPr lang="ja-JP" altLang="ja-JP" dirty="0"/>
          </a:p>
          <a:p>
            <a:endParaRPr lang="en-US" altLang="ja-JP" dirty="0"/>
          </a:p>
          <a:p>
            <a:r>
              <a:rPr lang="ja-JP" altLang="en-US" dirty="0"/>
              <a:t>　まずは、</a:t>
            </a:r>
            <a:r>
              <a:rPr lang="ja-JP" altLang="ja-JP" dirty="0"/>
              <a:t>数的課題</a:t>
            </a:r>
            <a:r>
              <a:rPr lang="ja-JP" altLang="en-US" dirty="0"/>
              <a:t>です。</a:t>
            </a:r>
            <a:endParaRPr lang="ja-JP" altLang="ja-JP" dirty="0"/>
          </a:p>
          <a:p>
            <a:r>
              <a:rPr lang="ja-JP" altLang="en-US" dirty="0" smtClean="0"/>
              <a:t>　</a:t>
            </a:r>
            <a:r>
              <a:rPr lang="ja-JP" altLang="ja-JP" dirty="0" smtClean="0"/>
              <a:t>登録</a:t>
            </a:r>
            <a:r>
              <a:rPr lang="ja-JP" altLang="ja-JP" dirty="0"/>
              <a:t>里親数や委託里親数が絶対的に少ない、新たな養育里親の</a:t>
            </a:r>
            <a:r>
              <a:rPr lang="ja-JP" altLang="en-US" dirty="0"/>
              <a:t>発掘</a:t>
            </a:r>
            <a:r>
              <a:rPr lang="ja-JP" altLang="ja-JP" dirty="0"/>
              <a:t>が進まない</a:t>
            </a:r>
            <a:r>
              <a:rPr lang="ja-JP" altLang="en-US" dirty="0"/>
              <a:t>こと</a:t>
            </a:r>
            <a:r>
              <a:rPr lang="ja-JP" altLang="ja-JP" dirty="0"/>
              <a:t>などがあ</a:t>
            </a:r>
            <a:r>
              <a:rPr lang="ja-JP" altLang="en-US" dirty="0"/>
              <a:t>り、</a:t>
            </a:r>
            <a:r>
              <a:rPr lang="ja-JP" altLang="ja-JP" dirty="0"/>
              <a:t>多くの場合</a:t>
            </a:r>
            <a:r>
              <a:rPr lang="ja-JP" altLang="en-US" dirty="0"/>
              <a:t>は</a:t>
            </a:r>
            <a:r>
              <a:rPr lang="ja-JP" altLang="ja-JP" dirty="0"/>
              <a:t>都道府県等が</a:t>
            </a:r>
            <a:r>
              <a:rPr lang="ja-JP" altLang="en-US" dirty="0"/>
              <a:t>里</a:t>
            </a:r>
            <a:r>
              <a:rPr lang="ja-JP" altLang="ja-JP" dirty="0"/>
              <a:t>親</a:t>
            </a:r>
            <a:r>
              <a:rPr lang="ja-JP" altLang="en-US" dirty="0"/>
              <a:t>募集</a:t>
            </a:r>
            <a:r>
              <a:rPr lang="ja-JP" altLang="ja-JP" dirty="0"/>
              <a:t>の</a:t>
            </a:r>
            <a:r>
              <a:rPr lang="en-US" altLang="ja-JP" dirty="0"/>
              <a:t>PR</a:t>
            </a:r>
            <a:r>
              <a:rPr lang="ja-JP" altLang="ja-JP" dirty="0"/>
              <a:t>を</a:t>
            </a:r>
            <a:r>
              <a:rPr lang="ja-JP" altLang="en-US" dirty="0"/>
              <a:t>行</a:t>
            </a:r>
            <a:r>
              <a:rPr lang="ja-JP" altLang="ja-JP" dirty="0"/>
              <a:t>い応募を待つ</a:t>
            </a:r>
            <a:r>
              <a:rPr lang="ja-JP" altLang="en-US" dirty="0"/>
              <a:t>形</a:t>
            </a:r>
            <a:r>
              <a:rPr lang="ja-JP" altLang="ja-JP" dirty="0"/>
              <a:t>をとって</a:t>
            </a:r>
            <a:r>
              <a:rPr lang="ja-JP" altLang="en-US" dirty="0"/>
              <a:t>はいるが、</a:t>
            </a:r>
            <a:r>
              <a:rPr lang="ja-JP" altLang="ja-JP" dirty="0"/>
              <a:t>大きな成果は得られてい</a:t>
            </a:r>
            <a:r>
              <a:rPr lang="ja-JP" altLang="en-US" dirty="0"/>
              <a:t>ません。また、</a:t>
            </a:r>
            <a:r>
              <a:rPr lang="ja-JP" altLang="ja-JP" dirty="0"/>
              <a:t>仮に里親登録されたとしても、必ずしも子どもの委託に</a:t>
            </a:r>
            <a:r>
              <a:rPr lang="ja-JP" altLang="en-US" dirty="0"/>
              <a:t>つながってい</a:t>
            </a:r>
            <a:r>
              <a:rPr lang="ja-JP" altLang="ja-JP" dirty="0"/>
              <a:t>ない</a:t>
            </a:r>
            <a:r>
              <a:rPr lang="ja-JP" altLang="en-US" dirty="0"/>
              <a:t>のが現状です。</a:t>
            </a:r>
            <a:endParaRPr lang="en-US" altLang="ja-JP" dirty="0"/>
          </a:p>
          <a:p>
            <a:endParaRPr lang="en-US" altLang="ja-JP" dirty="0"/>
          </a:p>
          <a:p>
            <a:r>
              <a:rPr lang="ja-JP" altLang="en-US" dirty="0"/>
              <a:t>　次に</a:t>
            </a:r>
            <a:r>
              <a:rPr lang="ja-JP" altLang="ja-JP" dirty="0"/>
              <a:t>選択肢としての課題</a:t>
            </a:r>
            <a:r>
              <a:rPr lang="ja-JP" altLang="en-US" dirty="0"/>
              <a:t>です。</a:t>
            </a:r>
            <a:endParaRPr lang="ja-JP" altLang="ja-JP" dirty="0"/>
          </a:p>
          <a:p>
            <a:r>
              <a:rPr lang="ja-JP" altLang="en-US" dirty="0" smtClean="0"/>
              <a:t>　</a:t>
            </a:r>
            <a:r>
              <a:rPr lang="ja-JP" altLang="ja-JP" dirty="0" smtClean="0"/>
              <a:t>「</a:t>
            </a:r>
            <a:r>
              <a:rPr lang="ja-JP" altLang="ja-JP" dirty="0"/>
              <a:t>里親委託優先の原則」が示されて</a:t>
            </a:r>
            <a:r>
              <a:rPr lang="ja-JP" altLang="en-US" dirty="0"/>
              <a:t>は</a:t>
            </a:r>
            <a:r>
              <a:rPr lang="ja-JP" altLang="ja-JP" dirty="0"/>
              <a:t>い</a:t>
            </a:r>
            <a:r>
              <a:rPr lang="ja-JP" altLang="en-US" dirty="0"/>
              <a:t>ます</a:t>
            </a:r>
            <a:r>
              <a:rPr lang="ja-JP" altLang="ja-JP" dirty="0"/>
              <a:t>が、受け皿としての里親家庭不足、措置機関から見た登録里親へ</a:t>
            </a:r>
            <a:r>
              <a:rPr lang="ja-JP" altLang="en-US" dirty="0"/>
              <a:t>質へ</a:t>
            </a:r>
            <a:r>
              <a:rPr lang="ja-JP" altLang="ja-JP" dirty="0"/>
              <a:t>の信頼度</a:t>
            </a:r>
            <a:r>
              <a:rPr lang="ja-JP" altLang="en-US" dirty="0"/>
              <a:t>の問題</a:t>
            </a:r>
            <a:r>
              <a:rPr lang="ja-JP" altLang="ja-JP" dirty="0"/>
              <a:t>、里親委託に</a:t>
            </a:r>
            <a:r>
              <a:rPr lang="ja-JP" altLang="en-US" dirty="0"/>
              <a:t>は</a:t>
            </a:r>
            <a:r>
              <a:rPr lang="ja-JP" altLang="ja-JP" dirty="0"/>
              <a:t>時間と手間がかかる</a:t>
            </a:r>
            <a:r>
              <a:rPr lang="ja-JP" altLang="en-US" dirty="0"/>
              <a:t>、（里親と養子の区別がつかないなどによって）実親の同意が取りにくいなどの理由から</a:t>
            </a:r>
            <a:r>
              <a:rPr lang="ja-JP" altLang="ja-JP" dirty="0"/>
              <a:t>、結果として多くは施設入所措置が選択されている</a:t>
            </a:r>
            <a:r>
              <a:rPr lang="ja-JP" altLang="en-US" dirty="0"/>
              <a:t>と言えるでしょう。</a:t>
            </a:r>
            <a:endParaRPr lang="ja-JP" altLang="ja-JP" dirty="0"/>
          </a:p>
          <a:p>
            <a:r>
              <a:rPr lang="ja-JP" altLang="en-US" dirty="0"/>
              <a:t> </a:t>
            </a:r>
            <a:endParaRPr lang="en-US" altLang="ja-JP" dirty="0"/>
          </a:p>
          <a:p>
            <a:r>
              <a:rPr lang="ja-JP" altLang="en-US" dirty="0"/>
              <a:t>　最後に</a:t>
            </a:r>
            <a:r>
              <a:rPr lang="ja-JP" altLang="ja-JP" dirty="0"/>
              <a:t>家庭養護の質</a:t>
            </a:r>
            <a:r>
              <a:rPr lang="ja-JP" altLang="en-US" dirty="0"/>
              <a:t>的課題です。</a:t>
            </a:r>
            <a:endParaRPr lang="en-US" altLang="ja-JP" dirty="0"/>
          </a:p>
          <a:p>
            <a:r>
              <a:rPr lang="ja-JP" altLang="en-US" dirty="0" smtClean="0"/>
              <a:t>　</a:t>
            </a:r>
            <a:r>
              <a:rPr lang="ja-JP" altLang="ja-JP" dirty="0" smtClean="0"/>
              <a:t>社会的</a:t>
            </a:r>
            <a:r>
              <a:rPr lang="ja-JP" altLang="ja-JP" dirty="0"/>
              <a:t>養護</a:t>
            </a:r>
            <a:r>
              <a:rPr lang="ja-JP" altLang="en-US" dirty="0"/>
              <a:t>を必要とする</a:t>
            </a:r>
            <a:r>
              <a:rPr lang="ja-JP" altLang="ja-JP" dirty="0"/>
              <a:t>子どものニーズは多様化</a:t>
            </a:r>
            <a:r>
              <a:rPr lang="ja-JP" altLang="en-US" dirty="0"/>
              <a:t>・複雑化</a:t>
            </a:r>
            <a:r>
              <a:rPr lang="ja-JP" altLang="ja-JP" dirty="0"/>
              <a:t>し</a:t>
            </a:r>
            <a:r>
              <a:rPr lang="ja-JP" altLang="en-US" dirty="0"/>
              <a:t>ています。</a:t>
            </a:r>
            <a:r>
              <a:rPr lang="ja-JP" altLang="ja-JP" dirty="0"/>
              <a:t>それに</a:t>
            </a:r>
            <a:r>
              <a:rPr lang="ja-JP" altLang="en-US" dirty="0"/>
              <a:t>十分に</a:t>
            </a:r>
            <a:r>
              <a:rPr lang="ja-JP" altLang="ja-JP" dirty="0"/>
              <a:t>応えるために</a:t>
            </a:r>
            <a:r>
              <a:rPr lang="ja-JP" altLang="en-US" dirty="0"/>
              <a:t>は</a:t>
            </a:r>
            <a:r>
              <a:rPr lang="ja-JP" altLang="ja-JP" dirty="0"/>
              <a:t>より高い養育の質が求められ</a:t>
            </a:r>
            <a:r>
              <a:rPr lang="ja-JP" altLang="en-US" dirty="0"/>
              <a:t>ますが、里親</a:t>
            </a:r>
            <a:r>
              <a:rPr lang="ja-JP" altLang="ja-JP" dirty="0"/>
              <a:t>個人の資質やスキル</a:t>
            </a:r>
            <a:r>
              <a:rPr lang="ja-JP" altLang="en-US" dirty="0"/>
              <a:t>、また</a:t>
            </a:r>
            <a:r>
              <a:rPr lang="ja-JP" altLang="ja-JP" dirty="0"/>
              <a:t>それ以上に</a:t>
            </a:r>
            <a:r>
              <a:rPr lang="ja-JP" altLang="en-US" dirty="0"/>
              <a:t>多く</a:t>
            </a:r>
            <a:r>
              <a:rPr lang="ja-JP" altLang="ja-JP" dirty="0"/>
              <a:t>の人</a:t>
            </a:r>
            <a:r>
              <a:rPr lang="ja-JP" altLang="en-US" dirty="0"/>
              <a:t>と</a:t>
            </a:r>
            <a:r>
              <a:rPr lang="ja-JP" altLang="ja-JP" dirty="0"/>
              <a:t>チーム</a:t>
            </a:r>
            <a:r>
              <a:rPr lang="ja-JP" altLang="en-US" dirty="0"/>
              <a:t>として</a:t>
            </a:r>
            <a:r>
              <a:rPr lang="ja-JP" altLang="ja-JP" dirty="0"/>
              <a:t>成果を目指せる状況を作って行くこと</a:t>
            </a:r>
            <a:r>
              <a:rPr lang="ja-JP" altLang="en-US" dirty="0"/>
              <a:t>が必要となります。</a:t>
            </a:r>
            <a:endParaRPr lang="en-US" altLang="ja-JP" dirty="0"/>
          </a:p>
          <a:p>
            <a:r>
              <a:rPr lang="ja-JP" altLang="en-US" dirty="0" smtClean="0"/>
              <a:t>　施設</a:t>
            </a:r>
            <a:r>
              <a:rPr lang="ja-JP" altLang="en-US" dirty="0"/>
              <a:t>の里親支援専門相談員や民間里親支援機関、一部の児相には里親専任職員が配置されるなど</a:t>
            </a:r>
            <a:r>
              <a:rPr lang="ja-JP" altLang="ja-JP" dirty="0"/>
              <a:t>養育里親へ</a:t>
            </a:r>
            <a:r>
              <a:rPr lang="ja-JP" altLang="en-US" dirty="0"/>
              <a:t>の支援体制はここ数年でずいぶんと整ってきていて、</a:t>
            </a:r>
            <a:r>
              <a:rPr lang="ja-JP" altLang="ja-JP" dirty="0"/>
              <a:t>里親養育の質に対する期待もこれまで以上に高まっているのは事実で</a:t>
            </a:r>
            <a:r>
              <a:rPr lang="ja-JP" altLang="en-US" dirty="0"/>
              <a:t>す</a:t>
            </a:r>
            <a:r>
              <a:rPr lang="ja-JP" altLang="ja-JP" dirty="0"/>
              <a:t>。しかし</a:t>
            </a:r>
            <a:r>
              <a:rPr lang="ja-JP" altLang="en-US" dirty="0"/>
              <a:t>ながら</a:t>
            </a:r>
            <a:r>
              <a:rPr lang="ja-JP" altLang="ja-JP" dirty="0"/>
              <a:t>、それらの機関と里親家庭をどのように</a:t>
            </a:r>
            <a:r>
              <a:rPr lang="ja-JP" altLang="en-US" dirty="0"/>
              <a:t>つな</a:t>
            </a:r>
            <a:r>
              <a:rPr lang="ja-JP" altLang="ja-JP" dirty="0"/>
              <a:t>げるのか、</a:t>
            </a:r>
            <a:r>
              <a:rPr lang="ja-JP" altLang="en-US" dirty="0"/>
              <a:t>その</a:t>
            </a:r>
            <a:r>
              <a:rPr lang="ja-JP" altLang="ja-JP" dirty="0"/>
              <a:t>ための信頼関係をどのように築くのかという課題</a:t>
            </a:r>
            <a:r>
              <a:rPr lang="ja-JP" altLang="en-US" dirty="0"/>
              <a:t>が残っており、まだ</a:t>
            </a:r>
            <a:r>
              <a:rPr lang="ja-JP" altLang="ja-JP" dirty="0"/>
              <a:t>支援提供者とその利用者という構図から脱するには至っていないのが現状で</a:t>
            </a:r>
            <a:r>
              <a:rPr lang="ja-JP" altLang="en-US" dirty="0"/>
              <a:t>す</a:t>
            </a:r>
            <a:r>
              <a:rPr lang="ja-JP" altLang="ja-JP" dirty="0"/>
              <a:t>。</a:t>
            </a:r>
          </a:p>
          <a:p>
            <a:endParaRPr lang="en-US" altLang="ja-JP" dirty="0"/>
          </a:p>
          <a:p>
            <a:r>
              <a:rPr lang="ja-JP" altLang="en-US" dirty="0"/>
              <a:t>　詳しくは全国乳児福祉協議会が平成</a:t>
            </a:r>
            <a:r>
              <a:rPr lang="en-US" altLang="ja-JP" dirty="0"/>
              <a:t>27</a:t>
            </a:r>
            <a:r>
              <a:rPr lang="ja-JP" altLang="en-US" dirty="0"/>
              <a:t>年</a:t>
            </a:r>
            <a:r>
              <a:rPr lang="en-US" altLang="ja-JP" dirty="0"/>
              <a:t>5</a:t>
            </a:r>
            <a:r>
              <a:rPr lang="ja-JP" altLang="en-US" dirty="0"/>
              <a:t>月に発行した「よりよい家庭養護の実現をめざして</a:t>
            </a:r>
            <a:r>
              <a:rPr lang="en-US" altLang="ja-JP" dirty="0"/>
              <a:t>-</a:t>
            </a:r>
            <a:r>
              <a:rPr lang="ja-JP" altLang="en-US" dirty="0"/>
              <a:t> チームワークによる家庭養護 </a:t>
            </a:r>
            <a:r>
              <a:rPr lang="en-US" altLang="ja-JP" dirty="0"/>
              <a:t>‐</a:t>
            </a:r>
            <a:r>
              <a:rPr lang="ja-JP" altLang="en-US" dirty="0"/>
              <a:t>」に掲載されていますので、そちらをお読みいただければと思います。</a:t>
            </a:r>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165</a:t>
            </a:fld>
            <a:endParaRPr lang="ja-JP" altLang="en-US" noProof="0" dirty="0"/>
          </a:p>
        </p:txBody>
      </p:sp>
      <p:sp>
        <p:nvSpPr>
          <p:cNvPr id="7" name="スライド イメージ プレースホルダー 6">
            <a:extLst>
              <a:ext uri="{FF2B5EF4-FFF2-40B4-BE49-F238E27FC236}">
                <a16:creationId xmlns="" xmlns:a16="http://schemas.microsoft.com/office/drawing/2014/main" id="{2A521AD7-51F2-4CBF-B233-E409BA9CD729}"/>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672772938"/>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里親になりたい人が認定されるまでには上記のプロセスを経ていく必要があります。</a:t>
            </a:r>
            <a:endParaRPr lang="en-US" altLang="ja-JP" dirty="0"/>
          </a:p>
          <a:p>
            <a:r>
              <a:rPr lang="en-US" altLang="ja-JP" dirty="0"/>
              <a:t>【</a:t>
            </a:r>
            <a:r>
              <a:rPr lang="ja-JP" altLang="en-US" dirty="0"/>
              <a:t>左の項目から右まで一通り読む</a:t>
            </a:r>
            <a:r>
              <a:rPr lang="en-US" altLang="ja-JP" dirty="0"/>
              <a:t>】</a:t>
            </a:r>
          </a:p>
          <a:p>
            <a:endParaRPr lang="en-US" altLang="ja-JP" dirty="0"/>
          </a:p>
          <a:p>
            <a:r>
              <a:rPr lang="ja-JP" altLang="en-US" dirty="0"/>
              <a:t>　また、養育里親になるためには、以下の４つの要件があります。「児童福祉法：第</a:t>
            </a:r>
            <a:r>
              <a:rPr lang="en-US" altLang="ja-JP" dirty="0"/>
              <a:t>34</a:t>
            </a:r>
            <a:r>
              <a:rPr lang="ja-JP" altLang="en-US" dirty="0"/>
              <a:t>条の</a:t>
            </a:r>
            <a:r>
              <a:rPr lang="en-US" altLang="ja-JP" dirty="0"/>
              <a:t>19</a:t>
            </a:r>
            <a:r>
              <a:rPr lang="ja-JP" altLang="en-US" dirty="0"/>
              <a:t>」</a:t>
            </a:r>
            <a:endParaRPr lang="en-US" altLang="ja-JP" dirty="0"/>
          </a:p>
          <a:p>
            <a:r>
              <a:rPr lang="ja-JP" altLang="en-US" dirty="0"/>
              <a:t>１．要保護児童の養育についての理解および熱意と、児童に対する豊かな愛情を有していること</a:t>
            </a:r>
            <a:endParaRPr lang="en-US" altLang="ja-JP" dirty="0"/>
          </a:p>
          <a:p>
            <a:r>
              <a:rPr lang="ja-JP" altLang="en-US" dirty="0"/>
              <a:t>２．経済的に困窮していないこと</a:t>
            </a:r>
            <a:endParaRPr lang="en-US" altLang="ja-JP" dirty="0"/>
          </a:p>
          <a:p>
            <a:r>
              <a:rPr lang="ja-JP" altLang="en-US" dirty="0"/>
              <a:t>３．都道府県知事が行う養育里親研修を修了していること</a:t>
            </a:r>
            <a:endParaRPr lang="en-US" altLang="ja-JP" dirty="0"/>
          </a:p>
          <a:p>
            <a:r>
              <a:rPr lang="ja-JP" altLang="en-US" dirty="0"/>
              <a:t>４．里親本人またはその同居人が欠格事由に該当していないこと</a:t>
            </a:r>
            <a:endParaRPr lang="en-US" altLang="ja-JP" dirty="0"/>
          </a:p>
          <a:p>
            <a:endParaRPr lang="en-US" altLang="ja-JP" dirty="0"/>
          </a:p>
          <a:p>
            <a:pPr lvl="0"/>
            <a:r>
              <a:rPr lang="ja-JP" altLang="en-US" dirty="0" smtClean="0"/>
              <a:t>＊</a:t>
            </a:r>
            <a:r>
              <a:rPr lang="ja-JP" altLang="en-US" dirty="0"/>
              <a:t>欠格事由とは？（簡略版）／養育里親になることのできない者</a:t>
            </a:r>
            <a:endParaRPr lang="en-US" altLang="ja-JP" dirty="0"/>
          </a:p>
          <a:p>
            <a:r>
              <a:rPr lang="ja-JP" altLang="en-US" dirty="0"/>
              <a:t>一．成年被後見人又は被保佐人 </a:t>
            </a:r>
            <a:endParaRPr lang="en-US" altLang="ja-JP" dirty="0"/>
          </a:p>
          <a:p>
            <a:r>
              <a:rPr lang="ja-JP" altLang="en-US" dirty="0"/>
              <a:t>二．禁錮以上の刑に処せられ、その執行を終わり、又は執行を受けることがなくなるまでの者 </a:t>
            </a:r>
            <a:endParaRPr lang="en-US" altLang="ja-JP" dirty="0"/>
          </a:p>
          <a:p>
            <a:r>
              <a:rPr lang="ja-JP" altLang="en-US" dirty="0"/>
              <a:t>三．この法律、児童買春、児童ポルノに係る行為等の処罰及び児童の保護等に関する法律、その他国民の福祉に関する法律で政令で定めるものの規定により罰金の刑に処せられ、その執行を終わり</a:t>
            </a:r>
            <a:r>
              <a:rPr lang="ja-JP" altLang="en-US" dirty="0" smtClean="0"/>
              <a:t>、又</a:t>
            </a:r>
            <a:r>
              <a:rPr lang="ja-JP" altLang="en-US" dirty="0"/>
              <a:t>は執行を受けることがなくなるまでの者</a:t>
            </a:r>
            <a:endParaRPr lang="en-US" altLang="ja-JP" dirty="0"/>
          </a:p>
          <a:p>
            <a:r>
              <a:rPr lang="ja-JP" altLang="en-US" dirty="0"/>
              <a:t>四．児童虐待の防止等に関する法律に規定する児童虐待又は被措置児童等虐待を行った者その他児童の福祉に関し著しく不適当な行為をした者 </a:t>
            </a:r>
            <a:endParaRPr lang="en-US" altLang="ja-JP" dirty="0"/>
          </a:p>
          <a:p>
            <a:r>
              <a:rPr lang="ja-JP" altLang="en-US" dirty="0"/>
              <a:t>２．都道府県知事は、養育里親又はその同居人がいずれかに該当するに至つたときは、当該養育里親を直ちに養育里親名簿から抹消しなければならない。</a:t>
            </a:r>
            <a:endParaRPr lang="en-US" altLang="ja-JP" dirty="0"/>
          </a:p>
          <a:p>
            <a:endParaRPr lang="ja-JP" altLang="en-US" dirty="0"/>
          </a:p>
          <a:p>
            <a:r>
              <a:rPr lang="ja-JP" altLang="en-US" dirty="0" smtClean="0"/>
              <a:t>　</a:t>
            </a:r>
            <a:r>
              <a:rPr lang="en-US" altLang="ja-JP" dirty="0" smtClean="0"/>
              <a:t>25</a:t>
            </a:r>
            <a:r>
              <a:rPr lang="ja-JP" altLang="en-US" dirty="0"/>
              <a:t>歳以上であれば、高齢者でも、夫婦でなくても、未婚あるいは独身男性・女性でも里親になることは可能です。</a:t>
            </a:r>
            <a:br>
              <a:rPr lang="ja-JP" altLang="en-US" dirty="0"/>
            </a:br>
            <a:endParaRPr lang="en-US" altLang="ja-JP" dirty="0"/>
          </a:p>
          <a:p>
            <a:r>
              <a:rPr lang="ja-JP" altLang="en-US" dirty="0" smtClean="0"/>
              <a:t>　この</a:t>
            </a:r>
            <a:r>
              <a:rPr lang="ja-JP" altLang="en-US" dirty="0"/>
              <a:t>ように里親登録のための要件自体は、決してハードルが高いものだとは言い切れないのが事実です。</a:t>
            </a:r>
            <a:br>
              <a:rPr lang="ja-JP" altLang="en-US" dirty="0"/>
            </a:br>
            <a:r>
              <a:rPr lang="ja-JP" altLang="en-US" dirty="0"/>
              <a:t>里親になりたい人の社会的養護への理解が低いと例えば「子どもの私物化」や「実親の存在の軽視」、「施設や児童相談所などの関係機関との連携を望まない」、「跡継ぎがほしい」、「将来的に介護をしてほしい」、「夫婦関係を見直したい」、「子どもでもいれば」などといったような感覚がある人や子ども目線でなく里親自身のためという傾向の強い人などはふさわしいと言えません。</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166</a:t>
            </a:fld>
            <a:endParaRPr lang="ja-JP" altLang="en-US" noProof="0" dirty="0"/>
          </a:p>
        </p:txBody>
      </p:sp>
      <p:sp>
        <p:nvSpPr>
          <p:cNvPr id="7" name="スライド イメージ プレースホルダー 6">
            <a:extLst>
              <a:ext uri="{FF2B5EF4-FFF2-40B4-BE49-F238E27FC236}">
                <a16:creationId xmlns="" xmlns:a16="http://schemas.microsoft.com/office/drawing/2014/main" id="{580C291D-B20A-4C0A-A75B-10F76A4A658E}"/>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82894571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次に「家庭養護」と「家庭的養護」についてお話しします。</a:t>
            </a:r>
            <a:endParaRPr lang="en-US" altLang="ja-JP" dirty="0"/>
          </a:p>
          <a:p>
            <a:endParaRPr lang="en-US" altLang="ja-JP" dirty="0"/>
          </a:p>
          <a:p>
            <a:r>
              <a:rPr lang="ja-JP" altLang="en-US" dirty="0"/>
              <a:t>　どちらの言葉も「施設養護（養育）」に対するものでよく似ており、上図の左側のように「社会的養護の課題と将来像」では里親もファミリーホームも家庭的養護とされていましたが、その後に右側のように従来の本体施設が「施設養護」、施設に属する小規模グループケアなどが「家庭的養護」、里親とファミリーホームが「家庭養護」と改められました。施設のグループホームと似た形態のファミリーホームは施設が小さくなったものではなく、里親家庭が大きくなったものと定義されているようです。</a:t>
            </a:r>
            <a:endParaRPr lang="en-US" altLang="ja-JP" dirty="0"/>
          </a:p>
          <a:p>
            <a:endParaRPr lang="en-US" altLang="ja-JP" dirty="0"/>
          </a:p>
          <a:p>
            <a:r>
              <a:rPr lang="ja-JP" altLang="en-US" dirty="0" smtClean="0"/>
              <a:t>　国</a:t>
            </a:r>
            <a:r>
              <a:rPr lang="ja-JP" altLang="en-US" dirty="0"/>
              <a:t>の方針として「家庭的養護の推進」などと表現する場合には、「家庭的養護」と「家庭養護」の両方が含まれます。</a:t>
            </a:r>
            <a:endParaRPr lang="en-US" altLang="ja-JP" dirty="0"/>
          </a:p>
          <a:p>
            <a:r>
              <a:rPr lang="ja-JP" altLang="en-US" dirty="0"/>
              <a:t>・</a:t>
            </a:r>
            <a:r>
              <a:rPr lang="ja-JP" altLang="en-US" dirty="0" smtClean="0"/>
              <a:t>里親</a:t>
            </a:r>
            <a:r>
              <a:rPr lang="ja-JP" altLang="en-US" dirty="0"/>
              <a:t>及びファミリーホームは、保護の必要な児童を養育者の家庭に迎え入れて養育する「家庭養護」</a:t>
            </a:r>
            <a:endParaRPr lang="en-US" altLang="ja-JP" dirty="0"/>
          </a:p>
          <a:p>
            <a:r>
              <a:rPr lang="ja-JP" altLang="en-US" dirty="0" smtClean="0"/>
              <a:t>・施設</a:t>
            </a:r>
            <a:r>
              <a:rPr lang="ja-JP" altLang="en-US" dirty="0"/>
              <a:t>において家庭的な養育環境を目指す小規模化の取り組みは「家庭的養護」</a:t>
            </a:r>
            <a:endParaRPr lang="en-US" altLang="ja-JP" dirty="0"/>
          </a:p>
          <a:p>
            <a:r>
              <a:rPr lang="ja-JP" altLang="en-US" dirty="0"/>
              <a:t>・</a:t>
            </a:r>
            <a:r>
              <a:rPr lang="ja-JP" altLang="en-US" dirty="0" smtClean="0"/>
              <a:t>両者</a:t>
            </a:r>
            <a:r>
              <a:rPr lang="ja-JP" altLang="en-US" dirty="0"/>
              <a:t>を合わせて言うときは、「家庭的養護の推進」を用いる</a:t>
            </a:r>
            <a:endParaRPr lang="en-US" altLang="ja-JP" dirty="0"/>
          </a:p>
          <a:p>
            <a:pPr lvl="0"/>
            <a:endParaRPr lang="en-US" altLang="ja-JP" dirty="0"/>
          </a:p>
          <a:p>
            <a:pPr lvl="0"/>
            <a:r>
              <a:rPr lang="ja-JP" altLang="en-US" dirty="0" smtClean="0"/>
              <a:t>　国連</a:t>
            </a:r>
            <a:r>
              <a:rPr lang="ja-JP" altLang="en-US" dirty="0"/>
              <a:t>の方でもスライドのように「家庭養護」と「家庭的養護」はそれぞれの言葉が使い分けられています。</a:t>
            </a:r>
          </a:p>
          <a:p>
            <a:r>
              <a:rPr lang="ja-JP" altLang="en-US" dirty="0"/>
              <a:t>・</a:t>
            </a:r>
            <a:r>
              <a:rPr lang="ja-JP" altLang="en-US" dirty="0" smtClean="0"/>
              <a:t>代替的</a:t>
            </a:r>
            <a:r>
              <a:rPr lang="ja-JP" altLang="en-US" dirty="0"/>
              <a:t>養護の指針では、  </a:t>
            </a:r>
            <a:r>
              <a:rPr lang="en-US" altLang="ja-JP" dirty="0"/>
              <a:t>family‐based care </a:t>
            </a:r>
            <a:r>
              <a:rPr lang="ja-JP" altLang="en-US" dirty="0"/>
              <a:t>「家庭養護」 ・ </a:t>
            </a:r>
            <a:r>
              <a:rPr lang="en-US" altLang="ja-JP" dirty="0"/>
              <a:t>family-like care </a:t>
            </a:r>
            <a:r>
              <a:rPr lang="ja-JP" altLang="en-US" dirty="0"/>
              <a:t>「家庭的養護」と定義されている。</a:t>
            </a:r>
          </a:p>
          <a:p>
            <a:endParaRPr lang="en-US" altLang="ja-JP" dirty="0"/>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167</a:t>
            </a:fld>
            <a:endParaRPr lang="ja-JP" altLang="en-US" noProof="0" dirty="0"/>
          </a:p>
        </p:txBody>
      </p:sp>
      <p:sp>
        <p:nvSpPr>
          <p:cNvPr id="7" name="スライド イメージ プレースホルダー 6">
            <a:extLst>
              <a:ext uri="{FF2B5EF4-FFF2-40B4-BE49-F238E27FC236}">
                <a16:creationId xmlns="" xmlns:a16="http://schemas.microsoft.com/office/drawing/2014/main" id="{621588B8-4801-4133-B8AA-EB5F6738B24A}"/>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74068308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この「家庭的養護推進計画」「都道府県推進計画」は、社会的養護の課題と将来像において示されたものです。</a:t>
            </a:r>
            <a:endParaRPr lang="en-US" altLang="ja-JP" dirty="0"/>
          </a:p>
          <a:p>
            <a:endParaRPr lang="en-US" altLang="ja-JP" dirty="0"/>
          </a:p>
          <a:p>
            <a:r>
              <a:rPr lang="ja-JP" altLang="en-US" dirty="0"/>
              <a:t>　これに関しても先ほどスライド</a:t>
            </a:r>
            <a:r>
              <a:rPr lang="en-US" altLang="ja-JP" dirty="0"/>
              <a:t>3</a:t>
            </a:r>
            <a:r>
              <a:rPr lang="ja-JP" altLang="en-US" dirty="0"/>
              <a:t>のところでお話しした「新しい社会的養育ビジョン」に基づいて、平成</a:t>
            </a:r>
            <a:r>
              <a:rPr lang="en-US" altLang="ja-JP" dirty="0"/>
              <a:t>29</a:t>
            </a:r>
            <a:r>
              <a:rPr lang="ja-JP" altLang="en-US" dirty="0"/>
              <a:t>年末までに厚労省から</a:t>
            </a:r>
            <a:r>
              <a:rPr lang="ja-JP" altLang="en-US" dirty="0" smtClean="0"/>
              <a:t>都道府県および政令</a:t>
            </a:r>
            <a:r>
              <a:rPr lang="ja-JP" altLang="en-US" dirty="0"/>
              <a:t>市宛てに通知が出され、各自治体は平成</a:t>
            </a:r>
            <a:r>
              <a:rPr lang="en-US" altLang="ja-JP" dirty="0" smtClean="0"/>
              <a:t>31</a:t>
            </a:r>
            <a:r>
              <a:rPr lang="ja-JP" altLang="en-US" dirty="0" smtClean="0"/>
              <a:t>年度内</a:t>
            </a:r>
            <a:r>
              <a:rPr lang="ja-JP" altLang="en-US" dirty="0"/>
              <a:t>に新たな計画を提出する流れになっていますので、それぞれでご確認ください。</a:t>
            </a:r>
            <a:endParaRPr lang="en-US" altLang="ja-JP" dirty="0"/>
          </a:p>
          <a:p>
            <a:endParaRPr lang="en-US" altLang="ja-JP" dirty="0"/>
          </a:p>
          <a:p>
            <a:r>
              <a:rPr lang="ja-JP" altLang="en-US" dirty="0" smtClean="0"/>
              <a:t>　「</a:t>
            </a:r>
            <a:r>
              <a:rPr lang="ja-JP" altLang="en-US" dirty="0"/>
              <a:t>家庭的養護推進計画」は各施設で実情に合わせて都道府県等に提出してあるものですので、ご自身の施設のものを見たことがないという方もそれぞれでご確認下さい。</a:t>
            </a:r>
            <a:endParaRPr lang="en-US" altLang="ja-JP" dirty="0"/>
          </a:p>
          <a:p>
            <a:endParaRPr lang="en-US" altLang="ja-JP" dirty="0"/>
          </a:p>
          <a:p>
            <a:r>
              <a:rPr lang="ja-JP" altLang="en-US" dirty="0"/>
              <a:t>　ここでもまた、前段階の「課題と将来像」に沿って話を進めます。「都道府県推進計画」は各施設から提出された計画を基に、各都道府県において平成</a:t>
            </a:r>
            <a:r>
              <a:rPr lang="en-US" altLang="ja-JP" dirty="0"/>
              <a:t>27</a:t>
            </a:r>
            <a:r>
              <a:rPr lang="ja-JP" altLang="en-US" dirty="0"/>
              <a:t>～</a:t>
            </a:r>
            <a:r>
              <a:rPr lang="en-US" altLang="ja-JP" dirty="0"/>
              <a:t>41</a:t>
            </a:r>
            <a:r>
              <a:rPr lang="ja-JP" altLang="en-US" dirty="0"/>
              <a:t>年度までの</a:t>
            </a:r>
            <a:r>
              <a:rPr lang="en-US" altLang="ja-JP" dirty="0"/>
              <a:t>15</a:t>
            </a:r>
            <a:r>
              <a:rPr lang="ja-JP" altLang="en-US" dirty="0"/>
              <a:t>年間で家庭的養護をどう推進していくかを具体的な方策として作成されているものです。これについても各都道府県のホームページ等で見ておかれると良いと思います。</a:t>
            </a:r>
            <a:endParaRPr lang="en-US" altLang="ja-JP" dirty="0"/>
          </a:p>
          <a:p>
            <a:endParaRPr lang="en-US" altLang="ja-JP" dirty="0"/>
          </a:p>
          <a:p>
            <a:r>
              <a:rPr lang="ja-JP" altLang="en-US" dirty="0"/>
              <a:t>　国の目標としてまずは平成</a:t>
            </a:r>
            <a:r>
              <a:rPr lang="en-US" altLang="ja-JP" dirty="0"/>
              <a:t>31</a:t>
            </a:r>
            <a:r>
              <a:rPr lang="ja-JP" altLang="en-US" dirty="0"/>
              <a:t>年度末までに里親委託率を</a:t>
            </a:r>
            <a:r>
              <a:rPr lang="en-US" altLang="ja-JP" dirty="0"/>
              <a:t>22</a:t>
            </a:r>
            <a:r>
              <a:rPr lang="ja-JP" altLang="en-US" dirty="0"/>
              <a:t>％まで、最終的には先ほどからお伝えしているよう</a:t>
            </a:r>
            <a:r>
              <a:rPr lang="ja-JP" altLang="en-US" dirty="0" smtClean="0"/>
              <a:t>に</a:t>
            </a:r>
            <a:r>
              <a:rPr lang="en-US" altLang="ja-JP" dirty="0" smtClean="0"/>
              <a:t>3</a:t>
            </a:r>
            <a:r>
              <a:rPr lang="ja-JP" altLang="en-US" dirty="0" smtClean="0"/>
              <a:t>割</a:t>
            </a:r>
            <a:r>
              <a:rPr lang="ja-JP" altLang="en-US" dirty="0"/>
              <a:t>程度までに引き上げたい考えです。</a:t>
            </a:r>
            <a:endParaRPr lang="en-US" altLang="ja-JP" dirty="0"/>
          </a:p>
          <a:p>
            <a:endParaRPr lang="en-US" altLang="ja-JP" dirty="0"/>
          </a:p>
          <a:p>
            <a:r>
              <a:rPr lang="ja-JP" altLang="en-US" dirty="0"/>
              <a:t>　</a:t>
            </a:r>
            <a:r>
              <a:rPr lang="ja-JP" altLang="en-US" dirty="0" smtClean="0"/>
              <a:t>各都道府県および政令</a:t>
            </a:r>
            <a:r>
              <a:rPr lang="ja-JP" altLang="en-US" dirty="0"/>
              <a:t>指定都市や中核市の里親委託率については、厚生労働省のホームページなどにおいて公開されていますので、地域の状況を見ておかれると良いでしょう。</a:t>
            </a:r>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168</a:t>
            </a:fld>
            <a:endParaRPr lang="ja-JP" altLang="en-US" noProof="0" dirty="0"/>
          </a:p>
        </p:txBody>
      </p:sp>
      <p:sp>
        <p:nvSpPr>
          <p:cNvPr id="7" name="スライド イメージ プレースホルダー 6">
            <a:extLst>
              <a:ext uri="{FF2B5EF4-FFF2-40B4-BE49-F238E27FC236}">
                <a16:creationId xmlns="" xmlns:a16="http://schemas.microsoft.com/office/drawing/2014/main" id="{86CE9F01-8F50-4AF5-8481-7684ABCB46B7}"/>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78870515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里親委託までの流れについて、左側から順にお話しします。</a:t>
            </a:r>
            <a:endParaRPr lang="en-US" altLang="ja-JP" dirty="0"/>
          </a:p>
          <a:p>
            <a:endParaRPr lang="en-US" altLang="ja-JP" dirty="0"/>
          </a:p>
          <a:p>
            <a:r>
              <a:rPr lang="ja-JP" altLang="en-US" dirty="0" smtClean="0"/>
              <a:t>〇児相</a:t>
            </a:r>
            <a:r>
              <a:rPr lang="ja-JP" altLang="en-US" dirty="0"/>
              <a:t>による里親候補選定</a:t>
            </a:r>
            <a:endParaRPr lang="en-US" altLang="ja-JP" dirty="0"/>
          </a:p>
          <a:p>
            <a:r>
              <a:rPr lang="ja-JP" altLang="en-US" dirty="0"/>
              <a:t>　</a:t>
            </a:r>
            <a:r>
              <a:rPr lang="ja-JP" altLang="en-US" dirty="0" smtClean="0"/>
              <a:t>里親</a:t>
            </a:r>
            <a:r>
              <a:rPr lang="ja-JP" altLang="en-US" dirty="0"/>
              <a:t>の希望、在住地、年齢、養育スキルなどを参考に、児相の里親推進員や児童福祉司（ケースワーカー）などが複数から候補者を絞り込んで選定、 里親には子どもや家族の、乳児院には</a:t>
            </a:r>
            <a:r>
              <a:rPr lang="ja-JP" altLang="en-US" dirty="0" smtClean="0"/>
              <a:t>里親家庭</a:t>
            </a:r>
            <a:r>
              <a:rPr lang="ja-JP" altLang="en-US" dirty="0"/>
              <a:t>の情報が伝えられます。</a:t>
            </a:r>
            <a:endParaRPr lang="en-US" altLang="ja-JP" dirty="0"/>
          </a:p>
          <a:p>
            <a:r>
              <a:rPr lang="ja-JP" altLang="en-US" dirty="0" smtClean="0"/>
              <a:t>＊</a:t>
            </a:r>
            <a:r>
              <a:rPr lang="ja-JP" altLang="en-US" dirty="0"/>
              <a:t>本来なら乳児院もこの段階から「その子どもに合いそうな里親」の選定に参画すべきですが、ごく一部の地域を除いてはまだ児相内のみでなされている（決定されている）のが実状です。</a:t>
            </a:r>
            <a:endParaRPr lang="en-US" altLang="ja-JP" dirty="0"/>
          </a:p>
          <a:p>
            <a:r>
              <a:rPr lang="ja-JP" altLang="en-US" dirty="0" smtClean="0"/>
              <a:t>〇</a:t>
            </a:r>
            <a:r>
              <a:rPr lang="ja-JP" altLang="en-US" dirty="0"/>
              <a:t>乳児院入所中の対象児童との顔合わせ</a:t>
            </a:r>
            <a:endParaRPr lang="en-US" altLang="ja-JP" dirty="0"/>
          </a:p>
          <a:p>
            <a:r>
              <a:rPr lang="ja-JP" altLang="en-US" dirty="0" smtClean="0"/>
              <a:t>　児相</a:t>
            </a:r>
            <a:r>
              <a:rPr lang="ja-JP" altLang="en-US" dirty="0"/>
              <a:t>職員と共に里親が乳児院を訪れ、子どもに会います。乳児院からは子どもや家族とのかかわりなどについて説明をします。</a:t>
            </a:r>
            <a:endParaRPr lang="en-US" altLang="ja-JP" dirty="0"/>
          </a:p>
          <a:p>
            <a:r>
              <a:rPr lang="ja-JP" altLang="en-US" dirty="0" smtClean="0"/>
              <a:t>〇</a:t>
            </a:r>
            <a:r>
              <a:rPr lang="ja-JP" altLang="en-US" dirty="0"/>
              <a:t>里親候補への意思確認</a:t>
            </a:r>
            <a:endParaRPr lang="en-US" altLang="ja-JP" dirty="0"/>
          </a:p>
          <a:p>
            <a:pPr lvl="0"/>
            <a:r>
              <a:rPr lang="ja-JP" altLang="en-US" dirty="0"/>
              <a:t>　</a:t>
            </a:r>
            <a:r>
              <a:rPr lang="ja-JP" altLang="en-US" dirty="0" smtClean="0"/>
              <a:t>児相</a:t>
            </a:r>
            <a:r>
              <a:rPr lang="ja-JP" altLang="en-US" dirty="0"/>
              <a:t>と里親が「面会した児童との交流」を始めるかを協議し、始まる場合は次の段階へ、始まらない場合は次の候補者選定に入ります。</a:t>
            </a:r>
            <a:endParaRPr lang="en-US" altLang="ja-JP" dirty="0"/>
          </a:p>
          <a:p>
            <a:pPr lvl="0"/>
            <a:r>
              <a:rPr lang="ja-JP" altLang="en-US" dirty="0" smtClean="0"/>
              <a:t>〇</a:t>
            </a:r>
            <a:r>
              <a:rPr lang="ja-JP" altLang="en-US" dirty="0"/>
              <a:t>交流開始～面会</a:t>
            </a:r>
            <a:endParaRPr lang="en-US" altLang="ja-JP" dirty="0"/>
          </a:p>
          <a:p>
            <a:pPr lvl="0"/>
            <a:r>
              <a:rPr lang="ja-JP" altLang="en-US" dirty="0" smtClean="0"/>
              <a:t>　乳児院</a:t>
            </a:r>
            <a:r>
              <a:rPr lang="ja-JP" altLang="en-US" dirty="0"/>
              <a:t>と里親とでマッチング交流の進め方を話し合います。月年齢に合わせた生活介助、発達・発育の理解から通院・予防接種への同行など各施設のやり方があるでしょうから、それぞれで確認して</a:t>
            </a:r>
            <a:r>
              <a:rPr lang="ja-JP" altLang="en-US" dirty="0" smtClean="0"/>
              <a:t>、その</a:t>
            </a:r>
            <a:r>
              <a:rPr lang="ja-JP" altLang="en-US" dirty="0"/>
              <a:t>間の進捗状況など児相職員とも共有することを意識しましょう。</a:t>
            </a:r>
            <a:endParaRPr lang="en-US" altLang="ja-JP" dirty="0"/>
          </a:p>
          <a:p>
            <a:r>
              <a:rPr lang="ja-JP" altLang="en-US" dirty="0" smtClean="0"/>
              <a:t>〇</a:t>
            </a:r>
            <a:r>
              <a:rPr lang="ja-JP" altLang="en-US" dirty="0"/>
              <a:t>外出</a:t>
            </a:r>
            <a:endParaRPr lang="en-US" altLang="ja-JP" dirty="0"/>
          </a:p>
          <a:p>
            <a:r>
              <a:rPr lang="ja-JP" altLang="en-US" dirty="0" smtClean="0"/>
              <a:t>　里親子</a:t>
            </a:r>
            <a:r>
              <a:rPr lang="ja-JP" altLang="en-US" dirty="0"/>
              <a:t>の関係性が構築され、養育スキルもほぼ獲得できた頃から外出を始めます。必要なものの準備や適切な危機管理など里親子にとって様々な意味合いで、より関係性が深まる時期でもあり、</a:t>
            </a:r>
            <a:r>
              <a:rPr lang="ja-JP" altLang="en-US" dirty="0" smtClean="0"/>
              <a:t>楽しく</a:t>
            </a:r>
            <a:r>
              <a:rPr lang="ja-JP" altLang="en-US" dirty="0"/>
              <a:t>交流することはもちろん、里親が課題を自己解決できるなど自信をつけていけるような支援が重要です。また、タイミングを見て里親宅への家庭訪問なども実施します。　　</a:t>
            </a:r>
            <a:endParaRPr lang="en-US" altLang="ja-JP" dirty="0"/>
          </a:p>
          <a:p>
            <a:r>
              <a:rPr lang="ja-JP" altLang="en-US" dirty="0" smtClean="0"/>
              <a:t>〇</a:t>
            </a:r>
            <a:r>
              <a:rPr lang="ja-JP" altLang="en-US" dirty="0"/>
              <a:t>外泊</a:t>
            </a:r>
            <a:endParaRPr lang="en-US" altLang="ja-JP" dirty="0"/>
          </a:p>
          <a:p>
            <a:r>
              <a:rPr lang="ja-JP" altLang="en-US" dirty="0" smtClean="0"/>
              <a:t>　施設内</a:t>
            </a:r>
            <a:r>
              <a:rPr lang="ja-JP" altLang="en-US" dirty="0"/>
              <a:t>の親子宿泊スペースや実際に里親宅での外泊などを実施します。まずは短い日程から回を追うごとに少しずつ延ばしていくなどの工夫も必要です。一連一定のプロセスの中で、テリングや</a:t>
            </a:r>
            <a:r>
              <a:rPr lang="ja-JP" altLang="en-US" dirty="0" smtClean="0"/>
              <a:t>真実告知</a:t>
            </a:r>
            <a:r>
              <a:rPr lang="ja-JP" altLang="en-US" dirty="0"/>
              <a:t>について意識を高めてもらえるようなアプローチも大切でしょう。里親宅での長期外泊中に児相と一緒に家庭訪問を実施するなどした後に、措置変更が検討されます。</a:t>
            </a:r>
            <a:endParaRPr lang="en-US" altLang="ja-JP" dirty="0"/>
          </a:p>
          <a:p>
            <a:r>
              <a:rPr lang="ja-JP" altLang="en-US" dirty="0" smtClean="0"/>
              <a:t>〇</a:t>
            </a:r>
            <a:r>
              <a:rPr lang="ja-JP" altLang="en-US" dirty="0"/>
              <a:t>措置解除⇒里親家庭への措置変更</a:t>
            </a:r>
            <a:endParaRPr lang="en-US" altLang="ja-JP" dirty="0"/>
          </a:p>
          <a:p>
            <a:r>
              <a:rPr lang="ja-JP" altLang="en-US" dirty="0" smtClean="0"/>
              <a:t>　里親</a:t>
            </a:r>
            <a:r>
              <a:rPr lang="ja-JP" altLang="en-US" dirty="0"/>
              <a:t>、児相、施設との協議の上で、措置変更日を検討します。場合によっては、長期外泊からそのまま措置変更という場合もあります。</a:t>
            </a:r>
            <a:endParaRPr lang="en-US" altLang="ja-JP" dirty="0"/>
          </a:p>
          <a:p>
            <a:endParaRPr lang="en-US" altLang="ja-JP" dirty="0"/>
          </a:p>
          <a:p>
            <a:r>
              <a:rPr lang="ja-JP" altLang="en-US" dirty="0"/>
              <a:t>　また、マッチング交流には何日間とか何回以上通うなどの規定は特にないため、乳児院職員はその適切なタイミングや里親子のアセスメントをしっかり見極めることが必要です。</a:t>
            </a:r>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169</a:t>
            </a:fld>
            <a:endParaRPr lang="ja-JP" altLang="en-US" noProof="0" dirty="0"/>
          </a:p>
        </p:txBody>
      </p:sp>
      <p:sp>
        <p:nvSpPr>
          <p:cNvPr id="7" name="スライド イメージ プレースホルダー 6">
            <a:extLst>
              <a:ext uri="{FF2B5EF4-FFF2-40B4-BE49-F238E27FC236}">
                <a16:creationId xmlns="" xmlns:a16="http://schemas.microsoft.com/office/drawing/2014/main" id="{6622266F-688D-4CE2-A228-72A06A9BEF87}"/>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417951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さらに</a:t>
            </a:r>
            <a:r>
              <a:rPr lang="ja-JP" altLang="en-US" dirty="0"/>
              <a:t>、人材育成のレベルにそって、研修領域にある内容を習得する内容を個々の職員自身で確認出来るものを小冊子としてまとめました。</a:t>
            </a:r>
            <a:r>
              <a:rPr lang="en-US" altLang="ja-JP" dirty="0"/>
              <a:t>『</a:t>
            </a:r>
            <a:r>
              <a:rPr lang="ja-JP" altLang="en-US" dirty="0"/>
              <a:t>改訂 乳児院研修体系</a:t>
            </a:r>
            <a:r>
              <a:rPr lang="en-US" altLang="ja-JP" dirty="0"/>
              <a:t>』</a:t>
            </a:r>
            <a:r>
              <a:rPr lang="ja-JP" altLang="en-US" dirty="0"/>
              <a:t>で示した「獲得すべき内容」を取りあげ、参考文献や学びのヒントを紹介したものです</a:t>
            </a:r>
          </a:p>
          <a:p>
            <a:r>
              <a:rPr lang="ja-JP" altLang="en-US" dirty="0"/>
              <a:t>　</a:t>
            </a:r>
            <a:r>
              <a:rPr lang="ja-JP" altLang="en-US" dirty="0" smtClean="0"/>
              <a:t>各レベル</a:t>
            </a:r>
            <a:r>
              <a:rPr lang="ja-JP" altLang="en-US" dirty="0"/>
              <a:t>ごとのスライドは、小冊子の内容の補足説明をつけ、個々人でも確認ができ、学びの指針とできることを</a:t>
            </a:r>
            <a:r>
              <a:rPr lang="ja-JP" altLang="en-US"/>
              <a:t>期待</a:t>
            </a:r>
            <a:r>
              <a:rPr lang="ja-JP" altLang="en-US" smtClean="0"/>
              <a:t>して作成</a:t>
            </a:r>
            <a:r>
              <a:rPr lang="ja-JP" altLang="en-US" dirty="0"/>
              <a:t>しています。</a:t>
            </a:r>
          </a:p>
          <a:p>
            <a:endParaRPr lang="ja-JP" altLang="en-US" dirty="0"/>
          </a:p>
        </p:txBody>
      </p:sp>
      <p:sp>
        <p:nvSpPr>
          <p:cNvPr id="4" name="スライド番号プレースホルダー 3"/>
          <p:cNvSpPr>
            <a:spLocks noGrp="1"/>
          </p:cNvSpPr>
          <p:nvPr>
            <p:ph type="sldNum" sz="quarter" idx="10"/>
          </p:nvPr>
        </p:nvSpPr>
        <p:spPr/>
        <p:txBody>
          <a:bodyPr/>
          <a:lstStyle/>
          <a:p>
            <a:pPr lvl="0"/>
            <a:fld id="{1D41D0D0-B189-4CD0-8BC2-1D06F6EF1208}" type="slidenum">
              <a:rPr lang="ja-JP" altLang="en-US" noProof="0" smtClean="0"/>
              <a:pPr lvl="0"/>
              <a:t>17</a:t>
            </a:fld>
            <a:endParaRPr lang="ja-JP" altLang="en-US" noProof="0" dirty="0"/>
          </a:p>
        </p:txBody>
      </p:sp>
      <p:sp>
        <p:nvSpPr>
          <p:cNvPr id="7" name="スライド イメージ プレースホルダー 6">
            <a:extLst>
              <a:ext uri="{FF2B5EF4-FFF2-40B4-BE49-F238E27FC236}">
                <a16:creationId xmlns="" xmlns:a16="http://schemas.microsoft.com/office/drawing/2014/main" id="{23B2DD76-DCD9-4E71-96C0-142F8DC08CC4}"/>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95008152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続いて、里親家庭を取り巻く現状や課題についてお話しします。</a:t>
            </a:r>
            <a:endParaRPr lang="en-US" altLang="ja-JP" dirty="0"/>
          </a:p>
          <a:p>
            <a:endParaRPr lang="en-US" altLang="ja-JP" dirty="0"/>
          </a:p>
          <a:p>
            <a:r>
              <a:rPr lang="ja-JP" altLang="en-US" dirty="0" smtClean="0"/>
              <a:t>・</a:t>
            </a:r>
            <a:r>
              <a:rPr lang="ja-JP" altLang="en-US" dirty="0"/>
              <a:t>里親は私的な立場で公的な養育を行う方々ですが、私達と同じように社会的養護（養育）の一翼を担っています。</a:t>
            </a:r>
            <a:endParaRPr lang="en-US" altLang="ja-JP" dirty="0"/>
          </a:p>
          <a:p>
            <a:r>
              <a:rPr lang="ja-JP" altLang="en-US" dirty="0"/>
              <a:t> </a:t>
            </a:r>
            <a:endParaRPr lang="en-US" altLang="ja-JP" dirty="0"/>
          </a:p>
          <a:p>
            <a:r>
              <a:rPr lang="ja-JP" altLang="en-US" dirty="0" smtClean="0"/>
              <a:t>・</a:t>
            </a:r>
            <a:r>
              <a:rPr lang="ja-JP" altLang="en-US" dirty="0"/>
              <a:t>乳児院では各種専門職が子ども達をチームで養育していますが、里親は主に夫婦でそれを行っているため、里親自身の養育感や思いが優先されてしまい子どものニーズや特性が重視されない可能性も否定できません。だからこそ、乳児院をはじめとした地域とのパートナーシップやチームワークが重要なのだということはぜひ伝えて欲しいと思います。</a:t>
            </a:r>
            <a:endParaRPr lang="en-US" altLang="ja-JP" dirty="0"/>
          </a:p>
          <a:p>
            <a:r>
              <a:rPr lang="ja-JP" altLang="en-US" dirty="0"/>
              <a:t>　</a:t>
            </a:r>
            <a:endParaRPr lang="en-US" altLang="ja-JP" dirty="0"/>
          </a:p>
          <a:p>
            <a:r>
              <a:rPr lang="ja-JP" altLang="en-US" dirty="0" smtClean="0"/>
              <a:t>・</a:t>
            </a:r>
            <a:r>
              <a:rPr lang="ja-JP" altLang="en-US" dirty="0"/>
              <a:t>また、子どもには必ず実親が存在します。特別養子縁組の場合は縁組が成立すれば、戸籍上は実親との関係が消滅しますが、実親の存在が消えるわけではありません。養育里親の場合でも制限がない限りは実親の面会・外出・外泊等の要望に応える必要があります。どちらの場合もいつかは、子どもにとっても里親にとっても大きな、そして大切な「真実告知」や「</a:t>
            </a:r>
            <a:r>
              <a:rPr lang="en-US" altLang="ja-JP" dirty="0"/>
              <a:t>telling</a:t>
            </a:r>
            <a:r>
              <a:rPr lang="ja-JP" altLang="en-US" dirty="0"/>
              <a:t>」ときちんと向き合う必要性があります。いずれにしても、里親も実親から子どもを託された立場であり、その存在を軽視せずにきちんと理解し、対応するための支援を心掛けて欲しいものです。</a:t>
            </a:r>
            <a:endParaRPr lang="en-US" altLang="ja-JP" dirty="0"/>
          </a:p>
          <a:p>
            <a:endParaRPr lang="en-US" altLang="ja-JP" dirty="0"/>
          </a:p>
          <a:p>
            <a:r>
              <a:rPr lang="ja-JP" altLang="en-US" dirty="0" smtClean="0"/>
              <a:t>・</a:t>
            </a:r>
            <a:r>
              <a:rPr lang="ja-JP" altLang="en-US" dirty="0"/>
              <a:t>現在では、国や自治体、里親会、里親支援専門相談員（里親支援ソーシャルワーカー／詳細は後ほど詳しく説明）、民間の里親支援機関などによる制度の周知や啓発活動が少しずつ増えてはいますが、社会的な認知度はまだまだ低いようです。さらには児相の説明不足などにより、実親から里親委託の同意が取りにくいことなどもあって、「里親委託より施設入所」という選択が多くなされてきました。</a:t>
            </a:r>
            <a:endParaRPr lang="en-US" altLang="ja-JP" dirty="0"/>
          </a:p>
          <a:p>
            <a:endParaRPr lang="en-US" altLang="ja-JP" dirty="0"/>
          </a:p>
          <a:p>
            <a:pPr lvl="0"/>
            <a:r>
              <a:rPr lang="ja-JP" altLang="en-US" dirty="0" smtClean="0"/>
              <a:t>・</a:t>
            </a:r>
            <a:r>
              <a:rPr lang="ja-JP" altLang="en-US" dirty="0"/>
              <a:t>これはやはり「里親＝養子に出す」というイメージの先行があったためで、今後は「里親＝養子ではない」ということや子どもへの利点について、もっと実親に理解を求めていく必要があります。</a:t>
            </a:r>
            <a:endParaRPr lang="en-US" altLang="ja-JP" dirty="0"/>
          </a:p>
          <a:p>
            <a:pPr lvl="0"/>
            <a:endParaRPr lang="en-US" altLang="ja-JP" dirty="0"/>
          </a:p>
          <a:p>
            <a:pPr lvl="0"/>
            <a:r>
              <a:rPr lang="ja-JP" altLang="en-US" dirty="0" smtClean="0"/>
              <a:t>・</a:t>
            </a:r>
            <a:r>
              <a:rPr lang="ja-JP" altLang="en-US" dirty="0"/>
              <a:t>これまでは児相も子どもの発達や発育を一定期間で見守るという意味合いなどから、新生児委託をあまり進めてこなかった経緯がありますが、最近では自治体や児相の方針で積極的に新生児期での委託を推進しているところも増え、医療機関や民間のあっせん機関などでも同様の取り組みが始まっています。</a:t>
            </a:r>
            <a:endParaRPr lang="en-US" altLang="ja-JP" dirty="0"/>
          </a:p>
          <a:p>
            <a:r>
              <a:rPr lang="ja-JP" altLang="en-US" dirty="0"/>
              <a:t>　 </a:t>
            </a:r>
            <a:endParaRPr lang="en-US" altLang="ja-JP" dirty="0"/>
          </a:p>
          <a:p>
            <a:r>
              <a:rPr lang="ja-JP" altLang="en-US" dirty="0" smtClean="0"/>
              <a:t>・</a:t>
            </a:r>
            <a:r>
              <a:rPr lang="ja-JP" altLang="en-US" dirty="0"/>
              <a:t>そういった児相や乳児院を介さずに子どもを委託された里親へのサポートも、乳幼児養育のスペシャリストとして、地域に根差している乳児院がより積極的にかかわっていく姿勢も重要になってくると思います。</a:t>
            </a:r>
            <a:endParaRPr lang="en-US" altLang="ja-JP" dirty="0"/>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170</a:t>
            </a:fld>
            <a:endParaRPr lang="ja-JP" altLang="en-US" noProof="0" dirty="0"/>
          </a:p>
        </p:txBody>
      </p:sp>
      <p:sp>
        <p:nvSpPr>
          <p:cNvPr id="7" name="スライド イメージ プレースホルダー 6">
            <a:extLst>
              <a:ext uri="{FF2B5EF4-FFF2-40B4-BE49-F238E27FC236}">
                <a16:creationId xmlns="" xmlns:a16="http://schemas.microsoft.com/office/drawing/2014/main" id="{5866EFC2-91D3-4BFC-B734-2D5D69124A2E}"/>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4058094869"/>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里親子に深くかかわる乳児院の役割としては</a:t>
            </a:r>
            <a:endParaRPr lang="en-US" altLang="ja-JP" dirty="0"/>
          </a:p>
          <a:p>
            <a:endParaRPr lang="en-US" altLang="ja-JP" dirty="0"/>
          </a:p>
          <a:p>
            <a:r>
              <a:rPr lang="ja-JP" altLang="en-US" dirty="0"/>
              <a:t>・里親には制度自体がそもそも“子どもの幸せのため”のものであることへの理解を求めると同時に、私達は特にまだ自分の思いをきちんと言語化できない子ども達を中心として、子ども達の良き代弁者となっていく必要があります。</a:t>
            </a:r>
            <a:endParaRPr lang="en-US" altLang="ja-JP" dirty="0"/>
          </a:p>
          <a:p>
            <a:endParaRPr lang="en-US" altLang="ja-JP" dirty="0"/>
          </a:p>
          <a:p>
            <a:r>
              <a:rPr lang="ja-JP" altLang="en-US" dirty="0"/>
              <a:t>・最善の</a:t>
            </a:r>
            <a:r>
              <a:rPr lang="ja-JP" altLang="ja-JP" dirty="0"/>
              <a:t>選択肢</a:t>
            </a:r>
            <a:r>
              <a:rPr lang="ja-JP" altLang="en-US" dirty="0"/>
              <a:t>の一つ</a:t>
            </a:r>
            <a:r>
              <a:rPr lang="ja-JP" altLang="ja-JP" dirty="0"/>
              <a:t>としての里親委託</a:t>
            </a:r>
            <a:r>
              <a:rPr lang="ja-JP" altLang="en-US" dirty="0"/>
              <a:t>において、施設と里親子が</a:t>
            </a:r>
            <a:r>
              <a:rPr lang="ja-JP" altLang="ja-JP" dirty="0"/>
              <a:t>つ</a:t>
            </a:r>
            <a:r>
              <a:rPr lang="ja-JP" altLang="en-US" dirty="0"/>
              <a:t>な</a:t>
            </a:r>
            <a:r>
              <a:rPr lang="ja-JP" altLang="ja-JP" dirty="0"/>
              <a:t>がり</a:t>
            </a:r>
            <a:r>
              <a:rPr lang="ja-JP" altLang="en-US" dirty="0"/>
              <a:t>感を持てる</a:t>
            </a:r>
            <a:r>
              <a:rPr lang="ja-JP" altLang="ja-JP" dirty="0"/>
              <a:t>育ちを実現するために</a:t>
            </a:r>
            <a:r>
              <a:rPr lang="ja-JP" altLang="en-US" dirty="0"/>
              <a:t>は、</a:t>
            </a:r>
            <a:r>
              <a:rPr lang="ja-JP" altLang="ja-JP" dirty="0"/>
              <a:t>里親家庭</a:t>
            </a:r>
            <a:r>
              <a:rPr lang="ja-JP" altLang="en-US" dirty="0"/>
              <a:t>に施設や地域と共にその子を育てる</a:t>
            </a:r>
            <a:r>
              <a:rPr lang="ja-JP" altLang="ja-JP" dirty="0"/>
              <a:t>チームの一員</a:t>
            </a:r>
            <a:r>
              <a:rPr lang="ja-JP" altLang="en-US" dirty="0"/>
              <a:t>と意識を持ってもらえるような支援が求められます。</a:t>
            </a:r>
            <a:endParaRPr lang="en-US" altLang="ja-JP" dirty="0"/>
          </a:p>
          <a:p>
            <a:endParaRPr lang="en-US" altLang="ja-JP" dirty="0"/>
          </a:p>
          <a:p>
            <a:r>
              <a:rPr lang="ja-JP" altLang="en-US" dirty="0"/>
              <a:t>・里親はその動機、性格、年齢、立場、養育スキル、地域性、支援者の有無なども様々であることをきちんとアセスメントができてこそ、より良い支援が実現します。</a:t>
            </a:r>
            <a:endParaRPr lang="en-US" altLang="ja-JP" dirty="0"/>
          </a:p>
          <a:p>
            <a:endParaRPr lang="en-US" altLang="ja-JP" dirty="0"/>
          </a:p>
          <a:p>
            <a:r>
              <a:rPr lang="ja-JP" altLang="en-US" dirty="0"/>
              <a:t>・乳児院はこれまでも子どもを家族や児童養護施設等へつないできたスペシャリストであるという経験を、里親委託においても十分に発揮できる力を持っているはずです。</a:t>
            </a:r>
            <a:endParaRPr lang="en-US" altLang="ja-JP" dirty="0"/>
          </a:p>
          <a:p>
            <a:endParaRPr lang="en-US" altLang="ja-JP" dirty="0"/>
          </a:p>
          <a:p>
            <a:r>
              <a:rPr lang="ja-JP" altLang="en-US" dirty="0"/>
              <a:t>・里親には子どもの月年齢、体調</a:t>
            </a:r>
            <a:r>
              <a:rPr lang="ja-JP" altLang="en-US" dirty="0" smtClean="0"/>
              <a:t>、障害や</a:t>
            </a:r>
            <a:r>
              <a:rPr lang="ja-JP" altLang="en-US" dirty="0"/>
              <a:t>疾患等の有無によって、交流方法が異なる場合があることも説明し、適切な対応がなされるよう理解を求めます。　</a:t>
            </a:r>
            <a:endParaRPr lang="en-US" altLang="ja-JP" dirty="0"/>
          </a:p>
          <a:p>
            <a:endParaRPr lang="en-US" altLang="ja-JP" dirty="0"/>
          </a:p>
          <a:p>
            <a:r>
              <a:rPr lang="ja-JP" altLang="en-US" dirty="0"/>
              <a:t>　子どもの担当養育者としての心構えとしては</a:t>
            </a:r>
          </a:p>
          <a:p>
            <a:r>
              <a:rPr lang="ja-JP" altLang="en-US" dirty="0" smtClean="0"/>
              <a:t>①</a:t>
            </a:r>
            <a:r>
              <a:rPr lang="ja-JP" altLang="en-US" dirty="0"/>
              <a:t>スムーズなアタッチメントや育ちのバトンタッチを目指す</a:t>
            </a:r>
          </a:p>
          <a:p>
            <a:r>
              <a:rPr lang="ja-JP" altLang="en-US" dirty="0" smtClean="0"/>
              <a:t>②</a:t>
            </a:r>
            <a:r>
              <a:rPr lang="ja-JP" altLang="en-US" dirty="0"/>
              <a:t>担当養育者としての子どもへの思いは大切にしながら、客観的な視点も忘れない</a:t>
            </a:r>
          </a:p>
          <a:p>
            <a:r>
              <a:rPr lang="ja-JP" altLang="en-US" dirty="0" smtClean="0"/>
              <a:t>③</a:t>
            </a:r>
            <a:r>
              <a:rPr lang="ja-JP" altLang="en-US" dirty="0"/>
              <a:t>里親のアセスメントにあたっての他職種職員との連携</a:t>
            </a:r>
            <a:endParaRPr lang="en-US" altLang="ja-JP" dirty="0"/>
          </a:p>
          <a:p>
            <a:r>
              <a:rPr lang="ja-JP" altLang="en-US" dirty="0" smtClean="0"/>
              <a:t>④</a:t>
            </a:r>
            <a:r>
              <a:rPr lang="ja-JP" altLang="en-US" dirty="0"/>
              <a:t>里親子の交流の深まりに合わせて当たって、子どもとの関係性を切り替えていく準備</a:t>
            </a:r>
          </a:p>
          <a:p>
            <a:r>
              <a:rPr lang="ja-JP" altLang="en-US" dirty="0" smtClean="0"/>
              <a:t>⑤</a:t>
            </a:r>
            <a:r>
              <a:rPr lang="ja-JP" altLang="en-US" dirty="0"/>
              <a:t>正式に委託が決まったあるいは措置変更の際は、祝福して送り出す</a:t>
            </a:r>
            <a:endParaRPr lang="en-US" altLang="ja-JP" dirty="0"/>
          </a:p>
          <a:p>
            <a:r>
              <a:rPr lang="ja-JP" altLang="en-US" dirty="0"/>
              <a:t>　</a:t>
            </a:r>
            <a:endParaRPr lang="en-US" altLang="ja-JP" dirty="0"/>
          </a:p>
          <a:p>
            <a:r>
              <a:rPr lang="ja-JP" altLang="en-US" dirty="0" smtClean="0"/>
              <a:t>　実際</a:t>
            </a:r>
            <a:r>
              <a:rPr lang="ja-JP" altLang="en-US" dirty="0"/>
              <a:t>に子どもを里親に委託したからと言っても、そこで関係が終わるわけではありません。家庭復帰させた親子へのそれと同じようにアフターケアについても意識する必要があります。</a:t>
            </a:r>
            <a:endParaRPr lang="en-US" altLang="ja-JP" dirty="0"/>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171</a:t>
            </a:fld>
            <a:endParaRPr lang="ja-JP" altLang="en-US" noProof="0" dirty="0"/>
          </a:p>
        </p:txBody>
      </p:sp>
      <p:sp>
        <p:nvSpPr>
          <p:cNvPr id="7" name="スライド イメージ プレースホルダー 6">
            <a:extLst>
              <a:ext uri="{FF2B5EF4-FFF2-40B4-BE49-F238E27FC236}">
                <a16:creationId xmlns="" xmlns:a16="http://schemas.microsoft.com/office/drawing/2014/main" id="{C5FA6DC8-7280-4F86-A813-447A7127E2D6}"/>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093191707"/>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実際に子どもを里親に委託したからと言っても、そこで関係が終わるわけではありません。家庭復帰させた親子へのそれと同じようにアフターケアについても意識する必要があります。</a:t>
            </a:r>
            <a:endParaRPr lang="en-US" altLang="ja-JP" dirty="0"/>
          </a:p>
          <a:p>
            <a:endParaRPr lang="en-US" altLang="ja-JP" dirty="0"/>
          </a:p>
          <a:p>
            <a:r>
              <a:rPr lang="ja-JP" altLang="en-US" dirty="0"/>
              <a:t>・乳児院が担う支援は、各自治体や施設によって体制や取り組みの方法が異なることは理解して欲しいと思います。皆さんが住んでいらっしゃる地域や施設の考え方等によってそのあたりは異なります。</a:t>
            </a:r>
            <a:endParaRPr lang="en-US" altLang="ja-JP" dirty="0"/>
          </a:p>
          <a:p>
            <a:endParaRPr lang="ja-JP" altLang="en-US" dirty="0"/>
          </a:p>
          <a:p>
            <a:r>
              <a:rPr lang="ja-JP" altLang="en-US" dirty="0"/>
              <a:t>・関係機関との協議が必要というのは、これも家庭復帰させたケースと同様に里親家庭へも継続的な関わりを続けて欲しいという点です。自施設から委託した児童のみならず、例えば各地域の里親支援専門相談員が担当するエリアや過去に委託したケース、未委託里親へのサポートなどにも意識的に取り組んで欲しいと思います。</a:t>
            </a:r>
            <a:endParaRPr lang="en-US" altLang="ja-JP" dirty="0"/>
          </a:p>
          <a:p>
            <a:endParaRPr lang="ja-JP" altLang="en-US" dirty="0"/>
          </a:p>
          <a:p>
            <a:r>
              <a:rPr lang="ja-JP" altLang="en-US" dirty="0"/>
              <a:t>・委託当初は、子どもや里親の様々な思いに寄り添った支援となるでしょう。もちろん、これまでの交流によって里親子の関係性が構築されていることは大前提ですが、例えば子どもの体調不良時の対応や試し行動などは実際に知識として知っているからといって、必ずしも適切に対応できるわけではありません。また、第三者に相談することで委託自体を取り消されるのではないか、という不安を抱えている里親も少なくないようです。そういった誤解を取り除き、「不調」などが起きる前にサポートできることが理想です。</a:t>
            </a:r>
            <a:endParaRPr lang="en-US" altLang="ja-JP" dirty="0"/>
          </a:p>
          <a:p>
            <a:endParaRPr lang="en-US" altLang="ja-JP" dirty="0"/>
          </a:p>
          <a:p>
            <a:r>
              <a:rPr lang="ja-JP" altLang="en-US" dirty="0"/>
              <a:t>・家庭訪問は、できれば定期的にあるいは必要に応じて、児相や里親支援機関と一緒に、また里親支援専門相談員や担当養育者、必要に応じて心理職や看護師などが実施します。よくできている部分はきちんと評価し、不安や不満などは丁寧に聞き取るなど、しっかり里親子のアセスメントを行うことで関係性の悪化や不調などに繋がることがないように心がけましょう。</a:t>
            </a:r>
            <a:endParaRPr lang="en-US" altLang="ja-JP" dirty="0"/>
          </a:p>
          <a:p>
            <a:endParaRPr lang="ja-JP" altLang="en-US" dirty="0"/>
          </a:p>
          <a:p>
            <a:r>
              <a:rPr lang="ja-JP" altLang="en-US" dirty="0"/>
              <a:t>・また、日頃より里親支援専門相談員や担当養育者が、あるいは必要に応じて他の専門職が電話や来所、家庭訪問時などの相談に乗れるような体制づくりも意識しましょう。</a:t>
            </a:r>
          </a:p>
          <a:p>
            <a:endParaRPr lang="en-US" altLang="ja-JP" dirty="0"/>
          </a:p>
          <a:p>
            <a:r>
              <a:rPr lang="ja-JP" altLang="en-US" dirty="0"/>
              <a:t>・その他には児童手当の受給や住民異動、（実親名義の）保険証更新、特別養子縁組手続きなどの行政手続きや真実告知へのサポートなども行うことがあります。</a:t>
            </a:r>
          </a:p>
          <a:p>
            <a:endParaRPr lang="en-US" altLang="ja-JP" dirty="0"/>
          </a:p>
          <a:p>
            <a:r>
              <a:rPr lang="ja-JP" altLang="en-US" dirty="0"/>
              <a:t>・レスパイトケアについては、制度に関する周知を図り、利用についての説明等を行う。</a:t>
            </a:r>
            <a:endParaRPr lang="en-US" altLang="ja-JP" dirty="0"/>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172</a:t>
            </a:fld>
            <a:endParaRPr lang="ja-JP" altLang="en-US" noProof="0" dirty="0"/>
          </a:p>
        </p:txBody>
      </p:sp>
      <p:sp>
        <p:nvSpPr>
          <p:cNvPr id="7" name="スライド イメージ プレースホルダー 6">
            <a:extLst>
              <a:ext uri="{FF2B5EF4-FFF2-40B4-BE49-F238E27FC236}">
                <a16:creationId xmlns="" xmlns:a16="http://schemas.microsoft.com/office/drawing/2014/main" id="{27143431-D4FE-4446-B77D-694383A445E4}"/>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24912511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地域の里親への支援に関しては、全乳協が</a:t>
            </a:r>
            <a:r>
              <a:rPr lang="en-US" altLang="ja-JP" dirty="0"/>
              <a:t>H27</a:t>
            </a:r>
            <a:r>
              <a:rPr lang="ja-JP" altLang="en-US" dirty="0" smtClean="0"/>
              <a:t>年</a:t>
            </a:r>
            <a:r>
              <a:rPr lang="en-US" altLang="ja-JP" dirty="0" smtClean="0"/>
              <a:t>5</a:t>
            </a:r>
            <a:r>
              <a:rPr lang="ja-JP" altLang="en-US" dirty="0" smtClean="0"/>
              <a:t>月</a:t>
            </a:r>
            <a:r>
              <a:rPr lang="ja-JP" altLang="en-US" dirty="0"/>
              <a:t>に発行した「よりよい家庭養護の実現を目指して　－チームワークによる家庭養護－」をぜひご一読ください。</a:t>
            </a:r>
            <a:endParaRPr lang="en-US" altLang="ja-JP" dirty="0"/>
          </a:p>
          <a:p>
            <a:endParaRPr lang="en-US" altLang="ja-JP" dirty="0"/>
          </a:p>
          <a:p>
            <a:r>
              <a:rPr lang="ja-JP" altLang="en-US" dirty="0"/>
              <a:t>　里親支援という言葉は今でももちろん使われてはいますが、どちらかというと施設（上）→里親（下）というイメージが拭い切れません。最近では特に上記の冊子にあるような里親と施設との「チームワーク」あるいは「パートナーシップ」といった表現がされる傾向が強いように思います。私たちもそういう並列的な関係性でありたいと思っています。</a:t>
            </a:r>
            <a:endParaRPr lang="en-US" altLang="ja-JP" dirty="0"/>
          </a:p>
          <a:p>
            <a:endParaRPr lang="en-US" altLang="ja-JP" dirty="0"/>
          </a:p>
          <a:p>
            <a:r>
              <a:rPr lang="ja-JP" altLang="en-US" dirty="0"/>
              <a:t>　私たち乳児院職員は</a:t>
            </a:r>
            <a:r>
              <a:rPr lang="ja-JP" altLang="en-US" dirty="0" smtClean="0"/>
              <a:t>前頁で</a:t>
            </a:r>
            <a:r>
              <a:rPr lang="ja-JP" altLang="en-US" dirty="0"/>
              <a:t>お伝えしたように自施設から委託した里親家庭だけでなく、施設が所在している地域や近隣自治体に点在している里親が安心してつながることのできるあるいは帰属感を持ってもらえるような存在であることを意識する必要があります。里親支援専門相談員だけでなく、これまでの乳幼児養育を専門的にやってきた乳児院だからこそやれることがあるはずですし、頼ってもらえることでまた乳児院自体の専門スキルも上がっていくのだと思います。</a:t>
            </a:r>
            <a:endParaRPr lang="en-US" altLang="ja-JP" dirty="0"/>
          </a:p>
          <a:p>
            <a:endParaRPr lang="en-US" altLang="ja-JP" dirty="0"/>
          </a:p>
          <a:p>
            <a:r>
              <a:rPr lang="ja-JP" altLang="en-US" dirty="0"/>
              <a:t>　また、里親支援専門相談員や里親支援機関、児童相談所との連携の中で、各自治体等での里親制度のＰＲ、里親に関心を持っている地域住民を私たちの仲間として迎え入れるべく、リクルート活動等を進めていくことも必要です。</a:t>
            </a:r>
          </a:p>
          <a:p>
            <a:endParaRPr lang="en-US" altLang="ja-JP" dirty="0"/>
          </a:p>
          <a:p>
            <a:r>
              <a:rPr lang="ja-JP" altLang="en-US" dirty="0"/>
              <a:t>　</a:t>
            </a:r>
            <a:r>
              <a:rPr lang="en-US" altLang="ja-JP" dirty="0"/>
              <a:t>【</a:t>
            </a:r>
            <a:r>
              <a:rPr lang="ja-JP" altLang="en-US" dirty="0"/>
              <a:t>まとめ</a:t>
            </a:r>
            <a:r>
              <a:rPr lang="en-US" altLang="ja-JP" dirty="0"/>
              <a:t>】</a:t>
            </a:r>
          </a:p>
          <a:p>
            <a:r>
              <a:rPr lang="ja-JP" altLang="en-US" dirty="0"/>
              <a:t>・社会的養護（養育）における里親制度の重要な点は、つまり「子どもが家庭で育つ権利の保障であり、その選択肢を増やす」ということに他なりません。</a:t>
            </a:r>
          </a:p>
          <a:p>
            <a:r>
              <a:rPr lang="ja-JP" altLang="en-US" dirty="0"/>
              <a:t>・これまで乳児院が多くのそして様々な子ども達と培ってきた専門性を活かして、子どもとの関係性をしっかり里親にも引き継ぐことが、子どもの将来につながっていることを再認識して欲しいと思います。</a:t>
            </a:r>
            <a:endParaRPr lang="en-US" altLang="ja-JP" dirty="0"/>
          </a:p>
          <a:p>
            <a:r>
              <a:rPr lang="ja-JP" altLang="en-US" dirty="0"/>
              <a:t>・そして、各地域やそれぞれの乳児院での取り組みや強み・弱みを理解し、職員同士であるいは施設同士でその思いやスキルを磨きあうことで、里親子とのパートナーシップにつなげていきましょう。</a:t>
            </a:r>
          </a:p>
          <a:p>
            <a:endParaRPr lang="ja-JP" altLang="en-US" dirty="0"/>
          </a:p>
        </p:txBody>
      </p:sp>
      <p:sp>
        <p:nvSpPr>
          <p:cNvPr id="4" name="スライド番号プレースホルダー 3"/>
          <p:cNvSpPr>
            <a:spLocks noGrp="1"/>
          </p:cNvSpPr>
          <p:nvPr>
            <p:ph type="sldNum" sz="quarter" idx="10"/>
          </p:nvPr>
        </p:nvSpPr>
        <p:spPr/>
        <p:txBody>
          <a:bodyPr/>
          <a:lstStyle/>
          <a:p>
            <a:pPr lvl="0"/>
            <a:fld id="{9242C6EC-43E9-4550-8BF1-B3383A135DC6}" type="slidenum">
              <a:rPr lang="ja-JP" altLang="en-US" noProof="0" smtClean="0"/>
              <a:pPr lvl="0"/>
              <a:t>173</a:t>
            </a:fld>
            <a:endParaRPr lang="ja-JP" altLang="en-US" noProof="0" dirty="0"/>
          </a:p>
        </p:txBody>
      </p:sp>
      <p:sp>
        <p:nvSpPr>
          <p:cNvPr id="7" name="スライド イメージ プレースホルダー 6">
            <a:extLst>
              <a:ext uri="{FF2B5EF4-FFF2-40B4-BE49-F238E27FC236}">
                <a16:creationId xmlns="" xmlns:a16="http://schemas.microsoft.com/office/drawing/2014/main" id="{6CB5BC86-D419-4796-8B1F-64A85F4D1DCB}"/>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422193936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247650"/>
            <a:ext cx="4473575" cy="3354388"/>
          </a:xfrm>
        </p:spPr>
      </p:sp>
      <p:sp>
        <p:nvSpPr>
          <p:cNvPr id="3" name="ノート プレースホルダー 2"/>
          <p:cNvSpPr>
            <a:spLocks noGrp="1"/>
          </p:cNvSpPr>
          <p:nvPr>
            <p:ph type="body" idx="1"/>
          </p:nvPr>
        </p:nvSpPr>
        <p:spPr/>
        <p:txBody>
          <a:bodyPr/>
          <a:lstStyle/>
          <a:p>
            <a:r>
              <a:rPr kumimoji="1" lang="ja-JP" altLang="en-US" sz="1050" dirty="0" smtClean="0">
                <a:latin typeface="ＭＳ Ｐゴシック" panose="020B0600070205080204" pitchFamily="50" charset="-128"/>
                <a:ea typeface="ＭＳ Ｐゴシック" panose="020B0600070205080204" pitchFamily="50" charset="-128"/>
              </a:rPr>
              <a:t>　最後</a:t>
            </a:r>
            <a:r>
              <a:rPr kumimoji="1" lang="ja-JP" altLang="en-US" sz="1050" dirty="0">
                <a:latin typeface="ＭＳ Ｐゴシック" panose="020B0600070205080204" pitchFamily="50" charset="-128"/>
                <a:ea typeface="ＭＳ Ｐゴシック" panose="020B0600070205080204" pitchFamily="50" charset="-128"/>
              </a:rPr>
              <a:t>に要綱等に定められている里親支援専門相談員の業務内容をご紹介しておきます。</a:t>
            </a:r>
            <a:endParaRPr kumimoji="1" lang="en-US" altLang="ja-JP" sz="1050" dirty="0">
              <a:latin typeface="ＭＳ Ｐゴシック" panose="020B0600070205080204" pitchFamily="50" charset="-128"/>
              <a:ea typeface="ＭＳ Ｐゴシック" panose="020B0600070205080204" pitchFamily="50" charset="-128"/>
            </a:endParaRPr>
          </a:p>
          <a:p>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smtClean="0">
                <a:latin typeface="ＭＳ Ｐゴシック" panose="020B0600070205080204" pitchFamily="50" charset="-128"/>
                <a:ea typeface="ＭＳ Ｐゴシック" panose="020B0600070205080204" pitchFamily="50" charset="-128"/>
              </a:rPr>
              <a:t>　もちろん</a:t>
            </a:r>
            <a:r>
              <a:rPr kumimoji="1" lang="ja-JP" altLang="en-US" sz="1050" dirty="0">
                <a:latin typeface="ＭＳ Ｐゴシック" panose="020B0600070205080204" pitchFamily="50" charset="-128"/>
                <a:ea typeface="ＭＳ Ｐゴシック" panose="020B0600070205080204" pitchFamily="50" charset="-128"/>
              </a:rPr>
              <a:t>これらはあくまでも基本的な内容ですので、これ以外にも独自の取り組みを行っている機関や施設や地域があることも知っておいてください。</a:t>
            </a:r>
            <a:endParaRPr kumimoji="1" lang="en-US" altLang="ja-JP" sz="1050" dirty="0">
              <a:latin typeface="ＭＳ Ｐゴシック" panose="020B0600070205080204" pitchFamily="50" charset="-128"/>
              <a:ea typeface="ＭＳ Ｐゴシック" panose="020B0600070205080204" pitchFamily="50" charset="-128"/>
            </a:endParaRPr>
          </a:p>
          <a:p>
            <a:endParaRPr kumimoji="1" lang="en-US" altLang="ja-JP" sz="1050" dirty="0">
              <a:latin typeface="ＭＳ Ｐゴシック" panose="020B0600070205080204" pitchFamily="50" charset="-128"/>
              <a:ea typeface="ＭＳ Ｐゴシック" panose="020B0600070205080204" pitchFamily="50" charset="-128"/>
            </a:endParaRPr>
          </a:p>
          <a:p>
            <a:r>
              <a:rPr kumimoji="1" lang="ja-JP" altLang="en-US" sz="1050" dirty="0" smtClean="0">
                <a:latin typeface="ＭＳ Ｐゴシック" panose="020B0600070205080204" pitchFamily="50" charset="-128"/>
                <a:ea typeface="ＭＳ Ｐゴシック" panose="020B0600070205080204" pitchFamily="50" charset="-128"/>
              </a:rPr>
              <a:t>　以上</a:t>
            </a:r>
            <a:r>
              <a:rPr kumimoji="1" lang="ja-JP" altLang="en-US" sz="1050" dirty="0">
                <a:latin typeface="ＭＳ Ｐゴシック" panose="020B0600070205080204" pitchFamily="50" charset="-128"/>
                <a:ea typeface="ＭＳ Ｐゴシック" panose="020B0600070205080204" pitchFamily="50" charset="-128"/>
              </a:rPr>
              <a:t>で、乳児院の里親支援関連のお話を終わります。</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42C6EC-43E9-4550-8BF1-B3383A135DC6}"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174</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741775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lvl="0"/>
            <a:fld id="{01642974-726A-4523-8A7D-A37E110B7834}" type="slidenum">
              <a:rPr lang="ja-JP" altLang="en-US" noProof="0" smtClean="0"/>
              <a:pPr lvl="0"/>
              <a:t>18</a:t>
            </a:fld>
            <a:endParaRPr lang="ja-JP" altLang="en-US" noProof="0" dirty="0"/>
          </a:p>
        </p:txBody>
      </p:sp>
      <p:sp>
        <p:nvSpPr>
          <p:cNvPr id="6" name="スライド イメージ プレースホルダー 5">
            <a:extLst>
              <a:ext uri="{FF2B5EF4-FFF2-40B4-BE49-F238E27FC236}">
                <a16:creationId xmlns="" xmlns:a16="http://schemas.microsoft.com/office/drawing/2014/main" id="{62B714EB-C1AE-4FA5-B6DF-830F018C8AB2}"/>
              </a:ext>
            </a:extLst>
          </p:cNvPr>
          <p:cNvSpPr>
            <a:spLocks noGrp="1" noRot="1" noChangeAspect="1"/>
          </p:cNvSpPr>
          <p:nvPr>
            <p:ph type="sldImg"/>
          </p:nvPr>
        </p:nvSpPr>
        <p:spPr>
          <a:xfrm>
            <a:off x="1166813" y="247650"/>
            <a:ext cx="4473575" cy="3354388"/>
          </a:xfrm>
        </p:spPr>
      </p:sp>
      <p:sp>
        <p:nvSpPr>
          <p:cNvPr id="7" name="ノート プレースホルダー 6">
            <a:extLst>
              <a:ext uri="{FF2B5EF4-FFF2-40B4-BE49-F238E27FC236}">
                <a16:creationId xmlns="" xmlns:a16="http://schemas.microsoft.com/office/drawing/2014/main" id="{F080AB9E-2F9C-49D7-8106-5894328509B2}"/>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98393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乳児院では児童福祉法に規定されている、児童の権利条約</a:t>
            </a:r>
            <a:r>
              <a:rPr lang="ja-JP" altLang="en-US" dirty="0" smtClean="0"/>
              <a:t>に</a:t>
            </a:r>
            <a:r>
              <a:rPr lang="ja-JP" altLang="en-US" dirty="0"/>
              <a:t>則</a:t>
            </a:r>
            <a:r>
              <a:rPr lang="ja-JP" altLang="en-US" dirty="0" smtClean="0"/>
              <a:t>り、</a:t>
            </a:r>
            <a:r>
              <a:rPr lang="ja-JP" altLang="en-US" dirty="0"/>
              <a:t>子どもや家族の必要に応じて、適切に役割を</a:t>
            </a:r>
            <a:r>
              <a:rPr lang="ja-JP" altLang="en-US" dirty="0" smtClean="0"/>
              <a:t>果たすことが求められています。</a:t>
            </a:r>
            <a:endParaRPr lang="en-US" altLang="ja-JP" dirty="0"/>
          </a:p>
          <a:p>
            <a:r>
              <a:rPr lang="ja-JP" altLang="en-US" dirty="0"/>
              <a:t>　</a:t>
            </a:r>
            <a:r>
              <a:rPr lang="ja-JP" altLang="en-US" dirty="0" smtClean="0"/>
              <a:t>そして</a:t>
            </a:r>
            <a:r>
              <a:rPr lang="ja-JP" altLang="en-US" dirty="0"/>
              <a:t>、その役割を果たす為に、乳児院では多職種の職員がそれぞれの職務に応じ、より高度に専門化された</a:t>
            </a:r>
            <a:r>
              <a:rPr lang="ja-JP" altLang="en-US" dirty="0" smtClean="0"/>
              <a:t>価値（倫理）・知識・技術</a:t>
            </a:r>
            <a:r>
              <a:rPr lang="ja-JP" altLang="en-US" dirty="0"/>
              <a:t>を維持、向上させていくことが求められています。</a:t>
            </a:r>
            <a:endParaRPr lang="en-US" altLang="ja-JP" dirty="0"/>
          </a:p>
          <a:p>
            <a:r>
              <a:rPr lang="ja-JP" altLang="en-US" dirty="0" smtClean="0"/>
              <a:t>　ここ</a:t>
            </a:r>
            <a:r>
              <a:rPr lang="ja-JP" altLang="en-US" dirty="0"/>
              <a:t>では、乳児院における援助を担う専門職として、それぞれが乳児院の職員として「育つ」こと、また、「育てること（育ち合うこと）」について、つまりは、人材育成することの基盤を確認していきます。</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pPr lvl="0"/>
            <a:fld id="{D972CBA5-B213-4645-AEC4-808CA93610A6}" type="slidenum">
              <a:rPr lang="ja-JP" altLang="en-US" noProof="0" smtClean="0"/>
              <a:pPr lvl="0"/>
              <a:t>19</a:t>
            </a:fld>
            <a:endParaRPr lang="ja-JP" altLang="en-US" noProof="0" dirty="0"/>
          </a:p>
        </p:txBody>
      </p:sp>
      <p:sp>
        <p:nvSpPr>
          <p:cNvPr id="7" name="スライド イメージ プレースホルダー 6">
            <a:extLst>
              <a:ext uri="{FF2B5EF4-FFF2-40B4-BE49-F238E27FC236}">
                <a16:creationId xmlns="" xmlns:a16="http://schemas.microsoft.com/office/drawing/2014/main" id="{2D1F70B6-2F21-4F95-B77A-554BBC94B1FF}"/>
              </a:ext>
            </a:extLst>
          </p:cNvPr>
          <p:cNvSpPr>
            <a:spLocks noGrp="1" noRot="1" noChangeAspect="1"/>
          </p:cNvSpPr>
          <p:nvPr>
            <p:ph type="sldImg"/>
          </p:nvPr>
        </p:nvSpPr>
        <p:spPr/>
      </p:sp>
    </p:spTree>
    <p:extLst>
      <p:ext uri="{BB962C8B-B14F-4D97-AF65-F5344CB8AC3E}">
        <p14:creationId xmlns:p14="http://schemas.microsoft.com/office/powerpoint/2010/main" val="1921758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乳児院は、従来から社会的養護として、疾病や障害を抱えて家庭での養育が難しい虚弱児の養育や、社会、経済的に重複した困難を抱える家族などへの援助を行ってきていました</a:t>
            </a:r>
            <a:r>
              <a:rPr lang="ja-JP" altLang="en-US" dirty="0" smtClean="0"/>
              <a:t>。</a:t>
            </a:r>
            <a:endParaRPr lang="en-US" altLang="ja-JP" dirty="0"/>
          </a:p>
          <a:p>
            <a:r>
              <a:rPr lang="ja-JP" altLang="en-US" dirty="0"/>
              <a:t>　</a:t>
            </a:r>
            <a:r>
              <a:rPr lang="ja-JP" altLang="en-US" dirty="0" smtClean="0"/>
              <a:t>また</a:t>
            </a:r>
            <a:r>
              <a:rPr lang="ja-JP" altLang="en-US" dirty="0"/>
              <a:t>、里親委託に関わるフォローアップ等も求められ、援助も実践してきました。</a:t>
            </a:r>
            <a:endParaRPr lang="en-US" altLang="ja-JP" dirty="0"/>
          </a:p>
          <a:p>
            <a:endParaRPr lang="en-US" altLang="ja-JP" dirty="0"/>
          </a:p>
          <a:p>
            <a:r>
              <a:rPr lang="ja-JP" altLang="en-US" dirty="0"/>
              <a:t>　このように、乳児院は社会的養護ニーズのある乳幼児や困難を抱える家族に対して、専門性のある、多様な援助を実践し、その問題解決を担ってきている児童福祉施設です。</a:t>
            </a:r>
            <a:endParaRPr lang="en-US" altLang="ja-JP" dirty="0"/>
          </a:p>
          <a:p>
            <a:r>
              <a:rPr lang="ja-JP" altLang="en-US" dirty="0"/>
              <a:t>　</a:t>
            </a:r>
            <a:endParaRPr lang="en-US" altLang="ja-JP" dirty="0"/>
          </a:p>
          <a:p>
            <a:r>
              <a:rPr lang="ja-JP" altLang="en-US" dirty="0"/>
              <a:t>　そして、乳児院の一人ひとりの職員は、所属する施設（組織）で高度の専門知識や技術、技能、価値ならびに倫理などの専門性をもって、子どもや家庭を理解し、養育し、援助する専門職集団の一員であることが求められています。</a:t>
            </a:r>
            <a:endParaRPr lang="en-US" altLang="ja-JP" dirty="0"/>
          </a:p>
          <a:p>
            <a:endParaRPr lang="en-US" altLang="ja-JP" dirty="0"/>
          </a:p>
          <a:p>
            <a:r>
              <a:rPr lang="ja-JP" altLang="en-US" dirty="0"/>
              <a:t>　</a:t>
            </a:r>
          </a:p>
        </p:txBody>
      </p:sp>
      <p:sp>
        <p:nvSpPr>
          <p:cNvPr id="4" name="スライド番号プレースホルダー 3"/>
          <p:cNvSpPr>
            <a:spLocks noGrp="1"/>
          </p:cNvSpPr>
          <p:nvPr>
            <p:ph type="sldNum" sz="quarter" idx="10"/>
          </p:nvPr>
        </p:nvSpPr>
        <p:spPr/>
        <p:txBody>
          <a:bodyPr/>
          <a:lstStyle/>
          <a:p>
            <a:pPr lvl="0"/>
            <a:fld id="{1D41D0D0-B189-4CD0-8BC2-1D06F6EF1208}" type="slidenum">
              <a:rPr lang="ja-JP" altLang="en-US" noProof="0" smtClean="0"/>
              <a:pPr lvl="0"/>
              <a:t>2</a:t>
            </a:fld>
            <a:endParaRPr lang="ja-JP" altLang="en-US" noProof="0" dirty="0"/>
          </a:p>
        </p:txBody>
      </p:sp>
      <p:sp>
        <p:nvSpPr>
          <p:cNvPr id="7" name="スライド イメージ プレースホルダー 6">
            <a:extLst>
              <a:ext uri="{FF2B5EF4-FFF2-40B4-BE49-F238E27FC236}">
                <a16:creationId xmlns="" xmlns:a16="http://schemas.microsoft.com/office/drawing/2014/main" id="{95152743-345F-4577-A797-8205D53F6266}"/>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804125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乳児院とはどのようなところでしょうか。</a:t>
            </a:r>
          </a:p>
          <a:p>
            <a:r>
              <a:rPr lang="ja-JP" altLang="en-US" dirty="0"/>
              <a:t>　児童福祉法などをはじめとした法律によって定められていることを実現する児童福祉施設です。このことを踏まえて、</a:t>
            </a:r>
            <a:r>
              <a:rPr lang="ja-JP" altLang="en-US" dirty="0" smtClean="0"/>
              <a:t>子どもやその家族、地域、社会</a:t>
            </a:r>
            <a:r>
              <a:rPr lang="ja-JP" altLang="en-US" dirty="0"/>
              <a:t>に</a:t>
            </a:r>
            <a:r>
              <a:rPr lang="ja-JP" altLang="en-US" dirty="0" smtClean="0"/>
              <a:t>とってどの</a:t>
            </a:r>
            <a:r>
              <a:rPr lang="ja-JP" altLang="en-US" dirty="0"/>
              <a:t>よう</a:t>
            </a:r>
            <a:r>
              <a:rPr lang="ja-JP" altLang="en-US" dirty="0" smtClean="0"/>
              <a:t>な役割が期待されているのか確認</a:t>
            </a:r>
            <a:r>
              <a:rPr lang="ja-JP" altLang="en-US" dirty="0"/>
              <a:t>しましょう</a:t>
            </a:r>
            <a:r>
              <a:rPr lang="ja-JP" altLang="en-US" dirty="0" smtClean="0"/>
              <a:t>。</a:t>
            </a:r>
            <a:endParaRPr lang="en-US" altLang="ja-JP" dirty="0"/>
          </a:p>
          <a:p>
            <a:r>
              <a:rPr lang="ja-JP" altLang="en-US" dirty="0"/>
              <a:t>　</a:t>
            </a:r>
            <a:r>
              <a:rPr lang="ja-JP" altLang="en-US" dirty="0" smtClean="0"/>
              <a:t>児童</a:t>
            </a:r>
            <a:r>
              <a:rPr lang="ja-JP" altLang="en-US" dirty="0"/>
              <a:t>福祉法では第一条に「全て児童は、児童の権利に関する条約の精神にのっとり、適切に養育されること、その生活を保障されること、愛され、保護されること、その心身の健やかな成長及び発達並びにその自立が図られることその他の福祉を等しく保障される権利を有する</a:t>
            </a:r>
            <a:r>
              <a:rPr lang="ja-JP" altLang="en-US" dirty="0" smtClean="0"/>
              <a:t>。」</a:t>
            </a:r>
            <a:r>
              <a:rPr lang="ja-JP" altLang="en-US" dirty="0"/>
              <a:t>とあります</a:t>
            </a:r>
            <a:r>
              <a:rPr lang="ja-JP" altLang="en-US" dirty="0" smtClean="0"/>
              <a:t>。乳児院は子ども</a:t>
            </a:r>
            <a:r>
              <a:rPr lang="ja-JP" altLang="en-US" dirty="0"/>
              <a:t>の福祉を保障する児童福祉施設</a:t>
            </a:r>
            <a:r>
              <a:rPr lang="ja-JP" altLang="en-US" dirty="0" smtClean="0"/>
              <a:t>の</a:t>
            </a:r>
            <a:r>
              <a:rPr lang="en-US" altLang="ja-JP" dirty="0" smtClean="0"/>
              <a:t>1</a:t>
            </a:r>
            <a:r>
              <a:rPr lang="ja-JP" altLang="en-US" dirty="0" smtClean="0"/>
              <a:t>つです</a:t>
            </a:r>
            <a:r>
              <a:rPr lang="ja-JP" altLang="en-US" dirty="0"/>
              <a:t>。</a:t>
            </a:r>
            <a:endParaRPr lang="en-US" altLang="ja-JP" dirty="0"/>
          </a:p>
          <a:p>
            <a:r>
              <a:rPr lang="ja-JP" altLang="en-US" dirty="0"/>
              <a:t>　児童福祉法の理念では、児童は家庭において養育することが優先されるものであるが、家庭において養育することが困難であり、又は適切でない場合にあっては、</a:t>
            </a:r>
            <a:endParaRPr lang="en-US" altLang="ja-JP" dirty="0"/>
          </a:p>
          <a:p>
            <a:r>
              <a:rPr lang="ja-JP" altLang="en-US" dirty="0"/>
              <a:t>「できる限り良好な家庭的環境において養育されるよう、必要な措置を講じなければならない」とあります。</a:t>
            </a:r>
            <a:endParaRPr lang="en-US" altLang="ja-JP" dirty="0"/>
          </a:p>
          <a:p>
            <a:r>
              <a:rPr lang="ja-JP" altLang="en-US" dirty="0"/>
              <a:t>　そして、乳児院はその役割を果たす為に、「できるだけ限りなく家庭的な環境」において子どもたちへの養育を行うことが必要とされています。</a:t>
            </a:r>
            <a:endParaRPr lang="en-US" altLang="ja-JP" dirty="0"/>
          </a:p>
          <a:p>
            <a:r>
              <a:rPr lang="ja-JP" altLang="en-US" dirty="0"/>
              <a:t>　乳児院がそれを実現</a:t>
            </a:r>
            <a:r>
              <a:rPr lang="ja-JP" altLang="en-US" dirty="0" smtClean="0"/>
              <a:t>するために</a:t>
            </a:r>
            <a:r>
              <a:rPr lang="ja-JP" altLang="en-US" dirty="0"/>
              <a:t>、小規模ケアや家庭的な生活環境によって子ども達を養育しています。</a:t>
            </a:r>
            <a:endParaRPr lang="en-US" altLang="ja-JP" dirty="0"/>
          </a:p>
          <a:p>
            <a:r>
              <a:rPr lang="ja-JP" altLang="en-US" dirty="0"/>
              <a:t>　</a:t>
            </a:r>
            <a:endParaRPr lang="en-US" altLang="ja-JP" dirty="0"/>
          </a:p>
          <a:p>
            <a:r>
              <a:rPr lang="ja-JP" altLang="en-US" dirty="0"/>
              <a:t>　加えて、入所している児童が家庭に帰り、地域で生活をして行く、あるいは地域の里親の養育につなげていく際に地域の関係機関と連携を持つことも必要とされています</a:t>
            </a:r>
            <a:r>
              <a:rPr lang="ja-JP" altLang="en-US" dirty="0" smtClean="0"/>
              <a:t>。</a:t>
            </a:r>
            <a:endParaRPr lang="en-US" altLang="ja-JP" dirty="0"/>
          </a:p>
          <a:p>
            <a:r>
              <a:rPr lang="ja-JP" altLang="en-US" dirty="0"/>
              <a:t>　</a:t>
            </a:r>
            <a:r>
              <a:rPr lang="ja-JP" altLang="en-US" dirty="0" smtClean="0"/>
              <a:t>乳児院</a:t>
            </a:r>
            <a:r>
              <a:rPr lang="ja-JP" altLang="en-US" dirty="0"/>
              <a:t>の長は「地域の住民に対して、その行う児童の保護に支障がない限りにおいて、児童の養育に関する相談に応じ、及び助言を行うよう努めなければならない。（第四十八条の二）」とあり、地域の住民に対する役割も期待されています。 　 </a:t>
            </a:r>
            <a:endParaRPr lang="en-US" altLang="ja-JP" dirty="0"/>
          </a:p>
          <a:p>
            <a:r>
              <a:rPr lang="ja-JP" altLang="en-US" dirty="0"/>
              <a:t>　</a:t>
            </a:r>
            <a:endParaRPr lang="en-US" altLang="ja-JP" dirty="0"/>
          </a:p>
          <a:p>
            <a:r>
              <a:rPr lang="ja-JP" altLang="en-US" dirty="0"/>
              <a:t>　</a:t>
            </a:r>
          </a:p>
        </p:txBody>
      </p:sp>
      <p:sp>
        <p:nvSpPr>
          <p:cNvPr id="4" name="スライド番号プレースホルダー 3"/>
          <p:cNvSpPr>
            <a:spLocks noGrp="1"/>
          </p:cNvSpPr>
          <p:nvPr>
            <p:ph type="sldNum" sz="quarter" idx="10"/>
          </p:nvPr>
        </p:nvSpPr>
        <p:spPr/>
        <p:txBody>
          <a:bodyPr/>
          <a:lstStyle/>
          <a:p>
            <a:pPr lvl="0"/>
            <a:fld id="{01642974-726A-4523-8A7D-A37E110B7834}" type="slidenum">
              <a:rPr lang="ja-JP" altLang="en-US" noProof="0" smtClean="0"/>
              <a:pPr lvl="0"/>
              <a:t>20</a:t>
            </a:fld>
            <a:endParaRPr lang="ja-JP" altLang="en-US" noProof="0" dirty="0"/>
          </a:p>
        </p:txBody>
      </p:sp>
      <p:sp>
        <p:nvSpPr>
          <p:cNvPr id="7" name="スライド イメージ プレースホルダー 6">
            <a:extLst>
              <a:ext uri="{FF2B5EF4-FFF2-40B4-BE49-F238E27FC236}">
                <a16:creationId xmlns="" xmlns:a16="http://schemas.microsoft.com/office/drawing/2014/main" id="{71F169DB-814C-4CAD-9C34-656F96DE7011}"/>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830628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乳児院では乳幼児（</a:t>
            </a:r>
            <a:r>
              <a:rPr lang="ja-JP" altLang="en-US" dirty="0" smtClean="0"/>
              <a:t>おおむね</a:t>
            </a:r>
            <a:r>
              <a:rPr lang="en-US" altLang="ja-JP" dirty="0" smtClean="0"/>
              <a:t>0</a:t>
            </a:r>
            <a:r>
              <a:rPr lang="ja-JP" altLang="en-US" dirty="0" smtClean="0"/>
              <a:t>～</a:t>
            </a:r>
            <a:r>
              <a:rPr lang="en-US" altLang="ja-JP" dirty="0"/>
              <a:t>2</a:t>
            </a:r>
            <a:r>
              <a:rPr lang="ja-JP" altLang="en-US" dirty="0" smtClean="0"/>
              <a:t>歳</a:t>
            </a:r>
            <a:r>
              <a:rPr lang="ja-JP" altLang="en-US" dirty="0"/>
              <a:t>、措置延長によっては就学前まで）の生活と成長を必要に応じて支えます。</a:t>
            </a:r>
            <a:endParaRPr lang="en-US" altLang="ja-JP" dirty="0"/>
          </a:p>
          <a:p>
            <a:r>
              <a:rPr lang="ja-JP" altLang="en-US" dirty="0"/>
              <a:t>　＊児童福祉法第三七条　参照</a:t>
            </a:r>
          </a:p>
          <a:p>
            <a:r>
              <a:rPr lang="ja-JP" altLang="en-US" dirty="0"/>
              <a:t>　そして、乳児院では様々な専門職が、それぞれの専門性を活かして、「チーム」として養育にあたります。特に、児童福祉施設の設備及び運営に関する基準（以下、基準）などから乳児院の専門職員がそれぞれの立場で役割があり、位置づけられていることを確認しましょう。</a:t>
            </a:r>
          </a:p>
          <a:p>
            <a:r>
              <a:rPr lang="ja-JP" altLang="en-US" dirty="0"/>
              <a:t>　基準では、小児科の診療に相当の経験を有する医師又は嘱託医、看護師（保育士・児童指導員）、個別対応職員、家庭支援専門相談員</a:t>
            </a:r>
            <a:r>
              <a:rPr lang="ja-JP" altLang="en-US" dirty="0" smtClean="0"/>
              <a:t>、栄養士</a:t>
            </a:r>
            <a:r>
              <a:rPr lang="ja-JP" altLang="en-US" dirty="0"/>
              <a:t>及び調理員を置かなければ</a:t>
            </a:r>
            <a:r>
              <a:rPr lang="ja-JP" altLang="en-US" dirty="0" smtClean="0"/>
              <a:t>ならない、と</a:t>
            </a:r>
            <a:r>
              <a:rPr lang="ja-JP" altLang="en-US" dirty="0"/>
              <a:t>されています。これらの複数の専門職がチームと</a:t>
            </a:r>
            <a:r>
              <a:rPr lang="ja-JP" altLang="en-US" dirty="0" smtClean="0"/>
              <a:t>して連携しながら実践</a:t>
            </a:r>
            <a:r>
              <a:rPr lang="ja-JP" altLang="en-US" dirty="0"/>
              <a:t>に</a:t>
            </a:r>
            <a:r>
              <a:rPr lang="ja-JP" altLang="en-US" dirty="0" smtClean="0"/>
              <a:t>向かうこと</a:t>
            </a:r>
            <a:r>
              <a:rPr lang="ja-JP" altLang="en-US" dirty="0"/>
              <a:t>が期待されます。</a:t>
            </a:r>
            <a:endParaRPr lang="en-US" altLang="ja-JP" dirty="0"/>
          </a:p>
          <a:p>
            <a:endParaRPr lang="ja-JP" altLang="en-US" dirty="0"/>
          </a:p>
          <a:p>
            <a:r>
              <a:rPr lang="ja-JP" altLang="en-US" dirty="0" smtClean="0"/>
              <a:t>　全国</a:t>
            </a:r>
            <a:r>
              <a:rPr lang="ja-JP" altLang="en-US" dirty="0"/>
              <a:t>乳児福祉協議会　</a:t>
            </a:r>
            <a:r>
              <a:rPr lang="en-US" altLang="ja-JP" dirty="0"/>
              <a:t>『</a:t>
            </a:r>
            <a:r>
              <a:rPr lang="ja-JP" altLang="en-US" dirty="0"/>
              <a:t>改訂新版 乳児院養育指針</a:t>
            </a:r>
            <a:r>
              <a:rPr lang="en-US" altLang="ja-JP" dirty="0"/>
              <a:t>』</a:t>
            </a:r>
            <a:r>
              <a:rPr lang="ja-JP" altLang="en-US" dirty="0"/>
              <a:t>、</a:t>
            </a:r>
            <a:r>
              <a:rPr lang="en-US" altLang="ja-JP" dirty="0"/>
              <a:t>『</a:t>
            </a:r>
            <a:r>
              <a:rPr lang="ja-JP" altLang="en-US" dirty="0"/>
              <a:t>乳児院の研修体系</a:t>
            </a:r>
            <a:r>
              <a:rPr lang="en-US" altLang="ja-JP" dirty="0"/>
              <a:t>―</a:t>
            </a:r>
            <a:r>
              <a:rPr lang="ja-JP" altLang="en-US" dirty="0"/>
              <a:t>人材育成のための指針</a:t>
            </a:r>
            <a:r>
              <a:rPr lang="en-US" altLang="ja-JP" dirty="0"/>
              <a:t>』</a:t>
            </a:r>
            <a:r>
              <a:rPr lang="ja-JP" altLang="en-US" dirty="0"/>
              <a:t>　、などに</a:t>
            </a:r>
            <a:r>
              <a:rPr lang="ja-JP" altLang="en-US" dirty="0" smtClean="0"/>
              <a:t>よって乳児院</a:t>
            </a:r>
            <a:r>
              <a:rPr lang="ja-JP" altLang="en-US" dirty="0"/>
              <a:t>、専門職チームによって</a:t>
            </a:r>
            <a:r>
              <a:rPr lang="ja-JP" altLang="en-US" dirty="0" smtClean="0"/>
              <a:t>目指して</a:t>
            </a:r>
            <a:r>
              <a:rPr lang="ja-JP" altLang="en-US" dirty="0"/>
              <a:t>いる専門性の理解やそれを活かした役割などの理解が得られます。</a:t>
            </a:r>
            <a:endParaRPr lang="en-US" altLang="ja-JP" dirty="0"/>
          </a:p>
          <a:p>
            <a:endParaRPr lang="en-US" altLang="ja-JP" dirty="0"/>
          </a:p>
          <a:p>
            <a:r>
              <a:rPr lang="ja-JP" altLang="en-US" dirty="0"/>
              <a:t>　さらに、乳幼児期の子どもの特徴を踏まえ、発達上の特徴から生活と成長のために必要な環境、養育等についての専門的知識や技術</a:t>
            </a:r>
            <a:r>
              <a:rPr lang="ja-JP" altLang="en-US" dirty="0" smtClean="0"/>
              <a:t>を身につけること</a:t>
            </a:r>
            <a:r>
              <a:rPr lang="ja-JP" altLang="en-US" dirty="0"/>
              <a:t>も</a:t>
            </a:r>
            <a:r>
              <a:rPr lang="ja-JP" altLang="en-US" dirty="0" smtClean="0"/>
              <a:t>大切です</a:t>
            </a:r>
            <a:r>
              <a:rPr lang="ja-JP" altLang="en-US" dirty="0"/>
              <a:t>。</a:t>
            </a:r>
          </a:p>
          <a:p>
            <a:r>
              <a:rPr lang="ja-JP" altLang="en-US" dirty="0"/>
              <a:t>　例えば、乳児院の養育は「在園期間だけの養育過程だけで無く、「生涯」にわたる人間形成の基礎を培うという視野を持って望む必要がある」ことや、「乳児が養育者とともに時と場所を共有し、共感し、応答性のある環境の中で、生理的、心理的、社会的に要求が充足されること」などが基本となります。（「改訂新版　乳児院養育指針</a:t>
            </a:r>
            <a:r>
              <a:rPr lang="ja-JP" altLang="en-US" dirty="0" smtClean="0"/>
              <a:t>」</a:t>
            </a:r>
            <a:r>
              <a:rPr lang="en-US" altLang="ja-JP" dirty="0" smtClean="0"/>
              <a:t>1</a:t>
            </a:r>
            <a:r>
              <a:rPr lang="ja-JP" altLang="en-US" dirty="0" smtClean="0"/>
              <a:t>章</a:t>
            </a:r>
            <a:r>
              <a:rPr lang="ja-JP" altLang="en-US" dirty="0"/>
              <a:t>）</a:t>
            </a:r>
            <a:endParaRPr lang="en-US" altLang="ja-JP" dirty="0"/>
          </a:p>
          <a:p>
            <a:r>
              <a:rPr lang="ja-JP" altLang="en-US" dirty="0"/>
              <a:t>　それらの実現のために、法制度に規定されていることとあわせて、それぞれの乳児院の養育の原則や理念等を確認しましょう。</a:t>
            </a:r>
            <a:endParaRPr lang="en-US" altLang="ja-JP" dirty="0"/>
          </a:p>
        </p:txBody>
      </p:sp>
      <p:sp>
        <p:nvSpPr>
          <p:cNvPr id="4" name="スライド番号プレースホルダー 3"/>
          <p:cNvSpPr>
            <a:spLocks noGrp="1"/>
          </p:cNvSpPr>
          <p:nvPr>
            <p:ph type="sldNum" sz="quarter" idx="10"/>
          </p:nvPr>
        </p:nvSpPr>
        <p:spPr/>
        <p:txBody>
          <a:bodyPr/>
          <a:lstStyle/>
          <a:p>
            <a:pPr lvl="0"/>
            <a:fld id="{01642974-726A-4523-8A7D-A37E110B7834}" type="slidenum">
              <a:rPr lang="ja-JP" altLang="en-US" noProof="0" smtClean="0"/>
              <a:pPr lvl="0"/>
              <a:t>21</a:t>
            </a:fld>
            <a:endParaRPr lang="ja-JP" altLang="en-US" noProof="0" dirty="0"/>
          </a:p>
        </p:txBody>
      </p:sp>
      <p:sp>
        <p:nvSpPr>
          <p:cNvPr id="7" name="スライド イメージ プレースホルダー 6">
            <a:extLst>
              <a:ext uri="{FF2B5EF4-FFF2-40B4-BE49-F238E27FC236}">
                <a16:creationId xmlns="" xmlns:a16="http://schemas.microsoft.com/office/drawing/2014/main" id="{1B2FF00D-7A02-400C-8830-A045047861B6}"/>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4264004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＊「乳児院における小規模化あり方検討委員会」（平成</a:t>
            </a:r>
            <a:r>
              <a:rPr lang="en-US" altLang="ja-JP" dirty="0"/>
              <a:t>25</a:t>
            </a:r>
            <a:r>
              <a:rPr lang="ja-JP" altLang="en-US" dirty="0"/>
              <a:t>年度）の報告　参照</a:t>
            </a:r>
          </a:p>
          <a:p>
            <a:r>
              <a:rPr lang="ja-JP" altLang="en-US" dirty="0"/>
              <a:t>　各乳児院の具体的な実践や全乳協が示してきた展望からも、乳児院がこれまで果たしてきた、あるいはこれからも期待される専門性の基本は</a:t>
            </a:r>
            <a:r>
              <a:rPr lang="ja-JP" altLang="en-US" dirty="0" smtClean="0"/>
              <a:t>大きく</a:t>
            </a:r>
            <a:r>
              <a:rPr lang="en-US" altLang="ja-JP" dirty="0" smtClean="0"/>
              <a:t>2</a:t>
            </a:r>
            <a:r>
              <a:rPr lang="ja-JP" altLang="en-US" dirty="0" err="1" smtClean="0"/>
              <a:t>つの</a:t>
            </a:r>
            <a:r>
              <a:rPr lang="ja-JP" altLang="en-US" dirty="0"/>
              <a:t>側面から</a:t>
            </a:r>
            <a:r>
              <a:rPr lang="ja-JP" altLang="en-US" dirty="0" smtClean="0"/>
              <a:t>捉えることができます。 </a:t>
            </a:r>
            <a:endParaRPr lang="en-US" altLang="ja-JP" dirty="0"/>
          </a:p>
          <a:p>
            <a:endParaRPr lang="ja-JP" altLang="en-US" dirty="0"/>
          </a:p>
          <a:p>
            <a:r>
              <a:rPr lang="ja-JP" altLang="en-US" dirty="0"/>
              <a:t>（１</a:t>
            </a:r>
            <a:r>
              <a:rPr lang="ja-JP" altLang="en-US" dirty="0" smtClean="0"/>
              <a:t>）子ども</a:t>
            </a:r>
            <a:r>
              <a:rPr lang="ja-JP" altLang="en-US" dirty="0"/>
              <a:t>の個の状態に応じた養育の専門性  </a:t>
            </a:r>
          </a:p>
          <a:p>
            <a:r>
              <a:rPr lang="ja-JP" altLang="en-US" dirty="0" smtClean="0"/>
              <a:t>①子ども</a:t>
            </a:r>
            <a:r>
              <a:rPr lang="ja-JP" altLang="en-US" dirty="0"/>
              <a:t>の個の状態に応じ、子どもの成長発達と生活を支える</a:t>
            </a:r>
            <a:r>
              <a:rPr lang="ja-JP" altLang="en-US" dirty="0" smtClean="0"/>
              <a:t>養育の</a:t>
            </a:r>
            <a:r>
              <a:rPr lang="ja-JP" altLang="en-US" dirty="0"/>
              <a:t>専門性</a:t>
            </a:r>
            <a:r>
              <a:rPr lang="en-US" altLang="ja-JP" dirty="0"/>
              <a:t> </a:t>
            </a:r>
          </a:p>
          <a:p>
            <a:r>
              <a:rPr lang="en-US" altLang="ja-JP" dirty="0"/>
              <a:t>②</a:t>
            </a:r>
            <a:r>
              <a:rPr lang="ja-JP" altLang="en-US" dirty="0"/>
              <a:t>「個々の子どもの特別なニーズに対する専門的ケア」を行う</a:t>
            </a:r>
            <a:r>
              <a:rPr lang="ja-JP" altLang="en-US" dirty="0" smtClean="0"/>
              <a:t>ための</a:t>
            </a:r>
            <a:r>
              <a:rPr lang="ja-JP" altLang="en-US" dirty="0"/>
              <a:t>専門性（より専門的なケアを必要とする子どもを養育すること の専門性） </a:t>
            </a:r>
          </a:p>
          <a:p>
            <a:r>
              <a:rPr lang="ja-JP" altLang="en-US" dirty="0"/>
              <a:t>（２</a:t>
            </a:r>
            <a:r>
              <a:rPr lang="ja-JP" altLang="en-US" dirty="0" smtClean="0"/>
              <a:t>）子ども</a:t>
            </a:r>
            <a:r>
              <a:rPr lang="ja-JP" altLang="en-US" dirty="0"/>
              <a:t>の育ちを保護者・地域へ帰していく施設としての専門性  </a:t>
            </a:r>
          </a:p>
          <a:p>
            <a:r>
              <a:rPr lang="ja-JP" altLang="en-US" dirty="0" smtClean="0"/>
              <a:t>①分離後</a:t>
            </a:r>
            <a:r>
              <a:rPr lang="ja-JP" altLang="en-US" dirty="0"/>
              <a:t>の親子関係調整</a:t>
            </a:r>
            <a:r>
              <a:rPr lang="en-US" altLang="ja-JP" dirty="0"/>
              <a:t> </a:t>
            </a:r>
          </a:p>
          <a:p>
            <a:r>
              <a:rPr lang="en-US" altLang="ja-JP" dirty="0" smtClean="0"/>
              <a:t>②</a:t>
            </a:r>
            <a:r>
              <a:rPr lang="ja-JP" altLang="en-US" dirty="0" smtClean="0"/>
              <a:t>家庭</a:t>
            </a:r>
            <a:r>
              <a:rPr lang="ja-JP" altLang="en-US" dirty="0"/>
              <a:t>と社会資源をつなぐ</a:t>
            </a:r>
            <a:endParaRPr lang="en-US" altLang="ja-JP" dirty="0"/>
          </a:p>
          <a:p>
            <a:endParaRPr lang="en-US" altLang="ja-JP" dirty="0"/>
          </a:p>
          <a:p>
            <a:r>
              <a:rPr lang="ja-JP" altLang="en-US" dirty="0"/>
              <a:t>　さらに、「新しい社会的養育ビジョン」（新たな社会的養育の在り方に関する</a:t>
            </a:r>
            <a:r>
              <a:rPr lang="ja-JP" altLang="en-US" dirty="0" smtClean="0"/>
              <a:t>検討会、平成</a:t>
            </a:r>
            <a:r>
              <a:rPr lang="en-US" altLang="ja-JP" dirty="0" smtClean="0"/>
              <a:t>29</a:t>
            </a:r>
            <a:r>
              <a:rPr lang="ja-JP" altLang="en-US" dirty="0" smtClean="0"/>
              <a:t>年</a:t>
            </a:r>
            <a:r>
              <a:rPr lang="en-US" altLang="ja-JP" dirty="0" smtClean="0"/>
              <a:t>8</a:t>
            </a:r>
            <a:r>
              <a:rPr lang="ja-JP" altLang="en-US" dirty="0" smtClean="0"/>
              <a:t>月</a:t>
            </a:r>
            <a:r>
              <a:rPr lang="en-US" altLang="ja-JP" dirty="0" smtClean="0"/>
              <a:t>2</a:t>
            </a:r>
            <a:r>
              <a:rPr lang="ja-JP" altLang="en-US" dirty="0" smtClean="0"/>
              <a:t>日）</a:t>
            </a:r>
            <a:r>
              <a:rPr lang="ja-JP" altLang="en-US" dirty="0"/>
              <a:t>に、社会的養育や乳児院に求められる役割等が示されていることから、その課題等も確認しておきましょう。</a:t>
            </a:r>
            <a:endParaRPr lang="en-US" altLang="ja-JP" dirty="0"/>
          </a:p>
        </p:txBody>
      </p:sp>
      <p:sp>
        <p:nvSpPr>
          <p:cNvPr id="4" name="スライド番号プレースホルダー 3"/>
          <p:cNvSpPr>
            <a:spLocks noGrp="1"/>
          </p:cNvSpPr>
          <p:nvPr>
            <p:ph type="sldNum" sz="quarter" idx="10"/>
          </p:nvPr>
        </p:nvSpPr>
        <p:spPr/>
        <p:txBody>
          <a:bodyPr/>
          <a:lstStyle/>
          <a:p>
            <a:pPr lvl="0"/>
            <a:fld id="{D972CBA5-B213-4645-AEC4-808CA93610A6}" type="slidenum">
              <a:rPr lang="ja-JP" altLang="en-US" noProof="0" smtClean="0"/>
              <a:pPr lvl="0"/>
              <a:t>22</a:t>
            </a:fld>
            <a:endParaRPr lang="ja-JP" altLang="en-US" noProof="0" dirty="0"/>
          </a:p>
        </p:txBody>
      </p:sp>
      <p:sp>
        <p:nvSpPr>
          <p:cNvPr id="7" name="スライド イメージ プレースホルダー 6">
            <a:extLst>
              <a:ext uri="{FF2B5EF4-FFF2-40B4-BE49-F238E27FC236}">
                <a16:creationId xmlns="" xmlns:a16="http://schemas.microsoft.com/office/drawing/2014/main" id="{CCDD9134-EE6C-4248-A98C-C3F8563F1581}"/>
              </a:ext>
            </a:extLst>
          </p:cNvPr>
          <p:cNvSpPr>
            <a:spLocks noGrp="1" noRot="1" noChangeAspect="1"/>
          </p:cNvSpPr>
          <p:nvPr>
            <p:ph type="sldImg"/>
          </p:nvPr>
        </p:nvSpPr>
        <p:spPr/>
      </p:sp>
    </p:spTree>
    <p:extLst>
      <p:ext uri="{BB962C8B-B14F-4D97-AF65-F5344CB8AC3E}">
        <p14:creationId xmlns:p14="http://schemas.microsoft.com/office/powerpoint/2010/main" val="3439357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児童</a:t>
            </a:r>
            <a:r>
              <a:rPr lang="ja-JP" altLang="en-US" dirty="0"/>
              <a:t>福祉施設の職員は、</a:t>
            </a:r>
            <a:r>
              <a:rPr lang="ja-JP" altLang="en-US" dirty="0" smtClean="0"/>
              <a:t>専門的知識および技能</a:t>
            </a:r>
            <a:r>
              <a:rPr lang="ja-JP" altLang="en-US" dirty="0"/>
              <a:t>の向上等が求められています。（児童福祉施設の設備及び運営に関する基準より）</a:t>
            </a:r>
          </a:p>
          <a:p>
            <a:r>
              <a:rPr lang="ja-JP" altLang="en-US" dirty="0" smtClean="0"/>
              <a:t>　乳児院</a:t>
            </a:r>
            <a:r>
              <a:rPr lang="ja-JP" altLang="en-US" dirty="0"/>
              <a:t>においても、養育の質を常に高めるために、職員一人ひとりが計画的に研修を 受け、スキルアップを図っていきましょう。</a:t>
            </a:r>
            <a:br>
              <a:rPr lang="ja-JP" altLang="en-US" dirty="0"/>
            </a:br>
            <a:r>
              <a:rPr lang="ja-JP" altLang="en-US" dirty="0"/>
              <a:t>　乳児院職員に期待されている、実践の向上につながる学びや研鑽については</a:t>
            </a:r>
            <a:r>
              <a:rPr lang="en-US" altLang="ja-JP" dirty="0"/>
              <a:t>『</a:t>
            </a:r>
            <a:r>
              <a:rPr lang="ja-JP" altLang="en-US" dirty="0"/>
              <a:t>改訂 乳児院の研修体系</a:t>
            </a:r>
            <a:r>
              <a:rPr lang="en-US" altLang="ja-JP" dirty="0"/>
              <a:t>』 </a:t>
            </a:r>
            <a:r>
              <a:rPr lang="ja-JP" altLang="en-US" dirty="0"/>
              <a:t>によって、参照しておきましょう。</a:t>
            </a:r>
            <a:endParaRPr lang="en-US" altLang="ja-JP" dirty="0"/>
          </a:p>
          <a:p>
            <a:endParaRPr lang="en-US" altLang="ja-JP" dirty="0" smtClean="0"/>
          </a:p>
          <a:p>
            <a:r>
              <a:rPr lang="ja-JP" altLang="en-US" dirty="0" smtClean="0"/>
              <a:t>　「</a:t>
            </a:r>
            <a:r>
              <a:rPr lang="ja-JP" altLang="en-US" dirty="0"/>
              <a:t>乳児院職員に求められる専門性」に以下のことが触れられています。</a:t>
            </a:r>
          </a:p>
          <a:p>
            <a:r>
              <a:rPr lang="ja-JP" altLang="en-US" dirty="0"/>
              <a:t>（</a:t>
            </a:r>
            <a:r>
              <a:rPr lang="en-US" altLang="ja-JP" dirty="0"/>
              <a:t>『</a:t>
            </a:r>
            <a:r>
              <a:rPr lang="ja-JP" altLang="en-US" dirty="0"/>
              <a:t>乳児院の研修体系</a:t>
            </a:r>
            <a:r>
              <a:rPr lang="en-US" altLang="ja-JP" dirty="0"/>
              <a:t>―</a:t>
            </a:r>
            <a:r>
              <a:rPr lang="ja-JP" altLang="en-US" dirty="0"/>
              <a:t>人材育成のための指針</a:t>
            </a:r>
            <a:r>
              <a:rPr lang="en-US" altLang="ja-JP" dirty="0"/>
              <a:t>』</a:t>
            </a:r>
            <a:r>
              <a:rPr lang="ja-JP" altLang="en-US" dirty="0"/>
              <a:t>　より）</a:t>
            </a:r>
          </a:p>
          <a:p>
            <a:r>
              <a:rPr lang="ja-JP" altLang="en-US" dirty="0"/>
              <a:t>・乳幼児の健全な発育・発達を保障できる養育環境を構築するために必要な価値観・知識・技術　</a:t>
            </a:r>
          </a:p>
          <a:p>
            <a:r>
              <a:rPr lang="ja-JP" altLang="en-US" dirty="0"/>
              <a:t>・乳幼児への応答的環境の中核を担う養育者として必要な価値観・知識・技術</a:t>
            </a:r>
          </a:p>
          <a:p>
            <a:r>
              <a:rPr lang="ja-JP" altLang="en-US" dirty="0"/>
              <a:t>・他分野協働チームにおける自らの専門領域</a:t>
            </a:r>
            <a:r>
              <a:rPr lang="en-US" altLang="ja-JP" dirty="0"/>
              <a:t>(</a:t>
            </a:r>
            <a:r>
              <a:rPr lang="ja-JP" altLang="en-US" dirty="0"/>
              <a:t>保育・看護・心理・ソーシャルワーク・栄養等</a:t>
            </a:r>
            <a:r>
              <a:rPr lang="en-US" altLang="ja-JP" dirty="0"/>
              <a:t>)</a:t>
            </a:r>
            <a:r>
              <a:rPr lang="ja-JP" altLang="en-US" dirty="0"/>
              <a:t>の位置付けと統合</a:t>
            </a:r>
            <a:endParaRPr lang="en-US" altLang="ja-JP" dirty="0"/>
          </a:p>
          <a:p>
            <a:r>
              <a:rPr lang="ja-JP" altLang="en-US" dirty="0"/>
              <a:t>・乳幼児の保護者を支援するために必要な価値観・知識・技術</a:t>
            </a:r>
          </a:p>
          <a:p>
            <a:r>
              <a:rPr lang="ja-JP" altLang="en-US" dirty="0"/>
              <a:t>・児童家庭福祉制度と関連する法律の理解</a:t>
            </a:r>
          </a:p>
          <a:p>
            <a:r>
              <a:rPr lang="ja-JP" altLang="en-US" dirty="0"/>
              <a:t>・組織の一員として必要な価値観・知識・技術</a:t>
            </a:r>
          </a:p>
          <a:p>
            <a:r>
              <a:rPr lang="ja-JP" altLang="en-US" dirty="0"/>
              <a:t>・地域社会と関わりを持つ養育者として必要な価値観・社会性</a:t>
            </a:r>
            <a:endParaRPr lang="en-US" altLang="ja-JP" dirty="0"/>
          </a:p>
          <a:p>
            <a:endParaRPr lang="en-US" altLang="ja-JP" dirty="0" smtClean="0"/>
          </a:p>
          <a:p>
            <a:r>
              <a:rPr lang="ja-JP" altLang="en-US" dirty="0" smtClean="0"/>
              <a:t>　初任</a:t>
            </a:r>
            <a:r>
              <a:rPr lang="ja-JP" altLang="en-US" dirty="0"/>
              <a:t>職員として求められている内容としては　以下のように提示されています。</a:t>
            </a:r>
            <a:endParaRPr lang="en-US" altLang="ja-JP" dirty="0"/>
          </a:p>
          <a:p>
            <a:r>
              <a:rPr lang="ja-JP" altLang="en-US" dirty="0"/>
              <a:t>・乳児院の人材育成体系を理解し、「学んでいこう」との姿勢を身につける</a:t>
            </a:r>
          </a:p>
          <a:p>
            <a:r>
              <a:rPr lang="ja-JP" altLang="en-US" dirty="0"/>
              <a:t>・積極的に会議や研修等に参加し、意見を述べることができる</a:t>
            </a:r>
          </a:p>
          <a:p>
            <a:r>
              <a:rPr lang="ja-JP" altLang="en-US" dirty="0"/>
              <a:t>・子どもの権利擁護の理念を理解し、それにのっとった養育ができる</a:t>
            </a:r>
          </a:p>
          <a:p>
            <a:r>
              <a:rPr lang="ja-JP" altLang="en-US" dirty="0"/>
              <a:t>・社会的養護に関する制度や法律について理解し、それにのっとった養育ができる</a:t>
            </a:r>
          </a:p>
          <a:p>
            <a:r>
              <a:rPr lang="ja-JP" altLang="en-US" dirty="0"/>
              <a:t>・子どもの事故防止のための視点を理解し、具体的な対応をとることができる</a:t>
            </a:r>
          </a:p>
          <a:p>
            <a:r>
              <a:rPr lang="ja-JP" altLang="en-US" dirty="0"/>
              <a:t>・乳幼児の疾病や障害を理解し、医療との連携のもと適切な保育看護ができる</a:t>
            </a:r>
          </a:p>
          <a:p>
            <a:r>
              <a:rPr lang="ja-JP" altLang="en-US" dirty="0"/>
              <a:t>・乳幼児の基本的な発達と生活のあり方を理解し、適切な養育を行うことがきできる</a:t>
            </a:r>
          </a:p>
          <a:p>
            <a:r>
              <a:rPr lang="ja-JP" altLang="en-US" dirty="0"/>
              <a:t>・乳幼児の行動記録を適切に残すなど、情報の共有を図ることができる</a:t>
            </a:r>
          </a:p>
          <a:p>
            <a:r>
              <a:rPr lang="ja-JP" altLang="en-US" dirty="0"/>
              <a:t>・他職種チームのなかで、他職種の役割を認識するとともに、自らの専門的役割が認識できる</a:t>
            </a:r>
          </a:p>
          <a:p>
            <a:r>
              <a:rPr lang="ja-JP" altLang="en-US" dirty="0"/>
              <a:t>・保護者に適切に対応し、必要な情報を伝えるとともに、保護者のニーズを受けとめ、子どもの養育に反映することができる</a:t>
            </a:r>
          </a:p>
          <a:p>
            <a:r>
              <a:rPr lang="ja-JP" altLang="en-US" dirty="0"/>
              <a:t>・社会人としての適切な行動がとれる</a:t>
            </a:r>
          </a:p>
          <a:p>
            <a:r>
              <a:rPr lang="ja-JP" altLang="en-US" dirty="0"/>
              <a:t>・里親制度について、現状と課題を理解する</a:t>
            </a:r>
            <a:endParaRPr lang="en-US" altLang="ja-JP" dirty="0"/>
          </a:p>
          <a:p>
            <a:endParaRPr lang="en-US" altLang="ja-JP" dirty="0"/>
          </a:p>
          <a:p>
            <a:endParaRPr lang="ja-JP" altLang="en-US" dirty="0"/>
          </a:p>
          <a:p>
            <a:endParaRPr lang="ja-JP" altLang="en-US" dirty="0"/>
          </a:p>
        </p:txBody>
      </p:sp>
      <p:sp>
        <p:nvSpPr>
          <p:cNvPr id="4" name="スライド番号プレースホルダー 3"/>
          <p:cNvSpPr>
            <a:spLocks noGrp="1"/>
          </p:cNvSpPr>
          <p:nvPr>
            <p:ph type="sldNum" sz="quarter" idx="10"/>
          </p:nvPr>
        </p:nvSpPr>
        <p:spPr/>
        <p:txBody>
          <a:bodyPr/>
          <a:lstStyle/>
          <a:p>
            <a:pPr lvl="0"/>
            <a:fld id="{01642974-726A-4523-8A7D-A37E110B7834}" type="slidenum">
              <a:rPr lang="ja-JP" altLang="en-US" noProof="0" smtClean="0"/>
              <a:pPr lvl="0"/>
              <a:t>23</a:t>
            </a:fld>
            <a:endParaRPr lang="ja-JP" altLang="en-US" noProof="0" dirty="0"/>
          </a:p>
        </p:txBody>
      </p:sp>
      <p:sp>
        <p:nvSpPr>
          <p:cNvPr id="7" name="スライド イメージ プレースホルダー 6">
            <a:extLst>
              <a:ext uri="{FF2B5EF4-FFF2-40B4-BE49-F238E27FC236}">
                <a16:creationId xmlns="" xmlns:a16="http://schemas.microsoft.com/office/drawing/2014/main" id="{FF2CEE14-9074-4F4E-8950-502D4E04C834}"/>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584860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スーパービジョンとは、施設や機関において、スーパーバイザーによって行われる専門職を育成する過程であり、乳児院としての役割を効果的に果たすことにつながります。</a:t>
            </a:r>
            <a:endParaRPr lang="en-US" altLang="ja-JP" dirty="0"/>
          </a:p>
          <a:p>
            <a:r>
              <a:rPr lang="ja-JP" altLang="en-US" dirty="0"/>
              <a:t>　スーパービジョンは新任職員から活用していき、専門職として経験を積む経過すべてにおいて必要とされます。</a:t>
            </a:r>
            <a:endParaRPr lang="en-US" altLang="ja-JP" dirty="0"/>
          </a:p>
          <a:p>
            <a:r>
              <a:rPr lang="ja-JP" altLang="en-US" dirty="0"/>
              <a:t>新任職員として、組織の中でスーパービジョンがどのような目的で活用されるか、また、実際にどのような形態や構造の中で受け、活用するかということを理解しましょう</a:t>
            </a:r>
            <a:r>
              <a:rPr lang="ja-JP" altLang="en-US" dirty="0" smtClean="0"/>
              <a:t>。</a:t>
            </a:r>
            <a:endParaRPr lang="en-US" altLang="ja-JP" dirty="0"/>
          </a:p>
          <a:p>
            <a:endParaRPr lang="en-US" altLang="ja-JP" dirty="0" smtClean="0"/>
          </a:p>
          <a:p>
            <a:r>
              <a:rPr lang="ja-JP" altLang="en-US" dirty="0"/>
              <a:t>　</a:t>
            </a:r>
            <a:r>
              <a:rPr lang="ja-JP" altLang="en-US" dirty="0" smtClean="0"/>
              <a:t>スーパービジョン</a:t>
            </a:r>
            <a:r>
              <a:rPr lang="ja-JP" altLang="en-US" dirty="0"/>
              <a:t>の機能としては、よく知られるものとして、支持的機能、教育的機能、管理的な機能があります</a:t>
            </a:r>
            <a:r>
              <a:rPr lang="ja-JP" altLang="en-US" dirty="0" smtClean="0"/>
              <a:t>。</a:t>
            </a:r>
            <a:endParaRPr lang="en-US" altLang="ja-JP" dirty="0" smtClean="0"/>
          </a:p>
          <a:p>
            <a:r>
              <a:rPr lang="ja-JP" altLang="en-US" dirty="0" smtClean="0"/>
              <a:t>・教育的機能</a:t>
            </a:r>
            <a:r>
              <a:rPr lang="en-US" altLang="ja-JP" dirty="0" smtClean="0"/>
              <a:t>…</a:t>
            </a:r>
            <a:r>
              <a:rPr lang="ja-JP" altLang="en-US" dirty="0" smtClean="0"/>
              <a:t>ワーカー</a:t>
            </a:r>
            <a:r>
              <a:rPr lang="ja-JP" altLang="en-US" dirty="0"/>
              <a:t>の専門知識、技術の発展、改善および処遇におけるワーカーの自立を</a:t>
            </a:r>
            <a:r>
              <a:rPr lang="ja-JP" altLang="en-US" dirty="0" smtClean="0"/>
              <a:t>促す</a:t>
            </a:r>
            <a:endParaRPr lang="en-US" altLang="ja-JP" dirty="0" smtClean="0"/>
          </a:p>
          <a:p>
            <a:r>
              <a:rPr lang="ja-JP" altLang="en-US" dirty="0" smtClean="0"/>
              <a:t>・管理的機能</a:t>
            </a:r>
            <a:r>
              <a:rPr lang="en-US" altLang="ja-JP" dirty="0" smtClean="0"/>
              <a:t>…</a:t>
            </a:r>
            <a:r>
              <a:rPr lang="ja-JP" altLang="en-US" dirty="0" smtClean="0"/>
              <a:t>ワーカー</a:t>
            </a:r>
            <a:r>
              <a:rPr lang="ja-JP" altLang="en-US" dirty="0"/>
              <a:t>が効果的に働ける環境を創り、専門的機能が発揮されるように、また、組織の一員として活動できるようにワーカーを管理</a:t>
            </a:r>
            <a:r>
              <a:rPr lang="ja-JP" altLang="en-US" dirty="0" smtClean="0"/>
              <a:t>する</a:t>
            </a:r>
            <a:endParaRPr lang="en-US" altLang="ja-JP" dirty="0" smtClean="0"/>
          </a:p>
          <a:p>
            <a:r>
              <a:rPr lang="ja-JP" altLang="en-US" dirty="0" smtClean="0"/>
              <a:t>・支持援助</a:t>
            </a:r>
            <a:r>
              <a:rPr lang="en-US" altLang="ja-JP" dirty="0" smtClean="0"/>
              <a:t>…</a:t>
            </a:r>
            <a:r>
              <a:rPr lang="ja-JP" altLang="en-US" dirty="0" smtClean="0"/>
              <a:t>難問</a:t>
            </a:r>
            <a:r>
              <a:rPr lang="ja-JP" altLang="en-US" dirty="0"/>
              <a:t>に直面し過度なストレスを抱えたりしてしまわないように、また順調に仕事がはかどるように精神面や情緒面でワーカーを支持</a:t>
            </a:r>
            <a:r>
              <a:rPr lang="ja-JP" altLang="en-US" dirty="0" smtClean="0"/>
              <a:t>する</a:t>
            </a:r>
            <a:endParaRPr lang="en-US" altLang="ja-JP" dirty="0" smtClean="0"/>
          </a:p>
          <a:p>
            <a:r>
              <a:rPr lang="ja-JP" altLang="en-US" dirty="0" smtClean="0"/>
              <a:t>（</a:t>
            </a:r>
            <a:r>
              <a:rPr lang="ja-JP" altLang="en-US" dirty="0"/>
              <a:t>参考文献：野村豊子「序章」　一般社団法人　日本社会福祉教育学校連盟</a:t>
            </a:r>
            <a:r>
              <a:rPr lang="en-US" altLang="ja-JP" dirty="0"/>
              <a:t>『</a:t>
            </a:r>
            <a:r>
              <a:rPr lang="ja-JP" altLang="en-US" dirty="0"/>
              <a:t>ソーシャルワーク・スーパービジョン論</a:t>
            </a:r>
            <a:r>
              <a:rPr lang="en-US" altLang="ja-JP" dirty="0"/>
              <a:t>』2015</a:t>
            </a:r>
            <a:r>
              <a:rPr lang="ja-JP" altLang="en-US" dirty="0"/>
              <a:t>　中央法規））</a:t>
            </a:r>
          </a:p>
          <a:p>
            <a:endParaRPr lang="en-US" altLang="ja-JP" dirty="0" smtClean="0"/>
          </a:p>
          <a:p>
            <a:r>
              <a:rPr lang="ja-JP" altLang="en-US" dirty="0"/>
              <a:t>　</a:t>
            </a:r>
            <a:r>
              <a:rPr lang="ja-JP" altLang="en-US" dirty="0" smtClean="0"/>
              <a:t>スーパーバイザー</a:t>
            </a:r>
            <a:r>
              <a:rPr lang="ja-JP" altLang="en-US" dirty="0"/>
              <a:t>との間で、どのように実施するか、機会や方法、約束事などを相互に確認して進めていきます。</a:t>
            </a:r>
          </a:p>
          <a:p>
            <a:r>
              <a:rPr lang="ja-JP" altLang="en-US" dirty="0"/>
              <a:t>　</a:t>
            </a:r>
            <a:endParaRPr lang="en-US" altLang="ja-JP" dirty="0"/>
          </a:p>
          <a:p>
            <a:r>
              <a:rPr lang="ja-JP" altLang="en-US" dirty="0" smtClean="0"/>
              <a:t>　スーパーバイザー</a:t>
            </a:r>
            <a:r>
              <a:rPr lang="ja-JP" altLang="en-US" dirty="0"/>
              <a:t>と施設全体としての計画と個々の職員の資質や将来の希望を結びつけて中・長期の研修計画を立てていく上での要と</a:t>
            </a:r>
            <a:r>
              <a:rPr lang="ja-JP" altLang="en-US" dirty="0" smtClean="0"/>
              <a:t>なります。</a:t>
            </a:r>
            <a:endParaRPr lang="en-US" altLang="ja-JP" dirty="0" smtClean="0"/>
          </a:p>
          <a:p>
            <a:r>
              <a:rPr lang="ja-JP" altLang="en-US" dirty="0"/>
              <a:t>　</a:t>
            </a:r>
            <a:r>
              <a:rPr lang="ja-JP" altLang="en-US" dirty="0" smtClean="0"/>
              <a:t>研修</a:t>
            </a:r>
            <a:r>
              <a:rPr lang="ja-JP" altLang="en-US" dirty="0"/>
              <a:t>計画</a:t>
            </a:r>
            <a:r>
              <a:rPr lang="en-US" altLang="ja-JP" dirty="0"/>
              <a:t>,</a:t>
            </a:r>
            <a:r>
              <a:rPr lang="ja-JP" altLang="en-US" dirty="0"/>
              <a:t>課題等について相談、確認をしましょう。</a:t>
            </a:r>
          </a:p>
          <a:p>
            <a:r>
              <a:rPr lang="ja-JP" altLang="en-US" dirty="0"/>
              <a:t>・</a:t>
            </a:r>
            <a:r>
              <a:rPr lang="ja-JP" altLang="en-US" dirty="0" smtClean="0"/>
              <a:t>研修</a:t>
            </a:r>
            <a:r>
              <a:rPr lang="ja-JP" altLang="en-US" dirty="0"/>
              <a:t>を受けた結果の効果、影響などについてスーパービジョンの中でも確認することが出来る</a:t>
            </a:r>
          </a:p>
          <a:p>
            <a:r>
              <a:rPr lang="ja-JP" altLang="en-US" dirty="0"/>
              <a:t>・</a:t>
            </a:r>
            <a:r>
              <a:rPr lang="ja-JP" altLang="en-US" dirty="0" smtClean="0"/>
              <a:t>専門性</a:t>
            </a:r>
            <a:r>
              <a:rPr lang="ja-JP" altLang="en-US" dirty="0"/>
              <a:t>の向上、よりよい援助実践</a:t>
            </a:r>
          </a:p>
          <a:p>
            <a:endParaRPr lang="ja-JP" altLang="en-US" dirty="0"/>
          </a:p>
        </p:txBody>
      </p:sp>
      <p:sp>
        <p:nvSpPr>
          <p:cNvPr id="4" name="スライド番号プレースホルダー 3"/>
          <p:cNvSpPr>
            <a:spLocks noGrp="1"/>
          </p:cNvSpPr>
          <p:nvPr>
            <p:ph type="sldNum" sz="quarter" idx="10"/>
          </p:nvPr>
        </p:nvSpPr>
        <p:spPr/>
        <p:txBody>
          <a:bodyPr/>
          <a:lstStyle/>
          <a:p>
            <a:pPr lvl="0"/>
            <a:fld id="{01642974-726A-4523-8A7D-A37E110B7834}" type="slidenum">
              <a:rPr lang="ja-JP" altLang="en-US" noProof="0" smtClean="0"/>
              <a:pPr lvl="0"/>
              <a:t>24</a:t>
            </a:fld>
            <a:endParaRPr lang="ja-JP" altLang="en-US" noProof="0" dirty="0"/>
          </a:p>
        </p:txBody>
      </p:sp>
      <p:sp>
        <p:nvSpPr>
          <p:cNvPr id="7" name="スライド イメージ プレースホルダー 6">
            <a:extLst>
              <a:ext uri="{FF2B5EF4-FFF2-40B4-BE49-F238E27FC236}">
                <a16:creationId xmlns="" xmlns:a16="http://schemas.microsoft.com/office/drawing/2014/main" id="{8A41D564-656A-4EB1-8659-DE443CBD678E}"/>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390713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援助の現場では、個々の子どもや家族と関わる場面で、他者の目が届かないところで援助が行われることが少なからずあります。</a:t>
            </a:r>
            <a:endParaRPr lang="en-US" altLang="ja-JP" dirty="0"/>
          </a:p>
          <a:p>
            <a:r>
              <a:rPr lang="ja-JP" altLang="en-US" dirty="0" smtClean="0"/>
              <a:t>　社会的</a:t>
            </a:r>
            <a:r>
              <a:rPr lang="ja-JP" altLang="en-US" dirty="0"/>
              <a:t>な役割を担う援助実践、専門的技術、知識が目的に援助の目的にそって使われているか、援助におけるリスクが避けられるものとなっているか</a:t>
            </a:r>
            <a:r>
              <a:rPr lang="ja-JP" altLang="en-US" dirty="0" smtClean="0"/>
              <a:t>、自分</a:t>
            </a:r>
            <a:r>
              <a:rPr lang="ja-JP" altLang="en-US" dirty="0"/>
              <a:t>だけの判断や理解から援助を行っていないか、など、常に確認する必要があります。</a:t>
            </a:r>
            <a:endParaRPr lang="en-US" altLang="ja-JP" dirty="0"/>
          </a:p>
          <a:p>
            <a:r>
              <a:rPr lang="ja-JP" altLang="en-US" dirty="0" smtClean="0"/>
              <a:t>　確認</a:t>
            </a:r>
            <a:r>
              <a:rPr lang="ja-JP" altLang="en-US" dirty="0"/>
              <a:t>の内容として</a:t>
            </a:r>
            <a:endParaRPr lang="en-US" altLang="ja-JP" dirty="0"/>
          </a:p>
          <a:p>
            <a:r>
              <a:rPr lang="ja-JP" altLang="en-US" dirty="0"/>
              <a:t>①スーパーバイジーの担当の子ども、家族の理解等　</a:t>
            </a:r>
          </a:p>
          <a:p>
            <a:r>
              <a:rPr lang="ja-JP" altLang="en-US" dirty="0"/>
              <a:t>②スーパーバイジーと担当の子どもとの相互関係</a:t>
            </a:r>
          </a:p>
          <a:p>
            <a:r>
              <a:rPr lang="ja-JP" altLang="en-US" dirty="0"/>
              <a:t>③スーパーバイジーの課題</a:t>
            </a:r>
          </a:p>
          <a:p>
            <a:r>
              <a:rPr lang="ja-JP" altLang="en-US" dirty="0"/>
              <a:t>④スーパーバイジーと同僚そして組織との相互関係</a:t>
            </a:r>
          </a:p>
          <a:p>
            <a:r>
              <a:rPr lang="ja-JP" altLang="en-US" dirty="0"/>
              <a:t>⑤スーパーバイザーとスーパーバイジーとの相互関係</a:t>
            </a:r>
          </a:p>
          <a:p>
            <a:r>
              <a:rPr lang="ja-JP" altLang="en-US" dirty="0"/>
              <a:t>などがあります。</a:t>
            </a:r>
            <a:endParaRPr lang="en-US" altLang="ja-JP" dirty="0"/>
          </a:p>
          <a:p>
            <a:endParaRPr lang="en-US" altLang="ja-JP" dirty="0"/>
          </a:p>
          <a:p>
            <a:r>
              <a:rPr lang="ja-JP" altLang="en-US" dirty="0"/>
              <a:t>　乳児院の援助では、子どもや家族、関係職員との関わりが自分以外の職員の目に触れない場面が少なからずあります。また、乳幼児の子どもたち自身が言葉等の応答を明確にしてくれることが常に あるとも限りません。よって、自分の実践を振り返り、課題を確認したり、実践の向上</a:t>
            </a:r>
            <a:r>
              <a:rPr lang="ja-JP" altLang="en-US" dirty="0" smtClean="0"/>
              <a:t>を図る為に</a:t>
            </a:r>
            <a:r>
              <a:rPr lang="ja-JP" altLang="en-US" dirty="0"/>
              <a:t>、スーパービジョンが活用されることが期待されます。</a:t>
            </a:r>
          </a:p>
          <a:p>
            <a:endParaRPr lang="ja-JP" altLang="en-US" dirty="0"/>
          </a:p>
        </p:txBody>
      </p:sp>
      <p:sp>
        <p:nvSpPr>
          <p:cNvPr id="4" name="スライド番号プレースホルダー 3"/>
          <p:cNvSpPr>
            <a:spLocks noGrp="1"/>
          </p:cNvSpPr>
          <p:nvPr>
            <p:ph type="sldNum" sz="quarter" idx="10"/>
          </p:nvPr>
        </p:nvSpPr>
        <p:spPr/>
        <p:txBody>
          <a:bodyPr/>
          <a:lstStyle/>
          <a:p>
            <a:pPr lvl="0"/>
            <a:fld id="{01642974-726A-4523-8A7D-A37E110B7834}" type="slidenum">
              <a:rPr lang="ja-JP" altLang="en-US" noProof="0" smtClean="0"/>
              <a:pPr lvl="0"/>
              <a:t>25</a:t>
            </a:fld>
            <a:endParaRPr lang="ja-JP" altLang="en-US" noProof="0" dirty="0"/>
          </a:p>
        </p:txBody>
      </p:sp>
      <p:sp>
        <p:nvSpPr>
          <p:cNvPr id="7" name="スライド イメージ プレースホルダー 6">
            <a:extLst>
              <a:ext uri="{FF2B5EF4-FFF2-40B4-BE49-F238E27FC236}">
                <a16:creationId xmlns="" xmlns:a16="http://schemas.microsoft.com/office/drawing/2014/main" id="{87A357AA-3351-4B64-99C6-17507D665DC9}"/>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849492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より良い養育に向けて、施設内あるいは施設外部の関係者とで事例検討、カンファレンスが行われます。</a:t>
            </a:r>
          </a:p>
          <a:p>
            <a:r>
              <a:rPr lang="ja-JP" altLang="en-US" dirty="0"/>
              <a:t>カンファレンスでは、検討の目的に沿って、様々な立場や視点からの情報を共有し、アセスメント、支援の計画を立てること、実践の状況把握や評価をすることなどに繋がります</a:t>
            </a:r>
            <a:r>
              <a:rPr lang="ja-JP" altLang="en-US" dirty="0" smtClean="0"/>
              <a:t>。</a:t>
            </a:r>
            <a:endParaRPr lang="en-US" altLang="ja-JP" dirty="0" smtClean="0"/>
          </a:p>
          <a:p>
            <a:r>
              <a:rPr lang="ja-JP" altLang="en-US" dirty="0"/>
              <a:t>　</a:t>
            </a:r>
            <a:r>
              <a:rPr lang="ja-JP" altLang="en-US" dirty="0" smtClean="0"/>
              <a:t>多重</a:t>
            </a:r>
            <a:r>
              <a:rPr lang="ja-JP" altLang="en-US" dirty="0"/>
              <a:t>に課題がある家族の状況や、子どもの個別の状況に即して、適切な対応を行う為に有用な情報の確認、共有や介入の方法の検討を行うことにつながります。　</a:t>
            </a:r>
          </a:p>
        </p:txBody>
      </p:sp>
      <p:sp>
        <p:nvSpPr>
          <p:cNvPr id="4" name="スライド番号プレースホルダー 3"/>
          <p:cNvSpPr>
            <a:spLocks noGrp="1"/>
          </p:cNvSpPr>
          <p:nvPr>
            <p:ph type="sldNum" sz="quarter" idx="10"/>
          </p:nvPr>
        </p:nvSpPr>
        <p:spPr/>
        <p:txBody>
          <a:bodyPr/>
          <a:lstStyle/>
          <a:p>
            <a:pPr lvl="0"/>
            <a:fld id="{01642974-726A-4523-8A7D-A37E110B7834}" type="slidenum">
              <a:rPr lang="ja-JP" altLang="en-US" noProof="0" smtClean="0"/>
              <a:pPr lvl="0"/>
              <a:t>26</a:t>
            </a:fld>
            <a:endParaRPr lang="ja-JP" altLang="en-US" noProof="0" dirty="0"/>
          </a:p>
        </p:txBody>
      </p:sp>
      <p:sp>
        <p:nvSpPr>
          <p:cNvPr id="7" name="スライド イメージ プレースホルダー 6">
            <a:extLst>
              <a:ext uri="{FF2B5EF4-FFF2-40B4-BE49-F238E27FC236}">
                <a16:creationId xmlns="" xmlns:a16="http://schemas.microsoft.com/office/drawing/2014/main" id="{FD9B5DFC-C1C0-4502-817C-244ED41957CB}"/>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599636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コンサルテーション</a:t>
            </a:r>
            <a:r>
              <a:rPr lang="ja-JP" altLang="en-US" dirty="0"/>
              <a:t>は援助や業務において、専門的な領域や立場から助言をうけ、それを活用し、援助の向上につなげることです。施設内の他職種、また、施設外の専門職からコンサルテーションを受けることがあります。</a:t>
            </a:r>
          </a:p>
        </p:txBody>
      </p:sp>
      <p:sp>
        <p:nvSpPr>
          <p:cNvPr id="4" name="スライド番号プレースホルダー 3"/>
          <p:cNvSpPr>
            <a:spLocks noGrp="1"/>
          </p:cNvSpPr>
          <p:nvPr>
            <p:ph type="sldNum" sz="quarter" idx="10"/>
          </p:nvPr>
        </p:nvSpPr>
        <p:spPr/>
        <p:txBody>
          <a:bodyPr/>
          <a:lstStyle/>
          <a:p>
            <a:pPr lvl="0"/>
            <a:fld id="{01642974-726A-4523-8A7D-A37E110B7834}" type="slidenum">
              <a:rPr lang="ja-JP" altLang="en-US" noProof="0" smtClean="0"/>
              <a:pPr lvl="0"/>
              <a:t>27</a:t>
            </a:fld>
            <a:endParaRPr lang="ja-JP" altLang="en-US" noProof="0" dirty="0"/>
          </a:p>
        </p:txBody>
      </p:sp>
      <p:sp>
        <p:nvSpPr>
          <p:cNvPr id="7" name="スライド イメージ プレースホルダー 6">
            <a:extLst>
              <a:ext uri="{FF2B5EF4-FFF2-40B4-BE49-F238E27FC236}">
                <a16:creationId xmlns="" xmlns:a16="http://schemas.microsoft.com/office/drawing/2014/main" id="{2665008B-7869-4C00-80C7-5E6A31ABB57B}"/>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355207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smtClean="0"/>
              <a:t>・「資質」とは何でしょう。一般的にその人の生まれつきの性格や才能のことを言います。そして、その能力を身につけられるようになる性質のことです。</a:t>
            </a:r>
            <a:endParaRPr lang="en-US" altLang="ja-JP" smtClean="0"/>
          </a:p>
          <a:p>
            <a:endParaRPr lang="en-US" altLang="ja-JP" smtClean="0"/>
          </a:p>
          <a:p>
            <a:r>
              <a:rPr lang="ja-JP" altLang="en-US" smtClean="0"/>
              <a:t>・「倫理」とは何でしょう。倫理とは人として守り行うべき道。道徳やモラルのことです。</a:t>
            </a:r>
            <a:endParaRPr lang="en-US" altLang="ja-JP" smtClean="0"/>
          </a:p>
          <a:p>
            <a:endParaRPr lang="en-US" altLang="ja-JP" smtClean="0"/>
          </a:p>
          <a:p>
            <a:r>
              <a:rPr lang="ja-JP" altLang="en-US" smtClean="0"/>
              <a:t>・では、乳児院で求められる「資質と倫理」とはどういうものでしょう。</a:t>
            </a:r>
            <a:endParaRPr lang="en-US" altLang="ja-JP" smtClean="0"/>
          </a:p>
          <a:p>
            <a:r>
              <a:rPr lang="ja-JP" altLang="en-US" smtClean="0"/>
              <a:t>　乳児院で働く職員は、子どもたちにとって一番大切なこと、職場が求めていること、職員として守らなければならないこと（道徳やモラル）等を理解し、それを踏まえた実践ができるように、その能力を高めていくことなのです。</a:t>
            </a:r>
            <a:endParaRPr lang="en-US" altLang="ja-JP" smtClean="0"/>
          </a:p>
          <a:p>
            <a:endParaRPr lang="en-US" altLang="ja-JP" smtClean="0"/>
          </a:p>
          <a:p>
            <a:r>
              <a:rPr lang="ja-JP" altLang="en-US" smtClean="0"/>
              <a:t>・具体的に説明していきましょう。</a:t>
            </a:r>
            <a:endParaRPr lang="en-US" altLang="ja-JP" smtClean="0"/>
          </a:p>
          <a:p>
            <a:endParaRPr lang="ja-JP" altLang="en-US" dirty="0"/>
          </a:p>
        </p:txBody>
      </p:sp>
      <p:sp>
        <p:nvSpPr>
          <p:cNvPr id="4" name="スライド イメージ プレースホルダー 3"/>
          <p:cNvSpPr>
            <a:spLocks noGrp="1" noRot="1" noChangeAspect="1"/>
          </p:cNvSpPr>
          <p:nvPr>
            <p:ph type="sldImg"/>
          </p:nvPr>
        </p:nvSpPr>
        <p:spPr>
          <a:xfrm>
            <a:off x="1166813" y="247650"/>
            <a:ext cx="4473575" cy="3354388"/>
          </a:xfrm>
        </p:spPr>
      </p:sp>
      <p:sp>
        <p:nvSpPr>
          <p:cNvPr id="7" name="スライド番号プレースホルダー 6"/>
          <p:cNvSpPr>
            <a:spLocks noGrp="1"/>
          </p:cNvSpPr>
          <p:nvPr>
            <p:ph type="sldNum" sz="quarter" idx="10"/>
          </p:nvPr>
        </p:nvSpPr>
        <p:spPr/>
        <p:txBody>
          <a:bodyPr/>
          <a:lstStyle/>
          <a:p>
            <a:fld id="{1D41D0D0-B189-4CD0-8BC2-1D06F6EF1208}" type="slidenum">
              <a:rPr kumimoji="1" lang="ja-JP" altLang="en-US" smtClean="0"/>
              <a:t>28</a:t>
            </a:fld>
            <a:endParaRPr kumimoji="1" lang="ja-JP" altLang="en-US"/>
          </a:p>
        </p:txBody>
      </p:sp>
    </p:spTree>
    <p:extLst>
      <p:ext uri="{BB962C8B-B14F-4D97-AF65-F5344CB8AC3E}">
        <p14:creationId xmlns:p14="http://schemas.microsoft.com/office/powerpoint/2010/main" val="2235689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ja-JP" altLang="ja-JP" dirty="0"/>
              <a:t>養育者は、常に自分の身体的な健康状態に留意しなければなりません。（改訂新版　乳児院養育</a:t>
            </a:r>
            <a:r>
              <a:rPr lang="ja-JP" altLang="ja-JP" dirty="0" smtClean="0"/>
              <a:t>指針</a:t>
            </a:r>
            <a:r>
              <a:rPr lang="en-US" altLang="ja-JP" dirty="0" smtClean="0"/>
              <a:t>P.276</a:t>
            </a:r>
            <a:r>
              <a:rPr lang="ja-JP" altLang="en-US" dirty="0"/>
              <a:t>　参照</a:t>
            </a:r>
            <a:r>
              <a:rPr lang="ja-JP" altLang="ja-JP" dirty="0"/>
              <a:t>）</a:t>
            </a:r>
          </a:p>
          <a:p>
            <a:r>
              <a:rPr lang="ja-JP" altLang="en-US" dirty="0"/>
              <a:t>・「身体的健康」　</a:t>
            </a:r>
            <a:endParaRPr lang="en-US" altLang="ja-JP" dirty="0"/>
          </a:p>
          <a:p>
            <a:r>
              <a:rPr lang="ja-JP" altLang="en-US" dirty="0"/>
              <a:t>　</a:t>
            </a:r>
            <a:r>
              <a:rPr lang="ja-JP" altLang="ja-JP" dirty="0"/>
              <a:t>乳児院は交代制勤務でリズムが乱れやすい現状にあります。日頃の生活の中で食事や運動</a:t>
            </a:r>
            <a:r>
              <a:rPr lang="ja-JP" altLang="en-US" dirty="0"/>
              <a:t>、</a:t>
            </a:r>
            <a:r>
              <a:rPr lang="ja-JP" altLang="ja-JP" dirty="0"/>
              <a:t>睡眠を</a:t>
            </a:r>
            <a:r>
              <a:rPr lang="ja-JP" altLang="en-US" dirty="0"/>
              <a:t>適切にとることで</a:t>
            </a:r>
            <a:r>
              <a:rPr lang="ja-JP" altLang="ja-JP" dirty="0"/>
              <a:t>睡眠障害の予防をすることができます。</a:t>
            </a:r>
            <a:r>
              <a:rPr lang="ja-JP" altLang="en-US" dirty="0"/>
              <a:t>また、ちょっとした症状であっても注意</a:t>
            </a:r>
            <a:r>
              <a:rPr lang="ja-JP" altLang="ja-JP" dirty="0"/>
              <a:t>しなければなりません。</a:t>
            </a:r>
            <a:r>
              <a:rPr lang="ja-JP" altLang="en-US" dirty="0"/>
              <a:t>大人にとって</a:t>
            </a:r>
            <a:r>
              <a:rPr lang="ja-JP" altLang="ja-JP" dirty="0"/>
              <a:t>軽い感冒と思っても、虚弱な乳幼児にとっては感染源となって重症化することも少なくありません。</a:t>
            </a:r>
            <a:r>
              <a:rPr lang="ja-JP" altLang="en-US" dirty="0"/>
              <a:t>予防策として、手洗いうがいは勿論、マスクをつける、毎日エプロンや衣類を洗濯するなど日頃から心がけることが大切です。また、自分自身の感染症への既往歴などを確認しておくことも健康管理上、有効です。</a:t>
            </a:r>
            <a:endParaRPr lang="en-US" altLang="ja-JP" dirty="0"/>
          </a:p>
          <a:p>
            <a:r>
              <a:rPr lang="ja-JP" altLang="en-US" dirty="0"/>
              <a:t>・「精神的健康」</a:t>
            </a:r>
            <a:endParaRPr lang="en-US" altLang="ja-JP" dirty="0"/>
          </a:p>
          <a:p>
            <a:r>
              <a:rPr lang="ja-JP" altLang="en-US" dirty="0"/>
              <a:t>　</a:t>
            </a:r>
            <a:r>
              <a:rPr lang="ja-JP" altLang="ja-JP" dirty="0"/>
              <a:t>情緒的に安定していることも不可欠です。養育者自身が</a:t>
            </a:r>
            <a:r>
              <a:rPr lang="ja-JP" altLang="en-US" dirty="0"/>
              <a:t>心身の状況や周囲の人との関係性などで情緒的に不安定になることもあります</a:t>
            </a:r>
            <a:r>
              <a:rPr lang="ja-JP" altLang="ja-JP" dirty="0"/>
              <a:t>。</a:t>
            </a:r>
            <a:r>
              <a:rPr lang="ja-JP" altLang="en-US" dirty="0"/>
              <a:t>しかし、</a:t>
            </a:r>
            <a:r>
              <a:rPr lang="ja-JP" altLang="ja-JP" dirty="0"/>
              <a:t>不安定な感情を</a:t>
            </a:r>
            <a:r>
              <a:rPr lang="ja-JP" altLang="ja-JP" dirty="0" smtClean="0"/>
              <a:t>職場</a:t>
            </a:r>
            <a:r>
              <a:rPr lang="ja-JP" altLang="en-US" dirty="0" smtClean="0"/>
              <a:t>や</a:t>
            </a:r>
            <a:r>
              <a:rPr lang="ja-JP" altLang="ja-JP" dirty="0" smtClean="0"/>
              <a:t>子ども</a:t>
            </a:r>
            <a:r>
              <a:rPr lang="ja-JP" altLang="ja-JP" dirty="0"/>
              <a:t>にもち込まない賢明さが求められます。養育者の気持ちが子どもに反映して、子どもの気持ちを不安定にしてしまいます。（改訂新版　乳児院養育</a:t>
            </a:r>
            <a:r>
              <a:rPr lang="ja-JP" altLang="ja-JP" dirty="0" smtClean="0"/>
              <a:t>指針</a:t>
            </a:r>
            <a:r>
              <a:rPr lang="en-US" altLang="ja-JP" dirty="0" smtClean="0"/>
              <a:t>P.276</a:t>
            </a:r>
            <a:r>
              <a:rPr lang="ja-JP" altLang="ja-JP" dirty="0"/>
              <a:t>）</a:t>
            </a:r>
          </a:p>
          <a:p>
            <a:r>
              <a:rPr lang="ja-JP" altLang="en-US" dirty="0"/>
              <a:t>　</a:t>
            </a:r>
            <a:r>
              <a:rPr lang="ja-JP" altLang="ja-JP" dirty="0" smtClean="0"/>
              <a:t>アタッチメント</a:t>
            </a:r>
            <a:r>
              <a:rPr lang="ja-JP" altLang="ja-JP" dirty="0"/>
              <a:t>が成立</a:t>
            </a:r>
            <a:r>
              <a:rPr lang="ja-JP" altLang="ja-JP" dirty="0" smtClean="0"/>
              <a:t>した</a:t>
            </a:r>
            <a:r>
              <a:rPr lang="en-US" altLang="ja-JP" dirty="0" smtClean="0"/>
              <a:t>6</a:t>
            </a:r>
            <a:r>
              <a:rPr lang="ja-JP" altLang="ja-JP" dirty="0" smtClean="0"/>
              <a:t>か月</a:t>
            </a:r>
            <a:r>
              <a:rPr lang="ja-JP" altLang="ja-JP" dirty="0"/>
              <a:t>頃</a:t>
            </a:r>
            <a:r>
              <a:rPr lang="ja-JP" altLang="ja-JP" dirty="0" smtClean="0"/>
              <a:t>から</a:t>
            </a:r>
            <a:r>
              <a:rPr lang="en-US" altLang="ja-JP" dirty="0" smtClean="0"/>
              <a:t>3</a:t>
            </a:r>
            <a:r>
              <a:rPr lang="ja-JP" altLang="ja-JP" dirty="0" smtClean="0"/>
              <a:t>歳</a:t>
            </a:r>
            <a:r>
              <a:rPr lang="ja-JP" altLang="ja-JP" dirty="0"/>
              <a:t>頃の子どもは、信頼している養育者と新人養育者に対する反応が異なります。拒否的な態度を取ることもあるかもしれません。そのような状況で心身が健康でなければ、子どもとの関わりに意欲と創造的な取り組みは困難となります。子ども</a:t>
            </a:r>
            <a:r>
              <a:rPr lang="ja-JP" altLang="ja-JP" dirty="0" smtClean="0"/>
              <a:t>は</a:t>
            </a:r>
            <a:r>
              <a:rPr lang="ja-JP" altLang="en-US" dirty="0"/>
              <a:t>養育</a:t>
            </a:r>
            <a:r>
              <a:rPr lang="ja-JP" altLang="ja-JP" dirty="0" smtClean="0"/>
              <a:t>者</a:t>
            </a:r>
            <a:r>
              <a:rPr lang="ja-JP" altLang="ja-JP" dirty="0"/>
              <a:t>の顔色を窺いますので常に笑顔を絶やさないことも重要です。精神的に安定し穏やかな気持ちを保つことは</a:t>
            </a:r>
            <a:r>
              <a:rPr lang="ja-JP" altLang="en-US" dirty="0"/>
              <a:t>、</a:t>
            </a:r>
            <a:r>
              <a:rPr lang="ja-JP" altLang="ja-JP" dirty="0"/>
              <a:t>職場の環境・対人関係、協調性（チームワーク）にも響いてきます</a:t>
            </a:r>
            <a:r>
              <a:rPr lang="ja-JP" altLang="ja-JP" dirty="0" smtClean="0"/>
              <a:t>。何</a:t>
            </a:r>
            <a:r>
              <a:rPr lang="ja-JP" altLang="ja-JP" dirty="0"/>
              <a:t>か指摘されても、謙虚</a:t>
            </a:r>
            <a:r>
              <a:rPr lang="ja-JP" altLang="ja-JP" dirty="0" smtClean="0"/>
              <a:t>に</a:t>
            </a:r>
            <a:r>
              <a:rPr lang="ja-JP" altLang="en-US" dirty="0" smtClean="0"/>
              <a:t>仲間</a:t>
            </a:r>
            <a:r>
              <a:rPr lang="ja-JP" altLang="ja-JP" dirty="0" smtClean="0"/>
              <a:t>の</a:t>
            </a:r>
            <a:r>
              <a:rPr lang="ja-JP" altLang="ja-JP" dirty="0"/>
              <a:t>言葉を</a:t>
            </a:r>
            <a:r>
              <a:rPr lang="ja-JP" altLang="ja-JP" dirty="0" smtClean="0"/>
              <a:t>受け入れ</a:t>
            </a:r>
            <a:r>
              <a:rPr lang="ja-JP" altLang="en-US" dirty="0" smtClean="0"/>
              <a:t>、</a:t>
            </a:r>
            <a:r>
              <a:rPr lang="ja-JP" altLang="ja-JP" dirty="0" smtClean="0"/>
              <a:t>耳</a:t>
            </a:r>
            <a:r>
              <a:rPr lang="ja-JP" altLang="ja-JP" dirty="0"/>
              <a:t>を傾けられるゆとりが大切です。</a:t>
            </a:r>
            <a:endParaRPr lang="en-US" altLang="ja-JP" dirty="0"/>
          </a:p>
          <a:p>
            <a:endParaRPr lang="ja-JP" altLang="en-US" dirty="0"/>
          </a:p>
        </p:txBody>
      </p:sp>
      <p:sp>
        <p:nvSpPr>
          <p:cNvPr id="5" name="スライド イメージ プレースホルダー 4">
            <a:extLst>
              <a:ext uri="{FF2B5EF4-FFF2-40B4-BE49-F238E27FC236}">
                <a16:creationId xmlns="" xmlns:a16="http://schemas.microsoft.com/office/drawing/2014/main" id="{16FE3760-3496-4E52-AE70-7E25D5EE2AF0}"/>
              </a:ext>
            </a:extLst>
          </p:cNvPr>
          <p:cNvSpPr>
            <a:spLocks noGrp="1" noRot="1" noChangeAspect="1"/>
          </p:cNvSpPr>
          <p:nvPr>
            <p:ph type="sldImg"/>
          </p:nvPr>
        </p:nvSpPr>
        <p:spPr>
          <a:xfrm>
            <a:off x="1166813" y="247650"/>
            <a:ext cx="4473575" cy="3354388"/>
          </a:xfrm>
        </p:spPr>
      </p:sp>
      <p:sp>
        <p:nvSpPr>
          <p:cNvPr id="2" name="スライド番号プレースホルダー 1"/>
          <p:cNvSpPr>
            <a:spLocks noGrp="1"/>
          </p:cNvSpPr>
          <p:nvPr>
            <p:ph type="sldNum" sz="quarter" idx="10"/>
          </p:nvPr>
        </p:nvSpPr>
        <p:spPr/>
        <p:txBody>
          <a:bodyPr/>
          <a:lstStyle/>
          <a:p>
            <a:fld id="{1D41D0D0-B189-4CD0-8BC2-1D06F6EF1208}" type="slidenum">
              <a:rPr kumimoji="1" lang="ja-JP" altLang="en-US" smtClean="0"/>
              <a:t>29</a:t>
            </a:fld>
            <a:endParaRPr kumimoji="1" lang="ja-JP" altLang="en-US"/>
          </a:p>
        </p:txBody>
      </p:sp>
    </p:spTree>
    <p:extLst>
      <p:ext uri="{BB962C8B-B14F-4D97-AF65-F5344CB8AC3E}">
        <p14:creationId xmlns:p14="http://schemas.microsoft.com/office/powerpoint/2010/main" val="4011402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具体的に、乳児院の職員に求められていることに、以下のようなことがあります。　</a:t>
            </a:r>
            <a:endParaRPr lang="en-US" altLang="ja-JP" dirty="0"/>
          </a:p>
          <a:p>
            <a:r>
              <a:rPr lang="ja-JP" altLang="en-US" dirty="0"/>
              <a:t>・</a:t>
            </a:r>
            <a:r>
              <a:rPr lang="ja-JP" altLang="en-US" dirty="0" smtClean="0"/>
              <a:t>虐待</a:t>
            </a:r>
            <a:r>
              <a:rPr lang="ja-JP" altLang="en-US" dirty="0"/>
              <a:t>の影響を受けた児童への虐待による影響を充分に理解した上で、個々の抱えた課題の回復と健全な育ちの</a:t>
            </a:r>
            <a:r>
              <a:rPr lang="ja-JP" altLang="en-US" dirty="0" smtClean="0"/>
              <a:t>保障</a:t>
            </a:r>
            <a:endParaRPr lang="en-US" altLang="ja-JP" dirty="0" smtClean="0"/>
          </a:p>
          <a:p>
            <a:r>
              <a:rPr lang="ja-JP" altLang="en-US" dirty="0"/>
              <a:t>・</a:t>
            </a:r>
            <a:r>
              <a:rPr lang="ja-JP" altLang="en-US" dirty="0" smtClean="0"/>
              <a:t>困難</a:t>
            </a:r>
            <a:r>
              <a:rPr lang="ja-JP" altLang="en-US" dirty="0"/>
              <a:t>や改善が求められる課題を抱えた家族への支援</a:t>
            </a:r>
          </a:p>
          <a:p>
            <a:r>
              <a:rPr lang="ja-JP" altLang="en-US" dirty="0"/>
              <a:t>・</a:t>
            </a:r>
            <a:r>
              <a:rPr lang="ja-JP" altLang="en-US" dirty="0" smtClean="0"/>
              <a:t>疾病</a:t>
            </a:r>
            <a:r>
              <a:rPr lang="ja-JP" altLang="en-US" dirty="0"/>
              <a:t>や障害を抱えて家庭での養育が難しい</a:t>
            </a:r>
            <a:r>
              <a:rPr lang="ja-JP" altLang="en-US" dirty="0" smtClean="0"/>
              <a:t>児童への適切な対応</a:t>
            </a:r>
            <a:endParaRPr lang="ja-JP" altLang="en-US" dirty="0"/>
          </a:p>
          <a:p>
            <a:r>
              <a:rPr lang="ja-JP" altLang="en-US" dirty="0"/>
              <a:t>・</a:t>
            </a:r>
            <a:r>
              <a:rPr lang="ja-JP" altLang="en-US" dirty="0" smtClean="0"/>
              <a:t>里親</a:t>
            </a:r>
            <a:r>
              <a:rPr lang="ja-JP" altLang="en-US" dirty="0"/>
              <a:t>への養育指導、</a:t>
            </a:r>
            <a:r>
              <a:rPr lang="ja-JP" altLang="en-US" dirty="0" smtClean="0"/>
              <a:t>里親委託</a:t>
            </a:r>
            <a:r>
              <a:rPr lang="ja-JP" altLang="en-US" dirty="0"/>
              <a:t>される乳幼児との愛着形成を含めた養育支援、里親委託後のフォローアップ等</a:t>
            </a:r>
          </a:p>
          <a:p>
            <a:r>
              <a:rPr lang="ja-JP" altLang="en-US" dirty="0"/>
              <a:t>　</a:t>
            </a:r>
            <a:endParaRPr lang="en-US" altLang="ja-JP" dirty="0"/>
          </a:p>
          <a:p>
            <a:r>
              <a:rPr lang="ja-JP" altLang="en-US" dirty="0"/>
              <a:t>　乳児院ではこれらの役割を</a:t>
            </a:r>
            <a:r>
              <a:rPr lang="ja-JP" altLang="en-US" dirty="0" smtClean="0"/>
              <a:t>果たすために必要</a:t>
            </a:r>
            <a:r>
              <a:rPr lang="ja-JP" altLang="en-US" dirty="0"/>
              <a:t>な専門性を個々の職員がもつ</a:t>
            </a:r>
            <a:r>
              <a:rPr lang="ja-JP" altLang="en-US" dirty="0" smtClean="0"/>
              <a:t>ことを求められて</a:t>
            </a:r>
            <a:r>
              <a:rPr lang="ja-JP" altLang="en-US" dirty="0"/>
              <a:t>います。</a:t>
            </a:r>
            <a:endParaRPr lang="en-US" altLang="ja-JP" dirty="0"/>
          </a:p>
          <a:p>
            <a:r>
              <a:rPr lang="ja-JP" altLang="en-US" dirty="0"/>
              <a:t>　</a:t>
            </a:r>
            <a:r>
              <a:rPr lang="ja-JP" altLang="en-US" dirty="0" smtClean="0"/>
              <a:t>すなわちそれは</a:t>
            </a:r>
            <a:r>
              <a:rPr lang="ja-JP" altLang="en-US" dirty="0"/>
              <a:t>、乳児院全体として、子どもや家庭に必要で適切な援助を行う組織としての専門性の向上にもつながっていく</a:t>
            </a:r>
            <a:r>
              <a:rPr lang="ja-JP" altLang="en-US" dirty="0" smtClean="0"/>
              <a:t>ことになります。</a:t>
            </a:r>
            <a:endParaRPr lang="en-US" altLang="ja-JP" dirty="0"/>
          </a:p>
          <a:p>
            <a:endParaRPr lang="ja-JP" altLang="en-US" dirty="0"/>
          </a:p>
          <a:p>
            <a:r>
              <a:rPr lang="ja-JP" altLang="en-US" dirty="0" smtClean="0"/>
              <a:t>　専門性</a:t>
            </a:r>
            <a:r>
              <a:rPr lang="ja-JP" altLang="en-US" dirty="0"/>
              <a:t>とは、基本的には、目的に向けた価値観、高度な専門的知識、技術・技能がある</a:t>
            </a:r>
            <a:r>
              <a:rPr lang="ja-JP" altLang="en-US" dirty="0" smtClean="0"/>
              <a:t>ことをいいます。</a:t>
            </a:r>
            <a:endParaRPr lang="en-US" altLang="ja-JP" dirty="0"/>
          </a:p>
          <a:p>
            <a:r>
              <a:rPr lang="ja-JP" altLang="en-US" dirty="0"/>
              <a:t>　最新、あるいは優れた知識や技術</a:t>
            </a:r>
            <a:r>
              <a:rPr lang="ja-JP" altLang="en-US" dirty="0" smtClean="0"/>
              <a:t>を身につけている</a:t>
            </a:r>
            <a:r>
              <a:rPr lang="ja-JP" altLang="en-US" dirty="0"/>
              <a:t>としても、それを使う方向性が、児童福祉法にある子どもの最善の利益に資するものでなければなりません。知識や技術をどの方向にむかって使うのか、ということは、専門職としての価値観や倫理的行動として決定されます。</a:t>
            </a:r>
            <a:endParaRPr lang="en-US" altLang="ja-JP" dirty="0"/>
          </a:p>
          <a:p>
            <a:r>
              <a:rPr lang="ja-JP" altLang="en-US" dirty="0"/>
              <a:t>　よって、ここでは</a:t>
            </a:r>
            <a:r>
              <a:rPr lang="ja-JP" altLang="en-US" dirty="0" smtClean="0"/>
              <a:t>専門性のキーワードと</a:t>
            </a:r>
            <a:r>
              <a:rPr lang="ja-JP" altLang="en-US" dirty="0"/>
              <a:t>して</a:t>
            </a:r>
            <a:r>
              <a:rPr lang="ja-JP" altLang="en-US" dirty="0" smtClean="0"/>
              <a:t>、「</a:t>
            </a:r>
            <a:r>
              <a:rPr lang="ja-JP" altLang="en-US" dirty="0"/>
              <a:t>価値観」、「知識」、「技術</a:t>
            </a:r>
            <a:r>
              <a:rPr lang="ja-JP" altLang="en-US" dirty="0" smtClean="0"/>
              <a:t>」を挙げています</a:t>
            </a:r>
            <a:r>
              <a:rPr lang="ja-JP" altLang="en-US" dirty="0"/>
              <a:t>。</a:t>
            </a:r>
          </a:p>
        </p:txBody>
      </p:sp>
      <p:sp>
        <p:nvSpPr>
          <p:cNvPr id="4" name="スライド番号プレースホルダー 3"/>
          <p:cNvSpPr>
            <a:spLocks noGrp="1"/>
          </p:cNvSpPr>
          <p:nvPr>
            <p:ph type="sldNum" sz="quarter" idx="10"/>
          </p:nvPr>
        </p:nvSpPr>
        <p:spPr/>
        <p:txBody>
          <a:bodyPr/>
          <a:lstStyle/>
          <a:p>
            <a:pPr lvl="0"/>
            <a:fld id="{1D41D0D0-B189-4CD0-8BC2-1D06F6EF1208}" type="slidenum">
              <a:rPr lang="ja-JP" altLang="en-US" noProof="0" smtClean="0"/>
              <a:pPr lvl="0"/>
              <a:t>3</a:t>
            </a:fld>
            <a:endParaRPr lang="ja-JP" altLang="en-US" noProof="0" dirty="0"/>
          </a:p>
        </p:txBody>
      </p:sp>
      <p:sp>
        <p:nvSpPr>
          <p:cNvPr id="7" name="スライド イメージ プレースホルダー 6">
            <a:extLst>
              <a:ext uri="{FF2B5EF4-FFF2-40B4-BE49-F238E27FC236}">
                <a16:creationId xmlns="" xmlns:a16="http://schemas.microsoft.com/office/drawing/2014/main" id="{A490304E-3D6D-43D9-9569-E34028B8BA0E}"/>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74292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r>
              <a:rPr lang="ja-JP" altLang="ja-JP" dirty="0" smtClean="0"/>
              <a:t>乳幼児</a:t>
            </a:r>
            <a:r>
              <a:rPr lang="ja-JP" altLang="ja-JP" dirty="0"/>
              <a:t>は、非言語的な表現で感情を表出しています。この感情表出に対して養育者は的確に応答して</a:t>
            </a:r>
            <a:r>
              <a:rPr lang="ja-JP" altLang="ja-JP" dirty="0" smtClean="0"/>
              <a:t>いく</a:t>
            </a:r>
            <a:r>
              <a:rPr lang="ja-JP" altLang="en-US" dirty="0" smtClean="0"/>
              <a:t>こと</a:t>
            </a:r>
            <a:r>
              <a:rPr lang="ja-JP" altLang="ja-JP" dirty="0" smtClean="0"/>
              <a:t>が</a:t>
            </a:r>
            <a:r>
              <a:rPr lang="ja-JP" altLang="ja-JP" dirty="0"/>
              <a:t>求められます。</a:t>
            </a:r>
            <a:endParaRPr lang="en-US" altLang="ja-JP" dirty="0"/>
          </a:p>
          <a:p>
            <a:r>
              <a:rPr lang="ja-JP" altLang="en-US" dirty="0"/>
              <a:t>　</a:t>
            </a:r>
            <a:r>
              <a:rPr lang="ja-JP" altLang="ja-JP" dirty="0"/>
              <a:t>甘え泣きをしたり、ぐずったりといった表出で養育者</a:t>
            </a:r>
            <a:r>
              <a:rPr lang="ja-JP" altLang="en-US" dirty="0"/>
              <a:t>に受け入れて</a:t>
            </a:r>
            <a:r>
              <a:rPr lang="ja-JP" altLang="ja-JP" dirty="0"/>
              <a:t>もらいたいという表現をしています。その時に的確に養育者が眼差しを合わせながら声掛けしたり抱き上げたりする事によって、子どもは応答性を学習していきます。自らの欲求が</a:t>
            </a:r>
            <a:r>
              <a:rPr lang="ja-JP" altLang="en-US" dirty="0"/>
              <a:t>満たされる</a:t>
            </a:r>
            <a:r>
              <a:rPr lang="ja-JP" altLang="ja-JP" dirty="0"/>
              <a:t>ことにより、情緒が安定するのみならずコミュニケーション機能を獲得していくことになります。養育者には子どもの様々なサインを敏感に感じとり、的確に応答していく能力が求められてくるのです。</a:t>
            </a:r>
            <a:r>
              <a:rPr lang="ja-JP" altLang="en-US" dirty="0"/>
              <a:t>乳児院職員に求められる大切な資質の一つです。</a:t>
            </a:r>
            <a:r>
              <a:rPr lang="ja-JP" altLang="ja-JP" dirty="0"/>
              <a:t>（改訂新版　乳児院養育</a:t>
            </a:r>
            <a:r>
              <a:rPr lang="ja-JP" altLang="ja-JP" dirty="0" smtClean="0"/>
              <a:t>指針</a:t>
            </a:r>
            <a:r>
              <a:rPr lang="en-US" altLang="ja-JP" dirty="0" smtClean="0"/>
              <a:t>P.279</a:t>
            </a:r>
            <a:r>
              <a:rPr lang="ja-JP" altLang="ja-JP" dirty="0"/>
              <a:t>）</a:t>
            </a:r>
            <a:endParaRPr lang="en-US" altLang="ja-JP" dirty="0"/>
          </a:p>
          <a:p>
            <a:endParaRPr lang="ja-JP" altLang="ja-JP" dirty="0"/>
          </a:p>
          <a:p>
            <a:r>
              <a:rPr lang="en-US" altLang="ja-JP" dirty="0"/>
              <a:t> </a:t>
            </a:r>
            <a:endParaRPr lang="ja-JP" altLang="en-US" dirty="0"/>
          </a:p>
        </p:txBody>
      </p:sp>
      <p:sp>
        <p:nvSpPr>
          <p:cNvPr id="5" name="スライド イメージ プレースホルダー 4">
            <a:extLst>
              <a:ext uri="{FF2B5EF4-FFF2-40B4-BE49-F238E27FC236}">
                <a16:creationId xmlns="" xmlns:a16="http://schemas.microsoft.com/office/drawing/2014/main" id="{9728234A-36B3-4602-B726-F537C2B9153D}"/>
              </a:ext>
            </a:extLst>
          </p:cNvPr>
          <p:cNvSpPr>
            <a:spLocks noGrp="1" noRot="1" noChangeAspect="1"/>
          </p:cNvSpPr>
          <p:nvPr>
            <p:ph type="sldImg"/>
          </p:nvPr>
        </p:nvSpPr>
        <p:spPr>
          <a:xfrm>
            <a:off x="1166813" y="247650"/>
            <a:ext cx="4473575" cy="3354388"/>
          </a:xfrm>
        </p:spPr>
      </p:sp>
      <p:sp>
        <p:nvSpPr>
          <p:cNvPr id="2" name="スライド番号プレースホルダー 1"/>
          <p:cNvSpPr>
            <a:spLocks noGrp="1"/>
          </p:cNvSpPr>
          <p:nvPr>
            <p:ph type="sldNum" sz="quarter" idx="10"/>
          </p:nvPr>
        </p:nvSpPr>
        <p:spPr/>
        <p:txBody>
          <a:bodyPr/>
          <a:lstStyle/>
          <a:p>
            <a:fld id="{1D41D0D0-B189-4CD0-8BC2-1D06F6EF1208}" type="slidenum">
              <a:rPr kumimoji="1" lang="ja-JP" altLang="en-US" smtClean="0"/>
              <a:t>30</a:t>
            </a:fld>
            <a:endParaRPr kumimoji="1" lang="ja-JP" altLang="en-US"/>
          </a:p>
        </p:txBody>
      </p:sp>
    </p:spTree>
    <p:extLst>
      <p:ext uri="{BB962C8B-B14F-4D97-AF65-F5344CB8AC3E}">
        <p14:creationId xmlns:p14="http://schemas.microsoft.com/office/powerpoint/2010/main" val="3653164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＜ポイント１</a:t>
            </a:r>
            <a:r>
              <a:rPr lang="ja-JP" altLang="en-US" dirty="0" smtClean="0"/>
              <a:t>＞</a:t>
            </a:r>
            <a:endParaRPr lang="en-US" altLang="ja-JP" dirty="0" smtClean="0"/>
          </a:p>
          <a:p>
            <a:r>
              <a:rPr lang="ja-JP" altLang="en-US" dirty="0" smtClean="0"/>
              <a:t>　ぐずり</a:t>
            </a:r>
            <a:r>
              <a:rPr lang="ja-JP" altLang="en-US" dirty="0"/>
              <a:t>や泣きが強く、日常生活の流れに入れなかったり、日中の</a:t>
            </a:r>
            <a:r>
              <a:rPr lang="ja-JP" altLang="en-US" dirty="0" smtClean="0"/>
              <a:t>活動への参加</a:t>
            </a:r>
            <a:r>
              <a:rPr lang="ja-JP" altLang="en-US" dirty="0"/>
              <a:t>状態、入眠時間の変化等、明らかにいつもと違うときは</a:t>
            </a:r>
            <a:r>
              <a:rPr lang="en-US" altLang="ja-JP" dirty="0"/>
              <a:t>…</a:t>
            </a:r>
          </a:p>
          <a:p>
            <a:r>
              <a:rPr lang="ja-JP" altLang="en-US" dirty="0"/>
              <a:t>　</a:t>
            </a:r>
            <a:endParaRPr lang="en-US" altLang="ja-JP" dirty="0" smtClean="0"/>
          </a:p>
          <a:p>
            <a:r>
              <a:rPr lang="ja-JP" altLang="en-US" dirty="0"/>
              <a:t>→</a:t>
            </a:r>
            <a:r>
              <a:rPr lang="ja-JP" altLang="en-US" dirty="0" smtClean="0"/>
              <a:t>まず</a:t>
            </a:r>
            <a:r>
              <a:rPr lang="ja-JP" altLang="en-US" dirty="0"/>
              <a:t>は、体調面での変化を確認します。体温、鼻水、咳、発疹、食欲等で変化がないかをみていきます。そこで何か気になる点があれば、看護師や先輩職員へ報告、相談し対応に入ります。</a:t>
            </a:r>
            <a:endParaRPr lang="en-US" altLang="ja-JP" dirty="0"/>
          </a:p>
          <a:p>
            <a:r>
              <a:rPr lang="ja-JP" altLang="en-US" dirty="0"/>
              <a:t>　体調面で特に気になる点が無い場合は、精神面を考えます。子どもの置かれている状況により、入所して間もないという場合は、環境の変化で泣いていたり、または特定の職員を追って泣いているという場合もあります。その場合、出来る限り子どもが求めている人が対応することが良いですが、難しい場合は対応している職員がしっかりとその子の気持ちを受け止め、その子がどうすれば落ち着くかを考え、最後まで関わっていく事が大切です。</a:t>
            </a:r>
            <a:r>
              <a:rPr lang="en-US" altLang="ja-JP" dirty="0"/>
              <a:t>※</a:t>
            </a:r>
            <a:r>
              <a:rPr lang="ja-JP" altLang="en-US" dirty="0"/>
              <a:t>「様々な病児ケアの対応チェックリスト」（初任職員にむけた研修</a:t>
            </a:r>
            <a:r>
              <a:rPr lang="ja-JP" altLang="en-US" dirty="0" smtClean="0"/>
              <a:t>小冊子</a:t>
            </a:r>
            <a:r>
              <a:rPr lang="en-US" altLang="ja-JP" dirty="0" smtClean="0"/>
              <a:t>P.19</a:t>
            </a:r>
            <a:r>
              <a:rPr lang="ja-JP" altLang="en-US" dirty="0"/>
              <a:t>～等）があるので、病的なところは、この書面を活用していきましょう。</a:t>
            </a:r>
          </a:p>
          <a:p>
            <a:endParaRPr lang="en-US" altLang="ja-JP" dirty="0" smtClean="0"/>
          </a:p>
          <a:p>
            <a:r>
              <a:rPr lang="ja-JP" altLang="en-US" dirty="0" smtClean="0"/>
              <a:t>→子ども</a:t>
            </a:r>
            <a:r>
              <a:rPr lang="ja-JP" altLang="en-US" dirty="0"/>
              <a:t>の状態把握については、まず入所時のみならず、日々適宜、子どもの状態を観察し、病気の早期発見に努めます。もし何かの異常があった場合には、嘱託医などと相談し、適切な処置をするとともに、保護者に連絡する事も必要です。これらの健康状態の把握方法としては、１か月にわたる健康管理記録（温度版）を記録するようにし、日々の症状の変化が一目で健康状態の流れとして把握出来るように工夫する事が大切です。（改訂新版　乳児院養育</a:t>
            </a:r>
            <a:r>
              <a:rPr lang="ja-JP" altLang="en-US" dirty="0" smtClean="0"/>
              <a:t>指針</a:t>
            </a:r>
            <a:r>
              <a:rPr lang="en-US" altLang="ja-JP" dirty="0" smtClean="0"/>
              <a:t>P.140</a:t>
            </a:r>
            <a:r>
              <a:rPr lang="ja-JP" altLang="en-US" dirty="0"/>
              <a:t>）</a:t>
            </a:r>
          </a:p>
          <a:p>
            <a:endParaRPr lang="en-US" altLang="ja-JP" dirty="0" smtClean="0"/>
          </a:p>
          <a:p>
            <a:r>
              <a:rPr lang="ja-JP" altLang="en-US" dirty="0" smtClean="0"/>
              <a:t>＜</a:t>
            </a:r>
            <a:r>
              <a:rPr lang="ja-JP" altLang="en-US" dirty="0"/>
              <a:t>ポイント２</a:t>
            </a:r>
            <a:r>
              <a:rPr lang="ja-JP" altLang="en-US" dirty="0" smtClean="0"/>
              <a:t>＞</a:t>
            </a:r>
            <a:endParaRPr lang="en-US" altLang="ja-JP" dirty="0" smtClean="0"/>
          </a:p>
          <a:p>
            <a:r>
              <a:rPr lang="ja-JP" altLang="en-US" dirty="0"/>
              <a:t>　</a:t>
            </a:r>
            <a:r>
              <a:rPr lang="ja-JP" altLang="en-US" dirty="0" smtClean="0"/>
              <a:t>食欲</a:t>
            </a:r>
            <a:r>
              <a:rPr lang="ja-JP" altLang="en-US" dirty="0"/>
              <a:t>が無い、ミルクを飲まない、飲みたがらない、活気が無い（寝転がっている事が多い）、機嫌が悪い等明らかにいつもと様子が違うときは</a:t>
            </a:r>
            <a:r>
              <a:rPr lang="en-US" altLang="ja-JP" dirty="0"/>
              <a:t>…</a:t>
            </a:r>
          </a:p>
          <a:p>
            <a:endParaRPr lang="en-US" altLang="ja-JP" dirty="0"/>
          </a:p>
          <a:p>
            <a:r>
              <a:rPr lang="ja-JP" altLang="en-US" dirty="0" smtClean="0"/>
              <a:t>→全身</a:t>
            </a:r>
            <a:r>
              <a:rPr lang="ja-JP" altLang="en-US" dirty="0"/>
              <a:t>状態（体温、便、発疹等）をみていき、いつからの変化か、変化の経緯を確認していきます。その上で、看護師や上司に状況を相談、報告し必要であれば病院受診を検討しましょう。その際、経過をきちんと記録に残しておくことで、状態の把握や適切な対応を行うこと、検討する材料に繋がります。</a:t>
            </a:r>
          </a:p>
          <a:p>
            <a:endParaRPr lang="ja-JP" altLang="en-US" dirty="0"/>
          </a:p>
        </p:txBody>
      </p:sp>
      <p:sp>
        <p:nvSpPr>
          <p:cNvPr id="4" name="スライド番号プレースホルダー 3"/>
          <p:cNvSpPr>
            <a:spLocks noGrp="1"/>
          </p:cNvSpPr>
          <p:nvPr>
            <p:ph type="sldNum" sz="quarter" idx="10"/>
          </p:nvPr>
        </p:nvSpPr>
        <p:spPr/>
        <p:txBody>
          <a:bodyPr/>
          <a:lstStyle/>
          <a:p>
            <a:pPr lvl="0"/>
            <a:fld id="{9E7CAE09-0640-46B8-9BAB-09D9470BFE32}" type="slidenum">
              <a:rPr lang="ja-JP" altLang="en-US" noProof="0" smtClean="0"/>
              <a:pPr lvl="0"/>
              <a:t>31</a:t>
            </a:fld>
            <a:endParaRPr lang="ja-JP" altLang="en-US" noProof="0" dirty="0"/>
          </a:p>
        </p:txBody>
      </p:sp>
      <p:sp>
        <p:nvSpPr>
          <p:cNvPr id="7" name="スライド イメージ プレースホルダー 6">
            <a:extLst>
              <a:ext uri="{FF2B5EF4-FFF2-40B4-BE49-F238E27FC236}">
                <a16:creationId xmlns="" xmlns:a16="http://schemas.microsoft.com/office/drawing/2014/main" id="{DFE836C5-78F2-48D1-9454-80D337EF28F3}"/>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482974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ja-JP" altLang="ja-JP" dirty="0"/>
              <a:t>「理念」とは</a:t>
            </a:r>
            <a:r>
              <a:rPr lang="ja-JP" altLang="en-US" dirty="0"/>
              <a:t>、「</a:t>
            </a:r>
            <a:r>
              <a:rPr lang="ja-JP" altLang="ja-JP" dirty="0"/>
              <a:t>ある物事に</a:t>
            </a:r>
            <a:r>
              <a:rPr lang="ja-JP" altLang="en-US" dirty="0"/>
              <a:t>ついて</a:t>
            </a:r>
            <a:r>
              <a:rPr lang="ja-JP" altLang="ja-JP" dirty="0"/>
              <a:t>、こうあるべきだという根本的な考え方</a:t>
            </a:r>
            <a:r>
              <a:rPr lang="ja-JP" altLang="en-US" dirty="0"/>
              <a:t>」と</a:t>
            </a:r>
            <a:r>
              <a:rPr lang="ja-JP" altLang="ja-JP" dirty="0"/>
              <a:t>いう意味で</a:t>
            </a:r>
            <a:r>
              <a:rPr lang="ja-JP" altLang="en-US" dirty="0"/>
              <a:t>、実践の基盤となるものです。</a:t>
            </a:r>
            <a:endParaRPr lang="en-US" altLang="ja-JP" dirty="0"/>
          </a:p>
          <a:p>
            <a:endParaRPr lang="en-US" altLang="ja-JP" dirty="0"/>
          </a:p>
          <a:p>
            <a:r>
              <a:rPr lang="ja-JP" altLang="en-US" dirty="0"/>
              <a:t>・</a:t>
            </a:r>
            <a:r>
              <a:rPr lang="ja-JP" altLang="ja-JP" dirty="0"/>
              <a:t>組織の発展に寄与する職業人になるために、最初に必ず取り組まなければならないのは、法人がどのような理念を掲げて創設されたのか、そしてどのような発展を遂げてきたのか、組織の理念と沿革</a:t>
            </a:r>
            <a:r>
              <a:rPr lang="ja-JP" altLang="en-US" dirty="0"/>
              <a:t>を</a:t>
            </a:r>
            <a:r>
              <a:rPr lang="ja-JP" altLang="ja-JP" dirty="0"/>
              <a:t>理解</a:t>
            </a:r>
            <a:r>
              <a:rPr lang="ja-JP" altLang="en-US" dirty="0"/>
              <a:t>すること</a:t>
            </a:r>
            <a:r>
              <a:rPr lang="ja-JP" altLang="ja-JP" dirty="0"/>
              <a:t>です。</a:t>
            </a:r>
            <a:endParaRPr lang="en-US" altLang="ja-JP" dirty="0"/>
          </a:p>
          <a:p>
            <a:endParaRPr lang="ja-JP" altLang="ja-JP" dirty="0"/>
          </a:p>
          <a:p>
            <a:r>
              <a:rPr lang="ja-JP" altLang="en-US" dirty="0"/>
              <a:t>・理念は、その文言の解釈だけではなく、日ごろ行っている養育実践とのつながりを意識することが重要です。</a:t>
            </a:r>
            <a:endParaRPr lang="en-US" altLang="ja-JP" dirty="0"/>
          </a:p>
          <a:p>
            <a:endParaRPr lang="en-US" altLang="ja-JP" dirty="0"/>
          </a:p>
          <a:p>
            <a:r>
              <a:rPr lang="en-US" altLang="ja-JP" dirty="0"/>
              <a:t> </a:t>
            </a:r>
            <a:r>
              <a:rPr lang="ja-JP" altLang="en-US" dirty="0"/>
              <a:t>・</a:t>
            </a:r>
            <a:r>
              <a:rPr lang="ja-JP" altLang="ja-JP" dirty="0"/>
              <a:t>「倫理」とは、「人として守り行うべき道。道徳。モラル。」という意味です。また、「規程」とは、決まり、さだめという意味です。つまり、「倫理規定」とは、「人として守り行うべき行動の基準を定めたもの」を言います。</a:t>
            </a:r>
            <a:endParaRPr lang="en-US" altLang="ja-JP" dirty="0"/>
          </a:p>
          <a:p>
            <a:endParaRPr lang="en-US" altLang="ja-JP" dirty="0"/>
          </a:p>
          <a:p>
            <a:r>
              <a:rPr lang="ja-JP" altLang="en-US" dirty="0"/>
              <a:t>・</a:t>
            </a:r>
            <a:r>
              <a:rPr lang="ja-JP" altLang="ja-JP" dirty="0"/>
              <a:t>法人において、</a:t>
            </a:r>
            <a:r>
              <a:rPr lang="ja-JP" altLang="en-US" dirty="0"/>
              <a:t>「</a:t>
            </a:r>
            <a:r>
              <a:rPr lang="ja-JP" altLang="ja-JP" dirty="0"/>
              <a:t>職員倫理規定</a:t>
            </a:r>
            <a:r>
              <a:rPr lang="ja-JP" altLang="en-US" dirty="0"/>
              <a:t>」</a:t>
            </a:r>
            <a:r>
              <a:rPr lang="ja-JP" altLang="ja-JP" dirty="0"/>
              <a:t>や</a:t>
            </a:r>
            <a:r>
              <a:rPr lang="ja-JP" altLang="en-US" dirty="0"/>
              <a:t>「</a:t>
            </a:r>
            <a:r>
              <a:rPr lang="ja-JP" altLang="ja-JP" dirty="0"/>
              <a:t>職員倫理規定に基づく行動指針</a:t>
            </a:r>
            <a:r>
              <a:rPr lang="ja-JP" altLang="en-US" dirty="0"/>
              <a:t>」</a:t>
            </a:r>
            <a:r>
              <a:rPr lang="ja-JP" altLang="ja-JP" dirty="0"/>
              <a:t>がありますので、確認し遵守しましょう。</a:t>
            </a:r>
            <a:endParaRPr lang="en-US" altLang="ja-JP" dirty="0"/>
          </a:p>
          <a:p>
            <a:endParaRPr lang="en-US" altLang="ja-JP" dirty="0"/>
          </a:p>
          <a:p>
            <a:r>
              <a:rPr lang="ja-JP" altLang="en-US" dirty="0"/>
              <a:t>・</a:t>
            </a:r>
            <a:r>
              <a:rPr lang="ja-JP" altLang="ja-JP" dirty="0"/>
              <a:t>また、全国乳児福祉協議会発行の「乳児院</a:t>
            </a:r>
            <a:r>
              <a:rPr lang="ja-JP" altLang="en-US" dirty="0"/>
              <a:t>　</a:t>
            </a:r>
            <a:r>
              <a:rPr lang="ja-JP" altLang="ja-JP" dirty="0"/>
              <a:t>倫理要綱」「より適切なかかわりをするためのチェックポイント」</a:t>
            </a:r>
            <a:r>
              <a:rPr lang="ja-JP" altLang="en-US" dirty="0"/>
              <a:t>につ</a:t>
            </a:r>
            <a:r>
              <a:rPr lang="ja-JP" altLang="ja-JP" dirty="0"/>
              <a:t>いても</a:t>
            </a:r>
            <a:r>
              <a:rPr lang="ja-JP" altLang="en-US" dirty="0"/>
              <a:t>しっかり</a:t>
            </a:r>
            <a:r>
              <a:rPr lang="ja-JP" altLang="ja-JP" dirty="0"/>
              <a:t>理解</a:t>
            </a:r>
            <a:r>
              <a:rPr lang="ja-JP" altLang="en-US" dirty="0"/>
              <a:t>す</a:t>
            </a:r>
            <a:r>
              <a:rPr lang="ja-JP" altLang="ja-JP" dirty="0"/>
              <a:t>ることが必要です。</a:t>
            </a:r>
            <a:endParaRPr lang="en-US" altLang="ja-JP" dirty="0"/>
          </a:p>
          <a:p>
            <a:endParaRPr lang="en-US" altLang="ja-JP" dirty="0" smtClean="0"/>
          </a:p>
          <a:p>
            <a:r>
              <a:rPr lang="en-US" altLang="ja-JP" dirty="0" smtClean="0"/>
              <a:t>※</a:t>
            </a:r>
            <a:r>
              <a:rPr lang="ja-JP" altLang="en-US" dirty="0"/>
              <a:t>資料を付ける</a:t>
            </a:r>
            <a:endParaRPr lang="en-US" altLang="ja-JP" dirty="0"/>
          </a:p>
        </p:txBody>
      </p:sp>
      <p:sp>
        <p:nvSpPr>
          <p:cNvPr id="7" name="スライド イメージ プレースホルダー 6">
            <a:extLst>
              <a:ext uri="{FF2B5EF4-FFF2-40B4-BE49-F238E27FC236}">
                <a16:creationId xmlns="" xmlns:a16="http://schemas.microsoft.com/office/drawing/2014/main" id="{2F0ABE9C-551F-415E-A7A4-4070809E2E9B}"/>
              </a:ext>
            </a:extLst>
          </p:cNvPr>
          <p:cNvSpPr>
            <a:spLocks noGrp="1" noRot="1" noChangeAspect="1"/>
          </p:cNvSpPr>
          <p:nvPr>
            <p:ph type="sldImg"/>
          </p:nvPr>
        </p:nvSpPr>
        <p:spPr>
          <a:xfrm>
            <a:off x="1166813" y="247650"/>
            <a:ext cx="4473575" cy="3354388"/>
          </a:xfrm>
        </p:spPr>
      </p:sp>
      <p:sp>
        <p:nvSpPr>
          <p:cNvPr id="2" name="スライド番号プレースホルダー 1"/>
          <p:cNvSpPr>
            <a:spLocks noGrp="1"/>
          </p:cNvSpPr>
          <p:nvPr>
            <p:ph type="sldNum" sz="quarter" idx="10"/>
          </p:nvPr>
        </p:nvSpPr>
        <p:spPr/>
        <p:txBody>
          <a:bodyPr/>
          <a:lstStyle/>
          <a:p>
            <a:fld id="{1D41D0D0-B189-4CD0-8BC2-1D06F6EF1208}" type="slidenum">
              <a:rPr kumimoji="1" lang="ja-JP" altLang="en-US" smtClean="0"/>
              <a:t>32</a:t>
            </a:fld>
            <a:endParaRPr kumimoji="1" lang="ja-JP" altLang="en-US"/>
          </a:p>
        </p:txBody>
      </p:sp>
    </p:spTree>
    <p:extLst>
      <p:ext uri="{BB962C8B-B14F-4D97-AF65-F5344CB8AC3E}">
        <p14:creationId xmlns:p14="http://schemas.microsoft.com/office/powerpoint/2010/main" val="20622839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 イメージ プレースホルダー 3">
            <a:extLst>
              <a:ext uri="{FF2B5EF4-FFF2-40B4-BE49-F238E27FC236}">
                <a16:creationId xmlns="" xmlns:a16="http://schemas.microsoft.com/office/drawing/2014/main" id="{CD7D2C64-BA67-4E82-88C0-B7E56D842538}"/>
              </a:ext>
            </a:extLst>
          </p:cNvPr>
          <p:cNvSpPr>
            <a:spLocks noGrp="1" noRot="1" noChangeAspect="1"/>
          </p:cNvSpPr>
          <p:nvPr>
            <p:ph type="sldImg"/>
          </p:nvPr>
        </p:nvSpPr>
        <p:spPr>
          <a:xfrm>
            <a:off x="1166813" y="247650"/>
            <a:ext cx="4473575" cy="3354388"/>
          </a:xfrm>
        </p:spPr>
      </p:sp>
      <p:sp>
        <p:nvSpPr>
          <p:cNvPr id="5" name="ノート プレースホルダー 4">
            <a:extLst>
              <a:ext uri="{FF2B5EF4-FFF2-40B4-BE49-F238E27FC236}">
                <a16:creationId xmlns="" xmlns:a16="http://schemas.microsoft.com/office/drawing/2014/main" id="{C21B9998-4099-49F2-B88F-8F791D3AD52A}"/>
              </a:ext>
            </a:extLst>
          </p:cNvPr>
          <p:cNvSpPr>
            <a:spLocks noGrp="1"/>
          </p:cNvSpPr>
          <p:nvPr>
            <p:ph type="body" idx="1"/>
          </p:nvPr>
        </p:nvSpPr>
        <p:spPr/>
        <p:txBody>
          <a:bodyPr/>
          <a:lstStyle/>
          <a:p>
            <a:endParaRPr kumimoji="1" lang="ja-JP" altLang="en-US"/>
          </a:p>
        </p:txBody>
      </p:sp>
      <p:sp>
        <p:nvSpPr>
          <p:cNvPr id="2" name="スライド番号プレースホルダー 1"/>
          <p:cNvSpPr>
            <a:spLocks noGrp="1"/>
          </p:cNvSpPr>
          <p:nvPr>
            <p:ph type="sldNum" sz="quarter" idx="10"/>
          </p:nvPr>
        </p:nvSpPr>
        <p:spPr/>
        <p:txBody>
          <a:bodyPr/>
          <a:lstStyle/>
          <a:p>
            <a:fld id="{1D41D0D0-B189-4CD0-8BC2-1D06F6EF1208}" type="slidenum">
              <a:rPr kumimoji="1" lang="ja-JP" altLang="en-US" smtClean="0"/>
              <a:t>33</a:t>
            </a:fld>
            <a:endParaRPr kumimoji="1" lang="ja-JP" altLang="en-US"/>
          </a:p>
        </p:txBody>
      </p:sp>
    </p:spTree>
    <p:extLst>
      <p:ext uri="{BB962C8B-B14F-4D97-AF65-F5344CB8AC3E}">
        <p14:creationId xmlns:p14="http://schemas.microsoft.com/office/powerpoint/2010/main" val="2062283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lvl="0"/>
            <a:fld id="{9E7CAE09-0640-46B8-9BAB-09D9470BFE32}" type="slidenum">
              <a:rPr lang="ja-JP" altLang="en-US" noProof="0" smtClean="0"/>
              <a:pPr lvl="0"/>
              <a:t>34</a:t>
            </a:fld>
            <a:endParaRPr lang="ja-JP" altLang="en-US" noProof="0" dirty="0"/>
          </a:p>
        </p:txBody>
      </p:sp>
      <p:sp>
        <p:nvSpPr>
          <p:cNvPr id="6" name="スライド イメージ プレースホルダー 5">
            <a:extLst>
              <a:ext uri="{FF2B5EF4-FFF2-40B4-BE49-F238E27FC236}">
                <a16:creationId xmlns="" xmlns:a16="http://schemas.microsoft.com/office/drawing/2014/main" id="{487CF02B-83DE-466E-B4AA-B9A757304B9D}"/>
              </a:ext>
            </a:extLst>
          </p:cNvPr>
          <p:cNvSpPr>
            <a:spLocks noGrp="1" noRot="1" noChangeAspect="1"/>
          </p:cNvSpPr>
          <p:nvPr>
            <p:ph type="sldImg"/>
          </p:nvPr>
        </p:nvSpPr>
        <p:spPr>
          <a:xfrm>
            <a:off x="1166813" y="247650"/>
            <a:ext cx="4473575" cy="3354388"/>
          </a:xfrm>
        </p:spPr>
      </p:sp>
      <p:sp>
        <p:nvSpPr>
          <p:cNvPr id="7" name="ノート プレースホルダー 6">
            <a:extLst>
              <a:ext uri="{FF2B5EF4-FFF2-40B4-BE49-F238E27FC236}">
                <a16:creationId xmlns="" xmlns:a16="http://schemas.microsoft.com/office/drawing/2014/main" id="{0AF847F6-F116-4374-B245-B168DB89E635}"/>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939340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ja-JP" altLang="ja-JP" dirty="0"/>
              <a:t>乳児院の養育環境には、看護師や保育士を中心とする乳児院職員や、入所している子どもたちなどの人的環境があります。また、家族という存在を忘れてはなりません。そして、養育である保育看護の内容、目標、それに必要な建物や設備といった物的環境、さらには周囲の自然環境や社会環境があり、これらすべてが子どもたちの生活を包み込んでいます。こうした環境に暮らすなかで、乳児の生命は維持され、身体も精神も機能して成長するのです。子どもの発達には環境の大切さはいうまでもありません。（改訂新版　乳児院養育</a:t>
            </a:r>
            <a:r>
              <a:rPr lang="ja-JP" altLang="ja-JP" dirty="0" smtClean="0"/>
              <a:t>指針</a:t>
            </a:r>
            <a:r>
              <a:rPr lang="en-US" altLang="ja-JP" dirty="0" smtClean="0"/>
              <a:t>P.39</a:t>
            </a:r>
            <a:r>
              <a:rPr lang="ja-JP" altLang="ja-JP" dirty="0"/>
              <a:t>）</a:t>
            </a:r>
          </a:p>
          <a:p>
            <a:r>
              <a:rPr lang="ja-JP" altLang="en-US" dirty="0"/>
              <a:t>・</a:t>
            </a:r>
            <a:r>
              <a:rPr lang="ja-JP" altLang="ja-JP" dirty="0"/>
              <a:t>乳児院は生活をする場所です。子どもたちがリラックスして快適に、自由に過ごせる場所として環境を整えます。</a:t>
            </a:r>
            <a:endParaRPr lang="en-US" altLang="ja-JP" dirty="0"/>
          </a:p>
          <a:p>
            <a:endParaRPr lang="ja-JP" altLang="ja-JP" dirty="0"/>
          </a:p>
          <a:p>
            <a:r>
              <a:rPr lang="ja-JP" altLang="en-US" dirty="0"/>
              <a:t>・様々な課題を抱えている家族と子ども</a:t>
            </a:r>
            <a:r>
              <a:rPr lang="ja-JP" altLang="ja-JP" dirty="0"/>
              <a:t>の入所</a:t>
            </a:r>
            <a:r>
              <a:rPr lang="ja-JP" altLang="en-US" dirty="0"/>
              <a:t>も</a:t>
            </a:r>
            <a:r>
              <a:rPr lang="ja-JP" altLang="ja-JP" dirty="0"/>
              <a:t>増えている</a:t>
            </a:r>
            <a:r>
              <a:rPr lang="ja-JP" altLang="en-US" dirty="0"/>
              <a:t>状況があり</a:t>
            </a:r>
            <a:r>
              <a:rPr lang="ja-JP" altLang="ja-JP" dirty="0"/>
              <a:t>、家庭支援専門相談員、個別対応職員、里親支援専門相談員、心理職などの役割も多くなっています。また、乳児院では、看護師、保育士を中心として栄養士、調理員、洗濯、事務員など様々な職種の人たちが協力し、子どもたちが健やかに育つようにと生活を支えています。</a:t>
            </a:r>
            <a:r>
              <a:rPr lang="ja-JP" altLang="en-US" dirty="0"/>
              <a:t>そして、</a:t>
            </a:r>
            <a:r>
              <a:rPr lang="ja-JP" altLang="ja-JP" dirty="0"/>
              <a:t>乳児院</a:t>
            </a:r>
            <a:r>
              <a:rPr lang="ja-JP" altLang="en-US" dirty="0"/>
              <a:t>の生活環境を、</a:t>
            </a:r>
            <a:r>
              <a:rPr lang="ja-JP" altLang="ja-JP" dirty="0"/>
              <a:t>家庭に近づけることを目標としています。調理や洗濯、掃除などの家事を</a:t>
            </a:r>
            <a:r>
              <a:rPr lang="ja-JP" altLang="en-US" dirty="0"/>
              <a:t>間近でみることも、家庭生活で体験できることを子どもたちが乳児院で体験することになります。</a:t>
            </a:r>
            <a:endParaRPr lang="en-US" altLang="ja-JP" dirty="0"/>
          </a:p>
          <a:p>
            <a:endParaRPr lang="en-US" altLang="ja-JP" dirty="0"/>
          </a:p>
          <a:p>
            <a:r>
              <a:rPr lang="ja-JP" altLang="en-US" dirty="0"/>
              <a:t>・</a:t>
            </a:r>
            <a:r>
              <a:rPr lang="ja-JP" altLang="ja-JP" dirty="0"/>
              <a:t>そして、子どもたちが生活し、成長する場として、自由な活動ができる安全な建物・設備がもとめられます。（改訂新版　乳児院養育</a:t>
            </a:r>
            <a:r>
              <a:rPr lang="ja-JP" altLang="ja-JP" dirty="0" smtClean="0"/>
              <a:t>指針</a:t>
            </a:r>
            <a:r>
              <a:rPr lang="en-US" altLang="ja-JP" dirty="0" smtClean="0"/>
              <a:t>P.48</a:t>
            </a:r>
            <a:r>
              <a:rPr lang="ja-JP" altLang="ja-JP" dirty="0"/>
              <a:t>）</a:t>
            </a:r>
            <a:r>
              <a:rPr lang="ja-JP" altLang="en-US" dirty="0"/>
              <a:t>お</a:t>
            </a:r>
            <a:r>
              <a:rPr lang="ja-JP" altLang="ja-JP" dirty="0"/>
              <a:t>部屋は月齢によって変えていきましょう。</a:t>
            </a:r>
            <a:r>
              <a:rPr lang="en-US" altLang="ja-JP" dirty="0"/>
              <a:t>0</a:t>
            </a:r>
            <a:r>
              <a:rPr lang="ja-JP" altLang="ja-JP" dirty="0"/>
              <a:t>歳の赤ちゃんには、安全に運動ができて、いつでも休息や</a:t>
            </a:r>
            <a:r>
              <a:rPr lang="ja-JP" altLang="en-US" dirty="0"/>
              <a:t>眠り</a:t>
            </a:r>
            <a:r>
              <a:rPr lang="ja-JP" altLang="ja-JP" dirty="0"/>
              <a:t>を確保できる場所が必要です。</a:t>
            </a:r>
            <a:r>
              <a:rPr lang="en-US" altLang="ja-JP" dirty="0"/>
              <a:t>1</a:t>
            </a:r>
            <a:r>
              <a:rPr lang="ja-JP" altLang="ja-JP" dirty="0"/>
              <a:t>歳からは、食堂や、寝室、トイレ、手洗い場が備わった、家庭のような作りが望ましいです。衛生面や安全面にも気を配り、明るく快適な居室にしていきましょう。</a:t>
            </a:r>
            <a:endParaRPr lang="en-US" altLang="ja-JP" dirty="0"/>
          </a:p>
          <a:p>
            <a:endParaRPr lang="ja-JP" altLang="ja-JP" dirty="0"/>
          </a:p>
        </p:txBody>
      </p:sp>
      <p:sp>
        <p:nvSpPr>
          <p:cNvPr id="5" name="スライド イメージ プレースホルダー 4">
            <a:extLst>
              <a:ext uri="{FF2B5EF4-FFF2-40B4-BE49-F238E27FC236}">
                <a16:creationId xmlns="" xmlns:a16="http://schemas.microsoft.com/office/drawing/2014/main" id="{72C6EF52-830E-4410-9BA6-5C0FD9A0AD01}"/>
              </a:ext>
            </a:extLst>
          </p:cNvPr>
          <p:cNvSpPr>
            <a:spLocks noGrp="1" noRot="1" noChangeAspect="1"/>
          </p:cNvSpPr>
          <p:nvPr>
            <p:ph type="sldImg"/>
          </p:nvPr>
        </p:nvSpPr>
        <p:spPr>
          <a:xfrm>
            <a:off x="1166813" y="247650"/>
            <a:ext cx="4473575" cy="3354388"/>
          </a:xfrm>
        </p:spPr>
      </p:sp>
      <p:sp>
        <p:nvSpPr>
          <p:cNvPr id="2" name="スライド番号プレースホルダー 1"/>
          <p:cNvSpPr>
            <a:spLocks noGrp="1"/>
          </p:cNvSpPr>
          <p:nvPr>
            <p:ph type="sldNum" sz="quarter" idx="10"/>
          </p:nvPr>
        </p:nvSpPr>
        <p:spPr/>
        <p:txBody>
          <a:bodyPr/>
          <a:lstStyle/>
          <a:p>
            <a:fld id="{1D41D0D0-B189-4CD0-8BC2-1D06F6EF1208}" type="slidenum">
              <a:rPr kumimoji="1" lang="ja-JP" altLang="en-US" smtClean="0"/>
              <a:t>35</a:t>
            </a:fld>
            <a:endParaRPr kumimoji="1" lang="ja-JP" altLang="en-US"/>
          </a:p>
        </p:txBody>
      </p:sp>
    </p:spTree>
    <p:extLst>
      <p:ext uri="{BB962C8B-B14F-4D97-AF65-F5344CB8AC3E}">
        <p14:creationId xmlns:p14="http://schemas.microsoft.com/office/powerpoint/2010/main" val="924893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ja-JP" altLang="ja-JP" dirty="0"/>
              <a:t>「乳児院へのイメージ」はどのようにして決まるのでしょうか？</a:t>
            </a:r>
            <a:endParaRPr lang="en-US" altLang="ja-JP" dirty="0"/>
          </a:p>
          <a:p>
            <a:endParaRPr lang="en-US" altLang="ja-JP" dirty="0"/>
          </a:p>
          <a:p>
            <a:r>
              <a:rPr lang="en-US" altLang="ja-JP" dirty="0"/>
              <a:t>〈</a:t>
            </a:r>
            <a:r>
              <a:rPr lang="ja-JP" altLang="en-US" dirty="0"/>
              <a:t>例</a:t>
            </a:r>
            <a:r>
              <a:rPr lang="en-US" altLang="ja-JP" dirty="0"/>
              <a:t>〉</a:t>
            </a:r>
          </a:p>
          <a:p>
            <a:r>
              <a:rPr lang="ja-JP" altLang="en-US" dirty="0"/>
              <a:t>・</a:t>
            </a:r>
            <a:r>
              <a:rPr lang="ja-JP" altLang="ja-JP" dirty="0"/>
              <a:t>様々な人との関わりの中で私たちはどんなことを意識するとよいのでしょうか？</a:t>
            </a:r>
            <a:endParaRPr lang="en-US" altLang="ja-JP" dirty="0"/>
          </a:p>
          <a:p>
            <a:r>
              <a:rPr lang="ja-JP" altLang="en-US" dirty="0"/>
              <a:t>・</a:t>
            </a:r>
            <a:r>
              <a:rPr lang="ja-JP" altLang="ja-JP" dirty="0"/>
              <a:t>日々の仕事の中で、あなたはどの様な表情をして働いていますか？</a:t>
            </a:r>
            <a:endParaRPr lang="en-US" altLang="ja-JP" dirty="0"/>
          </a:p>
          <a:p>
            <a:r>
              <a:rPr lang="ja-JP" altLang="en-US" dirty="0"/>
              <a:t>・</a:t>
            </a:r>
            <a:r>
              <a:rPr lang="ja-JP" altLang="ja-JP" dirty="0"/>
              <a:t>あなたの服装に相手はどのような印象をもつのでしょうか？</a:t>
            </a:r>
            <a:endParaRPr lang="en-US" altLang="ja-JP" dirty="0"/>
          </a:p>
          <a:p>
            <a:r>
              <a:rPr lang="ja-JP" altLang="en-US" dirty="0"/>
              <a:t>・</a:t>
            </a:r>
            <a:r>
              <a:rPr lang="ja-JP" altLang="ja-JP" dirty="0"/>
              <a:t>あなたの言葉づかいに相手は</a:t>
            </a:r>
            <a:r>
              <a:rPr lang="ja-JP" altLang="en-US" dirty="0"/>
              <a:t>どう</a:t>
            </a:r>
            <a:r>
              <a:rPr lang="ja-JP" altLang="ja-JP" dirty="0"/>
              <a:t>感じるでしょう</a:t>
            </a:r>
            <a:r>
              <a:rPr lang="ja-JP" altLang="en-US" dirty="0"/>
              <a:t>か</a:t>
            </a:r>
            <a:r>
              <a:rPr lang="ja-JP" altLang="ja-JP" dirty="0"/>
              <a:t>？</a:t>
            </a:r>
            <a:endParaRPr lang="en-US" altLang="ja-JP" dirty="0"/>
          </a:p>
          <a:p>
            <a:r>
              <a:rPr lang="ja-JP" altLang="en-US" dirty="0"/>
              <a:t>・</a:t>
            </a:r>
            <a:r>
              <a:rPr lang="ja-JP" altLang="ja-JP" dirty="0"/>
              <a:t>職場を出たら</a:t>
            </a:r>
            <a:r>
              <a:rPr lang="ja-JP" altLang="en-US" dirty="0"/>
              <a:t>歩きスマホをしてませんか？</a:t>
            </a:r>
            <a:endParaRPr lang="en-US" altLang="ja-JP" dirty="0"/>
          </a:p>
          <a:p>
            <a:r>
              <a:rPr lang="ja-JP" altLang="en-US" dirty="0"/>
              <a:t>・</a:t>
            </a:r>
            <a:r>
              <a:rPr lang="ja-JP" altLang="ja-JP" dirty="0"/>
              <a:t>夜中に大きな声で話しをして</a:t>
            </a:r>
            <a:r>
              <a:rPr lang="ja-JP" altLang="en-US" dirty="0"/>
              <a:t>いる</a:t>
            </a:r>
            <a:r>
              <a:rPr lang="ja-JP" altLang="ja-JP" dirty="0"/>
              <a:t>。そんな時はありませんか？</a:t>
            </a:r>
            <a:endParaRPr lang="en-US" altLang="ja-JP" dirty="0"/>
          </a:p>
        </p:txBody>
      </p:sp>
      <p:sp>
        <p:nvSpPr>
          <p:cNvPr id="5" name="スライド イメージ プレースホルダー 4">
            <a:extLst>
              <a:ext uri="{FF2B5EF4-FFF2-40B4-BE49-F238E27FC236}">
                <a16:creationId xmlns="" xmlns:a16="http://schemas.microsoft.com/office/drawing/2014/main" id="{6B121E74-1DF5-4F50-BA1A-0CAA19FB1234}"/>
              </a:ext>
            </a:extLst>
          </p:cNvPr>
          <p:cNvSpPr>
            <a:spLocks noGrp="1" noRot="1" noChangeAspect="1"/>
          </p:cNvSpPr>
          <p:nvPr>
            <p:ph type="sldImg"/>
          </p:nvPr>
        </p:nvSpPr>
        <p:spPr>
          <a:xfrm>
            <a:off x="1166813" y="247650"/>
            <a:ext cx="4473575" cy="3354388"/>
          </a:xfrm>
        </p:spPr>
      </p:sp>
      <p:sp>
        <p:nvSpPr>
          <p:cNvPr id="2" name="スライド番号プレースホルダー 1"/>
          <p:cNvSpPr>
            <a:spLocks noGrp="1"/>
          </p:cNvSpPr>
          <p:nvPr>
            <p:ph type="sldNum" sz="quarter" idx="10"/>
          </p:nvPr>
        </p:nvSpPr>
        <p:spPr/>
        <p:txBody>
          <a:bodyPr/>
          <a:lstStyle/>
          <a:p>
            <a:fld id="{1D41D0D0-B189-4CD0-8BC2-1D06F6EF1208}" type="slidenum">
              <a:rPr kumimoji="1" lang="ja-JP" altLang="en-US" smtClean="0"/>
              <a:t>36</a:t>
            </a:fld>
            <a:endParaRPr kumimoji="1" lang="ja-JP" altLang="en-US"/>
          </a:p>
        </p:txBody>
      </p:sp>
    </p:spTree>
    <p:extLst>
      <p:ext uri="{BB962C8B-B14F-4D97-AF65-F5344CB8AC3E}">
        <p14:creationId xmlns:p14="http://schemas.microsoft.com/office/powerpoint/2010/main" val="2637286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ja-JP" altLang="ja-JP" dirty="0"/>
              <a:t>「ひな祭り」「こどもの日」「七夕」「七五三」「クリスマス」…などは何のためにあるのでしょう？どんな意味合いがあるのでしょう？いっしょに考え、子ども</a:t>
            </a:r>
            <a:r>
              <a:rPr lang="ja-JP" altLang="en-US" dirty="0"/>
              <a:t>たち</a:t>
            </a:r>
            <a:r>
              <a:rPr lang="ja-JP" altLang="ja-JP" dirty="0"/>
              <a:t>に伝えましょう。</a:t>
            </a:r>
            <a:endParaRPr lang="en-US" altLang="ja-JP" dirty="0"/>
          </a:p>
          <a:p>
            <a:endParaRPr lang="ja-JP" altLang="ja-JP" dirty="0"/>
          </a:p>
          <a:p>
            <a:r>
              <a:rPr lang="ja-JP" altLang="en-US" dirty="0"/>
              <a:t>・また、それぞれの行事には特別な日（ハレ）にまつわる食べ物や室礼（しつらい）、しきたりがあります。旬の食材の働きやその季節にふさわしい状態で身体に取り入れる工夫しましょう。</a:t>
            </a:r>
            <a:endParaRPr lang="en-US" altLang="ja-JP" dirty="0"/>
          </a:p>
          <a:p>
            <a:endParaRPr lang="en-US" altLang="ja-JP" dirty="0"/>
          </a:p>
          <a:p>
            <a:r>
              <a:rPr lang="ja-JP" altLang="en-US" dirty="0"/>
              <a:t>・「行事」には、健康や幸せなど様々な願いが込められています</a:t>
            </a:r>
            <a:r>
              <a:rPr lang="ja-JP" altLang="en-US" dirty="0" smtClean="0"/>
              <a:t>。子ども</a:t>
            </a:r>
            <a:r>
              <a:rPr lang="ja-JP" altLang="en-US" dirty="0"/>
              <a:t>たちと一緒に喜び、楽しみを共有して、豊かな情緒を育てていきましょう。</a:t>
            </a:r>
            <a:endParaRPr lang="en-US" altLang="ja-JP" dirty="0"/>
          </a:p>
          <a:p>
            <a:endParaRPr lang="en-US" altLang="ja-JP" dirty="0"/>
          </a:p>
          <a:p>
            <a:r>
              <a:rPr lang="ja-JP" altLang="en-US" dirty="0"/>
              <a:t>・また、</a:t>
            </a:r>
            <a:r>
              <a:rPr lang="ja-JP" altLang="ja-JP" dirty="0"/>
              <a:t>　他の</a:t>
            </a:r>
            <a:r>
              <a:rPr lang="ja-JP" altLang="en-US" dirty="0"/>
              <a:t>国の</a:t>
            </a:r>
            <a:r>
              <a:rPr lang="ja-JP" altLang="ja-JP" dirty="0"/>
              <a:t>宗教</a:t>
            </a:r>
            <a:r>
              <a:rPr lang="ja-JP" altLang="en-US" dirty="0"/>
              <a:t>や</a:t>
            </a:r>
            <a:r>
              <a:rPr lang="ja-JP" altLang="ja-JP" dirty="0"/>
              <a:t>文化</a:t>
            </a:r>
            <a:r>
              <a:rPr lang="ja-JP" altLang="en-US" dirty="0"/>
              <a:t>など</a:t>
            </a:r>
            <a:r>
              <a:rPr lang="ja-JP" altLang="ja-JP" dirty="0"/>
              <a:t>も受け入れて</a:t>
            </a:r>
            <a:r>
              <a:rPr lang="ja-JP" altLang="en-US" dirty="0"/>
              <a:t>行く姿勢が大切です。</a:t>
            </a:r>
            <a:endParaRPr lang="ja-JP" altLang="ja-JP" dirty="0"/>
          </a:p>
          <a:p>
            <a:endParaRPr lang="ja-JP" altLang="en-US" dirty="0"/>
          </a:p>
        </p:txBody>
      </p:sp>
      <p:sp>
        <p:nvSpPr>
          <p:cNvPr id="5" name="スライド イメージ プレースホルダー 4">
            <a:extLst>
              <a:ext uri="{FF2B5EF4-FFF2-40B4-BE49-F238E27FC236}">
                <a16:creationId xmlns="" xmlns:a16="http://schemas.microsoft.com/office/drawing/2014/main" id="{FFDFC125-6615-46F1-96C8-8A1CE18C4172}"/>
              </a:ext>
            </a:extLst>
          </p:cNvPr>
          <p:cNvSpPr>
            <a:spLocks noGrp="1" noRot="1" noChangeAspect="1"/>
          </p:cNvSpPr>
          <p:nvPr>
            <p:ph type="sldImg"/>
          </p:nvPr>
        </p:nvSpPr>
        <p:spPr>
          <a:xfrm>
            <a:off x="1166813" y="247650"/>
            <a:ext cx="4473575" cy="3354388"/>
          </a:xfrm>
        </p:spPr>
      </p:sp>
      <p:sp>
        <p:nvSpPr>
          <p:cNvPr id="2" name="スライド番号プレースホルダー 1"/>
          <p:cNvSpPr>
            <a:spLocks noGrp="1"/>
          </p:cNvSpPr>
          <p:nvPr>
            <p:ph type="sldNum" sz="quarter" idx="10"/>
          </p:nvPr>
        </p:nvSpPr>
        <p:spPr/>
        <p:txBody>
          <a:bodyPr/>
          <a:lstStyle/>
          <a:p>
            <a:fld id="{1D41D0D0-B189-4CD0-8BC2-1D06F6EF1208}" type="slidenum">
              <a:rPr kumimoji="1" lang="ja-JP" altLang="en-US" smtClean="0"/>
              <a:t>37</a:t>
            </a:fld>
            <a:endParaRPr kumimoji="1" lang="ja-JP" altLang="en-US"/>
          </a:p>
        </p:txBody>
      </p:sp>
    </p:spTree>
    <p:extLst>
      <p:ext uri="{BB962C8B-B14F-4D97-AF65-F5344CB8AC3E}">
        <p14:creationId xmlns:p14="http://schemas.microsoft.com/office/powerpoint/2010/main" val="21854768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ja-JP" altLang="ja-JP" dirty="0"/>
              <a:t>「抱え込まない」ためには、日頃の職員間のコミュニケーションが大切になります</a:t>
            </a:r>
            <a:r>
              <a:rPr lang="ja-JP" altLang="ja-JP" dirty="0" smtClean="0"/>
              <a:t>。</a:t>
            </a:r>
            <a:r>
              <a:rPr lang="en-US" altLang="ja-JP" dirty="0" smtClean="0"/>
              <a:t>1</a:t>
            </a:r>
            <a:r>
              <a:rPr lang="ja-JP" altLang="ja-JP" dirty="0" smtClean="0"/>
              <a:t>人</a:t>
            </a:r>
            <a:r>
              <a:rPr lang="ja-JP" altLang="ja-JP" dirty="0"/>
              <a:t>で悩まず、必ず上司</a:t>
            </a:r>
            <a:r>
              <a:rPr lang="ja-JP" altLang="en-US" dirty="0"/>
              <a:t>など</a:t>
            </a:r>
            <a:r>
              <a:rPr lang="ja-JP" altLang="ja-JP" dirty="0"/>
              <a:t>に相談しましょう。悩みを自分の言葉で発して、その日の問題はその日に解決できるように、</a:t>
            </a:r>
            <a:r>
              <a:rPr lang="ja-JP" altLang="en-US" dirty="0"/>
              <a:t>それを</a:t>
            </a:r>
            <a:r>
              <a:rPr lang="ja-JP" altLang="ja-JP" dirty="0"/>
              <a:t>周囲の職員はサポートする姿勢が大切です。子どもへの気配り、心配りをすると同様に、周囲の職員の変化に気づくことです。日頃職員とのコミュニケーションが図られていれば、上司は「最近どう？困ったことない？」と自然に話しかけられます。聞かれた職員も「○○ちゃんがねぇ」等と日常会話の中で相談できるのではないでしょうか。仕事意欲が高まるのは、人間関係が一番重要になります</a:t>
            </a:r>
            <a:r>
              <a:rPr lang="ja-JP" altLang="ja-JP" dirty="0" smtClean="0"/>
              <a:t>。一緒</a:t>
            </a:r>
            <a:r>
              <a:rPr lang="ja-JP" altLang="ja-JP" dirty="0"/>
              <a:t>に働く人間関係が良好であれば、仲間と力を合わせ、困難な環境を乗り越えようとチーム一丸となりがんばります。また、チームで取り組むことに喜びを感じるのではないでしょうか</a:t>
            </a:r>
            <a:r>
              <a:rPr lang="ja-JP" altLang="ja-JP" dirty="0" smtClean="0"/>
              <a:t>。</a:t>
            </a:r>
            <a:r>
              <a:rPr lang="en-US" altLang="ja-JP" dirty="0" smtClean="0"/>
              <a:t>1</a:t>
            </a:r>
            <a:r>
              <a:rPr lang="ja-JP" altLang="ja-JP" dirty="0" smtClean="0"/>
              <a:t>人</a:t>
            </a:r>
            <a:r>
              <a:rPr lang="ja-JP" altLang="ja-JP" dirty="0"/>
              <a:t>では乗り越えられなくても、チームなら乗り越える力が</a:t>
            </a:r>
            <a:r>
              <a:rPr lang="ja-JP" altLang="en-US" dirty="0"/>
              <a:t>生まれ</a:t>
            </a:r>
            <a:r>
              <a:rPr lang="ja-JP" altLang="ja-JP" dirty="0"/>
              <a:t>ます。</a:t>
            </a:r>
            <a:endParaRPr lang="en-US" altLang="ja-JP" dirty="0"/>
          </a:p>
          <a:p>
            <a:endParaRPr lang="ja-JP" altLang="ja-JP" dirty="0"/>
          </a:p>
          <a:p>
            <a:r>
              <a:rPr lang="ja-JP" altLang="en-US" dirty="0"/>
              <a:t>・</a:t>
            </a:r>
            <a:r>
              <a:rPr lang="ja-JP" altLang="ja-JP" dirty="0"/>
              <a:t>チームワークを良くする人は、</a:t>
            </a:r>
          </a:p>
          <a:p>
            <a:pPr lvl="0"/>
            <a:r>
              <a:rPr lang="ja-JP" altLang="en-US" dirty="0"/>
              <a:t>　　・人を評価する（認める）ことができる、・社会人としての基本的マナーを守る</a:t>
            </a:r>
            <a:endParaRPr lang="en-US" altLang="ja-JP" dirty="0"/>
          </a:p>
          <a:p>
            <a:pPr lvl="0"/>
            <a:r>
              <a:rPr lang="ja-JP" altLang="en-US" dirty="0"/>
              <a:t>　　・約束を守る、・報告</a:t>
            </a:r>
            <a:r>
              <a:rPr lang="ja-JP" altLang="ja-JP" dirty="0"/>
              <a:t>・連絡</a:t>
            </a:r>
            <a:r>
              <a:rPr lang="ja-JP" altLang="en-US" dirty="0"/>
              <a:t>・相談（ホウ・レン・ソウ）</a:t>
            </a:r>
            <a:r>
              <a:rPr lang="ja-JP" altLang="ja-JP" dirty="0"/>
              <a:t>回数が多い</a:t>
            </a:r>
            <a:r>
              <a:rPr lang="ja-JP" altLang="en-US" dirty="0"/>
              <a:t>、　</a:t>
            </a:r>
            <a:endParaRPr lang="en-US" altLang="ja-JP" dirty="0"/>
          </a:p>
          <a:p>
            <a:pPr lvl="0"/>
            <a:r>
              <a:rPr lang="ja-JP" altLang="en-US" dirty="0"/>
              <a:t>　　・</a:t>
            </a:r>
            <a:r>
              <a:rPr lang="ja-JP" altLang="ja-JP" dirty="0"/>
              <a:t>人のせいにしない</a:t>
            </a:r>
            <a:r>
              <a:rPr lang="ja-JP" altLang="en-US" dirty="0"/>
              <a:t>、・</a:t>
            </a:r>
            <a:r>
              <a:rPr lang="ja-JP" altLang="ja-JP" dirty="0"/>
              <a:t>人の悪口を言わない</a:t>
            </a:r>
            <a:r>
              <a:rPr lang="ja-JP" altLang="en-US" dirty="0"/>
              <a:t>　　等の</a:t>
            </a:r>
            <a:r>
              <a:rPr lang="ja-JP" altLang="ja-JP" dirty="0"/>
              <a:t>特徴があり</a:t>
            </a:r>
            <a:r>
              <a:rPr lang="ja-JP" altLang="en-US" dirty="0"/>
              <a:t>ます。</a:t>
            </a:r>
            <a:endParaRPr lang="ja-JP" altLang="ja-JP" dirty="0"/>
          </a:p>
          <a:p>
            <a:endParaRPr lang="en-US" altLang="ja-JP" dirty="0" smtClean="0"/>
          </a:p>
          <a:p>
            <a:r>
              <a:rPr lang="ja-JP" altLang="en-US" dirty="0" smtClean="0"/>
              <a:t>・</a:t>
            </a:r>
            <a:r>
              <a:rPr lang="ja-JP" altLang="ja-JP" dirty="0"/>
              <a:t>チームワークを良くする秘訣は「ポジティブ」</a:t>
            </a:r>
            <a:r>
              <a:rPr lang="ja-JP" altLang="en-US" dirty="0"/>
              <a:t>であるということが考えられます。</a:t>
            </a:r>
            <a:r>
              <a:rPr lang="ja-JP" altLang="ja-JP" dirty="0"/>
              <a:t>下を向かない</a:t>
            </a:r>
            <a:r>
              <a:rPr lang="ja-JP" altLang="ja-JP" dirty="0" smtClean="0"/>
              <a:t>、</a:t>
            </a:r>
            <a:r>
              <a:rPr lang="ja-JP" altLang="en-US" dirty="0" smtClean="0"/>
              <a:t>前</a:t>
            </a:r>
            <a:r>
              <a:rPr lang="ja-JP" altLang="ja-JP" dirty="0" smtClean="0"/>
              <a:t>向き</a:t>
            </a:r>
            <a:r>
              <a:rPr lang="ja-JP" altLang="ja-JP" dirty="0"/>
              <a:t>に考えるように心掛け</a:t>
            </a:r>
            <a:r>
              <a:rPr lang="ja-JP" altLang="en-US" dirty="0"/>
              <a:t>てみ</a:t>
            </a:r>
            <a:r>
              <a:rPr lang="ja-JP" altLang="ja-JP" dirty="0"/>
              <a:t>ましょう。</a:t>
            </a:r>
            <a:endParaRPr lang="en-US" altLang="ja-JP" dirty="0"/>
          </a:p>
          <a:p>
            <a:r>
              <a:rPr lang="ja-JP" altLang="en-US" dirty="0"/>
              <a:t>　</a:t>
            </a:r>
            <a:r>
              <a:rPr lang="ja-JP" altLang="ja-JP" dirty="0"/>
              <a:t>チームワークを良くしたい職場は、時には「飲み会」「旅行」</a:t>
            </a:r>
            <a:r>
              <a:rPr lang="ja-JP" altLang="en-US" dirty="0"/>
              <a:t>「カラオケ」</a:t>
            </a:r>
            <a:r>
              <a:rPr lang="ja-JP" altLang="ja-JP" dirty="0"/>
              <a:t>など職場を離れた場を設け</a:t>
            </a:r>
            <a:r>
              <a:rPr lang="ja-JP" altLang="en-US" dirty="0"/>
              <a:t>、心を通わせるこ</a:t>
            </a:r>
            <a:r>
              <a:rPr lang="ja-JP" altLang="ja-JP" dirty="0"/>
              <a:t>とも</a:t>
            </a:r>
            <a:r>
              <a:rPr lang="ja-JP" altLang="en-US" dirty="0"/>
              <a:t>有効なことがあります。</a:t>
            </a:r>
            <a:r>
              <a:rPr lang="ja-JP" altLang="ja-JP" dirty="0"/>
              <a:t>心を開けなかった職員とも、理解しあえる仲間になることもあります。チーム</a:t>
            </a:r>
            <a:r>
              <a:rPr lang="ja-JP" altLang="en-US" dirty="0"/>
              <a:t>とは、共同で同じ目的に向かって仕事をする一団のことです。</a:t>
            </a:r>
            <a:r>
              <a:rPr lang="ja-JP" altLang="ja-JP" dirty="0"/>
              <a:t>仲間として、課題を検討</a:t>
            </a:r>
            <a:r>
              <a:rPr lang="ja-JP" altLang="en-US" dirty="0"/>
              <a:t>し合い、個人より全体を考え共に協力し合うことが大切です。</a:t>
            </a:r>
            <a:endParaRPr lang="ja-JP" altLang="ja-JP" dirty="0"/>
          </a:p>
          <a:p>
            <a:r>
              <a:rPr lang="en-US" altLang="ja-JP" dirty="0"/>
              <a:t> </a:t>
            </a:r>
            <a:endParaRPr lang="ja-JP" altLang="ja-JP" dirty="0"/>
          </a:p>
          <a:p>
            <a:endParaRPr lang="ja-JP" altLang="en-US" dirty="0"/>
          </a:p>
        </p:txBody>
      </p:sp>
      <p:sp>
        <p:nvSpPr>
          <p:cNvPr id="5" name="スライド イメージ プレースホルダー 4">
            <a:extLst>
              <a:ext uri="{FF2B5EF4-FFF2-40B4-BE49-F238E27FC236}">
                <a16:creationId xmlns="" xmlns:a16="http://schemas.microsoft.com/office/drawing/2014/main" id="{01F7AB62-226E-4504-8B22-31CE7999B909}"/>
              </a:ext>
            </a:extLst>
          </p:cNvPr>
          <p:cNvSpPr>
            <a:spLocks noGrp="1" noRot="1" noChangeAspect="1"/>
          </p:cNvSpPr>
          <p:nvPr>
            <p:ph type="sldImg"/>
          </p:nvPr>
        </p:nvSpPr>
        <p:spPr>
          <a:xfrm>
            <a:off x="1166813" y="247650"/>
            <a:ext cx="4473575" cy="3354388"/>
          </a:xfrm>
        </p:spPr>
      </p:sp>
      <p:sp>
        <p:nvSpPr>
          <p:cNvPr id="2" name="スライド番号プレースホルダー 1"/>
          <p:cNvSpPr>
            <a:spLocks noGrp="1"/>
          </p:cNvSpPr>
          <p:nvPr>
            <p:ph type="sldNum" sz="quarter" idx="10"/>
          </p:nvPr>
        </p:nvSpPr>
        <p:spPr/>
        <p:txBody>
          <a:bodyPr/>
          <a:lstStyle/>
          <a:p>
            <a:fld id="{1D41D0D0-B189-4CD0-8BC2-1D06F6EF1208}" type="slidenum">
              <a:rPr kumimoji="1" lang="ja-JP" altLang="en-US" smtClean="0"/>
              <a:t>38</a:t>
            </a:fld>
            <a:endParaRPr kumimoji="1" lang="ja-JP" altLang="en-US"/>
          </a:p>
        </p:txBody>
      </p:sp>
    </p:spTree>
    <p:extLst>
      <p:ext uri="{BB962C8B-B14F-4D97-AF65-F5344CB8AC3E}">
        <p14:creationId xmlns:p14="http://schemas.microsoft.com/office/powerpoint/2010/main" val="12009107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ja-JP" altLang="ja-JP" dirty="0"/>
              <a:t>乳児院では保育士と看護師が一体となった「保育看護」という養育がどの職員にも求められます。更に交代勤務の中で違う職種の職員全員がチーム</a:t>
            </a:r>
            <a:r>
              <a:rPr lang="ja-JP" altLang="en-US" dirty="0"/>
              <a:t>の一員</a:t>
            </a:r>
            <a:r>
              <a:rPr lang="ja-JP" altLang="ja-JP" dirty="0"/>
              <a:t>となり、子どもの養育すなわち「保育看護」を行っていく上でチームワークが必要となります。</a:t>
            </a:r>
            <a:endParaRPr lang="en-US" altLang="ja-JP" dirty="0"/>
          </a:p>
          <a:p>
            <a:r>
              <a:rPr lang="ja-JP" altLang="en-US" dirty="0" smtClean="0"/>
              <a:t>　乳児院</a:t>
            </a:r>
            <a:r>
              <a:rPr lang="ja-JP" altLang="en-US" dirty="0"/>
              <a:t>は良き</a:t>
            </a:r>
            <a:r>
              <a:rPr lang="ja-JP" altLang="ja-JP" dirty="0"/>
              <a:t>人間関係にもとづ</a:t>
            </a:r>
            <a:r>
              <a:rPr lang="ja-JP" altLang="en-US" dirty="0"/>
              <a:t>く、良い</a:t>
            </a:r>
            <a:r>
              <a:rPr lang="ja-JP" altLang="ja-JP" dirty="0"/>
              <a:t>チームワークが必要</a:t>
            </a:r>
            <a:r>
              <a:rPr lang="ja-JP" altLang="en-US" dirty="0"/>
              <a:t>なのです。</a:t>
            </a:r>
            <a:endParaRPr lang="en-US" altLang="ja-JP" dirty="0"/>
          </a:p>
          <a:p>
            <a:endParaRPr lang="ja-JP" altLang="ja-JP" dirty="0"/>
          </a:p>
          <a:p>
            <a:r>
              <a:rPr lang="ja-JP" altLang="en-US" dirty="0"/>
              <a:t>・</a:t>
            </a:r>
            <a:r>
              <a:rPr lang="ja-JP" altLang="ja-JP" dirty="0"/>
              <a:t>乳児院での養育における記録は、子どもとの関わりを中心にどのような実践が行われたという内容を示す「実践記録」のことを</a:t>
            </a:r>
            <a:r>
              <a:rPr lang="ja-JP" altLang="en-US" dirty="0"/>
              <a:t>さします</a:t>
            </a:r>
            <a:r>
              <a:rPr lang="ja-JP" altLang="ja-JP" dirty="0"/>
              <a:t>。自ら</a:t>
            </a:r>
            <a:r>
              <a:rPr lang="ja-JP" altLang="en-US" dirty="0"/>
              <a:t>が</a:t>
            </a:r>
            <a:r>
              <a:rPr lang="ja-JP" altLang="ja-JP" dirty="0"/>
              <a:t>読み返し、他の人に読ませる</a:t>
            </a:r>
            <a:r>
              <a:rPr lang="ja-JP" altLang="en-US" dirty="0"/>
              <a:t>もの</a:t>
            </a:r>
            <a:r>
              <a:rPr lang="ja-JP" altLang="ja-JP" dirty="0"/>
              <a:t>です。よい記録が書かれているところには</a:t>
            </a:r>
            <a:r>
              <a:rPr lang="ja-JP" altLang="en-US" dirty="0"/>
              <a:t>、</a:t>
            </a:r>
            <a:r>
              <a:rPr lang="ja-JP" altLang="ja-JP" dirty="0"/>
              <a:t>よい実践が展開されやすいと</a:t>
            </a:r>
            <a:r>
              <a:rPr lang="ja-JP" altLang="en-US" dirty="0"/>
              <a:t>言われています。</a:t>
            </a:r>
            <a:endParaRPr lang="en-US" altLang="ja-JP" dirty="0"/>
          </a:p>
          <a:p>
            <a:r>
              <a:rPr lang="ja-JP" altLang="en-US" dirty="0"/>
              <a:t>・</a:t>
            </a:r>
            <a:r>
              <a:rPr lang="ja-JP" altLang="ja-JP" dirty="0"/>
              <a:t>現場で子どもと関わるときには、めまぐるしく展開する子どもとの関わりを具体的なエピソードとして記録することが望ましいです。しかし、記録に時間を割いてしまうと、子どもと十分に関わることができなかったり、現場の人手不足を引き起こすことになりかねません。どの施設においても記録をする場所や時間が限られています。</a:t>
            </a:r>
            <a:endParaRPr lang="en-US" altLang="ja-JP" dirty="0"/>
          </a:p>
          <a:p>
            <a:r>
              <a:rPr lang="ja-JP" altLang="ja-JP" dirty="0"/>
              <a:t>メモを活用</a:t>
            </a:r>
            <a:r>
              <a:rPr lang="ja-JP" altLang="en-US" dirty="0"/>
              <a:t>するなどして、</a:t>
            </a:r>
            <a:r>
              <a:rPr lang="ja-JP" altLang="ja-JP" dirty="0"/>
              <a:t>後で思い返して記録をとることや、交替で記録をする時間をとるなど</a:t>
            </a:r>
            <a:r>
              <a:rPr lang="ja-JP" altLang="en-US" dirty="0"/>
              <a:t>、</a:t>
            </a:r>
            <a:r>
              <a:rPr lang="ja-JP" altLang="ja-JP" dirty="0"/>
              <a:t>現場の工夫</a:t>
            </a:r>
            <a:r>
              <a:rPr lang="ja-JP" altLang="en-US" dirty="0"/>
              <a:t>一つで</a:t>
            </a:r>
            <a:r>
              <a:rPr lang="ja-JP" altLang="ja-JP" dirty="0"/>
              <a:t>記録はとれることと思います。記録は、子どもの生きた証でもあり、職員間の共通理解、自己の振り返りに必要不可欠</a:t>
            </a:r>
            <a:r>
              <a:rPr lang="ja-JP" altLang="en-US" dirty="0"/>
              <a:t>なのです。</a:t>
            </a:r>
            <a:endParaRPr lang="en-US" altLang="ja-JP" dirty="0"/>
          </a:p>
          <a:p>
            <a:r>
              <a:rPr lang="ja-JP" altLang="en-US" dirty="0"/>
              <a:t>・また、子どものトラブルや事故、けがや病気の症状の経緯を説明することで、リスクマネジメントとなり、保護者や施設、社会に対する説明責任を果たすものでもあります。　</a:t>
            </a:r>
            <a:r>
              <a:rPr lang="ja-JP" altLang="en-US" dirty="0" smtClean="0"/>
              <a:t>子どもを</a:t>
            </a:r>
            <a:r>
              <a:rPr lang="ja-JP" altLang="en-US" dirty="0"/>
              <a:t>救急搬送するような場合、救急隊員に経過を説明するため、正確な記録は必須です。</a:t>
            </a:r>
            <a:endParaRPr lang="en-US" altLang="ja-JP" dirty="0"/>
          </a:p>
          <a:p>
            <a:endParaRPr lang="ja-JP" altLang="ja-JP" dirty="0"/>
          </a:p>
          <a:p>
            <a:r>
              <a:rPr lang="ja-JP" altLang="en-US" dirty="0"/>
              <a:t>・</a:t>
            </a:r>
            <a:r>
              <a:rPr lang="ja-JP" altLang="ja-JP" dirty="0"/>
              <a:t>記録の役割としては、</a:t>
            </a:r>
            <a:r>
              <a:rPr lang="ja-JP" altLang="en-US" dirty="0"/>
              <a:t>ここに</a:t>
            </a:r>
            <a:r>
              <a:rPr lang="ja-JP" altLang="en-US" dirty="0" smtClean="0"/>
              <a:t>示す</a:t>
            </a:r>
            <a:r>
              <a:rPr lang="en-US" altLang="ja-JP" dirty="0" smtClean="0"/>
              <a:t>5</a:t>
            </a:r>
            <a:r>
              <a:rPr lang="ja-JP" altLang="en-US" dirty="0" err="1" smtClean="0"/>
              <a:t>つ</a:t>
            </a:r>
            <a:r>
              <a:rPr lang="ja-JP" altLang="ja-JP" dirty="0" err="1" smtClean="0"/>
              <a:t>の</a:t>
            </a:r>
            <a:r>
              <a:rPr lang="ja-JP" altLang="ja-JP" dirty="0"/>
              <a:t>意義</a:t>
            </a:r>
            <a:r>
              <a:rPr lang="ja-JP" altLang="en-US" dirty="0"/>
              <a:t>について、意識する必要があります。</a:t>
            </a:r>
            <a:endParaRPr lang="ja-JP" altLang="ja-JP" dirty="0"/>
          </a:p>
          <a:p>
            <a:r>
              <a:rPr lang="ja-JP" altLang="en-US" dirty="0" smtClean="0"/>
              <a:t>　</a:t>
            </a:r>
            <a:r>
              <a:rPr lang="ja-JP" altLang="ja-JP" dirty="0" smtClean="0"/>
              <a:t>記録</a:t>
            </a:r>
            <a:r>
              <a:rPr lang="ja-JP" altLang="ja-JP" dirty="0"/>
              <a:t>や報告するということ</a:t>
            </a:r>
            <a:r>
              <a:rPr lang="ja-JP" altLang="en-US" dirty="0"/>
              <a:t>、適切に扱うこと</a:t>
            </a:r>
            <a:r>
              <a:rPr lang="ja-JP" altLang="ja-JP" dirty="0"/>
              <a:t>は、乳児院で働く職員にとって、大切な</a:t>
            </a:r>
            <a:r>
              <a:rPr lang="ja-JP" altLang="en-US" dirty="0"/>
              <a:t>こと</a:t>
            </a:r>
            <a:r>
              <a:rPr lang="ja-JP" altLang="ja-JP" dirty="0"/>
              <a:t>なのです。（改訂新版　乳児院養育</a:t>
            </a:r>
            <a:r>
              <a:rPr lang="ja-JP" altLang="ja-JP" dirty="0" smtClean="0"/>
              <a:t>指針</a:t>
            </a:r>
            <a:r>
              <a:rPr lang="en-US" altLang="ja-JP" dirty="0" smtClean="0"/>
              <a:t>P.43,199,217</a:t>
            </a:r>
            <a:r>
              <a:rPr lang="ja-JP" altLang="ja-JP" dirty="0"/>
              <a:t>）</a:t>
            </a:r>
            <a:endParaRPr lang="en-US" altLang="ja-JP" dirty="0"/>
          </a:p>
          <a:p>
            <a:endParaRPr lang="ja-JP" altLang="ja-JP" dirty="0"/>
          </a:p>
          <a:p>
            <a:r>
              <a:rPr lang="en-US" altLang="ja-JP" dirty="0"/>
              <a:t> </a:t>
            </a:r>
            <a:endParaRPr lang="ja-JP" altLang="ja-JP" dirty="0"/>
          </a:p>
          <a:p>
            <a:endParaRPr lang="ja-JP" altLang="en-US" dirty="0"/>
          </a:p>
        </p:txBody>
      </p:sp>
      <p:sp>
        <p:nvSpPr>
          <p:cNvPr id="5" name="スライド イメージ プレースホルダー 4">
            <a:extLst>
              <a:ext uri="{FF2B5EF4-FFF2-40B4-BE49-F238E27FC236}">
                <a16:creationId xmlns="" xmlns:a16="http://schemas.microsoft.com/office/drawing/2014/main" id="{9CEA1D9A-C30C-42A1-BD52-B51062EBBDB7}"/>
              </a:ext>
            </a:extLst>
          </p:cNvPr>
          <p:cNvSpPr>
            <a:spLocks noGrp="1" noRot="1" noChangeAspect="1"/>
          </p:cNvSpPr>
          <p:nvPr>
            <p:ph type="sldImg"/>
          </p:nvPr>
        </p:nvSpPr>
        <p:spPr>
          <a:xfrm>
            <a:off x="1166813" y="247650"/>
            <a:ext cx="4473575" cy="3354388"/>
          </a:xfrm>
        </p:spPr>
      </p:sp>
      <p:sp>
        <p:nvSpPr>
          <p:cNvPr id="2" name="スライド番号プレースホルダー 1"/>
          <p:cNvSpPr>
            <a:spLocks noGrp="1"/>
          </p:cNvSpPr>
          <p:nvPr>
            <p:ph type="sldNum" sz="quarter" idx="10"/>
          </p:nvPr>
        </p:nvSpPr>
        <p:spPr/>
        <p:txBody>
          <a:bodyPr/>
          <a:lstStyle/>
          <a:p>
            <a:fld id="{1D41D0D0-B189-4CD0-8BC2-1D06F6EF1208}" type="slidenum">
              <a:rPr kumimoji="1" lang="ja-JP" altLang="en-US" smtClean="0"/>
              <a:t>39</a:t>
            </a:fld>
            <a:endParaRPr kumimoji="1" lang="ja-JP" altLang="en-US"/>
          </a:p>
        </p:txBody>
      </p:sp>
    </p:spTree>
    <p:extLst>
      <p:ext uri="{BB962C8B-B14F-4D97-AF65-F5344CB8AC3E}">
        <p14:creationId xmlns:p14="http://schemas.microsoft.com/office/powerpoint/2010/main" val="3871097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lvl="0"/>
            <a:fld id="{1D41D0D0-B189-4CD0-8BC2-1D06F6EF1208}" type="slidenum">
              <a:rPr lang="ja-JP" altLang="en-US" noProof="0" smtClean="0"/>
              <a:pPr lvl="0"/>
              <a:t>4</a:t>
            </a:fld>
            <a:endParaRPr lang="ja-JP" altLang="en-US" noProof="0" dirty="0"/>
          </a:p>
        </p:txBody>
      </p:sp>
      <p:sp>
        <p:nvSpPr>
          <p:cNvPr id="6" name="スライド イメージ プレースホルダー 5">
            <a:extLst>
              <a:ext uri="{FF2B5EF4-FFF2-40B4-BE49-F238E27FC236}">
                <a16:creationId xmlns="" xmlns:a16="http://schemas.microsoft.com/office/drawing/2014/main" id="{8228AF3E-1DD2-4983-A750-49E8F84D1F3E}"/>
              </a:ext>
            </a:extLst>
          </p:cNvPr>
          <p:cNvSpPr>
            <a:spLocks noGrp="1" noRot="1" noChangeAspect="1"/>
          </p:cNvSpPr>
          <p:nvPr>
            <p:ph type="sldImg"/>
          </p:nvPr>
        </p:nvSpPr>
        <p:spPr>
          <a:xfrm>
            <a:off x="1166813" y="247650"/>
            <a:ext cx="4473575" cy="3354388"/>
          </a:xfrm>
        </p:spPr>
      </p:sp>
      <p:sp>
        <p:nvSpPr>
          <p:cNvPr id="7" name="ノート プレースホルダー 6">
            <a:extLst>
              <a:ext uri="{FF2B5EF4-FFF2-40B4-BE49-F238E27FC236}">
                <a16:creationId xmlns="" xmlns:a16="http://schemas.microsoft.com/office/drawing/2014/main" id="{C5651FD8-9A06-435F-A7E9-20A1A369FFD5}"/>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902137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ノート プレースホルダー 2"/>
          <p:cNvSpPr>
            <a:spLocks noGrp="1"/>
          </p:cNvSpPr>
          <p:nvPr>
            <p:ph type="body" idx="1"/>
          </p:nvPr>
        </p:nvSpPr>
        <p:spPr/>
        <p:txBody>
          <a:bodyPr/>
          <a:lstStyle/>
          <a:p>
            <a:r>
              <a:rPr lang="ja-JP" altLang="en-US" dirty="0"/>
              <a:t>・“子どもの権利を擁護する”とはどのようなことでしょうか。「権利」とは何でしょう。権利とは、自分の意志によって物事を自由に行うことのできる資格です。「擁護」とは、かかえて守る、助け守るという意味があります。</a:t>
            </a:r>
            <a:endParaRPr lang="en-US" altLang="ja-JP" dirty="0"/>
          </a:p>
          <a:p>
            <a:r>
              <a:rPr lang="ja-JP" altLang="en-US" dirty="0" smtClean="0"/>
              <a:t>　つまり</a:t>
            </a:r>
            <a:r>
              <a:rPr lang="ja-JP" altLang="en-US" dirty="0"/>
              <a:t>、人間が人間として生まれながらに持っている自由の資格、それを奪ったり、制限することはできない「基本的な人権」を守っていくことなのです。</a:t>
            </a:r>
            <a:endParaRPr lang="en-US" altLang="ja-JP" dirty="0"/>
          </a:p>
          <a:p>
            <a:r>
              <a:rPr lang="ja-JP" altLang="en-US" dirty="0" smtClean="0"/>
              <a:t>　乳児院</a:t>
            </a:r>
            <a:r>
              <a:rPr lang="ja-JP" altLang="en-US" dirty="0"/>
              <a:t>にいる乳幼児は、非言語的でうまく言葉で物事を表現し、伝えることができません。だから、私たちは子どもに代わって代弁し、社会に伝えて行かなければならない役目を持っています。</a:t>
            </a:r>
            <a:endParaRPr lang="en-US" altLang="ja-JP" dirty="0"/>
          </a:p>
          <a:p>
            <a:endParaRPr lang="en-US" altLang="ja-JP" dirty="0"/>
          </a:p>
          <a:p>
            <a:r>
              <a:rPr lang="ja-JP" altLang="en-US" dirty="0"/>
              <a:t>・乳児院で働く職員は、このことをしっかり心に刻み、子どもの立場に立って日頃の養育にあたる姿勢を持つことが最も大切です。</a:t>
            </a:r>
            <a:endParaRPr lang="en-US" altLang="ja-JP" dirty="0"/>
          </a:p>
          <a:p>
            <a:endParaRPr lang="en-US" altLang="ja-JP" dirty="0"/>
          </a:p>
          <a:p>
            <a:r>
              <a:rPr lang="ja-JP" altLang="en-US" dirty="0"/>
              <a:t>・「</a:t>
            </a:r>
            <a:r>
              <a:rPr lang="ja-JP" altLang="en-US" dirty="0" smtClean="0"/>
              <a:t>子どもの権利</a:t>
            </a:r>
            <a:r>
              <a:rPr lang="ja-JP" altLang="en-US" dirty="0"/>
              <a:t>」について、「児童憲章」「児童権利宣言」「児童の権利に関する条約（子どもの権利条約）」に詳しく書かれていますので、後で、よく読んでおいて下さい。</a:t>
            </a:r>
            <a:endParaRPr lang="en-US" altLang="ja-JP" dirty="0"/>
          </a:p>
          <a:p>
            <a:endParaRPr lang="en-US" altLang="ja-JP" dirty="0"/>
          </a:p>
          <a:p>
            <a:r>
              <a:rPr lang="ja-JP" altLang="en-US" dirty="0"/>
              <a:t>・では乳児院でいう「子どもの権利擁護」について具体的に説明していきましょう。</a:t>
            </a:r>
          </a:p>
        </p:txBody>
      </p:sp>
      <p:sp>
        <p:nvSpPr>
          <p:cNvPr id="4100" name="スライド番号プレースホルダー 3"/>
          <p:cNvSpPr>
            <a:spLocks noGrp="1"/>
          </p:cNvSpPr>
          <p:nvPr>
            <p:ph type="sldNum" sz="quarter" idx="5"/>
          </p:nvPr>
        </p:nvSpPr>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fld id="{070EF08A-E6F0-462A-88CF-1FC47BA9B547}" type="slidenum">
              <a:rPr lang="ja-JP" altLang="en-US" noProof="0"/>
              <a:pPr lvl="0"/>
              <a:t>40</a:t>
            </a:fld>
            <a:endParaRPr lang="ja-JP" altLang="en-US" noProof="0" dirty="0"/>
          </a:p>
        </p:txBody>
      </p:sp>
      <p:sp>
        <p:nvSpPr>
          <p:cNvPr id="4" name="スライド イメージ プレースホルダー 3">
            <a:extLst>
              <a:ext uri="{FF2B5EF4-FFF2-40B4-BE49-F238E27FC236}">
                <a16:creationId xmlns="" xmlns:a16="http://schemas.microsoft.com/office/drawing/2014/main" id="{F5F4103B-7CDA-4B89-9669-8FE797DFB5A0}"/>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434231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ノート プレースホルダー 2"/>
          <p:cNvSpPr>
            <a:spLocks noGrp="1"/>
          </p:cNvSpPr>
          <p:nvPr>
            <p:ph type="body" idx="1"/>
          </p:nvPr>
        </p:nvSpPr>
        <p:spPr/>
        <p:txBody>
          <a:bodyPr/>
          <a:lstStyle/>
          <a:p>
            <a:r>
              <a:rPr lang="ja-JP" altLang="en-US" dirty="0"/>
              <a:t>・乳児院は、言葉で気持ちをうまく伝えることのできない年齢の乳幼児の生命と安全・安心を守る使命を担っています。小規模化の推進や関わりの難しい入所児が増えている中、私たち乳児院職員は更に子どもの権利擁護意識を高めていくことが重要です</a:t>
            </a:r>
            <a:r>
              <a:rPr lang="ja-JP" altLang="en-US" dirty="0" smtClean="0"/>
              <a:t>。</a:t>
            </a:r>
            <a:endParaRPr lang="en-US" altLang="ja-JP" dirty="0" smtClean="0"/>
          </a:p>
          <a:p>
            <a:endParaRPr lang="en-US" altLang="ja-JP" dirty="0"/>
          </a:p>
          <a:p>
            <a:r>
              <a:rPr lang="ja-JP" altLang="en-US" dirty="0"/>
              <a:t>・乳児院は、子どもの権利条約で定められている「生きる権利」「育つ権利」「守られる権利」「参加する権利」を具現化している、乳幼児期の社会的養護を担う命の最前線の場と言えます。</a:t>
            </a:r>
            <a:endParaRPr lang="en-US" altLang="ja-JP" dirty="0"/>
          </a:p>
          <a:p>
            <a:endParaRPr lang="en-US" altLang="ja-JP" dirty="0" smtClean="0"/>
          </a:p>
          <a:p>
            <a:r>
              <a:rPr lang="ja-JP" altLang="en-US" dirty="0" smtClean="0"/>
              <a:t>・</a:t>
            </a:r>
            <a:r>
              <a:rPr lang="ja-JP" altLang="en-US" dirty="0"/>
              <a:t>「児童の権利に関する条約</a:t>
            </a:r>
            <a:r>
              <a:rPr lang="en-US" altLang="ja-JP" dirty="0"/>
              <a:t>(</a:t>
            </a:r>
            <a:r>
              <a:rPr lang="ja-JP" altLang="en-US" dirty="0"/>
              <a:t>子どもの権利条約</a:t>
            </a:r>
            <a:r>
              <a:rPr lang="en-US" altLang="ja-JP" dirty="0"/>
              <a:t>)</a:t>
            </a:r>
            <a:r>
              <a:rPr lang="ja-JP" altLang="en-US" dirty="0"/>
              <a:t>」とは、子どもの基本的人権を国際的に保障するために定められた条約です。</a:t>
            </a:r>
            <a:endParaRPr lang="en-US" altLang="ja-JP" dirty="0"/>
          </a:p>
          <a:p>
            <a:r>
              <a:rPr lang="ja-JP" altLang="en-US" dirty="0"/>
              <a:t>　</a:t>
            </a:r>
            <a:r>
              <a:rPr lang="en-US" altLang="ja-JP" dirty="0"/>
              <a:t>18</a:t>
            </a:r>
            <a:r>
              <a:rPr lang="ja-JP" altLang="en-US" dirty="0"/>
              <a:t>歳未満を「児童（子ども）」と定義し、国際人権規約（第</a:t>
            </a:r>
            <a:r>
              <a:rPr lang="en-US" altLang="ja-JP" dirty="0"/>
              <a:t>21</a:t>
            </a:r>
            <a:r>
              <a:rPr lang="ja-JP" altLang="en-US" dirty="0"/>
              <a:t>回国連総会で採択・</a:t>
            </a:r>
            <a:r>
              <a:rPr lang="en-US" altLang="ja-JP" dirty="0"/>
              <a:t>1976</a:t>
            </a:r>
            <a:r>
              <a:rPr lang="ja-JP" altLang="en-US" dirty="0"/>
              <a:t>年発効）が定める基本的人権の尊重を促進することを目的として、</a:t>
            </a:r>
            <a:r>
              <a:rPr lang="en-US" altLang="ja-JP" dirty="0"/>
              <a:t>1989</a:t>
            </a:r>
            <a:r>
              <a:rPr lang="ja-JP" altLang="en-US" dirty="0"/>
              <a:t>年の第</a:t>
            </a:r>
            <a:r>
              <a:rPr lang="en-US" altLang="ja-JP" dirty="0"/>
              <a:t>44</a:t>
            </a:r>
            <a:r>
              <a:rPr lang="ja-JP" altLang="en-US" dirty="0"/>
              <a:t>回国連総会において採択され、</a:t>
            </a:r>
            <a:r>
              <a:rPr lang="en-US" altLang="ja-JP" dirty="0"/>
              <a:t>1990</a:t>
            </a:r>
            <a:r>
              <a:rPr lang="ja-JP" altLang="en-US" dirty="0"/>
              <a:t>年に発効しました。日本は</a:t>
            </a:r>
            <a:r>
              <a:rPr lang="en-US" altLang="ja-JP" dirty="0"/>
              <a:t>1994</a:t>
            </a:r>
            <a:r>
              <a:rPr lang="ja-JP" altLang="en-US" dirty="0"/>
              <a:t>年に批准しています</a:t>
            </a:r>
            <a:endParaRPr lang="en-US" altLang="ja-JP" dirty="0"/>
          </a:p>
          <a:p>
            <a:endParaRPr lang="en-US" altLang="ja-JP" dirty="0" smtClean="0"/>
          </a:p>
          <a:p>
            <a:r>
              <a:rPr lang="ja-JP" altLang="en-US" dirty="0" smtClean="0"/>
              <a:t>・</a:t>
            </a:r>
            <a:r>
              <a:rPr lang="ja-JP" altLang="en-US" dirty="0"/>
              <a:t>「生きる権利」とは、子どもは健康に生まれ、安全な水や十分な栄養を得て、健やかに成長する権利を持っています。</a:t>
            </a:r>
            <a:endParaRPr lang="en-US" altLang="ja-JP" dirty="0"/>
          </a:p>
          <a:p>
            <a:r>
              <a:rPr lang="ja-JP" altLang="en-US" dirty="0" smtClean="0"/>
              <a:t>　「</a:t>
            </a:r>
            <a:r>
              <a:rPr lang="ja-JP" altLang="en-US" dirty="0"/>
              <a:t>育つ権利」とは、子どもたちは教育を受ける権利を持っています。また、休んだり遊んだりすること、様々な情報を</a:t>
            </a:r>
            <a:r>
              <a:rPr lang="ja-JP" altLang="en-US" dirty="0" smtClean="0"/>
              <a:t>得て、</a:t>
            </a:r>
            <a:r>
              <a:rPr lang="ja-JP" altLang="en-US" dirty="0"/>
              <a:t>自分の考えや信じることが守られることも、自分らしく成長するためとても重要です。</a:t>
            </a:r>
            <a:endParaRPr lang="en-US" altLang="ja-JP" dirty="0"/>
          </a:p>
          <a:p>
            <a:r>
              <a:rPr lang="ja-JP" altLang="en-US" dirty="0" smtClean="0"/>
              <a:t>　「</a:t>
            </a:r>
            <a:r>
              <a:rPr lang="ja-JP" altLang="en-US" dirty="0"/>
              <a:t>守られる権利」とは、子どもたちはあらゆる種類の差別や虐待、搾取から守られなければなりません。紛争下の子ども、障害を持つ子ども、少数民族の子どもは特別に守られる権利を持っています。</a:t>
            </a:r>
            <a:endParaRPr lang="en-US" altLang="ja-JP" dirty="0"/>
          </a:p>
          <a:p>
            <a:r>
              <a:rPr lang="ja-JP" altLang="en-US" dirty="0" smtClean="0"/>
              <a:t>　「</a:t>
            </a:r>
            <a:r>
              <a:rPr lang="ja-JP" altLang="en-US" dirty="0"/>
              <a:t>参加する権利」とは、子どもたちは、自分に関係のある事柄について自由に意見を表したり、集まってグループを作ったり、活動することができます。そのときには、家族や地域社会の一員としてルールを守って行動する義務があります</a:t>
            </a:r>
            <a:r>
              <a:rPr lang="ja-JP" altLang="en-US" dirty="0" smtClean="0"/>
              <a:t>。</a:t>
            </a:r>
            <a:endParaRPr lang="en-US" altLang="ja-JP" dirty="0" smtClean="0"/>
          </a:p>
          <a:p>
            <a:endParaRPr lang="en-US" altLang="ja-JP" dirty="0"/>
          </a:p>
          <a:p>
            <a:r>
              <a:rPr lang="ja-JP" altLang="en-US" dirty="0" smtClean="0"/>
              <a:t>・</a:t>
            </a:r>
            <a:r>
              <a:rPr lang="ja-JP" altLang="en-US" dirty="0"/>
              <a:t>この４つの権利は、乳児院で生活する子どもたちの様々な養育内容につながっています。では、具体的にどんな養育が望ましいかお話します。</a:t>
            </a:r>
            <a:endParaRPr lang="en-US" altLang="ja-JP" dirty="0"/>
          </a:p>
        </p:txBody>
      </p:sp>
      <p:sp>
        <p:nvSpPr>
          <p:cNvPr id="6148" name="スライド番号プレースホルダー 3"/>
          <p:cNvSpPr>
            <a:spLocks noGrp="1"/>
          </p:cNvSpPr>
          <p:nvPr>
            <p:ph type="sldNum" sz="quarter" idx="5"/>
          </p:nvPr>
        </p:nvSpPr>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fld id="{61BAABEF-D69D-4CEE-9BEC-66318C123FDA}" type="slidenum">
              <a:rPr lang="ja-JP" altLang="en-US" noProof="0"/>
              <a:pPr lvl="0"/>
              <a:t>41</a:t>
            </a:fld>
            <a:endParaRPr lang="ja-JP" altLang="en-US" noProof="0" dirty="0"/>
          </a:p>
        </p:txBody>
      </p:sp>
      <p:sp>
        <p:nvSpPr>
          <p:cNvPr id="4" name="スライド イメージ プレースホルダー 3">
            <a:extLst>
              <a:ext uri="{FF2B5EF4-FFF2-40B4-BE49-F238E27FC236}">
                <a16:creationId xmlns="" xmlns:a16="http://schemas.microsoft.com/office/drawing/2014/main" id="{7986A681-8121-4F44-A15F-3F5E27370271}"/>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5633112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ノート プレースホルダー 2"/>
          <p:cNvSpPr>
            <a:spLocks noGrp="1"/>
          </p:cNvSpPr>
          <p:nvPr>
            <p:ph type="body" idx="1"/>
          </p:nvPr>
        </p:nvSpPr>
        <p:spPr/>
        <p:txBody>
          <a:bodyPr/>
          <a:lstStyle/>
          <a:p>
            <a:r>
              <a:rPr lang="ja-JP" altLang="ja-JP" dirty="0"/>
              <a:t>・</a:t>
            </a:r>
            <a:r>
              <a:rPr lang="ja-JP" altLang="en-US" dirty="0"/>
              <a:t>第一に、常に</a:t>
            </a:r>
            <a:r>
              <a:rPr lang="ja-JP" altLang="ja-JP" dirty="0"/>
              <a:t>「子どもを中心に」考え、養育を</a:t>
            </a:r>
            <a:r>
              <a:rPr lang="ja-JP" altLang="en-US" dirty="0"/>
              <a:t>行って行くということです。</a:t>
            </a:r>
            <a:endParaRPr lang="en-US" altLang="ja-JP" dirty="0"/>
          </a:p>
          <a:p>
            <a:endParaRPr lang="ja-JP" altLang="ja-JP" dirty="0"/>
          </a:p>
          <a:p>
            <a:r>
              <a:rPr lang="ja-JP" altLang="en-US" dirty="0"/>
              <a:t>・</a:t>
            </a:r>
            <a:r>
              <a:rPr lang="ja-JP" altLang="ja-JP" dirty="0"/>
              <a:t>子ども中心の養育を行うために、まずは</a:t>
            </a:r>
            <a:r>
              <a:rPr lang="ja-JP" altLang="en-US" dirty="0"/>
              <a:t>個々の</a:t>
            </a:r>
            <a:r>
              <a:rPr lang="ja-JP" altLang="ja-JP" dirty="0"/>
              <a:t>子どもにとって安心できる環境をつくることが重要となります。安心できる環境とは、子どもが遊びや生活場面で「心地いいな」「こうしていると楽しいな」という気持ちを感じられる生活環境です。さらに、養育者はその気持ちを子どもと共有していくことで、そこに愛着が育まれていきます。</a:t>
            </a:r>
          </a:p>
          <a:p>
            <a:r>
              <a:rPr lang="ja-JP" altLang="en-US" dirty="0" smtClean="0"/>
              <a:t>◎</a:t>
            </a:r>
            <a:r>
              <a:rPr lang="ja-JP" altLang="ja-JP" dirty="0"/>
              <a:t>例をあげると授乳時は乳児を抱いて、目を合わせて優しく言葉をかけゆったりと飲めるように配慮します。</a:t>
            </a:r>
          </a:p>
          <a:p>
            <a:r>
              <a:rPr lang="ja-JP" altLang="en-US" dirty="0" smtClean="0"/>
              <a:t>◎</a:t>
            </a:r>
            <a:r>
              <a:rPr lang="ja-JP" altLang="ja-JP" dirty="0"/>
              <a:t>オムツ交換時には言葉かけをしながら身体をマッサージするなどしてオムツ交換が心地よいものであることを伝えるように心がけます。</a:t>
            </a:r>
          </a:p>
          <a:p>
            <a:r>
              <a:rPr lang="ja-JP" altLang="en-US" dirty="0" smtClean="0"/>
              <a:t>◎</a:t>
            </a:r>
            <a:r>
              <a:rPr lang="ja-JP" altLang="ja-JP" dirty="0"/>
              <a:t>遊びの場面では戸外へ出かけ季節感を感じたり、外界への興味を広げられるように配慮します。</a:t>
            </a:r>
            <a:endParaRPr lang="en-US" altLang="ja-JP" dirty="0"/>
          </a:p>
          <a:p>
            <a:endParaRPr lang="ja-JP" altLang="ja-JP" dirty="0"/>
          </a:p>
          <a:p>
            <a:r>
              <a:rPr lang="ja-JP" altLang="en-US" dirty="0"/>
              <a:t>・</a:t>
            </a:r>
            <a:r>
              <a:rPr lang="ja-JP" altLang="ja-JP" dirty="0"/>
              <a:t>しかし、乳児院では集団で養育を行うことで</a:t>
            </a:r>
            <a:r>
              <a:rPr lang="ja-JP" altLang="en-US" dirty="0"/>
              <a:t>、</a:t>
            </a:r>
            <a:r>
              <a:rPr lang="ja-JP" altLang="ja-JP" dirty="0"/>
              <a:t>日課中心の集団的養育や職員独自の養育観などによって</a:t>
            </a:r>
            <a:r>
              <a:rPr lang="ja-JP" altLang="en-US" dirty="0"/>
              <a:t>、</a:t>
            </a:r>
            <a:r>
              <a:rPr lang="ja-JP" altLang="ja-JP" dirty="0"/>
              <a:t>子ども中心の養育ではなくなる危険があります。</a:t>
            </a:r>
          </a:p>
          <a:p>
            <a:r>
              <a:rPr lang="ja-JP" altLang="en-US" dirty="0"/>
              <a:t>　</a:t>
            </a:r>
            <a:r>
              <a:rPr lang="ja-JP" altLang="ja-JP" dirty="0"/>
              <a:t>日課を進めることを優先し</a:t>
            </a:r>
            <a:r>
              <a:rPr lang="ja-JP" altLang="en-US" dirty="0"/>
              <a:t>、</a:t>
            </a:r>
            <a:r>
              <a:rPr lang="ja-JP" altLang="ja-JP" dirty="0"/>
              <a:t>遊びを中断させたり、発達の段階で生まれる好奇心からの行動を危険が</a:t>
            </a:r>
            <a:r>
              <a:rPr lang="ja-JP" altLang="en-US" dirty="0"/>
              <a:t>あるから</a:t>
            </a:r>
            <a:r>
              <a:rPr lang="ja-JP" altLang="ja-JP" dirty="0"/>
              <a:t>と</a:t>
            </a:r>
            <a:r>
              <a:rPr lang="ja-JP" altLang="en-US" dirty="0"/>
              <a:t>止めさせて</a:t>
            </a:r>
            <a:r>
              <a:rPr lang="ja-JP" altLang="ja-JP" dirty="0"/>
              <a:t>しまうことなどがその</a:t>
            </a:r>
            <a:r>
              <a:rPr lang="ja-JP" altLang="en-US" dirty="0"/>
              <a:t>一例</a:t>
            </a:r>
            <a:r>
              <a:rPr lang="ja-JP" altLang="ja-JP" dirty="0"/>
              <a:t>です。</a:t>
            </a:r>
            <a:endParaRPr lang="en-US" altLang="ja-JP" dirty="0"/>
          </a:p>
          <a:p>
            <a:endParaRPr lang="ja-JP" altLang="ja-JP" dirty="0"/>
          </a:p>
          <a:p>
            <a:r>
              <a:rPr lang="ja-JP" altLang="en-US" dirty="0"/>
              <a:t>・</a:t>
            </a:r>
            <a:r>
              <a:rPr lang="ja-JP" altLang="ja-JP" dirty="0"/>
              <a:t>養育担当者と</a:t>
            </a:r>
            <a:r>
              <a:rPr lang="ja-JP" altLang="ja-JP" dirty="0" smtClean="0"/>
              <a:t>の</a:t>
            </a:r>
            <a:r>
              <a:rPr lang="en-US" altLang="ja-JP" dirty="0" smtClean="0"/>
              <a:t>2</a:t>
            </a:r>
            <a:r>
              <a:rPr lang="ja-JP" altLang="ja-JP" dirty="0" smtClean="0"/>
              <a:t>人</a:t>
            </a:r>
            <a:r>
              <a:rPr lang="ja-JP" altLang="ja-JP" dirty="0"/>
              <a:t>だけの外出や、おもちゃや衣類の個別化で自分だけの大切なものや</a:t>
            </a:r>
            <a:r>
              <a:rPr lang="ja-JP" altLang="en-US" dirty="0"/>
              <a:t>自分だけの</a:t>
            </a:r>
            <a:r>
              <a:rPr lang="ja-JP" altLang="ja-JP" dirty="0"/>
              <a:t>時間をつくることも</a:t>
            </a:r>
            <a:r>
              <a:rPr lang="ja-JP" altLang="en-US" dirty="0"/>
              <a:t>必要です。</a:t>
            </a:r>
            <a:r>
              <a:rPr lang="ja-JP" altLang="ja-JP" dirty="0"/>
              <a:t>安心できる環境とともに日常生活の関わりの中で意識的に行う重要な取り組みとなります。</a:t>
            </a:r>
          </a:p>
          <a:p>
            <a:endParaRPr lang="ja-JP" altLang="en-US" dirty="0"/>
          </a:p>
        </p:txBody>
      </p:sp>
      <p:sp>
        <p:nvSpPr>
          <p:cNvPr id="8196" name="スライド番号プレースホルダー 3"/>
          <p:cNvSpPr>
            <a:spLocks noGrp="1"/>
          </p:cNvSpPr>
          <p:nvPr>
            <p:ph type="sldNum" sz="quarter" idx="5"/>
          </p:nvPr>
        </p:nvSpPr>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fld id="{36EC46D2-EC62-4684-916F-24A68C56E196}" type="slidenum">
              <a:rPr lang="ja-JP" altLang="en-US" noProof="0"/>
              <a:pPr lvl="0"/>
              <a:t>42</a:t>
            </a:fld>
            <a:endParaRPr lang="ja-JP" altLang="en-US" noProof="0" dirty="0"/>
          </a:p>
        </p:txBody>
      </p:sp>
      <p:sp>
        <p:nvSpPr>
          <p:cNvPr id="4" name="スライド イメージ プレースホルダー 3">
            <a:extLst>
              <a:ext uri="{FF2B5EF4-FFF2-40B4-BE49-F238E27FC236}">
                <a16:creationId xmlns="" xmlns:a16="http://schemas.microsoft.com/office/drawing/2014/main" id="{7E40C61E-96C5-4E1C-B105-A043F7780657}"/>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8550324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ノート プレースホルダー 2"/>
          <p:cNvSpPr>
            <a:spLocks noGrp="1"/>
          </p:cNvSpPr>
          <p:nvPr>
            <p:ph type="body" idx="1"/>
          </p:nvPr>
        </p:nvSpPr>
        <p:spPr/>
        <p:txBody>
          <a:bodyPr/>
          <a:lstStyle/>
          <a:p>
            <a:r>
              <a:rPr lang="ja-JP" altLang="ja-JP" dirty="0"/>
              <a:t>・</a:t>
            </a:r>
            <a:r>
              <a:rPr lang="ja-JP" altLang="en-US" dirty="0" smtClean="0"/>
              <a:t>第</a:t>
            </a:r>
            <a:r>
              <a:rPr lang="en-US" altLang="ja-JP" dirty="0" smtClean="0"/>
              <a:t>2</a:t>
            </a:r>
            <a:r>
              <a:rPr lang="ja-JP" altLang="en-US" dirty="0" smtClean="0"/>
              <a:t>に</a:t>
            </a:r>
            <a:r>
              <a:rPr lang="ja-JP" altLang="ja-JP" dirty="0"/>
              <a:t>子どもの代弁者としての、役割はとても大切です。</a:t>
            </a:r>
            <a:endParaRPr lang="en-US" altLang="ja-JP" dirty="0"/>
          </a:p>
          <a:p>
            <a:endParaRPr lang="ja-JP" altLang="ja-JP" dirty="0"/>
          </a:p>
          <a:p>
            <a:r>
              <a:rPr lang="ja-JP" altLang="en-US" dirty="0"/>
              <a:t>・</a:t>
            </a:r>
            <a:r>
              <a:rPr lang="ja-JP" altLang="ja-JP" dirty="0"/>
              <a:t>乳幼児は言葉で思いをうまく伝えられません。</a:t>
            </a:r>
            <a:r>
              <a:rPr lang="en-US" altLang="ja-JP" dirty="0"/>
              <a:t>1</a:t>
            </a:r>
            <a:r>
              <a:rPr lang="ja-JP" altLang="ja-JP" dirty="0"/>
              <a:t>人</a:t>
            </a:r>
            <a:r>
              <a:rPr lang="en-US" altLang="ja-JP" dirty="0"/>
              <a:t>1</a:t>
            </a:r>
            <a:r>
              <a:rPr lang="ja-JP" altLang="ja-JP" dirty="0"/>
              <a:t>人の子どもの視点に立ち、泣いた時、訴えている時、不安な時、寂しい時、楽しい時、嬉しい時等思いをしっかりと感じて</a:t>
            </a:r>
            <a:r>
              <a:rPr lang="ja-JP" altLang="en-US" dirty="0"/>
              <a:t>、気持ちをつながり合える</a:t>
            </a:r>
            <a:r>
              <a:rPr lang="ja-JP" altLang="ja-JP" dirty="0"/>
              <a:t>ように心がけます。</a:t>
            </a:r>
            <a:endParaRPr lang="en-US" altLang="ja-JP" dirty="0"/>
          </a:p>
          <a:p>
            <a:r>
              <a:rPr lang="ja-JP" altLang="en-US" dirty="0" smtClean="0"/>
              <a:t>　</a:t>
            </a:r>
            <a:r>
              <a:rPr lang="ja-JP" altLang="ja-JP" dirty="0" smtClean="0"/>
              <a:t>例</a:t>
            </a:r>
            <a:r>
              <a:rPr lang="ja-JP" altLang="ja-JP" dirty="0"/>
              <a:t>をあげると、おむつ交換時に乳児がオムツが</a:t>
            </a:r>
            <a:r>
              <a:rPr lang="ja-JP" altLang="ja-JP" dirty="0" smtClean="0"/>
              <a:t>汚れ</a:t>
            </a:r>
            <a:r>
              <a:rPr lang="ja-JP" altLang="en-US" dirty="0" smtClean="0"/>
              <a:t>て</a:t>
            </a:r>
            <a:r>
              <a:rPr lang="ja-JP" altLang="ja-JP" dirty="0" smtClean="0"/>
              <a:t>泣いて</a:t>
            </a:r>
            <a:r>
              <a:rPr lang="ja-JP" altLang="ja-JP" dirty="0"/>
              <a:t>いる時には「おしり気持ち悪いね、きれいにしようね。」子ども同士のケンカの場面では「おもちゃ取られちゃったのね、悔しいね、返してって言ってみよう。」など子どもの気持ちを代弁して気持ちに寄り添って応えていきましょう</a:t>
            </a:r>
            <a:endParaRPr lang="en-US" altLang="ja-JP" dirty="0"/>
          </a:p>
          <a:p>
            <a:r>
              <a:rPr lang="ja-JP" altLang="en-US" dirty="0"/>
              <a:t>・</a:t>
            </a:r>
            <a:r>
              <a:rPr lang="ja-JP" altLang="ja-JP" dirty="0"/>
              <a:t>病気や怪我の場合も、平常時の健康状態を把握し疾病異常にいち早く気が付かなければなりません</a:t>
            </a:r>
            <a:r>
              <a:rPr lang="ja-JP" altLang="ja-JP" dirty="0" smtClean="0"/>
              <a:t>。</a:t>
            </a:r>
            <a:endParaRPr lang="en-US" altLang="ja-JP" dirty="0"/>
          </a:p>
          <a:p>
            <a:r>
              <a:rPr lang="ja-JP" altLang="en-US" dirty="0" smtClean="0"/>
              <a:t>　</a:t>
            </a:r>
            <a:r>
              <a:rPr lang="ja-JP" altLang="ja-JP" dirty="0" smtClean="0"/>
              <a:t>例</a:t>
            </a:r>
            <a:r>
              <a:rPr lang="ja-JP" altLang="ja-JP" dirty="0"/>
              <a:t>をあげると、午前中元気でも午睡後発熱し急な体調の変化から痙攣等</a:t>
            </a:r>
            <a:r>
              <a:rPr lang="ja-JP" altLang="en-US" dirty="0"/>
              <a:t>を</a:t>
            </a:r>
            <a:r>
              <a:rPr lang="ja-JP" altLang="ja-JP" dirty="0"/>
              <a:t>起こす事もあります。夏場は脱水による発熱があったり、冬場は感染症による下痢や嘔吐、インフルエンザや</a:t>
            </a:r>
            <a:r>
              <a:rPr lang="en-US" altLang="ja-JP" dirty="0"/>
              <a:t>RS</a:t>
            </a:r>
            <a:r>
              <a:rPr lang="ja-JP" altLang="ja-JP" dirty="0"/>
              <a:t>ウィルス等による急な発熱</a:t>
            </a:r>
            <a:r>
              <a:rPr lang="ja-JP" altLang="en-US" dirty="0"/>
              <a:t>など、</a:t>
            </a:r>
            <a:r>
              <a:rPr lang="en-US" altLang="ja-JP" dirty="0"/>
              <a:t>1</a:t>
            </a:r>
            <a:r>
              <a:rPr lang="ja-JP" altLang="en-US" dirty="0"/>
              <a:t>年</a:t>
            </a:r>
            <a:r>
              <a:rPr lang="ja-JP" altLang="en-US" dirty="0" smtClean="0"/>
              <a:t>を通して、</a:t>
            </a:r>
            <a:r>
              <a:rPr lang="ja-JP" altLang="en-US" dirty="0"/>
              <a:t>細菌やウイルス感染に注意していかなければなりません。</a:t>
            </a:r>
            <a:r>
              <a:rPr lang="ja-JP" altLang="ja-JP" dirty="0"/>
              <a:t>これらは乳幼児がかかると重症化し命にかかわるので</a:t>
            </a:r>
            <a:r>
              <a:rPr lang="ja-JP" altLang="en-US" dirty="0"/>
              <a:t>、</a:t>
            </a:r>
            <a:r>
              <a:rPr lang="ja-JP" altLang="ja-JP" dirty="0"/>
              <a:t>日ごろから子ども１人１人の既往歴を把握し、病気になった時にはその子どもの病歴や症状等の情報を得て、正確に</a:t>
            </a:r>
            <a:r>
              <a:rPr lang="ja-JP" altLang="en-US" dirty="0"/>
              <a:t>情報を</a:t>
            </a:r>
            <a:r>
              <a:rPr lang="ja-JP" altLang="ja-JP" dirty="0"/>
              <a:t>伝えられるように取り組む必要があります。その為にも小児のバイタルサインの正常値や子どもの痛みの表現の仕方を勉強し、病状の変化の激しい乳幼児のちょっとした変化を見逃さず</a:t>
            </a:r>
            <a:r>
              <a:rPr lang="ja-JP" altLang="en-US" dirty="0"/>
              <a:t>、</a:t>
            </a:r>
            <a:r>
              <a:rPr lang="ja-JP" altLang="ja-JP" dirty="0"/>
              <a:t>早期発見や観察、病状の的確な把握をすることが必要になります。</a:t>
            </a:r>
            <a:endParaRPr lang="en-US" altLang="ja-JP" dirty="0"/>
          </a:p>
          <a:p>
            <a:r>
              <a:rPr lang="ja-JP" altLang="en-US" dirty="0" smtClean="0"/>
              <a:t>　</a:t>
            </a:r>
            <a:r>
              <a:rPr lang="ja-JP" altLang="ja-JP" dirty="0" smtClean="0"/>
              <a:t>その</a:t>
            </a:r>
            <a:r>
              <a:rPr lang="ja-JP" altLang="en-US" dirty="0"/>
              <a:t>ため</a:t>
            </a:r>
            <a:r>
              <a:rPr lang="ja-JP" altLang="ja-JP" dirty="0"/>
              <a:t>のチェックポイントとして、初任職員にむけた研修</a:t>
            </a:r>
            <a:r>
              <a:rPr lang="ja-JP" altLang="ja-JP" dirty="0" smtClean="0"/>
              <a:t>小冊子</a:t>
            </a:r>
            <a:r>
              <a:rPr lang="en-US" altLang="ja-JP" dirty="0" smtClean="0"/>
              <a:t>P.19</a:t>
            </a:r>
            <a:r>
              <a:rPr lang="ja-JP" altLang="en-US" dirty="0" smtClean="0"/>
              <a:t>～</a:t>
            </a:r>
            <a:r>
              <a:rPr lang="ja-JP" altLang="ja-JP" dirty="0"/>
              <a:t>の「乳児院における病児ケアの対応チェックリスト」を目安として、活用することができます。</a:t>
            </a:r>
            <a:endParaRPr lang="en-US" altLang="ja-JP" dirty="0"/>
          </a:p>
          <a:p>
            <a:endParaRPr lang="en-US" altLang="ja-JP" dirty="0"/>
          </a:p>
          <a:p>
            <a:r>
              <a:rPr lang="ja-JP" altLang="en-US" dirty="0"/>
              <a:t>・</a:t>
            </a:r>
            <a:r>
              <a:rPr lang="ja-JP" altLang="ja-JP" dirty="0"/>
              <a:t>虐待等の経験により、つらい気持ちや他者への不信感を持っているときに</a:t>
            </a:r>
            <a:r>
              <a:rPr lang="ja-JP" altLang="en-US" dirty="0"/>
              <a:t>、</a:t>
            </a:r>
            <a:r>
              <a:rPr lang="ja-JP" altLang="ja-JP" dirty="0"/>
              <a:t>心理面での危機が子どもの行動や発達状況に表れることがあります。乳幼児期の子どもは、上手に自分の思いや気持ちを言葉にする事ができません。乳児院職員として子どもの言葉</a:t>
            </a:r>
            <a:r>
              <a:rPr lang="ja-JP" altLang="ja-JP" dirty="0" smtClean="0"/>
              <a:t>に</a:t>
            </a:r>
            <a:r>
              <a:rPr lang="ja-JP" altLang="en-US" dirty="0" smtClean="0"/>
              <a:t>で</a:t>
            </a:r>
            <a:r>
              <a:rPr lang="ja-JP" altLang="en-US" dirty="0"/>
              <a:t>き</a:t>
            </a:r>
            <a:r>
              <a:rPr lang="ja-JP" altLang="ja-JP" dirty="0" smtClean="0"/>
              <a:t>ない</a:t>
            </a:r>
            <a:r>
              <a:rPr lang="ja-JP" altLang="ja-JP" dirty="0"/>
              <a:t>思いや気持ちを汲み取り養育・支援に</a:t>
            </a:r>
            <a:r>
              <a:rPr lang="ja-JP" altLang="en-US" dirty="0"/>
              <a:t>つなげていくこと</a:t>
            </a:r>
            <a:r>
              <a:rPr lang="ja-JP" altLang="ja-JP" dirty="0"/>
              <a:t>が必要です。</a:t>
            </a:r>
            <a:endParaRPr lang="en-US" altLang="ja-JP" dirty="0"/>
          </a:p>
          <a:p>
            <a:endParaRPr lang="en-US" altLang="ja-JP" dirty="0"/>
          </a:p>
          <a:p>
            <a:r>
              <a:rPr lang="ja-JP" altLang="en-US" dirty="0"/>
              <a:t>・また、子どもが信頼を寄せるべき立場の職員が、入所中の子どもに対して虐待を行うといったことは子どもの人権を侵害するものであり、絶対にあってはならないことです。しかしながら、一部に不適切な事例があったことから、これをなくすよう、平成</a:t>
            </a:r>
            <a:r>
              <a:rPr lang="en-US" altLang="ja-JP" dirty="0"/>
              <a:t>20</a:t>
            </a:r>
            <a:r>
              <a:rPr lang="ja-JP" altLang="en-US" dirty="0"/>
              <a:t>年の児童福祉法改正で「被措置児童等虐待防止の仕組み」が制度化されました。</a:t>
            </a:r>
            <a:endParaRPr lang="en-US" altLang="ja-JP" dirty="0"/>
          </a:p>
          <a:p>
            <a:endParaRPr lang="en-US" altLang="ja-JP" dirty="0"/>
          </a:p>
          <a:p>
            <a:r>
              <a:rPr lang="ja-JP" altLang="en-US" dirty="0"/>
              <a:t>・被措置児童等虐待とは、施設職員等が被措置児童等に行う次の行為をいいます。</a:t>
            </a:r>
            <a:endParaRPr lang="en-US" altLang="ja-JP" dirty="0"/>
          </a:p>
          <a:p>
            <a:r>
              <a:rPr lang="ja-JP" altLang="en-US" dirty="0"/>
              <a:t>　職員一人ひとりの支援の透明性の確保や職員相互の自浄作用、子どもたちとのコミュニケーションスキルの向上に努め、全職員が協力して被措置児童虐待防止の取り組みを具体化することが大切です。</a:t>
            </a:r>
            <a:endParaRPr lang="en-US" altLang="ja-JP" dirty="0"/>
          </a:p>
          <a:p>
            <a:r>
              <a:rPr lang="ja-JP" altLang="en-US" dirty="0"/>
              <a:t>①身体的虐待</a:t>
            </a:r>
            <a:endParaRPr lang="en-US" altLang="ja-JP" dirty="0"/>
          </a:p>
          <a:p>
            <a:r>
              <a:rPr lang="ja-JP" altLang="en-US" dirty="0"/>
              <a:t>　</a:t>
            </a:r>
            <a:r>
              <a:rPr lang="ja-JP" altLang="en-US" dirty="0" smtClean="0"/>
              <a:t>被</a:t>
            </a:r>
            <a:r>
              <a:rPr lang="ja-JP" altLang="en-US" dirty="0"/>
              <a:t>措置児童等の身体に外傷が生じ、又は生じるおそれのある暴行を加えること。</a:t>
            </a:r>
          </a:p>
          <a:p>
            <a:r>
              <a:rPr lang="ja-JP" altLang="en-US" dirty="0" smtClean="0"/>
              <a:t>②性的</a:t>
            </a:r>
            <a:r>
              <a:rPr lang="ja-JP" altLang="en-US" dirty="0"/>
              <a:t>虐待</a:t>
            </a:r>
            <a:endParaRPr lang="en-US" altLang="ja-JP" dirty="0"/>
          </a:p>
          <a:p>
            <a:r>
              <a:rPr lang="ja-JP" altLang="en-US" dirty="0"/>
              <a:t>　被措置児童等にわいせつな行為をすること又は被措置児童等をしてわいせつな行為をさせること。</a:t>
            </a:r>
          </a:p>
          <a:p>
            <a:r>
              <a:rPr lang="ja-JP" altLang="en-US" dirty="0"/>
              <a:t>③ネグレクト</a:t>
            </a:r>
            <a:endParaRPr lang="en-US" altLang="ja-JP" dirty="0"/>
          </a:p>
          <a:p>
            <a:r>
              <a:rPr lang="ja-JP" altLang="en-US" dirty="0"/>
              <a:t>　被措置児童等の心身の正常な発達を妨げるような著しい減食又は長時間の放置、同居人若しくは生活を共にする他の児童による前二号又は次号に掲げる行為の放置、その他の施設職員等としての養育又は業務を著しく怠ること。</a:t>
            </a:r>
          </a:p>
          <a:p>
            <a:r>
              <a:rPr lang="ja-JP" altLang="en-US" dirty="0"/>
              <a:t>④心理的虐待</a:t>
            </a:r>
            <a:endParaRPr lang="en-US" altLang="ja-JP" dirty="0"/>
          </a:p>
          <a:p>
            <a:r>
              <a:rPr lang="ja-JP" altLang="en-US" dirty="0"/>
              <a:t>　被措置児童等に対する著しい暴言又は著しく拒絶的な対応その他の被措置児童等に著しい心理的外傷を与える言動を行うこと。</a:t>
            </a:r>
          </a:p>
          <a:p>
            <a:endParaRPr lang="en-US" altLang="ja-JP" dirty="0"/>
          </a:p>
          <a:p>
            <a:r>
              <a:rPr lang="ja-JP" altLang="en-US" dirty="0"/>
              <a:t>・また、乳幼児期の子どものサインを理解するために、</a:t>
            </a:r>
            <a:r>
              <a:rPr lang="ja-JP" altLang="ja-JP" dirty="0"/>
              <a:t>初任職員にむけた研修</a:t>
            </a:r>
            <a:r>
              <a:rPr lang="ja-JP" altLang="ja-JP" dirty="0" smtClean="0"/>
              <a:t>小冊子</a:t>
            </a:r>
            <a:r>
              <a:rPr lang="en-US" altLang="ja-JP" dirty="0" smtClean="0"/>
              <a:t>P.27</a:t>
            </a:r>
            <a:r>
              <a:rPr lang="ja-JP" altLang="ja-JP" dirty="0" smtClean="0"/>
              <a:t>の</a:t>
            </a:r>
            <a:r>
              <a:rPr lang="ja-JP" altLang="en-US" dirty="0"/>
              <a:t>中にある</a:t>
            </a:r>
            <a:r>
              <a:rPr lang="ja-JP" altLang="ja-JP" dirty="0"/>
              <a:t>「乳児期から幼児期前期のおおよその発達の流れ」</a:t>
            </a:r>
            <a:r>
              <a:rPr lang="ja-JP" altLang="ja-JP" dirty="0" smtClean="0"/>
              <a:t>や</a:t>
            </a:r>
            <a:r>
              <a:rPr lang="en-US" altLang="ja-JP" dirty="0" smtClean="0"/>
              <a:t>P.28</a:t>
            </a:r>
            <a:r>
              <a:rPr lang="ja-JP" altLang="en-US" dirty="0" smtClean="0"/>
              <a:t>～</a:t>
            </a:r>
            <a:r>
              <a:rPr lang="ja-JP" altLang="en-US" dirty="0"/>
              <a:t>の</a:t>
            </a:r>
            <a:r>
              <a:rPr lang="ja-JP" altLang="ja-JP" dirty="0"/>
              <a:t>「子どもの出す</a:t>
            </a:r>
            <a:r>
              <a:rPr lang="ja-JP" altLang="en-US" dirty="0"/>
              <a:t>心理面での</a:t>
            </a:r>
            <a:r>
              <a:rPr lang="en-US" altLang="ja-JP" dirty="0"/>
              <a:t>SOS</a:t>
            </a:r>
            <a:r>
              <a:rPr lang="ja-JP" altLang="ja-JP" dirty="0"/>
              <a:t>サイン」</a:t>
            </a:r>
            <a:r>
              <a:rPr lang="ja-JP" altLang="en-US" dirty="0"/>
              <a:t>が</a:t>
            </a:r>
            <a:r>
              <a:rPr lang="ja-JP" altLang="ja-JP" dirty="0"/>
              <a:t>活用できます。子どもの心理的な状況を丁寧にみる</a:t>
            </a:r>
            <a:r>
              <a:rPr lang="ja-JP" altLang="en-US" dirty="0"/>
              <a:t>ため</a:t>
            </a:r>
            <a:r>
              <a:rPr lang="ja-JP" altLang="ja-JP" dirty="0"/>
              <a:t>の基礎資料となります。個々の子どもによって、表出の方法やその背景等は異なりますので</a:t>
            </a:r>
            <a:r>
              <a:rPr lang="ja-JP" altLang="ja-JP" dirty="0" smtClean="0"/>
              <a:t>、</a:t>
            </a:r>
            <a:r>
              <a:rPr lang="en-US" altLang="ja-JP" dirty="0" smtClean="0"/>
              <a:t>1</a:t>
            </a:r>
            <a:r>
              <a:rPr lang="ja-JP" altLang="ja-JP" dirty="0" smtClean="0"/>
              <a:t>人</a:t>
            </a:r>
            <a:r>
              <a:rPr lang="en-US" altLang="ja-JP" dirty="0"/>
              <a:t>1</a:t>
            </a:r>
            <a:r>
              <a:rPr lang="ja-JP" altLang="ja-JP" dirty="0" smtClean="0"/>
              <a:t>人</a:t>
            </a:r>
            <a:r>
              <a:rPr lang="ja-JP" altLang="ja-JP" dirty="0"/>
              <a:t>の子どもの状態を乳児院職員がチームとして的確に捉えることが重要です。参考にして下さい。</a:t>
            </a:r>
            <a:endParaRPr lang="en-US" altLang="ja-JP" dirty="0"/>
          </a:p>
          <a:p>
            <a:endParaRPr lang="ja-JP" altLang="ja-JP" dirty="0"/>
          </a:p>
          <a:p>
            <a:r>
              <a:rPr lang="ja-JP" altLang="en-US" dirty="0"/>
              <a:t>・</a:t>
            </a:r>
            <a:r>
              <a:rPr lang="ja-JP" altLang="ja-JP" dirty="0"/>
              <a:t>身体的側面に見られる行動特徴や生活の</a:t>
            </a:r>
            <a:r>
              <a:rPr lang="ja-JP" altLang="en-US" dirty="0"/>
              <a:t>容</a:t>
            </a:r>
            <a:r>
              <a:rPr lang="ja-JP" altLang="ja-JP" dirty="0"/>
              <a:t>姿は、ほんの一例です。また、乳児の体調は特に変化しやすく、背景的な要因は特定できないことが多々あります。</a:t>
            </a:r>
            <a:r>
              <a:rPr lang="ja-JP" altLang="en-US" dirty="0"/>
              <a:t>その場合、</a:t>
            </a:r>
            <a:r>
              <a:rPr lang="ja-JP" altLang="ja-JP" dirty="0"/>
              <a:t>母体内にいた時の胎児の状況も視野に入れながら、月齢や、いつ、どのような時に、その特徴が出現しているか、子どもの様子をしっかり観察する必要があります。どの特徴をとっても危機的な状況には変わりはありませんので、必要なケアを行い、身体の安全に</a:t>
            </a:r>
            <a:r>
              <a:rPr lang="ja-JP" altLang="en-US" dirty="0"/>
              <a:t>つな</a:t>
            </a:r>
            <a:r>
              <a:rPr lang="ja-JP" altLang="ja-JP" dirty="0"/>
              <a:t>げていけるよう</a:t>
            </a:r>
            <a:r>
              <a:rPr lang="ja-JP" altLang="en-US" dirty="0"/>
              <a:t>関わって行く</a:t>
            </a:r>
            <a:r>
              <a:rPr lang="ja-JP" altLang="ja-JP" dirty="0"/>
              <a:t>必要があります。</a:t>
            </a:r>
            <a:endParaRPr lang="en-US" altLang="ja-JP" dirty="0"/>
          </a:p>
          <a:p>
            <a:r>
              <a:rPr lang="ja-JP" altLang="en-US" dirty="0" smtClean="0"/>
              <a:t>　</a:t>
            </a:r>
            <a:r>
              <a:rPr lang="ja-JP" altLang="ja-JP" dirty="0" smtClean="0"/>
              <a:t>発育</a:t>
            </a:r>
            <a:r>
              <a:rPr lang="ja-JP" altLang="ja-JP" dirty="0"/>
              <a:t>、発達の進みには個人差があり、</a:t>
            </a:r>
            <a:r>
              <a:rPr lang="ja-JP" altLang="en-US" dirty="0"/>
              <a:t>一概にその</a:t>
            </a:r>
            <a:r>
              <a:rPr lang="ja-JP" altLang="ja-JP" dirty="0"/>
              <a:t>流れに</a:t>
            </a:r>
            <a:r>
              <a:rPr lang="ja-JP" altLang="en-US" dirty="0"/>
              <a:t>当てはめる</a:t>
            </a:r>
            <a:r>
              <a:rPr lang="ja-JP" altLang="ja-JP" dirty="0"/>
              <a:t>ことは不適切です。子どもの育ちは極めて個別的ですので、急がず、</a:t>
            </a:r>
            <a:r>
              <a:rPr lang="ja-JP" altLang="en-US" dirty="0"/>
              <a:t>焦らず、個々</a:t>
            </a:r>
            <a:r>
              <a:rPr lang="ja-JP" altLang="ja-JP" dirty="0"/>
              <a:t>の子どもに応じた関わり</a:t>
            </a:r>
            <a:r>
              <a:rPr lang="ja-JP" altLang="en-US" dirty="0"/>
              <a:t>方</a:t>
            </a:r>
            <a:r>
              <a:rPr lang="ja-JP" altLang="ja-JP" dirty="0"/>
              <a:t>を丁寧に行っていく必要があります。</a:t>
            </a:r>
            <a:endParaRPr lang="en-US" altLang="ja-JP" dirty="0"/>
          </a:p>
          <a:p>
            <a:endParaRPr lang="ja-JP" altLang="ja-JP" dirty="0"/>
          </a:p>
          <a:p>
            <a:r>
              <a:rPr lang="ja-JP" altLang="en-US" dirty="0"/>
              <a:t>・</a:t>
            </a:r>
            <a:r>
              <a:rPr lang="ja-JP" altLang="ja-JP" dirty="0"/>
              <a:t>心理的側面の特徴は、言葉で言い表せない乳幼児の危機的な状況の表れです。これまでの大人との関わりや、生活体験の中で身につけてきた“自分を守る</a:t>
            </a:r>
            <a:r>
              <a:rPr lang="ja-JP" altLang="en-US" dirty="0"/>
              <a:t>ため</a:t>
            </a:r>
            <a:r>
              <a:rPr lang="ja-JP" altLang="ja-JP" dirty="0"/>
              <a:t>の術”もあるかもしれません。あるいは、現在体験している複雑な状態の現れであるかもしれません。温かな養育者</a:t>
            </a:r>
            <a:r>
              <a:rPr lang="ja-JP" altLang="en-US" dirty="0"/>
              <a:t>が</a:t>
            </a:r>
            <a:r>
              <a:rPr lang="ja-JP" altLang="ja-JP" dirty="0"/>
              <a:t>チーム</a:t>
            </a:r>
            <a:r>
              <a:rPr lang="ja-JP" altLang="en-US" dirty="0"/>
              <a:t>として</a:t>
            </a:r>
            <a:r>
              <a:rPr lang="ja-JP" altLang="ja-JP" dirty="0"/>
              <a:t>関わり合</a:t>
            </a:r>
            <a:r>
              <a:rPr lang="ja-JP" altLang="en-US" dirty="0"/>
              <a:t>う</a:t>
            </a:r>
            <a:r>
              <a:rPr lang="ja-JP" altLang="ja-JP" dirty="0"/>
              <a:t>中で、様々な危機的状況を解きほぐしながら、安心感をもたらし、再び育ち直す事ができるように、しっかりアセスメントを行い、子どもへの支援、具体的な関わり方をチームで検討して行く必要があります。</a:t>
            </a:r>
            <a:endParaRPr lang="en-US" altLang="ja-JP" dirty="0"/>
          </a:p>
          <a:p>
            <a:endParaRPr lang="ja-JP" altLang="ja-JP" dirty="0"/>
          </a:p>
          <a:p>
            <a:r>
              <a:rPr lang="ja-JP" altLang="en-US" dirty="0"/>
              <a:t>・</a:t>
            </a:r>
            <a:r>
              <a:rPr lang="ja-JP" altLang="ja-JP" dirty="0"/>
              <a:t>関係性の側面の特徴は、乳幼児の育ちの最も危機的な状況の表れです。このまま放置していくと育ちに影響が見られてきます。これまでの大人や周囲の環境との関わりで身につけてきた関係性のパターンがあることを理解し、</a:t>
            </a:r>
            <a:r>
              <a:rPr lang="ja-JP" altLang="en-US" dirty="0"/>
              <a:t>温かな</a:t>
            </a:r>
            <a:r>
              <a:rPr lang="ja-JP" altLang="ja-JP" dirty="0"/>
              <a:t>養育者との関わりの中で、健全で安定した関係性が築けるように、しっかりアセスメントを行い、子どもへの支援、具体的な関わり方をチームで検討して行く必要があります。</a:t>
            </a:r>
            <a:endParaRPr lang="en-US" altLang="ja-JP" dirty="0"/>
          </a:p>
          <a:p>
            <a:endParaRPr lang="en-US" altLang="ja-JP" dirty="0"/>
          </a:p>
          <a:p>
            <a:r>
              <a:rPr lang="ja-JP" altLang="en-US" dirty="0"/>
              <a:t>・</a:t>
            </a:r>
            <a:r>
              <a:rPr lang="ja-JP" altLang="ja-JP" dirty="0"/>
              <a:t>また、保護者の課題については、養育者チームのみならず、関係機関を通して、様々な情報を共有しながら、支援を考えていく必要があります。まずは子どもの様子をしっかり捉え、</a:t>
            </a:r>
            <a:r>
              <a:rPr lang="ja-JP" altLang="en-US" dirty="0"/>
              <a:t>その</a:t>
            </a:r>
            <a:r>
              <a:rPr lang="ja-JP" altLang="ja-JP" dirty="0"/>
              <a:t>様子から捉えられた子どもの心の叫びに気づき、それらを代弁し、安定した育ちに導いていける具体的な手立てを考えていく必要があるでしょう。</a:t>
            </a:r>
            <a:endParaRPr lang="en-US" altLang="ja-JP" dirty="0"/>
          </a:p>
          <a:p>
            <a:r>
              <a:rPr lang="ja-JP" altLang="ja-JP" dirty="0"/>
              <a:t>また、月齢相応の自己主張や、愛着形成過程の中で、自分だけを見て欲しい気持ちからの必然的な行動も</a:t>
            </a:r>
            <a:r>
              <a:rPr lang="ja-JP" altLang="en-US" dirty="0"/>
              <a:t>あ</a:t>
            </a:r>
            <a:r>
              <a:rPr lang="ja-JP" altLang="ja-JP" dirty="0"/>
              <a:t>る場合がありますので注意が必要です。自分はしっかり見守られていると感じたり、大好きな人と離れても、また再び会えることが確信できるように、安心できる関わりを目指しましょう。</a:t>
            </a:r>
            <a:endParaRPr lang="en-US" altLang="ja-JP" dirty="0"/>
          </a:p>
          <a:p>
            <a:endParaRPr lang="en-US" altLang="ja-JP" dirty="0"/>
          </a:p>
          <a:p>
            <a:endParaRPr lang="en-US" altLang="ja-JP" dirty="0"/>
          </a:p>
        </p:txBody>
      </p:sp>
      <p:sp>
        <p:nvSpPr>
          <p:cNvPr id="10244" name="スライド番号プレースホルダー 3"/>
          <p:cNvSpPr>
            <a:spLocks noGrp="1"/>
          </p:cNvSpPr>
          <p:nvPr>
            <p:ph type="sldNum" sz="quarter" idx="5"/>
          </p:nvPr>
        </p:nvSpPr>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fld id="{607A5C25-D9B1-4D3D-B542-B7A50E5DE645}" type="slidenum">
              <a:rPr lang="ja-JP" altLang="en-US" noProof="0"/>
              <a:pPr lvl="0"/>
              <a:t>43</a:t>
            </a:fld>
            <a:endParaRPr lang="ja-JP" altLang="en-US" noProof="0" dirty="0"/>
          </a:p>
        </p:txBody>
      </p:sp>
      <p:sp>
        <p:nvSpPr>
          <p:cNvPr id="4" name="スライド イメージ プレースホルダー 3">
            <a:extLst>
              <a:ext uri="{FF2B5EF4-FFF2-40B4-BE49-F238E27FC236}">
                <a16:creationId xmlns="" xmlns:a16="http://schemas.microsoft.com/office/drawing/2014/main" id="{A2497093-F4DF-479D-8899-CAFB46D2CFC4}"/>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3095850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ノート プレースホルダー 2"/>
          <p:cNvSpPr>
            <a:spLocks noGrp="1"/>
          </p:cNvSpPr>
          <p:nvPr>
            <p:ph type="body" idx="1"/>
          </p:nvPr>
        </p:nvSpPr>
        <p:spPr/>
        <p:txBody>
          <a:bodyPr/>
          <a:lstStyle/>
          <a:p>
            <a:r>
              <a:rPr lang="ja-JP" altLang="ja-JP" dirty="0"/>
              <a:t>・</a:t>
            </a:r>
            <a:r>
              <a:rPr lang="ja-JP" altLang="en-US" dirty="0" smtClean="0"/>
              <a:t>第</a:t>
            </a:r>
            <a:r>
              <a:rPr lang="en-US" altLang="ja-JP" dirty="0" smtClean="0"/>
              <a:t>3</a:t>
            </a:r>
            <a:r>
              <a:rPr lang="ja-JP" altLang="en-US" dirty="0" smtClean="0"/>
              <a:t>に</a:t>
            </a:r>
            <a:r>
              <a:rPr lang="ja-JP" altLang="en-US" dirty="0"/>
              <a:t>、</a:t>
            </a:r>
            <a:r>
              <a:rPr lang="ja-JP" altLang="ja-JP" dirty="0"/>
              <a:t>子どもの権利擁護について常に理解を深める姿勢を持ち、それを日々の養育に反映させることが必要です。</a:t>
            </a:r>
            <a:endParaRPr lang="en-US" altLang="ja-JP" dirty="0"/>
          </a:p>
          <a:p>
            <a:endParaRPr lang="ja-JP" altLang="ja-JP" dirty="0"/>
          </a:p>
          <a:p>
            <a:r>
              <a:rPr lang="ja-JP" altLang="en-US" dirty="0"/>
              <a:t>・</a:t>
            </a:r>
            <a:r>
              <a:rPr lang="ja-JP" altLang="ja-JP" dirty="0"/>
              <a:t>乳児院を含む社会的養護</a:t>
            </a:r>
            <a:r>
              <a:rPr lang="ja-JP" altLang="en-US" dirty="0"/>
              <a:t>の施設</a:t>
            </a:r>
            <a:r>
              <a:rPr lang="ja-JP" altLang="ja-JP" dirty="0"/>
              <a:t>で生活する子ども</a:t>
            </a:r>
            <a:r>
              <a:rPr lang="ja-JP" altLang="en-US" dirty="0"/>
              <a:t>たち</a:t>
            </a:r>
            <a:r>
              <a:rPr lang="ja-JP" altLang="ja-JP" dirty="0"/>
              <a:t>は、十分な判断力や意見表明力が備わっているわけではありません。また、保護者と別に暮らしていることもあり、子どもや保護者が施設の養育に対して意見や苦情を言う機会が十分に保障されているとはいえません。</a:t>
            </a:r>
            <a:endParaRPr lang="en-US" altLang="ja-JP" dirty="0"/>
          </a:p>
          <a:p>
            <a:r>
              <a:rPr lang="ja-JP" altLang="en-US" dirty="0" smtClean="0"/>
              <a:t>　</a:t>
            </a:r>
            <a:r>
              <a:rPr lang="ja-JP" altLang="ja-JP" dirty="0" smtClean="0"/>
              <a:t>この</a:t>
            </a:r>
            <a:r>
              <a:rPr lang="ja-JP" altLang="ja-JP" dirty="0"/>
              <a:t>社会的養護</a:t>
            </a:r>
            <a:r>
              <a:rPr lang="ja-JP" altLang="en-US" dirty="0"/>
              <a:t>の</a:t>
            </a:r>
            <a:r>
              <a:rPr lang="ja-JP" altLang="ja-JP" dirty="0"/>
              <a:t>施設に暮らす子どもの権利</a:t>
            </a:r>
            <a:r>
              <a:rPr lang="ja-JP" altLang="en-US" dirty="0"/>
              <a:t>を</a:t>
            </a:r>
            <a:r>
              <a:rPr lang="ja-JP" altLang="ja-JP" dirty="0"/>
              <a:t>擁護</a:t>
            </a:r>
            <a:r>
              <a:rPr lang="ja-JP" altLang="en-US" dirty="0"/>
              <a:t>するため</a:t>
            </a:r>
            <a:r>
              <a:rPr lang="ja-JP" altLang="ja-JP" dirty="0"/>
              <a:t>に、平成</a:t>
            </a:r>
            <a:r>
              <a:rPr lang="en-US" altLang="ja-JP" dirty="0"/>
              <a:t>24</a:t>
            </a:r>
            <a:r>
              <a:rPr lang="ja-JP" altLang="ja-JP" dirty="0"/>
              <a:t>年度より第三者評価を全国共通の評価基準に沿って、</a:t>
            </a:r>
            <a:r>
              <a:rPr lang="en-US" altLang="ja-JP" dirty="0"/>
              <a:t>3</a:t>
            </a:r>
            <a:r>
              <a:rPr lang="ja-JP" altLang="ja-JP" dirty="0"/>
              <a:t>年に１回以上受審すること、</a:t>
            </a:r>
            <a:r>
              <a:rPr lang="ja-JP" altLang="en-US" dirty="0"/>
              <a:t>その</a:t>
            </a:r>
            <a:r>
              <a:rPr lang="ja-JP" altLang="ja-JP" dirty="0"/>
              <a:t>評価結果を公表すること、毎年度自己評価を行うことが義務付けられました。毎年度自己評価を行うことで、普段の自分達の行う養育において、本当に子どもの視点に立っているか</a:t>
            </a:r>
            <a:r>
              <a:rPr lang="ja-JP" altLang="en-US" dirty="0"/>
              <a:t>どうか</a:t>
            </a:r>
            <a:r>
              <a:rPr lang="ja-JP" altLang="ja-JP" dirty="0"/>
              <a:t>定期的に振りかえりを</a:t>
            </a:r>
            <a:r>
              <a:rPr lang="ja-JP" altLang="en-US" dirty="0"/>
              <a:t>行うことができます。</a:t>
            </a:r>
            <a:endParaRPr lang="en-US" altLang="ja-JP" dirty="0"/>
          </a:p>
          <a:p>
            <a:endParaRPr lang="en-US" altLang="ja-JP" dirty="0"/>
          </a:p>
          <a:p>
            <a:r>
              <a:rPr lang="ja-JP" altLang="en-US" dirty="0"/>
              <a:t>・</a:t>
            </a:r>
            <a:r>
              <a:rPr lang="ja-JP" altLang="ja-JP" dirty="0"/>
              <a:t>その他にも、実習生やボランティア</a:t>
            </a:r>
            <a:r>
              <a:rPr lang="ja-JP" altLang="en-US" dirty="0"/>
              <a:t>等</a:t>
            </a:r>
            <a:r>
              <a:rPr lang="ja-JP" altLang="ja-JP" dirty="0"/>
              <a:t>の受け入れも「外部の目」を活用する良い機会になります。</a:t>
            </a:r>
            <a:endParaRPr lang="en-US" altLang="ja-JP" dirty="0"/>
          </a:p>
          <a:p>
            <a:endParaRPr lang="en-US" altLang="ja-JP" dirty="0"/>
          </a:p>
          <a:p>
            <a:r>
              <a:rPr lang="ja-JP" altLang="en-US" dirty="0"/>
              <a:t>・</a:t>
            </a:r>
            <a:r>
              <a:rPr lang="ja-JP" altLang="ja-JP" dirty="0"/>
              <a:t>また</a:t>
            </a:r>
            <a:r>
              <a:rPr lang="ja-JP" altLang="ja-JP" dirty="0" smtClean="0"/>
              <a:t>、ヒヤリハット</a:t>
            </a:r>
            <a:r>
              <a:rPr lang="ja-JP" altLang="en-US" dirty="0" smtClean="0"/>
              <a:t>（</a:t>
            </a:r>
            <a:r>
              <a:rPr lang="en-US" altLang="ja-JP" dirty="0" smtClean="0"/>
              <a:t>※</a:t>
            </a:r>
            <a:r>
              <a:rPr lang="ja-JP" altLang="en-US" dirty="0" smtClean="0"/>
              <a:t>）</a:t>
            </a:r>
            <a:r>
              <a:rPr lang="ja-JP" altLang="ja-JP" dirty="0" smtClean="0"/>
              <a:t>を</a:t>
            </a:r>
            <a:r>
              <a:rPr lang="ja-JP" altLang="ja-JP" dirty="0"/>
              <a:t>通して日常の養育実践を見直すことも</a:t>
            </a:r>
            <a:r>
              <a:rPr lang="ja-JP" altLang="en-US" dirty="0"/>
              <a:t>大切であり</a:t>
            </a:r>
            <a:r>
              <a:rPr lang="ja-JP" altLang="ja-JP" dirty="0"/>
              <a:t>、</a:t>
            </a:r>
            <a:r>
              <a:rPr lang="ja-JP" altLang="en-US" dirty="0"/>
              <a:t>それが</a:t>
            </a:r>
            <a:r>
              <a:rPr lang="ja-JP" altLang="ja-JP" dirty="0"/>
              <a:t>乳児院における</a:t>
            </a:r>
            <a:r>
              <a:rPr lang="ja-JP" altLang="en-US" dirty="0"/>
              <a:t>子どもの</a:t>
            </a:r>
            <a:r>
              <a:rPr lang="ja-JP" altLang="ja-JP" dirty="0"/>
              <a:t>権利擁護に</a:t>
            </a:r>
            <a:r>
              <a:rPr lang="ja-JP" altLang="en-US" dirty="0"/>
              <a:t>つながって行くのです。</a:t>
            </a:r>
            <a:endParaRPr lang="en-US" altLang="ja-JP" dirty="0"/>
          </a:p>
          <a:p>
            <a:endParaRPr lang="en-US" altLang="ja-JP" dirty="0"/>
          </a:p>
          <a:p>
            <a:r>
              <a:rPr lang="ja-JP" altLang="en-US" dirty="0"/>
              <a:t>・</a:t>
            </a:r>
            <a:r>
              <a:rPr lang="en-US" altLang="ja-JP" dirty="0" smtClean="0"/>
              <a:t>※</a:t>
            </a:r>
            <a:r>
              <a:rPr lang="ja-JP" altLang="en-US" dirty="0" smtClean="0"/>
              <a:t>「ヒヤリハット」と</a:t>
            </a:r>
            <a:r>
              <a:rPr lang="ja-JP" altLang="en-US" dirty="0"/>
              <a:t>は</a:t>
            </a:r>
            <a:r>
              <a:rPr lang="ja-JP" altLang="en-US" dirty="0" smtClean="0"/>
              <a:t>、養育</a:t>
            </a:r>
            <a:r>
              <a:rPr lang="ja-JP" altLang="en-US" dirty="0"/>
              <a:t>現場において日頃何げなく行っている行為、「ヒヤとしてハットしたこと」を職員全員で検証し、養育改善を行い、事故防止につなげて行くこと。</a:t>
            </a:r>
          </a:p>
        </p:txBody>
      </p:sp>
      <p:sp>
        <p:nvSpPr>
          <p:cNvPr id="12292" name="スライド番号プレースホルダー 3"/>
          <p:cNvSpPr>
            <a:spLocks noGrp="1"/>
          </p:cNvSpPr>
          <p:nvPr>
            <p:ph type="sldNum" sz="quarter" idx="5"/>
          </p:nvPr>
        </p:nvSpPr>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fld id="{CE5B1E89-5815-4931-A58E-56F7D5B6F0D3}" type="slidenum">
              <a:rPr lang="ja-JP" altLang="en-US" noProof="0"/>
              <a:pPr lvl="0"/>
              <a:t>44</a:t>
            </a:fld>
            <a:endParaRPr lang="ja-JP" altLang="en-US" noProof="0" dirty="0"/>
          </a:p>
        </p:txBody>
      </p:sp>
      <p:sp>
        <p:nvSpPr>
          <p:cNvPr id="4" name="スライド イメージ プレースホルダー 3">
            <a:extLst>
              <a:ext uri="{FF2B5EF4-FFF2-40B4-BE49-F238E27FC236}">
                <a16:creationId xmlns="" xmlns:a16="http://schemas.microsoft.com/office/drawing/2014/main" id="{3B02E5C6-BC37-4EF0-998B-7CFD2F5017FE}"/>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5678302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ノート プレースホルダー 2"/>
          <p:cNvSpPr>
            <a:spLocks noGrp="1"/>
          </p:cNvSpPr>
          <p:nvPr>
            <p:ph type="body" idx="1"/>
          </p:nvPr>
        </p:nvSpPr>
        <p:spPr/>
        <p:txBody>
          <a:bodyPr/>
          <a:lstStyle/>
          <a:p>
            <a:r>
              <a:rPr lang="ja-JP" altLang="en-US" dirty="0"/>
              <a:t>・</a:t>
            </a:r>
            <a:r>
              <a:rPr lang="ja-JP" altLang="ja-JP" dirty="0"/>
              <a:t>乳児院に入所してくる子どもたち</a:t>
            </a:r>
            <a:r>
              <a:rPr lang="ja-JP" altLang="ja-JP" dirty="0" smtClean="0"/>
              <a:t>は</a:t>
            </a:r>
            <a:r>
              <a:rPr lang="ja-JP" altLang="en-US" dirty="0" smtClean="0"/>
              <a:t>、人種</a:t>
            </a:r>
            <a:r>
              <a:rPr lang="ja-JP" altLang="en-US" dirty="0"/>
              <a:t>・</a:t>
            </a:r>
            <a:r>
              <a:rPr lang="ja-JP" altLang="ja-JP" dirty="0"/>
              <a:t>宗教・文化</a:t>
            </a:r>
            <a:r>
              <a:rPr lang="ja-JP" altLang="en-US" dirty="0"/>
              <a:t>の</a:t>
            </a:r>
            <a:r>
              <a:rPr lang="ja-JP" altLang="en-US" dirty="0" smtClean="0"/>
              <a:t>違う</a:t>
            </a:r>
            <a:r>
              <a:rPr lang="ja-JP" altLang="ja-JP" dirty="0"/>
              <a:t>様々な国</a:t>
            </a:r>
            <a:r>
              <a:rPr lang="ja-JP" altLang="ja-JP" dirty="0" smtClean="0"/>
              <a:t>から</a:t>
            </a:r>
            <a:r>
              <a:rPr lang="ja-JP" altLang="en-US" dirty="0" smtClean="0"/>
              <a:t>、またそれぞれ違った生活</a:t>
            </a:r>
            <a:r>
              <a:rPr lang="ja-JP" altLang="ja-JP" dirty="0" smtClean="0"/>
              <a:t>環境から</a:t>
            </a:r>
            <a:r>
              <a:rPr lang="ja-JP" altLang="ja-JP" dirty="0"/>
              <a:t>入所してきます。</a:t>
            </a:r>
            <a:endParaRPr lang="en-US" altLang="ja-JP" dirty="0"/>
          </a:p>
          <a:p>
            <a:r>
              <a:rPr lang="ja-JP" altLang="en-US" dirty="0"/>
              <a:t>　</a:t>
            </a:r>
            <a:r>
              <a:rPr lang="ja-JP" altLang="ja-JP" dirty="0"/>
              <a:t>例えば、宗教によって豚肉を食べさせないで欲しい、クリスマス会や初詣には参加させないで欲しいとの要望が保護者から出ることもあります。</a:t>
            </a:r>
            <a:endParaRPr lang="en-US" altLang="ja-JP" dirty="0"/>
          </a:p>
          <a:p>
            <a:r>
              <a:rPr lang="ja-JP" altLang="en-US" dirty="0"/>
              <a:t>　</a:t>
            </a:r>
            <a:r>
              <a:rPr lang="ja-JP" altLang="ja-JP" dirty="0"/>
              <a:t>生活環境でも昼夜逆転の生活をしていたり、離乳食がきちんと進めら</a:t>
            </a:r>
            <a:r>
              <a:rPr lang="ja-JP" altLang="en-US" dirty="0"/>
              <a:t>れ</a:t>
            </a:r>
            <a:r>
              <a:rPr lang="ja-JP" altLang="ja-JP" dirty="0"/>
              <a:t>ていなかったりすることもあります。</a:t>
            </a:r>
            <a:endParaRPr lang="en-US" altLang="ja-JP" dirty="0"/>
          </a:p>
          <a:p>
            <a:r>
              <a:rPr lang="ja-JP" altLang="en-US" dirty="0"/>
              <a:t>　また、</a:t>
            </a:r>
            <a:r>
              <a:rPr lang="ja-JP" altLang="ja-JP" dirty="0"/>
              <a:t>障害を持った子どもも沢山入所してきますが、身体のハンディキャップで差別することは子どもの人権に関わることです。</a:t>
            </a:r>
            <a:endParaRPr lang="en-US" altLang="ja-JP" dirty="0"/>
          </a:p>
          <a:p>
            <a:endParaRPr lang="ja-JP" altLang="ja-JP" dirty="0"/>
          </a:p>
          <a:p>
            <a:r>
              <a:rPr lang="ja-JP" altLang="en-US" dirty="0"/>
              <a:t>・保護者の置かれている状況を理解する上で重要なことは、保護者との</a:t>
            </a:r>
            <a:r>
              <a:rPr lang="ja-JP" altLang="ja-JP" dirty="0"/>
              <a:t>信頼関係を作りあげることです。</a:t>
            </a:r>
            <a:endParaRPr lang="en-US" altLang="ja-JP" dirty="0"/>
          </a:p>
          <a:p>
            <a:r>
              <a:rPr lang="ja-JP" altLang="en-US" dirty="0"/>
              <a:t>　特に</a:t>
            </a:r>
            <a:r>
              <a:rPr lang="ja-JP" altLang="ja-JP" dirty="0"/>
              <a:t>虐待ケースの場合には難しいと言えます</a:t>
            </a:r>
            <a:r>
              <a:rPr lang="ja-JP" altLang="en-US" dirty="0"/>
              <a:t>。その理由として、</a:t>
            </a:r>
            <a:r>
              <a:rPr lang="ja-JP" altLang="ja-JP" dirty="0"/>
              <a:t>第一に、親自身が人との信頼関係を</a:t>
            </a:r>
            <a:r>
              <a:rPr lang="ja-JP" altLang="en-US" dirty="0"/>
              <a:t>築けなかった</a:t>
            </a:r>
            <a:r>
              <a:rPr lang="ja-JP" altLang="ja-JP" dirty="0"/>
              <a:t>こと。第二に、養育者は子どもの立場に立ちやすく、保護者に対して批判的にみたり、非難するような気持ちを持ちやすい</a:t>
            </a:r>
            <a:r>
              <a:rPr lang="ja-JP" altLang="en-US" dirty="0"/>
              <a:t>こと</a:t>
            </a:r>
            <a:r>
              <a:rPr lang="ja-JP" altLang="ja-JP" dirty="0"/>
              <a:t>、あるいは保護者に共感的な態度</a:t>
            </a:r>
            <a:r>
              <a:rPr lang="ja-JP" altLang="en-US" dirty="0"/>
              <a:t>を</a:t>
            </a:r>
            <a:r>
              <a:rPr lang="ja-JP" altLang="ja-JP" dirty="0"/>
              <a:t>とりにくい</a:t>
            </a:r>
            <a:r>
              <a:rPr lang="ja-JP" altLang="en-US" dirty="0"/>
              <a:t>ことがあります。逆に、</a:t>
            </a:r>
            <a:r>
              <a:rPr lang="ja-JP" altLang="ja-JP" dirty="0"/>
              <a:t>保護者の立場として</a:t>
            </a:r>
            <a:r>
              <a:rPr lang="ja-JP" altLang="en-US" dirty="0"/>
              <a:t>は</a:t>
            </a:r>
            <a:r>
              <a:rPr lang="ja-JP" altLang="ja-JP" dirty="0"/>
              <a:t>、子どもと引き離されたことへの怒り、悲しみ、とまどい、子どもの生活への不安など複雑な感情を抱いていること</a:t>
            </a:r>
            <a:r>
              <a:rPr lang="ja-JP" altLang="en-US" dirty="0"/>
              <a:t>も</a:t>
            </a:r>
            <a:r>
              <a:rPr lang="ja-JP" altLang="ja-JP" dirty="0"/>
              <a:t>留意</a:t>
            </a:r>
            <a:r>
              <a:rPr lang="ja-JP" altLang="en-US" dirty="0"/>
              <a:t>していく</a:t>
            </a:r>
            <a:r>
              <a:rPr lang="ja-JP" altLang="ja-JP" dirty="0"/>
              <a:t>必要があります。</a:t>
            </a:r>
            <a:endParaRPr lang="en-US" altLang="ja-JP" dirty="0"/>
          </a:p>
          <a:p>
            <a:endParaRPr lang="ja-JP" altLang="ja-JP" dirty="0"/>
          </a:p>
          <a:p>
            <a:r>
              <a:rPr lang="ja-JP" altLang="en-US" dirty="0"/>
              <a:t>・</a:t>
            </a:r>
            <a:r>
              <a:rPr lang="ja-JP" altLang="ja-JP" dirty="0"/>
              <a:t>保護者と関わるうえでの</a:t>
            </a:r>
            <a:r>
              <a:rPr lang="ja-JP" altLang="en-US" dirty="0"/>
              <a:t>大切な</a:t>
            </a:r>
            <a:r>
              <a:rPr lang="ja-JP" altLang="ja-JP" dirty="0"/>
              <a:t>ポイントは、</a:t>
            </a:r>
            <a:r>
              <a:rPr lang="ja-JP" altLang="en-US" dirty="0"/>
              <a:t>否定しないこと、</a:t>
            </a:r>
            <a:r>
              <a:rPr lang="ja-JP" altLang="ja-JP" dirty="0"/>
              <a:t>責めないこと</a:t>
            </a:r>
            <a:r>
              <a:rPr lang="ja-JP" altLang="en-US" dirty="0"/>
              <a:t>。保護者の置かれている立場を理解・尊重し敬意を持って接することが大切です。</a:t>
            </a:r>
            <a:endParaRPr lang="ja-JP" altLang="ja-JP" dirty="0"/>
          </a:p>
          <a:p>
            <a:endParaRPr lang="ja-JP" altLang="en-US" dirty="0"/>
          </a:p>
        </p:txBody>
      </p:sp>
      <p:sp>
        <p:nvSpPr>
          <p:cNvPr id="14340" name="スライド番号プレースホルダー 3"/>
          <p:cNvSpPr>
            <a:spLocks noGrp="1"/>
          </p:cNvSpPr>
          <p:nvPr>
            <p:ph type="sldNum" sz="quarter" idx="5"/>
          </p:nvPr>
        </p:nvSpPr>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fld id="{C69A85C5-801E-4574-AE0E-FDC3C7285826}" type="slidenum">
              <a:rPr lang="ja-JP" altLang="en-US" noProof="0"/>
              <a:pPr lvl="0"/>
              <a:t>45</a:t>
            </a:fld>
            <a:endParaRPr lang="ja-JP" altLang="en-US" noProof="0" dirty="0"/>
          </a:p>
        </p:txBody>
      </p:sp>
      <p:sp>
        <p:nvSpPr>
          <p:cNvPr id="4" name="スライド イメージ プレースホルダー 3">
            <a:extLst>
              <a:ext uri="{FF2B5EF4-FFF2-40B4-BE49-F238E27FC236}">
                <a16:creationId xmlns="" xmlns:a16="http://schemas.microsoft.com/office/drawing/2014/main" id="{CB160AFE-7DC3-4E75-9284-50FF5AD85683}"/>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4184085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ノート プレースホルダー 2"/>
          <p:cNvSpPr>
            <a:spLocks noGrp="1"/>
          </p:cNvSpPr>
          <p:nvPr>
            <p:ph type="body" idx="1"/>
          </p:nvPr>
        </p:nvSpPr>
        <p:spPr/>
        <p:txBody>
          <a:bodyPr/>
          <a:lstStyle/>
          <a:p>
            <a:r>
              <a:rPr lang="ja-JP" altLang="ja-JP" dirty="0"/>
              <a:t>・不適切な関わりとはどのような関わりでしょうか</a:t>
            </a:r>
            <a:r>
              <a:rPr lang="ja-JP" altLang="ja-JP" dirty="0" smtClean="0"/>
              <a:t>。</a:t>
            </a:r>
            <a:endParaRPr lang="en-US" altLang="ja-JP" dirty="0"/>
          </a:p>
          <a:p>
            <a:r>
              <a:rPr lang="ja-JP" altLang="en-US" dirty="0"/>
              <a:t>①</a:t>
            </a:r>
            <a:r>
              <a:rPr lang="ja-JP" altLang="ja-JP" dirty="0"/>
              <a:t>感情のままに大きな声で怒鳴ったり、指示したりする威圧的・高圧的な態度</a:t>
            </a:r>
            <a:r>
              <a:rPr lang="ja-JP" altLang="en-US" dirty="0"/>
              <a:t>をとること。</a:t>
            </a:r>
            <a:endParaRPr lang="en-US" altLang="ja-JP" dirty="0"/>
          </a:p>
          <a:p>
            <a:r>
              <a:rPr lang="ja-JP" altLang="en-US" dirty="0"/>
              <a:t>②</a:t>
            </a:r>
            <a:r>
              <a:rPr lang="ja-JP" altLang="ja-JP" dirty="0"/>
              <a:t>泣いたり、不安やさびしい事を訴えている子を放置したり</a:t>
            </a:r>
            <a:r>
              <a:rPr lang="ja-JP" altLang="en-US" dirty="0"/>
              <a:t>、</a:t>
            </a:r>
            <a:r>
              <a:rPr lang="ja-JP" altLang="ja-JP" dirty="0"/>
              <a:t>説明なく待たせること</a:t>
            </a:r>
            <a:r>
              <a:rPr lang="ja-JP" altLang="en-US" dirty="0"/>
              <a:t>などの</a:t>
            </a:r>
            <a:r>
              <a:rPr lang="ja-JP" altLang="ja-JP" dirty="0"/>
              <a:t>関わりを無視する</a:t>
            </a:r>
            <a:r>
              <a:rPr lang="ja-JP" altLang="en-US" dirty="0"/>
              <a:t>こと</a:t>
            </a:r>
            <a:endParaRPr lang="en-US" altLang="ja-JP" dirty="0"/>
          </a:p>
          <a:p>
            <a:r>
              <a:rPr lang="ja-JP" altLang="en-US" dirty="0"/>
              <a:t>③</a:t>
            </a:r>
            <a:r>
              <a:rPr lang="ja-JP" altLang="ja-JP" dirty="0"/>
              <a:t>子どもの名前をあだ名や呼び捨て</a:t>
            </a:r>
            <a:r>
              <a:rPr lang="ja-JP" altLang="en-US" dirty="0"/>
              <a:t>にすること。</a:t>
            </a:r>
            <a:endParaRPr lang="en-US" altLang="ja-JP" dirty="0"/>
          </a:p>
          <a:p>
            <a:r>
              <a:rPr lang="ja-JP" altLang="en-US" dirty="0"/>
              <a:t>④</a:t>
            </a:r>
            <a:r>
              <a:rPr lang="ja-JP" altLang="ja-JP" dirty="0"/>
              <a:t>「デブ」「ブス」</a:t>
            </a:r>
            <a:r>
              <a:rPr lang="ja-JP" altLang="en-US" dirty="0"/>
              <a:t>「○○ちゃんの顔、○○に似ていない」などと</a:t>
            </a:r>
            <a:r>
              <a:rPr lang="ja-JP" altLang="ja-JP" dirty="0"/>
              <a:t>容姿を馬鹿にする</a:t>
            </a:r>
            <a:r>
              <a:rPr lang="ja-JP" altLang="en-US" dirty="0"/>
              <a:t>こと。</a:t>
            </a:r>
            <a:endParaRPr lang="en-US" altLang="ja-JP" dirty="0"/>
          </a:p>
          <a:p>
            <a:r>
              <a:rPr lang="ja-JP" altLang="en-US" dirty="0"/>
              <a:t>⑤</a:t>
            </a:r>
            <a:r>
              <a:rPr lang="ja-JP" altLang="ja-JP" dirty="0"/>
              <a:t>「ばか」「ばかじゃない</a:t>
            </a:r>
            <a:r>
              <a:rPr lang="ja-JP" altLang="en-US" dirty="0"/>
              <a:t>の</a:t>
            </a:r>
            <a:r>
              <a:rPr lang="ja-JP" altLang="ja-JP" dirty="0"/>
              <a:t>」</a:t>
            </a:r>
            <a:r>
              <a:rPr lang="ja-JP" altLang="en-US" dirty="0"/>
              <a:t>などと</a:t>
            </a:r>
            <a:r>
              <a:rPr lang="ja-JP" altLang="ja-JP" dirty="0"/>
              <a:t>屈辱的な言葉を使う</a:t>
            </a:r>
            <a:r>
              <a:rPr lang="ja-JP" altLang="en-US" dirty="0"/>
              <a:t>こと。</a:t>
            </a:r>
            <a:endParaRPr lang="en-US" altLang="ja-JP" dirty="0"/>
          </a:p>
          <a:p>
            <a:r>
              <a:rPr lang="ja-JP" altLang="en-US" dirty="0"/>
              <a:t>⑥</a:t>
            </a:r>
            <a:r>
              <a:rPr lang="ja-JP" altLang="ja-JP" dirty="0" smtClean="0"/>
              <a:t>「</a:t>
            </a:r>
            <a:r>
              <a:rPr lang="en-US" altLang="ja-JP" dirty="0" smtClean="0"/>
              <a:t>1</a:t>
            </a:r>
            <a:r>
              <a:rPr lang="ja-JP" altLang="ja-JP" dirty="0" smtClean="0"/>
              <a:t>人</a:t>
            </a:r>
            <a:r>
              <a:rPr lang="ja-JP" altLang="ja-JP" dirty="0"/>
              <a:t>もらいます」「ベッドに入れます」</a:t>
            </a:r>
            <a:r>
              <a:rPr lang="ja-JP" altLang="en-US" dirty="0"/>
              <a:t>など</a:t>
            </a:r>
            <a:r>
              <a:rPr lang="ja-JP" altLang="ja-JP" dirty="0"/>
              <a:t>、子どもを物扱いするような</a:t>
            </a:r>
            <a:r>
              <a:rPr lang="ja-JP" altLang="en-US" dirty="0"/>
              <a:t>職員同士の</a:t>
            </a:r>
            <a:r>
              <a:rPr lang="ja-JP" altLang="ja-JP" dirty="0"/>
              <a:t>声掛け</a:t>
            </a:r>
            <a:r>
              <a:rPr lang="ja-JP" altLang="en-US" dirty="0"/>
              <a:t>。</a:t>
            </a:r>
            <a:endParaRPr lang="en-US" altLang="ja-JP" dirty="0"/>
          </a:p>
          <a:p>
            <a:r>
              <a:rPr lang="ja-JP" altLang="en-US" dirty="0" smtClean="0"/>
              <a:t>　この</a:t>
            </a:r>
            <a:r>
              <a:rPr lang="ja-JP" altLang="en-US" dirty="0"/>
              <a:t>ような行為を、外部の人（実習やボランティア）から見ると、どう感じるでしょうか。あなたは日頃このような言葉遣いや行為をしていませんか。また、</a:t>
            </a:r>
            <a:r>
              <a:rPr lang="ja-JP" altLang="en-US" dirty="0" smtClean="0"/>
              <a:t>見ぬ</a:t>
            </a:r>
            <a:r>
              <a:rPr lang="ja-JP" altLang="en-US" dirty="0"/>
              <a:t>ふりをしていませんか。</a:t>
            </a:r>
            <a:endParaRPr lang="en-US" altLang="ja-JP" dirty="0"/>
          </a:p>
          <a:p>
            <a:r>
              <a:rPr lang="ja-JP" altLang="en-US" dirty="0" smtClean="0"/>
              <a:t>　大切</a:t>
            </a:r>
            <a:r>
              <a:rPr lang="ja-JP" altLang="en-US" dirty="0"/>
              <a:t>なことは、職員一人一人がそれにいち早く気づくことです。</a:t>
            </a:r>
            <a:endParaRPr lang="en-US" altLang="ja-JP" dirty="0"/>
          </a:p>
          <a:p>
            <a:endParaRPr lang="en-US" altLang="ja-JP" dirty="0"/>
          </a:p>
          <a:p>
            <a:r>
              <a:rPr lang="ja-JP" altLang="en-US" dirty="0"/>
              <a:t>・</a:t>
            </a:r>
            <a:r>
              <a:rPr lang="ja-JP" altLang="ja-JP" dirty="0"/>
              <a:t>ではなぜ不適切な関わりは起きてしまうのでしょうか。</a:t>
            </a:r>
            <a:endParaRPr lang="en-US" altLang="ja-JP" dirty="0"/>
          </a:p>
          <a:p>
            <a:r>
              <a:rPr lang="ja-JP" altLang="en-US" dirty="0" smtClean="0"/>
              <a:t>　</a:t>
            </a:r>
            <a:r>
              <a:rPr lang="ja-JP" altLang="ja-JP" dirty="0" smtClean="0"/>
              <a:t>それ</a:t>
            </a:r>
            <a:r>
              <a:rPr lang="ja-JP" altLang="ja-JP" dirty="0"/>
              <a:t>は</a:t>
            </a:r>
            <a:r>
              <a:rPr lang="ja-JP" altLang="en-US" dirty="0"/>
              <a:t>、</a:t>
            </a:r>
            <a:r>
              <a:rPr lang="ja-JP" altLang="ja-JP" dirty="0"/>
              <a:t>養育の慣れや気持ちに余裕のない時</a:t>
            </a:r>
            <a:r>
              <a:rPr lang="ja-JP" altLang="en-US" dirty="0"/>
              <a:t>、</a:t>
            </a:r>
            <a:r>
              <a:rPr lang="ja-JP" altLang="ja-JP" dirty="0"/>
              <a:t>疲れがたまってしまった時等の心理的ストレス、思い込みや自分の養育観が一番</a:t>
            </a:r>
            <a:r>
              <a:rPr lang="ja-JP" altLang="en-US" dirty="0"/>
              <a:t>正しい</a:t>
            </a:r>
            <a:r>
              <a:rPr lang="ja-JP" altLang="ja-JP" dirty="0"/>
              <a:t>と思っている</a:t>
            </a:r>
            <a:r>
              <a:rPr lang="ja-JP" altLang="en-US" dirty="0"/>
              <a:t>ことや</a:t>
            </a:r>
            <a:r>
              <a:rPr lang="ja-JP" altLang="ja-JP" dirty="0"/>
              <a:t>、外部から見られていないという閉鎖的な施設の環境、子どもの障害などの特性や入所までの背景に対する専門的知識やスキルが</a:t>
            </a:r>
            <a:r>
              <a:rPr lang="ja-JP" altLang="en-US" dirty="0"/>
              <a:t>欠如しているなど起きてしまいます。</a:t>
            </a:r>
            <a:endParaRPr lang="en-US" altLang="ja-JP" dirty="0"/>
          </a:p>
          <a:p>
            <a:r>
              <a:rPr lang="ja-JP" altLang="en-US" dirty="0" smtClean="0"/>
              <a:t>　</a:t>
            </a:r>
            <a:r>
              <a:rPr lang="ja-JP" altLang="ja-JP" dirty="0" smtClean="0"/>
              <a:t>子ども</a:t>
            </a:r>
            <a:r>
              <a:rPr lang="ja-JP" altLang="ja-JP" dirty="0"/>
              <a:t>から思い通りの反応が返って</a:t>
            </a:r>
            <a:r>
              <a:rPr lang="ja-JP" altLang="ja-JP" dirty="0" smtClean="0"/>
              <a:t>くると</a:t>
            </a:r>
            <a:r>
              <a:rPr lang="ja-JP" altLang="ja-JP" dirty="0"/>
              <a:t>は</a:t>
            </a:r>
            <a:r>
              <a:rPr lang="ja-JP" altLang="en-US" dirty="0"/>
              <a:t>限りません。</a:t>
            </a:r>
            <a:r>
              <a:rPr lang="ja-JP" altLang="ja-JP" dirty="0"/>
              <a:t>意外と少ない</a:t>
            </a:r>
            <a:r>
              <a:rPr lang="ja-JP" altLang="en-US" dirty="0"/>
              <a:t>ものです。</a:t>
            </a:r>
            <a:r>
              <a:rPr lang="ja-JP" altLang="ja-JP" dirty="0"/>
              <a:t>年齢相応の発達を意識しすぎて</a:t>
            </a:r>
            <a:r>
              <a:rPr lang="ja-JP" altLang="en-US" dirty="0"/>
              <a:t>、</a:t>
            </a:r>
            <a:r>
              <a:rPr lang="ja-JP" altLang="ja-JP" dirty="0"/>
              <a:t>子どもから思い通りの反応が返ってこない時は「思い通りにならなくて当たり前」と気持ちを切り替え</a:t>
            </a:r>
            <a:r>
              <a:rPr lang="ja-JP" altLang="en-US" dirty="0"/>
              <a:t>て見ましょう。</a:t>
            </a:r>
            <a:endParaRPr lang="en-US" altLang="ja-JP" dirty="0"/>
          </a:p>
          <a:p>
            <a:r>
              <a:rPr lang="ja-JP" altLang="en-US" dirty="0" smtClean="0"/>
              <a:t>　子ども</a:t>
            </a:r>
            <a:r>
              <a:rPr lang="ja-JP" altLang="en-US" dirty="0"/>
              <a:t>達は、</a:t>
            </a:r>
            <a:r>
              <a:rPr lang="ja-JP" altLang="ja-JP" dirty="0"/>
              <a:t>面会があったり、見学者が来たり、行事があったり、いつもと違う環境</a:t>
            </a:r>
            <a:r>
              <a:rPr lang="ja-JP" altLang="en-US" dirty="0"/>
              <a:t>変化</a:t>
            </a:r>
            <a:r>
              <a:rPr lang="ja-JP" altLang="ja-JP" dirty="0"/>
              <a:t>で落ち着かない</a:t>
            </a:r>
            <a:r>
              <a:rPr lang="ja-JP" altLang="en-US" dirty="0"/>
              <a:t>ことがあります。または、</a:t>
            </a:r>
            <a:r>
              <a:rPr lang="ja-JP" altLang="ja-JP" dirty="0"/>
              <a:t>養育者に甘えたいのかもしれません。体調が悪いのかもしれません。そんな時どのように接したら良いかと悩む事もあるでしょう。「難しいな」と感じた時には、自分だけで解決しようとせず、周りの職員、先輩達に</a:t>
            </a:r>
            <a:r>
              <a:rPr lang="ja-JP" altLang="en-US" dirty="0"/>
              <a:t>必ず</a:t>
            </a:r>
            <a:r>
              <a:rPr lang="ja-JP" altLang="ja-JP" dirty="0"/>
              <a:t>相談しましょう。忙しそうに見えても</a:t>
            </a:r>
            <a:r>
              <a:rPr lang="ja-JP" altLang="en-US" dirty="0"/>
              <a:t>、</a:t>
            </a:r>
            <a:r>
              <a:rPr lang="ja-JP" altLang="ja-JP" dirty="0"/>
              <a:t>きっと的確にアドバイスしてくれるはずです。自信をなくして考え込んだり、焦ったりしなくて大丈夫です。誰もが経験している事ですから、経験を積んでいけば良いのです。</a:t>
            </a:r>
            <a:r>
              <a:rPr lang="ja-JP" altLang="en-US" dirty="0"/>
              <a:t>一歩さがって、ひと呼吸おいて、接してみること、それがあなたの資質を高めていくことにもつながります。</a:t>
            </a:r>
            <a:endParaRPr lang="en-US" altLang="ja-JP" dirty="0"/>
          </a:p>
          <a:p>
            <a:endParaRPr lang="ja-JP" altLang="ja-JP" dirty="0"/>
          </a:p>
          <a:p>
            <a:r>
              <a:rPr lang="ja-JP" altLang="en-US" dirty="0"/>
              <a:t>・</a:t>
            </a:r>
            <a:r>
              <a:rPr lang="ja-JP" altLang="ja-JP" dirty="0"/>
              <a:t>そして常に専門職として、言葉による脅かしや人格的辱めを</a:t>
            </a:r>
            <a:r>
              <a:rPr lang="ja-JP" altLang="en-US" dirty="0"/>
              <a:t>決して</a:t>
            </a:r>
            <a:r>
              <a:rPr lang="ja-JP" altLang="ja-JP" dirty="0"/>
              <a:t>行わないこと、家庭のお父さんお母さんであれば、つい感情的になってしまう事もあるかもしれませんが、専門職を仕事としている以上、いつも子ども</a:t>
            </a:r>
            <a:r>
              <a:rPr lang="ja-JP" altLang="en-US" dirty="0"/>
              <a:t>のこと</a:t>
            </a:r>
            <a:r>
              <a:rPr lang="ja-JP" altLang="ja-JP" dirty="0"/>
              <a:t>を第一に考えなければなりません。そして発達や病気の知識、家庭や社会との繋がり</a:t>
            </a:r>
            <a:r>
              <a:rPr lang="ja-JP" altLang="en-US" dirty="0"/>
              <a:t>などの</a:t>
            </a:r>
            <a:r>
              <a:rPr lang="ja-JP" altLang="ja-JP" dirty="0"/>
              <a:t>情報</a:t>
            </a:r>
            <a:r>
              <a:rPr lang="ja-JP" altLang="en-US" dirty="0"/>
              <a:t>を</a:t>
            </a:r>
            <a:r>
              <a:rPr lang="ja-JP" altLang="ja-JP" dirty="0"/>
              <a:t>収集していく事が大切です。</a:t>
            </a:r>
            <a:endParaRPr lang="en-US" altLang="ja-JP" dirty="0"/>
          </a:p>
          <a:p>
            <a:endParaRPr lang="ja-JP" altLang="ja-JP" dirty="0"/>
          </a:p>
          <a:p>
            <a:r>
              <a:rPr lang="ja-JP" altLang="en-US" dirty="0"/>
              <a:t>・</a:t>
            </a:r>
            <a:r>
              <a:rPr lang="ja-JP" altLang="ja-JP" dirty="0"/>
              <a:t>「改訂新版　乳児院養育指針</a:t>
            </a:r>
            <a:r>
              <a:rPr lang="ja-JP" altLang="ja-JP" dirty="0" smtClean="0"/>
              <a:t>」</a:t>
            </a:r>
            <a:r>
              <a:rPr lang="en-US" altLang="ja-JP" dirty="0" smtClean="0"/>
              <a:t>P.268</a:t>
            </a:r>
            <a:r>
              <a:rPr lang="ja-JP" altLang="ja-JP" dirty="0"/>
              <a:t>にある</a:t>
            </a:r>
            <a:r>
              <a:rPr lang="ja-JP" altLang="en-US" dirty="0"/>
              <a:t>「</a:t>
            </a:r>
            <a:r>
              <a:rPr lang="ja-JP" altLang="ja-JP" dirty="0"/>
              <a:t>乳児院の役割</a:t>
            </a:r>
            <a:r>
              <a:rPr lang="ja-JP" altLang="en-US" dirty="0"/>
              <a:t>」</a:t>
            </a:r>
            <a:r>
              <a:rPr lang="ja-JP" altLang="ja-JP" dirty="0"/>
              <a:t>、</a:t>
            </a:r>
            <a:r>
              <a:rPr lang="ja-JP" altLang="en-US" dirty="0"/>
              <a:t>全乳協が発行している</a:t>
            </a:r>
            <a:r>
              <a:rPr lang="ja-JP" altLang="ja-JP" dirty="0"/>
              <a:t>「乳児院</a:t>
            </a:r>
            <a:r>
              <a:rPr lang="ja-JP" altLang="en-US" dirty="0"/>
              <a:t>　</a:t>
            </a:r>
            <a:r>
              <a:rPr lang="ja-JP" altLang="ja-JP" dirty="0"/>
              <a:t>倫理綱領」にある“乳児院の責務”について</a:t>
            </a:r>
            <a:r>
              <a:rPr lang="ja-JP" altLang="en-US" dirty="0"/>
              <a:t>理解を深め</a:t>
            </a:r>
            <a:r>
              <a:rPr lang="ja-JP" altLang="ja-JP" dirty="0"/>
              <a:t>、「より適切な関わりをする為のチェックポイント」を</a:t>
            </a:r>
            <a:r>
              <a:rPr lang="ja-JP" altLang="en-US" dirty="0"/>
              <a:t>活用</a:t>
            </a:r>
            <a:r>
              <a:rPr lang="ja-JP" altLang="ja-JP" dirty="0"/>
              <a:t>し</a:t>
            </a:r>
            <a:r>
              <a:rPr lang="ja-JP" altLang="en-US" dirty="0"/>
              <a:t>、日々の養育を常に</a:t>
            </a:r>
            <a:r>
              <a:rPr lang="ja-JP" altLang="en-US" dirty="0" smtClean="0"/>
              <a:t>振り返ってみましょう。</a:t>
            </a:r>
            <a:endParaRPr lang="ja-JP" altLang="ja-JP" dirty="0"/>
          </a:p>
          <a:p>
            <a:r>
              <a:rPr lang="en-US" altLang="ja-JP" dirty="0"/>
              <a:t> </a:t>
            </a:r>
            <a:endParaRPr lang="ja-JP" altLang="ja-JP" dirty="0"/>
          </a:p>
          <a:p>
            <a:endParaRPr lang="ja-JP" altLang="en-US" dirty="0"/>
          </a:p>
        </p:txBody>
      </p:sp>
      <p:sp>
        <p:nvSpPr>
          <p:cNvPr id="16388" name="スライド番号プレースホルダー 3"/>
          <p:cNvSpPr>
            <a:spLocks noGrp="1"/>
          </p:cNvSpPr>
          <p:nvPr>
            <p:ph type="sldNum" sz="quarter" idx="5"/>
          </p:nvPr>
        </p:nvSpPr>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fld id="{0658E622-1FF3-42C9-9AE1-671CC6738A87}" type="slidenum">
              <a:rPr lang="ja-JP" altLang="en-US" noProof="0"/>
              <a:pPr lvl="0"/>
              <a:t>46</a:t>
            </a:fld>
            <a:endParaRPr lang="ja-JP" altLang="en-US" noProof="0" dirty="0"/>
          </a:p>
        </p:txBody>
      </p:sp>
      <p:sp>
        <p:nvSpPr>
          <p:cNvPr id="4" name="スライド イメージ プレースホルダー 3">
            <a:extLst>
              <a:ext uri="{FF2B5EF4-FFF2-40B4-BE49-F238E27FC236}">
                <a16:creationId xmlns="" xmlns:a16="http://schemas.microsoft.com/office/drawing/2014/main" id="{A37D1639-456B-4B56-AC0B-501DE813A997}"/>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2875390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ノート プレースホルダー 2"/>
          <p:cNvSpPr>
            <a:spLocks noGrp="1"/>
          </p:cNvSpPr>
          <p:nvPr>
            <p:ph type="body" idx="1"/>
          </p:nvPr>
        </p:nvSpPr>
        <p:spPr/>
        <p:txBody>
          <a:bodyPr/>
          <a:lstStyle/>
          <a:p>
            <a:r>
              <a:rPr lang="ja-JP" altLang="ja-JP" dirty="0"/>
              <a:t>・虐待、不適切な関わり、放置など、子どもの権利擁護を脅かす不当な扱いについて学び</a:t>
            </a:r>
            <a:r>
              <a:rPr lang="ja-JP" altLang="ja-JP" dirty="0" smtClean="0"/>
              <a:t>、</a:t>
            </a:r>
            <a:r>
              <a:rPr lang="ja-JP" altLang="en-US" dirty="0" smtClean="0"/>
              <a:t>根絶</a:t>
            </a:r>
            <a:r>
              <a:rPr lang="ja-JP" altLang="ja-JP" dirty="0" smtClean="0"/>
              <a:t>に</a:t>
            </a:r>
            <a:r>
              <a:rPr lang="ja-JP" altLang="ja-JP" dirty="0"/>
              <a:t>向けて施設全体で取り組みます。</a:t>
            </a:r>
            <a:endParaRPr lang="en-US" altLang="ja-JP" dirty="0"/>
          </a:p>
          <a:p>
            <a:r>
              <a:rPr lang="ja-JP" altLang="en-US" dirty="0" smtClean="0"/>
              <a:t>　</a:t>
            </a:r>
            <a:r>
              <a:rPr lang="ja-JP" altLang="ja-JP" dirty="0" smtClean="0"/>
              <a:t>乳児院</a:t>
            </a:r>
            <a:r>
              <a:rPr lang="ja-JP" altLang="ja-JP" dirty="0"/>
              <a:t>における養育は個人ではなくチーム</a:t>
            </a:r>
            <a:r>
              <a:rPr lang="ja-JP" altLang="en-US" dirty="0"/>
              <a:t>で行うもの</a:t>
            </a:r>
            <a:r>
              <a:rPr lang="ja-JP" altLang="ja-JP" dirty="0"/>
              <a:t>です。子どもの状態や担当職員が</a:t>
            </a:r>
            <a:r>
              <a:rPr lang="ja-JP" altLang="en-US" dirty="0"/>
              <a:t>子どもに</a:t>
            </a:r>
            <a:r>
              <a:rPr lang="ja-JP" altLang="ja-JP" dirty="0"/>
              <a:t>関わっている様子がいつもと違うなという</a:t>
            </a:r>
            <a:r>
              <a:rPr lang="ja-JP" altLang="en-US" dirty="0"/>
              <a:t>こと</a:t>
            </a:r>
            <a:r>
              <a:rPr lang="ja-JP" altLang="ja-JP" dirty="0"/>
              <a:t>を</a:t>
            </a:r>
            <a:r>
              <a:rPr lang="ja-JP" altLang="en-US" dirty="0"/>
              <a:t>、</a:t>
            </a:r>
            <a:r>
              <a:rPr lang="ja-JP" altLang="ja-JP" dirty="0"/>
              <a:t>他の職員がいち早く気付き、相談にのってあげることが重要です。</a:t>
            </a:r>
            <a:endParaRPr lang="en-US" altLang="ja-JP" dirty="0"/>
          </a:p>
          <a:p>
            <a:r>
              <a:rPr lang="ja-JP" altLang="en-US" dirty="0" smtClean="0"/>
              <a:t>　「</a:t>
            </a:r>
            <a:r>
              <a:rPr lang="ja-JP" altLang="ja-JP" dirty="0" smtClean="0"/>
              <a:t>改訂</a:t>
            </a:r>
            <a:r>
              <a:rPr lang="ja-JP" altLang="ja-JP" dirty="0"/>
              <a:t>新版　乳児院養育指針</a:t>
            </a:r>
            <a:r>
              <a:rPr lang="ja-JP" altLang="ja-JP" dirty="0" smtClean="0"/>
              <a:t>」</a:t>
            </a:r>
            <a:r>
              <a:rPr lang="en-US" altLang="ja-JP" dirty="0" smtClean="0"/>
              <a:t>P.90</a:t>
            </a:r>
            <a:r>
              <a:rPr lang="ja-JP" altLang="ja-JP" dirty="0" smtClean="0"/>
              <a:t>（</a:t>
            </a:r>
            <a:r>
              <a:rPr lang="en-US" altLang="ja-JP" dirty="0"/>
              <a:t>5</a:t>
            </a:r>
            <a:r>
              <a:rPr lang="ja-JP" altLang="ja-JP" dirty="0"/>
              <a:t>）の「養育者のアタッチメント」に記載されている</a:t>
            </a:r>
            <a:r>
              <a:rPr lang="ja-JP" altLang="en-US" dirty="0"/>
              <a:t>よう</a:t>
            </a:r>
            <a:r>
              <a:rPr lang="ja-JP" altLang="ja-JP" dirty="0"/>
              <a:t>に、担当職員が子どもとの絆を強く感じ、その為に子どもと自分との関係だけしか見えなくなってしまう</a:t>
            </a:r>
            <a:r>
              <a:rPr lang="ja-JP" altLang="en-US" dirty="0"/>
              <a:t>こと</a:t>
            </a:r>
            <a:r>
              <a:rPr lang="ja-JP" altLang="ja-JP" dirty="0"/>
              <a:t>があります。</a:t>
            </a:r>
            <a:endParaRPr lang="en-US" altLang="ja-JP" dirty="0"/>
          </a:p>
          <a:p>
            <a:r>
              <a:rPr lang="ja-JP" altLang="en-US" dirty="0"/>
              <a:t>　</a:t>
            </a:r>
            <a:r>
              <a:rPr lang="ja-JP" altLang="ja-JP" dirty="0"/>
              <a:t>しかし</a:t>
            </a:r>
            <a:r>
              <a:rPr lang="ja-JP" altLang="en-US" dirty="0"/>
              <a:t>、</a:t>
            </a:r>
            <a:r>
              <a:rPr lang="ja-JP" altLang="ja-JP" dirty="0"/>
              <a:t>担当職員は子どもの母親、父親ではありませんし、</a:t>
            </a:r>
            <a:r>
              <a:rPr lang="ja-JP" altLang="en-US" dirty="0"/>
              <a:t>また父、母に</a:t>
            </a:r>
            <a:r>
              <a:rPr lang="ja-JP" altLang="ja-JP" dirty="0"/>
              <a:t>なる事</a:t>
            </a:r>
            <a:r>
              <a:rPr lang="ja-JP" altLang="ja-JP" dirty="0" smtClean="0"/>
              <a:t>も</a:t>
            </a:r>
            <a:r>
              <a:rPr lang="ja-JP" altLang="en-US" dirty="0" smtClean="0"/>
              <a:t>で</a:t>
            </a:r>
            <a:r>
              <a:rPr lang="ja-JP" altLang="en-US" dirty="0"/>
              <a:t>き</a:t>
            </a:r>
            <a:r>
              <a:rPr lang="ja-JP" altLang="ja-JP" dirty="0" smtClean="0"/>
              <a:t>ません</a:t>
            </a:r>
            <a:r>
              <a:rPr lang="ja-JP" altLang="ja-JP" dirty="0"/>
              <a:t>。自分１人で子どもを養育しているのでもありません。他の職員と協力し</a:t>
            </a:r>
            <a:r>
              <a:rPr lang="ja-JP" altLang="en-US" dirty="0"/>
              <a:t>合い</a:t>
            </a:r>
            <a:r>
              <a:rPr lang="ja-JP" altLang="ja-JP" dirty="0"/>
              <a:t>ながら子どもを育てているのです。</a:t>
            </a:r>
            <a:endParaRPr lang="en-US" altLang="ja-JP" dirty="0"/>
          </a:p>
          <a:p>
            <a:r>
              <a:rPr lang="ja-JP" altLang="en-US" dirty="0" smtClean="0"/>
              <a:t>　</a:t>
            </a:r>
            <a:r>
              <a:rPr lang="ja-JP" altLang="ja-JP" dirty="0" smtClean="0"/>
              <a:t>「</a:t>
            </a:r>
            <a:r>
              <a:rPr lang="ja-JP" altLang="ja-JP" dirty="0"/>
              <a:t>子どもの</a:t>
            </a:r>
            <a:r>
              <a:rPr lang="ja-JP" altLang="en-US" dirty="0"/>
              <a:t>ため</a:t>
            </a:r>
            <a:r>
              <a:rPr lang="ja-JP" altLang="ja-JP" dirty="0"/>
              <a:t>」と思い込んで、</a:t>
            </a:r>
            <a:r>
              <a:rPr lang="ja-JP" altLang="en-US" dirty="0"/>
              <a:t>自分の養育観を</a:t>
            </a:r>
            <a:r>
              <a:rPr lang="ja-JP" altLang="ja-JP" dirty="0"/>
              <a:t>抱えこむ</a:t>
            </a:r>
            <a:r>
              <a:rPr lang="ja-JP" altLang="en-US" dirty="0"/>
              <a:t>こと</a:t>
            </a:r>
            <a:r>
              <a:rPr lang="ja-JP" altLang="ja-JP" dirty="0"/>
              <a:t>により、不適切な関わりから虐待</a:t>
            </a:r>
            <a:r>
              <a:rPr lang="ja-JP" altLang="en-US" dirty="0"/>
              <a:t>ケース</a:t>
            </a:r>
            <a:r>
              <a:rPr lang="ja-JP" altLang="ja-JP" dirty="0"/>
              <a:t>へと繋がってしま</a:t>
            </a:r>
            <a:r>
              <a:rPr lang="ja-JP" altLang="en-US" dirty="0"/>
              <a:t>う恐れがありますので注意が必要です。</a:t>
            </a:r>
            <a:endParaRPr lang="ja-JP" altLang="ja-JP" dirty="0"/>
          </a:p>
          <a:p>
            <a:r>
              <a:rPr lang="ja-JP" altLang="en-US" dirty="0"/>
              <a:t>　</a:t>
            </a:r>
            <a:r>
              <a:rPr lang="en-US" altLang="ja-JP" dirty="0"/>
              <a:t> </a:t>
            </a:r>
            <a:endParaRPr lang="ja-JP" altLang="ja-JP" dirty="0"/>
          </a:p>
          <a:p>
            <a:r>
              <a:rPr lang="ja-JP" altLang="ja-JP" dirty="0"/>
              <a:t>・また、「権利擁護の砦」として乳児院の使命を意識し、地域における</a:t>
            </a:r>
            <a:r>
              <a:rPr lang="ja-JP" altLang="ja-JP" dirty="0" smtClean="0"/>
              <a:t>取</a:t>
            </a:r>
            <a:r>
              <a:rPr lang="ja-JP" altLang="en-US" dirty="0" smtClean="0"/>
              <a:t>り</a:t>
            </a:r>
            <a:r>
              <a:rPr lang="ja-JP" altLang="ja-JP" dirty="0" smtClean="0"/>
              <a:t>組</a:t>
            </a:r>
            <a:r>
              <a:rPr lang="ja-JP" altLang="en-US" dirty="0" smtClean="0"/>
              <a:t>み</a:t>
            </a:r>
            <a:r>
              <a:rPr lang="ja-JP" altLang="ja-JP" dirty="0" smtClean="0"/>
              <a:t>等</a:t>
            </a:r>
            <a:r>
              <a:rPr lang="ja-JP" altLang="ja-JP" dirty="0"/>
              <a:t>に積極的に関わる姿勢を持ちます。</a:t>
            </a:r>
          </a:p>
          <a:p>
            <a:r>
              <a:rPr lang="ja-JP" altLang="ja-JP" dirty="0"/>
              <a:t>　「改訂新版　乳児院養育指針</a:t>
            </a:r>
            <a:r>
              <a:rPr lang="ja-JP" altLang="ja-JP" dirty="0" smtClean="0"/>
              <a:t>」</a:t>
            </a:r>
            <a:r>
              <a:rPr lang="en-US" altLang="ja-JP" dirty="0" smtClean="0"/>
              <a:t>P.225</a:t>
            </a:r>
            <a:r>
              <a:rPr lang="ja-JP" altLang="ja-JP" dirty="0" smtClean="0"/>
              <a:t>の</a:t>
            </a:r>
            <a:r>
              <a:rPr lang="ja-JP" altLang="ja-JP" dirty="0"/>
              <a:t>「地域社会との連携」を参考に、地域社会は子どもと家族の援助や支援において重要な資源です。乳児院が地域社会で孤立した存在にならないよう、よく理解され、受け入れられていく事が子どもにとって望ましい事です。</a:t>
            </a:r>
            <a:endParaRPr lang="en-US" altLang="ja-JP" dirty="0"/>
          </a:p>
          <a:p>
            <a:r>
              <a:rPr lang="ja-JP" altLang="en-US" dirty="0" smtClean="0"/>
              <a:t>　</a:t>
            </a:r>
            <a:r>
              <a:rPr lang="ja-JP" altLang="ja-JP" dirty="0" smtClean="0"/>
              <a:t>また</a:t>
            </a:r>
            <a:r>
              <a:rPr lang="ja-JP" altLang="en-US" dirty="0"/>
              <a:t>、</a:t>
            </a:r>
            <a:r>
              <a:rPr lang="ja-JP" altLang="ja-JP" dirty="0"/>
              <a:t>子どもの福祉が広く理解されるよう、開かれた乳児院として地域に根差していく事が求められます。乳幼児期の子どもは、上手に自分の思いや気持ちを言葉にする事ができません。その子ども達の思いを私たち職員がしっかり受け止め、積極的に地域社会と関わり、伝えていく必要があります。例えばお散歩時に地域の方に挨拶をする事、地域の行事やお祭りへ参加する事、施設で子育てサロンを開催し育児の相談に応じる等地域の子育て中の方を乳児院へ招いたり、高齢者施設や障害施設との交流、地域ボランティアの受け入れを行っていく事等の取り組みです。それが乳児院における子どもの権利養護の「参加する権利」のひとつであると考えています。</a:t>
            </a:r>
          </a:p>
          <a:p>
            <a:r>
              <a:rPr lang="en-US" altLang="ja-JP" dirty="0"/>
              <a:t> </a:t>
            </a:r>
            <a:endParaRPr lang="ja-JP" altLang="ja-JP" dirty="0"/>
          </a:p>
          <a:p>
            <a:r>
              <a:rPr lang="ja-JP" altLang="en-US" dirty="0"/>
              <a:t>・「改訂新版　乳児院養育指針</a:t>
            </a:r>
            <a:r>
              <a:rPr lang="ja-JP" altLang="en-US" dirty="0" smtClean="0"/>
              <a:t>」</a:t>
            </a:r>
            <a:r>
              <a:rPr lang="en-US" altLang="ja-JP" dirty="0" smtClean="0"/>
              <a:t>P.275</a:t>
            </a:r>
            <a:r>
              <a:rPr lang="ja-JP" altLang="ja-JP" dirty="0" err="1" smtClean="0"/>
              <a:t>の</a:t>
            </a:r>
            <a:r>
              <a:rPr lang="ja-JP" altLang="ja-JP" dirty="0" err="1"/>
              <a:t>第</a:t>
            </a:r>
            <a:r>
              <a:rPr lang="en-US" altLang="ja-JP" dirty="0"/>
              <a:t>16</a:t>
            </a:r>
            <a:r>
              <a:rPr lang="ja-JP" altLang="ja-JP" dirty="0"/>
              <a:t>章</a:t>
            </a:r>
            <a:r>
              <a:rPr lang="ja-JP" altLang="en-US" dirty="0"/>
              <a:t>「</a:t>
            </a:r>
            <a:r>
              <a:rPr lang="ja-JP" altLang="ja-JP" dirty="0"/>
              <a:t>養育者として望まれるもの」を参考に、子どもに関わるすべての職員が一体となって子どもの</a:t>
            </a:r>
            <a:r>
              <a:rPr lang="ja-JP" altLang="en-US" dirty="0"/>
              <a:t>権利擁護を意識</a:t>
            </a:r>
            <a:r>
              <a:rPr lang="ja-JP" altLang="ja-JP" dirty="0"/>
              <a:t>し</a:t>
            </a:r>
            <a:r>
              <a:rPr lang="ja-JP" altLang="en-US" dirty="0"/>
              <a:t>、高い専門的集団としての自覚を</a:t>
            </a:r>
            <a:r>
              <a:rPr lang="ja-JP" altLang="ja-JP" dirty="0"/>
              <a:t>持ち、養育方針に一貫性を持っていく</a:t>
            </a:r>
            <a:r>
              <a:rPr lang="ja-JP" altLang="en-US" dirty="0"/>
              <a:t>ことが大切なのです。</a:t>
            </a:r>
            <a:endParaRPr lang="ja-JP" altLang="ja-JP" dirty="0"/>
          </a:p>
          <a:p>
            <a:endParaRPr lang="ja-JP" altLang="en-US" dirty="0"/>
          </a:p>
        </p:txBody>
      </p:sp>
      <p:sp>
        <p:nvSpPr>
          <p:cNvPr id="18436" name="スライド番号プレースホルダー 3"/>
          <p:cNvSpPr>
            <a:spLocks noGrp="1"/>
          </p:cNvSpPr>
          <p:nvPr>
            <p:ph type="sldNum" sz="quarter" idx="5"/>
          </p:nvPr>
        </p:nvSpPr>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fld id="{93FD9407-FB4F-4687-AADE-28346A1451C6}" type="slidenum">
              <a:rPr lang="ja-JP" altLang="en-US" noProof="0"/>
              <a:pPr lvl="0"/>
              <a:t>47</a:t>
            </a:fld>
            <a:endParaRPr lang="ja-JP" altLang="en-US" noProof="0" dirty="0"/>
          </a:p>
        </p:txBody>
      </p:sp>
      <p:sp>
        <p:nvSpPr>
          <p:cNvPr id="4" name="スライド イメージ プレースホルダー 3">
            <a:extLst>
              <a:ext uri="{FF2B5EF4-FFF2-40B4-BE49-F238E27FC236}">
                <a16:creationId xmlns="" xmlns:a16="http://schemas.microsoft.com/office/drawing/2014/main" id="{9918840F-AAA0-4C7C-A38A-F16539C96CA1}"/>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143504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ノート プレースホルダー 2"/>
          <p:cNvSpPr>
            <a:spLocks noGrp="1"/>
          </p:cNvSpPr>
          <p:nvPr>
            <p:ph type="body" idx="1"/>
          </p:nvPr>
        </p:nvSpPr>
        <p:spPr/>
        <p:txBody>
          <a:bodyPr/>
          <a:lstStyle/>
          <a:p>
            <a:r>
              <a:rPr lang="ja-JP" altLang="en-US" dirty="0"/>
              <a:t>・「子どもの貧困」とはどういったことなのでしょう。ここで少し貧困の現状とその背景にあるものは何かを説明します。</a:t>
            </a:r>
            <a:endParaRPr lang="ja-JP" altLang="ja-JP" dirty="0"/>
          </a:p>
          <a:p>
            <a:endParaRPr lang="en-US" altLang="ja-JP" dirty="0"/>
          </a:p>
          <a:p>
            <a:r>
              <a:rPr lang="ja-JP" altLang="en-US" dirty="0"/>
              <a:t>・平成</a:t>
            </a:r>
            <a:r>
              <a:rPr lang="en-US" altLang="ja-JP" dirty="0"/>
              <a:t>24</a:t>
            </a:r>
            <a:r>
              <a:rPr lang="ja-JP" altLang="en-US" dirty="0"/>
              <a:t>年度の厚生労働省の調査によると、</a:t>
            </a:r>
            <a:r>
              <a:rPr lang="en-US" altLang="ja-JP" dirty="0"/>
              <a:t>17</a:t>
            </a:r>
            <a:r>
              <a:rPr lang="ja-JP" altLang="en-US" dirty="0"/>
              <a:t>歳以下の子どもの</a:t>
            </a:r>
            <a:r>
              <a:rPr lang="en-US" altLang="ja-JP" dirty="0"/>
              <a:t>6</a:t>
            </a:r>
            <a:r>
              <a:rPr lang="ja-JP" altLang="en-US" dirty="0"/>
              <a:t>人に１人は貧困状態にあるといわれています</a:t>
            </a:r>
            <a:r>
              <a:rPr lang="ja-JP" altLang="en-US" dirty="0" smtClean="0"/>
              <a:t>。</a:t>
            </a:r>
            <a:endParaRPr lang="en-US" altLang="ja-JP" dirty="0" smtClean="0"/>
          </a:p>
          <a:p>
            <a:r>
              <a:rPr lang="en-US" altLang="ja-JP" dirty="0" smtClean="0"/>
              <a:t>※</a:t>
            </a:r>
            <a:r>
              <a:rPr lang="ja-JP" altLang="en-US" dirty="0"/>
              <a:t>相対的貧困率は</a:t>
            </a:r>
            <a:r>
              <a:rPr lang="en-US" altLang="ja-JP" dirty="0"/>
              <a:t>16.3</a:t>
            </a:r>
            <a:r>
              <a:rPr lang="ja-JP" altLang="en-US" dirty="0"/>
              <a:t>％であり過去最悪と言われています。相対的貧困とは、一般的所得の半数にも満たない賃金で生活している子どもたちの家庭環境のことです。</a:t>
            </a:r>
            <a:endParaRPr lang="en-US" altLang="ja-JP" dirty="0"/>
          </a:p>
          <a:p>
            <a:r>
              <a:rPr lang="ja-JP" altLang="en-US" dirty="0"/>
              <a:t>　つまり、社会がますます豊かになり、一般的な生活水準が上がっていくのに対して、その水準から落ちこぼれてしまっている子どもたちが、実</a:t>
            </a:r>
            <a:r>
              <a:rPr lang="ja-JP" altLang="en-US" dirty="0" smtClean="0"/>
              <a:t>に</a:t>
            </a:r>
            <a:r>
              <a:rPr lang="en-US" altLang="ja-JP" dirty="0" smtClean="0"/>
              <a:t>6</a:t>
            </a:r>
            <a:r>
              <a:rPr lang="ja-JP" altLang="en-US" dirty="0" smtClean="0"/>
              <a:t>人に</a:t>
            </a:r>
            <a:r>
              <a:rPr lang="en-US" altLang="ja-JP" dirty="0" smtClean="0"/>
              <a:t>1</a:t>
            </a:r>
            <a:r>
              <a:rPr lang="ja-JP" altLang="en-US" dirty="0" smtClean="0"/>
              <a:t>人</a:t>
            </a:r>
            <a:r>
              <a:rPr lang="ja-JP" altLang="en-US" dirty="0"/>
              <a:t>の割合でいるということです。その厳しい生活環境の背景の一つには、非正規雇用の拡大や離婚などにより、子どもを持つ若い親達の労働条件の悪化が考えられます。世界的に見ても日本の貧困率は高いとされており、ひとり親世帯の子どもの貧困率は世界的に見て最悪の状況と言えます。特に母子世帯においては</a:t>
            </a:r>
            <a:r>
              <a:rPr lang="ja-JP" altLang="en-US" dirty="0" smtClean="0"/>
              <a:t>、</a:t>
            </a:r>
            <a:r>
              <a:rPr lang="en-US" altLang="ja-JP" dirty="0" smtClean="0"/>
              <a:t>66</a:t>
            </a:r>
            <a:r>
              <a:rPr lang="ja-JP" altLang="en-US" dirty="0" smtClean="0"/>
              <a:t>％が</a:t>
            </a:r>
            <a:r>
              <a:rPr lang="ja-JP" altLang="en-US" dirty="0"/>
              <a:t>貧困となっており、地域のつながりの希薄化や離婚・核家族化等による支え合いの減少が貧困に結びついていること、ひとり親等に対しての社会保障が十分に追いついていない現状なのです。</a:t>
            </a:r>
            <a:endParaRPr lang="en-US" altLang="ja-JP" dirty="0"/>
          </a:p>
          <a:p>
            <a:r>
              <a:rPr lang="ja-JP" altLang="en-US" dirty="0"/>
              <a:t>　また、母親</a:t>
            </a:r>
            <a:r>
              <a:rPr lang="ja-JP" altLang="en-US" dirty="0" smtClean="0"/>
              <a:t>の</a:t>
            </a:r>
            <a:r>
              <a:rPr lang="en-US" altLang="ja-JP" dirty="0" smtClean="0"/>
              <a:t>8</a:t>
            </a:r>
            <a:r>
              <a:rPr lang="ja-JP" altLang="en-US" dirty="0" smtClean="0"/>
              <a:t>人に</a:t>
            </a:r>
            <a:r>
              <a:rPr lang="en-US" altLang="ja-JP" dirty="0" smtClean="0"/>
              <a:t>1</a:t>
            </a:r>
            <a:r>
              <a:rPr lang="ja-JP" altLang="en-US" dirty="0" smtClean="0"/>
              <a:t>人</a:t>
            </a:r>
            <a:r>
              <a:rPr lang="ja-JP" altLang="en-US" dirty="0"/>
              <a:t>は、子どもの虐待に悩んだことがあると答えているなど、親への周囲のサポートも減ってきている中で、子どもに十分に教育や愛情を注ぐことに困難、不安をかかえている家庭が少なくないとも解っています。</a:t>
            </a:r>
            <a:endParaRPr lang="en-US" altLang="ja-JP" dirty="0"/>
          </a:p>
          <a:p>
            <a:r>
              <a:rPr lang="ja-JP" altLang="en-US" dirty="0"/>
              <a:t>　日本においては、十分な栄養が取れずに命を絶ってしまうケースは少ないかも知れませんが、子どもに十分な栄養を提供しない「育児放棄（ネグレクト）」によって乳児院や児童養護</a:t>
            </a:r>
            <a:r>
              <a:rPr lang="ja-JP" altLang="en-US" dirty="0" smtClean="0"/>
              <a:t>施設に</a:t>
            </a:r>
            <a:r>
              <a:rPr lang="ja-JP" altLang="en-US" dirty="0"/>
              <a:t>入所してくる子どもたちは後を絶たないのです。</a:t>
            </a:r>
            <a:endParaRPr lang="en-US" altLang="ja-JP" dirty="0"/>
          </a:p>
          <a:p>
            <a:r>
              <a:rPr lang="ja-JP" altLang="en-US" dirty="0" smtClean="0"/>
              <a:t>　子ども</a:t>
            </a:r>
            <a:r>
              <a:rPr lang="ja-JP" altLang="en-US" dirty="0"/>
              <a:t>の貧困に際して、親だけ責めても解決するものではありません。貧困家庭の親も、貧困家庭に育っていたり、子どもに対して十分な教育を提供できない親は、親自身が十分に愛情や教育を受けて</a:t>
            </a:r>
            <a:r>
              <a:rPr lang="ja-JP" altLang="en-US" dirty="0" smtClean="0"/>
              <a:t>いなかったりします。この状況</a:t>
            </a:r>
            <a:r>
              <a:rPr lang="ja-JP" altLang="en-US" dirty="0"/>
              <a:t>を断ち切らなければ、子どもの貧困はなくなりません。</a:t>
            </a:r>
            <a:endParaRPr lang="en-US" altLang="ja-JP" dirty="0"/>
          </a:p>
          <a:p>
            <a:r>
              <a:rPr lang="ja-JP" altLang="en-US" dirty="0" smtClean="0"/>
              <a:t>　これら</a:t>
            </a:r>
            <a:r>
              <a:rPr lang="ja-JP" altLang="en-US" dirty="0"/>
              <a:t>の問題は何世代かに渡って引き継がれてきた根深い問題であり（これを「貧困の連鎖」という）、それに対しての社会の十分な体制整備がなされていないという、社会</a:t>
            </a:r>
            <a:r>
              <a:rPr lang="ja-JP" altLang="en-US" dirty="0" smtClean="0"/>
              <a:t>のあり方</a:t>
            </a:r>
            <a:r>
              <a:rPr lang="ja-JP" altLang="en-US" dirty="0"/>
              <a:t>も問題として考えて行く必要があります。</a:t>
            </a:r>
            <a:endParaRPr lang="en-US" altLang="ja-JP" dirty="0"/>
          </a:p>
          <a:p>
            <a:endParaRPr lang="en-US" altLang="ja-JP" dirty="0"/>
          </a:p>
          <a:p>
            <a:r>
              <a:rPr lang="ja-JP" altLang="en-US" dirty="0"/>
              <a:t>・「子どもの貧困」問題の</a:t>
            </a:r>
            <a:r>
              <a:rPr lang="ja-JP" altLang="en-US" dirty="0" smtClean="0"/>
              <a:t>取り組みと</a:t>
            </a:r>
            <a:r>
              <a:rPr lang="ja-JP" altLang="en-US" dirty="0"/>
              <a:t>して、国では「子ども貧困対策法」が作られ、その具体的な対策を示した大綱が示されました。また、自治体でも「子ども食堂」や「教育支援」「健康支援」等に取り組んでいるところもあります。</a:t>
            </a:r>
            <a:endParaRPr lang="en-US" altLang="ja-JP" dirty="0"/>
          </a:p>
          <a:p>
            <a:endParaRPr lang="en-US" altLang="ja-JP" dirty="0"/>
          </a:p>
          <a:p>
            <a:r>
              <a:rPr lang="ja-JP" altLang="en-US" dirty="0"/>
              <a:t>・子どもをめぐる課題は貧困だけではありません。社会的な背景があって、困難を抱えている子ども・家庭があることを私たちは強く受け止め、子どもたちの未来を支えて行くことが必要なのです。</a:t>
            </a:r>
            <a:endParaRPr lang="en-US" altLang="ja-JP" dirty="0"/>
          </a:p>
        </p:txBody>
      </p:sp>
      <p:sp>
        <p:nvSpPr>
          <p:cNvPr id="20484" name="スライド番号プレースホルダー 3"/>
          <p:cNvSpPr>
            <a:spLocks noGrp="1"/>
          </p:cNvSpPr>
          <p:nvPr>
            <p:ph type="sldNum" sz="quarter" idx="5"/>
          </p:nvPr>
        </p:nvSpPr>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fld id="{DECEAD5D-AF41-4B1A-9C86-31771FD01626}" type="slidenum">
              <a:rPr lang="ja-JP" altLang="en-US" noProof="0"/>
              <a:pPr lvl="0"/>
              <a:t>48</a:t>
            </a:fld>
            <a:endParaRPr lang="ja-JP" altLang="en-US" noProof="0" dirty="0"/>
          </a:p>
        </p:txBody>
      </p:sp>
      <p:sp>
        <p:nvSpPr>
          <p:cNvPr id="4" name="スライド イメージ プレースホルダー 3">
            <a:extLst>
              <a:ext uri="{FF2B5EF4-FFF2-40B4-BE49-F238E27FC236}">
                <a16:creationId xmlns="" xmlns:a16="http://schemas.microsoft.com/office/drawing/2014/main" id="{5DEC32FC-1280-43F4-B502-7B5BCA158D35}"/>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40696496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ノート プレースホルダー 2"/>
          <p:cNvSpPr>
            <a:spLocks noGrp="1"/>
          </p:cNvSpPr>
          <p:nvPr>
            <p:ph type="body" idx="1"/>
          </p:nvPr>
        </p:nvSpPr>
        <p:spPr/>
        <p:txBody>
          <a:bodyPr/>
          <a:lstStyle/>
          <a:p>
            <a:r>
              <a:rPr lang="ja-JP" altLang="en-US" dirty="0"/>
              <a:t>・</a:t>
            </a:r>
            <a:r>
              <a:rPr lang="ja-JP" altLang="ja-JP" dirty="0"/>
              <a:t>乳児院では、</a:t>
            </a:r>
            <a:r>
              <a:rPr lang="ja-JP" altLang="en-US" dirty="0"/>
              <a:t>家族や</a:t>
            </a:r>
            <a:r>
              <a:rPr lang="ja-JP" altLang="ja-JP" dirty="0"/>
              <a:t>子どもをより良く理解する上で、</a:t>
            </a:r>
            <a:r>
              <a:rPr lang="ja-JP" altLang="en-US" dirty="0"/>
              <a:t>様々な「個人情報」を管理しています。その中には、住所、氏名、電話番号等は勿論ですが、</a:t>
            </a:r>
            <a:r>
              <a:rPr lang="ja-JP" altLang="ja-JP" dirty="0"/>
              <a:t>個々の生い立ちを含めた家族</a:t>
            </a:r>
            <a:r>
              <a:rPr lang="ja-JP" altLang="en-US" dirty="0"/>
              <a:t>の</a:t>
            </a:r>
            <a:r>
              <a:rPr lang="ja-JP" altLang="ja-JP" dirty="0"/>
              <a:t>状況</a:t>
            </a:r>
            <a:r>
              <a:rPr lang="ja-JP" altLang="en-US" dirty="0"/>
              <a:t>や</a:t>
            </a:r>
            <a:r>
              <a:rPr lang="ja-JP" altLang="ja-JP" dirty="0"/>
              <a:t>身体的特徴などの</a:t>
            </a:r>
            <a:r>
              <a:rPr lang="ja-JP" altLang="en-US" dirty="0"/>
              <a:t>プライバシーに関わる</a:t>
            </a:r>
            <a:r>
              <a:rPr lang="ja-JP" altLang="ja-JP" dirty="0"/>
              <a:t>情報が</a:t>
            </a:r>
            <a:r>
              <a:rPr lang="ja-JP" altLang="en-US" dirty="0"/>
              <a:t>あります。私たち乳児院では、</a:t>
            </a:r>
            <a:r>
              <a:rPr lang="ja-JP" altLang="ja-JP" dirty="0"/>
              <a:t>その</a:t>
            </a:r>
            <a:r>
              <a:rPr lang="ja-JP" altLang="en-US" dirty="0"/>
              <a:t>ような個人</a:t>
            </a:r>
            <a:r>
              <a:rPr lang="ja-JP" altLang="ja-JP" dirty="0"/>
              <a:t>情報</a:t>
            </a:r>
            <a:r>
              <a:rPr lang="ja-JP" altLang="en-US" dirty="0"/>
              <a:t>を</a:t>
            </a:r>
            <a:r>
              <a:rPr lang="ja-JP" altLang="ja-JP" dirty="0"/>
              <a:t>適法かつ公正な手段に</a:t>
            </a:r>
            <a:r>
              <a:rPr lang="ja-JP" altLang="en-US" dirty="0"/>
              <a:t>よって</a:t>
            </a:r>
            <a:r>
              <a:rPr lang="ja-JP" altLang="ja-JP" dirty="0"/>
              <a:t>収集</a:t>
            </a:r>
            <a:r>
              <a:rPr lang="ja-JP" altLang="en-US" dirty="0"/>
              <a:t>して管理しています。</a:t>
            </a:r>
            <a:endParaRPr lang="en-US" altLang="ja-JP" dirty="0"/>
          </a:p>
          <a:p>
            <a:r>
              <a:rPr lang="ja-JP" altLang="en-US" dirty="0" smtClean="0"/>
              <a:t>・</a:t>
            </a:r>
            <a:r>
              <a:rPr lang="ja-JP" altLang="ja-JP" dirty="0"/>
              <a:t>乳児院は、子どもやその家族等に関する重要な個人情報を日常的に扱います。会話や</a:t>
            </a:r>
            <a:r>
              <a:rPr lang="en-US" altLang="ja-JP" dirty="0"/>
              <a:t>SNS</a:t>
            </a:r>
            <a:r>
              <a:rPr lang="ja-JP" altLang="ja-JP" dirty="0"/>
              <a:t>など様々な方法で個人情報は流出します。業務上知り得た情報は適切に取り扱い、みだりに流出することのないよう情報の取り扱いに</a:t>
            </a:r>
            <a:r>
              <a:rPr lang="ja-JP" altLang="en-US" dirty="0"/>
              <a:t>は注意しましょう。</a:t>
            </a:r>
            <a:endParaRPr lang="en-US" altLang="ja-JP" dirty="0"/>
          </a:p>
          <a:p>
            <a:r>
              <a:rPr lang="ja-JP" altLang="en-US" dirty="0" smtClean="0"/>
              <a:t>・</a:t>
            </a:r>
            <a:r>
              <a:rPr lang="ja-JP" altLang="en-US" dirty="0"/>
              <a:t>日常生活での個人情報取扱いの注意点として</a:t>
            </a:r>
            <a:endParaRPr lang="ja-JP" altLang="ja-JP" dirty="0"/>
          </a:p>
          <a:p>
            <a:r>
              <a:rPr lang="ja-JP" altLang="ja-JP" dirty="0" smtClean="0"/>
              <a:t>◎</a:t>
            </a:r>
            <a:r>
              <a:rPr lang="ja-JP" altLang="ja-JP" dirty="0"/>
              <a:t>児童・家族に関する書類</a:t>
            </a:r>
            <a:r>
              <a:rPr lang="ja-JP" altLang="en-US" dirty="0"/>
              <a:t>、メモリ媒体</a:t>
            </a:r>
            <a:r>
              <a:rPr lang="ja-JP" altLang="ja-JP" dirty="0"/>
              <a:t>等は外部に持ち出してはいけません。</a:t>
            </a:r>
            <a:r>
              <a:rPr lang="ja-JP" altLang="en-US" dirty="0"/>
              <a:t>どうしても必要なときは、必ず理由を付して施設長の許可を得ることが必要です。</a:t>
            </a:r>
            <a:endParaRPr lang="ja-JP" altLang="ja-JP" dirty="0"/>
          </a:p>
          <a:p>
            <a:r>
              <a:rPr lang="ja-JP" altLang="ja-JP" dirty="0" smtClean="0"/>
              <a:t>◎</a:t>
            </a:r>
            <a:r>
              <a:rPr lang="ja-JP" altLang="ja-JP" dirty="0"/>
              <a:t>個人の携帯、カメラ、ビデオカメラ等を使用し</a:t>
            </a:r>
            <a:r>
              <a:rPr lang="ja-JP" altLang="en-US" dirty="0"/>
              <a:t>、</a:t>
            </a:r>
            <a:r>
              <a:rPr lang="ja-JP" altLang="ja-JP" dirty="0"/>
              <a:t>安易に児童やその家族の写真を撮影してはいけません。又、その写真や動画を</a:t>
            </a:r>
            <a:r>
              <a:rPr lang="en-US" altLang="ja-JP" dirty="0"/>
              <a:t>web</a:t>
            </a:r>
            <a:r>
              <a:rPr lang="ja-JP" altLang="ja-JP" dirty="0"/>
              <a:t>上に流すこともいけません。</a:t>
            </a:r>
          </a:p>
          <a:p>
            <a:r>
              <a:rPr lang="ja-JP" altLang="ja-JP" dirty="0" smtClean="0"/>
              <a:t>◎</a:t>
            </a:r>
            <a:r>
              <a:rPr lang="ja-JP" altLang="ja-JP" dirty="0"/>
              <a:t>業務上、乳児院のカメラ、ビデオカメラを使用し</a:t>
            </a:r>
            <a:r>
              <a:rPr lang="ja-JP" altLang="en-US" dirty="0"/>
              <a:t>、</a:t>
            </a:r>
            <a:r>
              <a:rPr lang="ja-JP" altLang="ja-JP" dirty="0" smtClean="0"/>
              <a:t>児童</a:t>
            </a:r>
            <a:r>
              <a:rPr lang="ja-JP" altLang="en-US" dirty="0" smtClean="0"/>
              <a:t>および</a:t>
            </a:r>
            <a:r>
              <a:rPr lang="ja-JP" altLang="ja-JP" dirty="0" smtClean="0"/>
              <a:t>その</a:t>
            </a:r>
            <a:r>
              <a:rPr lang="ja-JP" altLang="ja-JP" dirty="0"/>
              <a:t>家族を撮影したもの</a:t>
            </a:r>
            <a:r>
              <a:rPr lang="ja-JP" altLang="en-US" dirty="0"/>
              <a:t>を安易に</a:t>
            </a:r>
            <a:r>
              <a:rPr lang="ja-JP" altLang="ja-JP" dirty="0"/>
              <a:t>外部へ持ち出してはいけません。</a:t>
            </a:r>
            <a:endParaRPr lang="en-US" altLang="ja-JP" dirty="0"/>
          </a:p>
          <a:p>
            <a:r>
              <a:rPr lang="ja-JP" altLang="en-US" dirty="0" smtClean="0"/>
              <a:t>◎</a:t>
            </a:r>
            <a:r>
              <a:rPr lang="ja-JP" altLang="en-US" dirty="0"/>
              <a:t>保護者によっては、子どもの生活写真を撮ることを拒否する方もいます。また、それを広報誌等に掲載することを拒否したりします。必ず、保護者の意向の有無を確認して、掲載する場合には注意を払います。</a:t>
            </a:r>
            <a:endParaRPr lang="en-US" altLang="ja-JP" dirty="0"/>
          </a:p>
          <a:p>
            <a:r>
              <a:rPr lang="ja-JP" altLang="en-US" dirty="0" smtClean="0"/>
              <a:t>◎</a:t>
            </a:r>
            <a:r>
              <a:rPr lang="ja-JP" altLang="en-US" dirty="0"/>
              <a:t>職員は勿論、実習生やボランティア等の方々にも個人情報流出を避けるため、法人・施設で誓約書を取ることも必要です。</a:t>
            </a:r>
            <a:endParaRPr lang="ja-JP" altLang="ja-JP" dirty="0"/>
          </a:p>
          <a:p>
            <a:r>
              <a:rPr lang="ja-JP" altLang="ja-JP" dirty="0" smtClean="0"/>
              <a:t>◎</a:t>
            </a:r>
            <a:r>
              <a:rPr lang="ja-JP" altLang="en-US" dirty="0"/>
              <a:t>特に</a:t>
            </a:r>
            <a:r>
              <a:rPr lang="ja-JP" altLang="ja-JP" dirty="0"/>
              <a:t>実習生・見学者・ボランテイア等、外部の人達がいる所での</a:t>
            </a:r>
            <a:r>
              <a:rPr lang="ja-JP" altLang="en-US" dirty="0"/>
              <a:t>重要な個人</a:t>
            </a:r>
            <a:r>
              <a:rPr lang="ja-JP" altLang="ja-JP" dirty="0"/>
              <a:t>情報</a:t>
            </a:r>
            <a:r>
              <a:rPr lang="ja-JP" altLang="en-US" dirty="0"/>
              <a:t>については、流出し</a:t>
            </a:r>
            <a:r>
              <a:rPr lang="ja-JP" altLang="ja-JP" dirty="0"/>
              <a:t>ないよう注意</a:t>
            </a:r>
            <a:r>
              <a:rPr lang="ja-JP" altLang="en-US" dirty="0"/>
              <a:t>します。その場合には、</a:t>
            </a:r>
            <a:r>
              <a:rPr lang="ja-JP" altLang="ja-JP" dirty="0"/>
              <a:t>外部の人</a:t>
            </a:r>
            <a:r>
              <a:rPr lang="ja-JP" altLang="en-US" dirty="0"/>
              <a:t>に対し、なぜ</a:t>
            </a:r>
            <a:r>
              <a:rPr lang="ja-JP" altLang="ja-JP" dirty="0"/>
              <a:t>個人情報</a:t>
            </a:r>
            <a:r>
              <a:rPr lang="ja-JP" altLang="en-US" dirty="0"/>
              <a:t>を守ることが重要なのかを事前に</a:t>
            </a:r>
            <a:r>
              <a:rPr lang="ja-JP" altLang="ja-JP" dirty="0"/>
              <a:t>説明</a:t>
            </a:r>
            <a:r>
              <a:rPr lang="ja-JP" altLang="en-US" dirty="0"/>
              <a:t>しておく</a:t>
            </a:r>
            <a:r>
              <a:rPr lang="ja-JP" altLang="ja-JP" dirty="0"/>
              <a:t>必要があります。</a:t>
            </a:r>
            <a:endParaRPr lang="en-US" altLang="ja-JP" dirty="0"/>
          </a:p>
          <a:p>
            <a:r>
              <a:rPr lang="ja-JP" altLang="en-US" dirty="0" smtClean="0"/>
              <a:t>・</a:t>
            </a:r>
            <a:r>
              <a:rPr lang="ja-JP" altLang="ja-JP" dirty="0"/>
              <a:t>これ以外にも日常生活の中では気を付けなければならない場面がたくさんあります。</a:t>
            </a:r>
            <a:endParaRPr lang="en-US" altLang="ja-JP" dirty="0"/>
          </a:p>
          <a:p>
            <a:r>
              <a:rPr lang="ja-JP" altLang="en-US" dirty="0" smtClean="0"/>
              <a:t>　</a:t>
            </a:r>
            <a:r>
              <a:rPr lang="ja-JP" altLang="ja-JP" dirty="0" smtClean="0"/>
              <a:t>例えば</a:t>
            </a:r>
            <a:r>
              <a:rPr lang="ja-JP" altLang="ja-JP" dirty="0"/>
              <a:t>、友人と飲食店</a:t>
            </a:r>
            <a:r>
              <a:rPr lang="ja-JP" altLang="en-US" dirty="0"/>
              <a:t>等でのおしゃべり</a:t>
            </a:r>
            <a:r>
              <a:rPr lang="ja-JP" altLang="ja-JP" dirty="0"/>
              <a:t>や家族のいる自宅</a:t>
            </a:r>
            <a:r>
              <a:rPr lang="ja-JP" altLang="en-US" dirty="0"/>
              <a:t>などで、</a:t>
            </a:r>
            <a:r>
              <a:rPr lang="ja-JP" altLang="ja-JP" dirty="0"/>
              <a:t>仕事中にイライラしたことや愚痴</a:t>
            </a:r>
            <a:r>
              <a:rPr lang="ja-JP" altLang="en-US" dirty="0"/>
              <a:t>などこぼす</a:t>
            </a:r>
            <a:r>
              <a:rPr lang="ja-JP" altLang="ja-JP" dirty="0"/>
              <a:t>こともあると思います。しかし</a:t>
            </a:r>
            <a:r>
              <a:rPr lang="ja-JP" altLang="en-US" dirty="0"/>
              <a:t>、</a:t>
            </a:r>
            <a:r>
              <a:rPr lang="ja-JP" altLang="ja-JP" dirty="0"/>
              <a:t>その内容も子ども</a:t>
            </a:r>
            <a:r>
              <a:rPr lang="ja-JP" altLang="en-US" dirty="0"/>
              <a:t>や保護者の個人情報が</a:t>
            </a:r>
            <a:r>
              <a:rPr lang="ja-JP" altLang="ja-JP" dirty="0"/>
              <a:t>含まれている</a:t>
            </a:r>
            <a:r>
              <a:rPr lang="ja-JP" altLang="en-US" dirty="0"/>
              <a:t>こと</a:t>
            </a:r>
            <a:r>
              <a:rPr lang="ja-JP" altLang="ja-JP" dirty="0"/>
              <a:t>が多い</a:t>
            </a:r>
            <a:r>
              <a:rPr lang="ja-JP" altLang="en-US" dirty="0"/>
              <a:t>ため</a:t>
            </a:r>
            <a:r>
              <a:rPr lang="ja-JP" altLang="ja-JP" dirty="0"/>
              <a:t>、十分</a:t>
            </a:r>
            <a:r>
              <a:rPr lang="ja-JP" altLang="en-US" dirty="0"/>
              <a:t>に</a:t>
            </a:r>
            <a:r>
              <a:rPr lang="ja-JP" altLang="ja-JP" dirty="0"/>
              <a:t>注意しなければなりません。</a:t>
            </a:r>
            <a:endParaRPr lang="en-US" altLang="ja-JP" dirty="0"/>
          </a:p>
          <a:p>
            <a:r>
              <a:rPr lang="ja-JP" altLang="en-US" dirty="0" smtClean="0"/>
              <a:t>・</a:t>
            </a:r>
            <a:r>
              <a:rPr lang="ja-JP" altLang="en-US" dirty="0"/>
              <a:t>また、子どものアルバム整理や記録簿の整理が、日常の仕事に追われ整理できない時などは、自宅に持ち込むこともあると思います。その場合には必ず施設長に事前に許可を得ることが重要です。その後、書類や写真が紛失してないか必ず確認して下さい。</a:t>
            </a:r>
            <a:endParaRPr lang="en-US" altLang="ja-JP" dirty="0"/>
          </a:p>
          <a:p>
            <a:r>
              <a:rPr lang="ja-JP" altLang="en-US" dirty="0" smtClean="0"/>
              <a:t>・</a:t>
            </a:r>
            <a:r>
              <a:rPr lang="ja-JP" altLang="ja-JP" dirty="0"/>
              <a:t>また職場で知り得た情報</a:t>
            </a:r>
            <a:r>
              <a:rPr lang="ja-JP" altLang="en-US" dirty="0"/>
              <a:t>は</a:t>
            </a:r>
            <a:r>
              <a:rPr lang="ja-JP" altLang="ja-JP" dirty="0"/>
              <a:t>、例えば虐待ケースであればマスコミ沙汰になっている</a:t>
            </a:r>
            <a:r>
              <a:rPr lang="ja-JP" altLang="en-US" dirty="0"/>
              <a:t>ことも</a:t>
            </a:r>
            <a:r>
              <a:rPr lang="ja-JP" altLang="ja-JP" dirty="0"/>
              <a:t>知り得ます。</a:t>
            </a:r>
            <a:r>
              <a:rPr lang="ja-JP" altLang="en-US" dirty="0"/>
              <a:t>その場合、職員個人の判断でマスコミ等に情報を決して提供しないで下さい。自施設の「個人情報管理規程」や「マスコミ対応マニュアル」等作成してある施設もありますので、その規程に乗っ取り、適切に対応することが重要です。</a:t>
            </a:r>
            <a:endParaRPr lang="en-US" altLang="ja-JP" dirty="0"/>
          </a:p>
          <a:p>
            <a:r>
              <a:rPr lang="ja-JP" altLang="en-US" dirty="0" smtClean="0"/>
              <a:t>・</a:t>
            </a:r>
            <a:r>
              <a:rPr lang="ja-JP" altLang="en-US" dirty="0"/>
              <a:t>個人情報保護の重要性を理解し、実践していきましょう。</a:t>
            </a:r>
            <a:endParaRPr lang="en-US" altLang="ja-JP" dirty="0"/>
          </a:p>
          <a:p>
            <a:endParaRPr lang="en-US" altLang="ja-JP" dirty="0"/>
          </a:p>
        </p:txBody>
      </p:sp>
      <p:sp>
        <p:nvSpPr>
          <p:cNvPr id="22532" name="スライド番号プレースホルダー 3"/>
          <p:cNvSpPr>
            <a:spLocks noGrp="1"/>
          </p:cNvSpPr>
          <p:nvPr>
            <p:ph type="sldNum" sz="quarter" idx="5"/>
          </p:nvPr>
        </p:nvSpPr>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lvl="0"/>
            <a:fld id="{17A8B6D4-9F45-48A9-9977-10DCB4E86CDC}" type="slidenum">
              <a:rPr lang="ja-JP" altLang="en-US" noProof="0"/>
              <a:pPr lvl="0"/>
              <a:t>49</a:t>
            </a:fld>
            <a:endParaRPr lang="ja-JP" altLang="en-US" noProof="0" dirty="0"/>
          </a:p>
        </p:txBody>
      </p:sp>
      <p:sp>
        <p:nvSpPr>
          <p:cNvPr id="4" name="スライド イメージ プレースホルダー 3">
            <a:extLst>
              <a:ext uri="{FF2B5EF4-FFF2-40B4-BE49-F238E27FC236}">
                <a16:creationId xmlns="" xmlns:a16="http://schemas.microsoft.com/office/drawing/2014/main" id="{9264746A-9FF6-47D6-8E2D-BF158656524B}"/>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159506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これまでのことを踏まえて、乳児院に期待される専門性の向上を図り、効果的な研修の体系、人材育成の指針を全国乳児福祉協議会において検討がおこなわれました。</a:t>
            </a:r>
            <a:endParaRPr lang="en-US" altLang="ja-JP" dirty="0"/>
          </a:p>
          <a:p>
            <a:endParaRPr lang="ja-JP" altLang="en-US" dirty="0"/>
          </a:p>
          <a:p>
            <a:r>
              <a:rPr lang="ja-JP" altLang="en-US" dirty="0"/>
              <a:t>　まず、「乳児院の研修体系</a:t>
            </a:r>
            <a:r>
              <a:rPr lang="en-US" altLang="ja-JP" dirty="0"/>
              <a:t>―</a:t>
            </a:r>
            <a:r>
              <a:rPr lang="ja-JP" altLang="en-US" dirty="0"/>
              <a:t>人材育成のための指針</a:t>
            </a:r>
            <a:r>
              <a:rPr lang="en-US" altLang="ja-JP" dirty="0"/>
              <a:t>―</a:t>
            </a:r>
            <a:r>
              <a:rPr lang="ja-JP" altLang="en-US" dirty="0"/>
              <a:t>」（平成</a:t>
            </a:r>
            <a:r>
              <a:rPr lang="en-US" altLang="ja-JP" dirty="0"/>
              <a:t>24 </a:t>
            </a:r>
            <a:r>
              <a:rPr lang="ja-JP" altLang="en-US" dirty="0"/>
              <a:t>年</a:t>
            </a:r>
            <a:r>
              <a:rPr lang="en-US" altLang="ja-JP" dirty="0" smtClean="0"/>
              <a:t>3</a:t>
            </a:r>
            <a:r>
              <a:rPr lang="ja-JP" altLang="en-US" dirty="0" smtClean="0"/>
              <a:t>月</a:t>
            </a:r>
            <a:r>
              <a:rPr lang="ja-JP" altLang="en-US" dirty="0"/>
              <a:t>）が発刊されました</a:t>
            </a:r>
            <a:r>
              <a:rPr lang="ja-JP" altLang="en-US" dirty="0" smtClean="0"/>
              <a:t>。</a:t>
            </a:r>
            <a:endParaRPr lang="en-US" altLang="ja-JP" dirty="0"/>
          </a:p>
          <a:p>
            <a:r>
              <a:rPr lang="ja-JP" altLang="en-US" dirty="0"/>
              <a:t>　</a:t>
            </a:r>
            <a:r>
              <a:rPr lang="ja-JP" altLang="en-US" dirty="0" smtClean="0"/>
              <a:t>その後</a:t>
            </a:r>
            <a:r>
              <a:rPr lang="ja-JP" altLang="en-US" dirty="0"/>
              <a:t>、家庭的養育の実現、小規模化が進む中での課題</a:t>
            </a:r>
            <a:r>
              <a:rPr lang="ja-JP" altLang="en-US" dirty="0" smtClean="0"/>
              <a:t>を踏まえ、</a:t>
            </a:r>
            <a:r>
              <a:rPr lang="ja-JP" altLang="en-US" dirty="0"/>
              <a:t>その施設環境下で必要な職員の専門性が発揮される人材育成が検討され、平成</a:t>
            </a:r>
            <a:r>
              <a:rPr lang="en-US" altLang="ja-JP" dirty="0"/>
              <a:t>24</a:t>
            </a:r>
            <a:r>
              <a:rPr lang="ja-JP" altLang="en-US" dirty="0"/>
              <a:t>年の指針に改訂を加え、「改訂 乳児院の研修体系</a:t>
            </a:r>
            <a:r>
              <a:rPr lang="en-US" altLang="en-US" dirty="0"/>
              <a:t>―</a:t>
            </a:r>
            <a:r>
              <a:rPr lang="ja-JP" altLang="en-US" dirty="0"/>
              <a:t>小規模化にも対応するための人材育成の指針</a:t>
            </a:r>
            <a:r>
              <a:rPr lang="en-US" altLang="en-US" dirty="0"/>
              <a:t>―</a:t>
            </a:r>
            <a:r>
              <a:rPr lang="ja-JP" altLang="en-US" dirty="0"/>
              <a:t>」（平成</a:t>
            </a:r>
            <a:r>
              <a:rPr lang="en-US" altLang="ja-JP" dirty="0"/>
              <a:t>27</a:t>
            </a:r>
            <a:r>
              <a:rPr lang="ja-JP" altLang="en-US" dirty="0"/>
              <a:t>年</a:t>
            </a:r>
            <a:r>
              <a:rPr lang="en-US" altLang="ja-JP" dirty="0"/>
              <a:t>3</a:t>
            </a:r>
            <a:r>
              <a:rPr lang="ja-JP" altLang="en-US" dirty="0"/>
              <a:t>月</a:t>
            </a:r>
            <a:r>
              <a:rPr lang="ja-JP" altLang="en-US" dirty="0" smtClean="0"/>
              <a:t>）が発刊</a:t>
            </a:r>
            <a:r>
              <a:rPr lang="ja-JP" altLang="en-US" dirty="0"/>
              <a:t>されました。</a:t>
            </a:r>
            <a:endParaRPr lang="en-US" altLang="ja-JP" dirty="0"/>
          </a:p>
          <a:p>
            <a:pPr lvl="0"/>
            <a:r>
              <a:rPr lang="ja-JP" altLang="en-US" dirty="0"/>
              <a:t>　</a:t>
            </a:r>
          </a:p>
          <a:p>
            <a:endParaRPr lang="ja-JP" altLang="en-US" dirty="0"/>
          </a:p>
        </p:txBody>
      </p:sp>
      <p:sp>
        <p:nvSpPr>
          <p:cNvPr id="4" name="スライド番号プレースホルダー 3"/>
          <p:cNvSpPr>
            <a:spLocks noGrp="1"/>
          </p:cNvSpPr>
          <p:nvPr>
            <p:ph type="sldNum" sz="quarter" idx="10"/>
          </p:nvPr>
        </p:nvSpPr>
        <p:spPr/>
        <p:txBody>
          <a:bodyPr/>
          <a:lstStyle/>
          <a:p>
            <a:pPr lvl="0"/>
            <a:fld id="{1D41D0D0-B189-4CD0-8BC2-1D06F6EF1208}" type="slidenum">
              <a:rPr lang="ja-JP" altLang="en-US" noProof="0" smtClean="0"/>
              <a:pPr lvl="0"/>
              <a:t>5</a:t>
            </a:fld>
            <a:endParaRPr lang="ja-JP" altLang="en-US" noProof="0" dirty="0"/>
          </a:p>
        </p:txBody>
      </p:sp>
      <p:sp>
        <p:nvSpPr>
          <p:cNvPr id="7" name="スライド イメージ プレースホルダー 6">
            <a:extLst>
              <a:ext uri="{FF2B5EF4-FFF2-40B4-BE49-F238E27FC236}">
                <a16:creationId xmlns="" xmlns:a16="http://schemas.microsoft.com/office/drawing/2014/main" id="{D7AD3AC9-A0F1-477D-B8DF-71EE7E0C0326}"/>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0534059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ABAE952-FC7A-452B-B5B7-1FBE8DE792A8}" type="slidenum">
              <a:rPr lang="ja-JP" altLang="en-US" smtClean="0"/>
              <a:pPr/>
              <a:t>50</a:t>
            </a:fld>
            <a:endParaRPr lang="ja-JP" altLang="en-US"/>
          </a:p>
        </p:txBody>
      </p:sp>
      <p:sp>
        <p:nvSpPr>
          <p:cNvPr id="6" name="スライド イメージ プレースホルダー 5"/>
          <p:cNvSpPr>
            <a:spLocks noGrp="1" noRot="1" noChangeAspect="1"/>
          </p:cNvSpPr>
          <p:nvPr>
            <p:ph type="sldImg"/>
          </p:nvPr>
        </p:nvSpPr>
        <p:spPr>
          <a:xfrm>
            <a:off x="1166813" y="247650"/>
            <a:ext cx="4473575" cy="3354388"/>
          </a:xfrm>
        </p:spPr>
      </p:sp>
      <p:sp>
        <p:nvSpPr>
          <p:cNvPr id="7" name="ノート プレースホルダー 6"/>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603390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a:t>
            </a:r>
            <a:r>
              <a:rPr lang="ja-JP" altLang="ja-JP" dirty="0" smtClean="0"/>
              <a:t>１）基盤となる法律を知っておきましょう</a:t>
            </a:r>
          </a:p>
          <a:p>
            <a:r>
              <a:rPr lang="ja-JP" altLang="ja-JP" dirty="0" smtClean="0"/>
              <a:t>・児童福祉法について目を通し、第</a:t>
            </a:r>
            <a:r>
              <a:rPr lang="en-US" altLang="ja-JP" dirty="0" smtClean="0"/>
              <a:t>1</a:t>
            </a:r>
            <a:r>
              <a:rPr lang="ja-JP" altLang="ja-JP" dirty="0" smtClean="0"/>
              <a:t>条から</a:t>
            </a:r>
            <a:r>
              <a:rPr lang="en-US" altLang="ja-JP" dirty="0" smtClean="0"/>
              <a:t>3</a:t>
            </a:r>
            <a:r>
              <a:rPr lang="ja-JP" altLang="ja-JP" dirty="0" smtClean="0"/>
              <a:t>条（理念）、第</a:t>
            </a:r>
            <a:r>
              <a:rPr lang="en-US" altLang="ja-JP" dirty="0" smtClean="0"/>
              <a:t>7</a:t>
            </a:r>
            <a:r>
              <a:rPr lang="ja-JP" altLang="ja-JP" dirty="0" smtClean="0"/>
              <a:t>条（児童福祉施設とは）、第</a:t>
            </a:r>
            <a:r>
              <a:rPr lang="en-US" altLang="ja-JP" dirty="0" smtClean="0"/>
              <a:t>26</a:t>
            </a:r>
            <a:r>
              <a:rPr lang="ja-JP" altLang="ja-JP" dirty="0" smtClean="0"/>
              <a:t>条第</a:t>
            </a:r>
            <a:r>
              <a:rPr lang="en-US" altLang="ja-JP" dirty="0" smtClean="0"/>
              <a:t>27</a:t>
            </a:r>
            <a:r>
              <a:rPr lang="ja-JP" altLang="ja-JP" dirty="0" smtClean="0"/>
              <a:t>条（入所措置に関する児童相談所長、都道府県の役割）、第</a:t>
            </a:r>
            <a:r>
              <a:rPr lang="en-US" altLang="ja-JP" dirty="0" smtClean="0"/>
              <a:t>28</a:t>
            </a:r>
            <a:r>
              <a:rPr lang="ja-JP" altLang="ja-JP" dirty="0" smtClean="0"/>
              <a:t>条（家裁への申し立て）、第</a:t>
            </a:r>
            <a:r>
              <a:rPr lang="en-US" altLang="ja-JP" dirty="0" smtClean="0"/>
              <a:t>33</a:t>
            </a:r>
            <a:r>
              <a:rPr lang="ja-JP" altLang="ja-JP" dirty="0" smtClean="0"/>
              <a:t>条（一時保護）、第</a:t>
            </a:r>
            <a:r>
              <a:rPr lang="en-US" altLang="ja-JP" dirty="0" smtClean="0"/>
              <a:t>33</a:t>
            </a:r>
            <a:r>
              <a:rPr lang="ja-JP" altLang="ja-JP" dirty="0" smtClean="0"/>
              <a:t>条の</a:t>
            </a:r>
            <a:r>
              <a:rPr lang="en-US" altLang="ja-JP" dirty="0" smtClean="0"/>
              <a:t>10</a:t>
            </a:r>
            <a:r>
              <a:rPr lang="ja-JP" altLang="ja-JP" dirty="0" smtClean="0"/>
              <a:t>から</a:t>
            </a:r>
            <a:r>
              <a:rPr lang="en-US" altLang="ja-JP" dirty="0" smtClean="0"/>
              <a:t>17</a:t>
            </a:r>
            <a:r>
              <a:rPr lang="ja-JP" altLang="ja-JP" dirty="0" smtClean="0"/>
              <a:t>（被措置児童虐待の防止）、第</a:t>
            </a:r>
            <a:r>
              <a:rPr lang="en-US" altLang="ja-JP" dirty="0" smtClean="0"/>
              <a:t>37</a:t>
            </a:r>
            <a:r>
              <a:rPr lang="ja-JP" altLang="ja-JP" dirty="0" smtClean="0"/>
              <a:t>条から第</a:t>
            </a:r>
            <a:r>
              <a:rPr lang="en-US" altLang="ja-JP" dirty="0" smtClean="0"/>
              <a:t>49</a:t>
            </a:r>
            <a:r>
              <a:rPr lang="ja-JP" altLang="ja-JP" dirty="0" smtClean="0"/>
              <a:t>条（施設の設置基準等）、など、主要な条項について説明する。</a:t>
            </a:r>
          </a:p>
          <a:p>
            <a:r>
              <a:rPr lang="ja-JP" altLang="ja-JP" dirty="0" smtClean="0"/>
              <a:t>・児童虐待の防止等に関する法律（児童虐待防止法）について目を通し、第</a:t>
            </a:r>
            <a:r>
              <a:rPr lang="en-US" altLang="ja-JP" dirty="0" smtClean="0"/>
              <a:t>2</a:t>
            </a:r>
            <a:r>
              <a:rPr lang="ja-JP" altLang="ja-JP" dirty="0" smtClean="0"/>
              <a:t>条（定義）、　第</a:t>
            </a:r>
            <a:r>
              <a:rPr lang="en-US" altLang="ja-JP" dirty="0" smtClean="0"/>
              <a:t>11</a:t>
            </a:r>
            <a:r>
              <a:rPr lang="ja-JP" altLang="ja-JP" dirty="0" smtClean="0"/>
              <a:t>条（保護者指導）、第</a:t>
            </a:r>
            <a:r>
              <a:rPr lang="en-US" altLang="ja-JP" dirty="0" smtClean="0"/>
              <a:t>12</a:t>
            </a:r>
            <a:r>
              <a:rPr lang="ja-JP" altLang="ja-JP" dirty="0" smtClean="0"/>
              <a:t>条（面会等の制限）等、乳児院の支援に関する主要な条項について説明する。</a:t>
            </a:r>
          </a:p>
          <a:p>
            <a:r>
              <a:rPr lang="ja-JP" altLang="ja-JP" dirty="0" smtClean="0"/>
              <a:t>・子どもの権利条約の採択から批准にいたる経過をおさえ、子どもの権利条約について概説する</a:t>
            </a:r>
            <a:r>
              <a:rPr lang="ja-JP" altLang="en-US" dirty="0" smtClean="0"/>
              <a:t>。</a:t>
            </a:r>
            <a:endParaRPr lang="ja-JP" altLang="ja-JP" dirty="0" smtClean="0"/>
          </a:p>
          <a:p>
            <a:endParaRPr lang="en-US" altLang="ja-JP" dirty="0" smtClean="0"/>
          </a:p>
          <a:p>
            <a:r>
              <a:rPr lang="ja-JP" altLang="en-US" dirty="0" smtClean="0"/>
              <a:t>　　　　</a:t>
            </a:r>
            <a:r>
              <a:rPr lang="en-US" altLang="ja-JP" dirty="0" smtClean="0"/>
              <a:t>1989</a:t>
            </a:r>
            <a:r>
              <a:rPr lang="ja-JP" altLang="en-US" dirty="0" smtClean="0"/>
              <a:t>年、国連において採択</a:t>
            </a:r>
            <a:endParaRPr lang="en-US" altLang="ja-JP" dirty="0" smtClean="0"/>
          </a:p>
          <a:p>
            <a:r>
              <a:rPr lang="ja-JP" altLang="ja-JP" dirty="0" smtClean="0"/>
              <a:t>　　　　</a:t>
            </a:r>
            <a:r>
              <a:rPr lang="en-US" altLang="ja-JP" dirty="0" smtClean="0"/>
              <a:t>1994</a:t>
            </a:r>
            <a:r>
              <a:rPr lang="ja-JP" altLang="ja-JP" dirty="0" smtClean="0"/>
              <a:t>年、日本での批准　世界で</a:t>
            </a:r>
            <a:r>
              <a:rPr lang="en-US" altLang="ja-JP" dirty="0" smtClean="0"/>
              <a:t>158</a:t>
            </a:r>
            <a:r>
              <a:rPr lang="ja-JP" altLang="ja-JP" dirty="0" smtClean="0"/>
              <a:t>番目、</a:t>
            </a:r>
          </a:p>
          <a:p>
            <a:r>
              <a:rPr lang="ja-JP" altLang="en-US" dirty="0" smtClean="0"/>
              <a:t>　　　　</a:t>
            </a:r>
            <a:r>
              <a:rPr lang="ja-JP" altLang="ja-JP" dirty="0" smtClean="0"/>
              <a:t>国連事務総長の呼びかけ：子どもの権利、女性の権利の尊重、</a:t>
            </a:r>
            <a:r>
              <a:rPr lang="en-US" altLang="ja-JP" dirty="0" smtClean="0"/>
              <a:t>NGO</a:t>
            </a:r>
            <a:r>
              <a:rPr lang="ja-JP" altLang="ja-JP" dirty="0" smtClean="0"/>
              <a:t>の人権活動の促進</a:t>
            </a:r>
          </a:p>
          <a:p>
            <a:r>
              <a:rPr lang="ja-JP" altLang="ja-JP" dirty="0" smtClean="0"/>
              <a:t>　　　</a:t>
            </a:r>
            <a:r>
              <a:rPr lang="ja-JP" altLang="en-US" dirty="0" smtClean="0"/>
              <a:t>　押さえる</a:t>
            </a:r>
            <a:r>
              <a:rPr lang="ja-JP" altLang="ja-JP" dirty="0" smtClean="0"/>
              <a:t>べき条項</a:t>
            </a:r>
          </a:p>
          <a:p>
            <a:r>
              <a:rPr lang="ja-JP" altLang="ja-JP" dirty="0" smtClean="0"/>
              <a:t>　　　　　第</a:t>
            </a:r>
            <a:r>
              <a:rPr lang="en-US" altLang="ja-JP" dirty="0" smtClean="0"/>
              <a:t>3</a:t>
            </a:r>
            <a:r>
              <a:rPr lang="ja-JP" altLang="ja-JP" dirty="0" smtClean="0"/>
              <a:t>条「子どもの最善の利益」　第</a:t>
            </a:r>
            <a:r>
              <a:rPr lang="en-US" altLang="ja-JP" dirty="0" smtClean="0"/>
              <a:t>12</a:t>
            </a:r>
            <a:r>
              <a:rPr lang="ja-JP" altLang="ja-JP" dirty="0" smtClean="0"/>
              <a:t>条「意見表明権」</a:t>
            </a:r>
          </a:p>
          <a:p>
            <a:r>
              <a:rPr lang="ja-JP" altLang="en-US" dirty="0" smtClean="0"/>
              <a:t>　　　　　</a:t>
            </a:r>
            <a:r>
              <a:rPr lang="ja-JP" altLang="ja-JP" dirty="0" smtClean="0"/>
              <a:t>第</a:t>
            </a:r>
            <a:r>
              <a:rPr lang="en-US" altLang="ja-JP" dirty="0" smtClean="0"/>
              <a:t>19</a:t>
            </a:r>
            <a:r>
              <a:rPr lang="ja-JP" altLang="ja-JP" dirty="0" smtClean="0"/>
              <a:t>条「親などによる虐待･放任･搾取からの保護」　</a:t>
            </a:r>
          </a:p>
          <a:p>
            <a:r>
              <a:rPr lang="ja-JP" altLang="ja-JP" dirty="0" smtClean="0"/>
              <a:t>　　　　</a:t>
            </a:r>
            <a:r>
              <a:rPr lang="ja-JP" altLang="en-US" dirty="0" smtClean="0"/>
              <a:t>　</a:t>
            </a:r>
            <a:r>
              <a:rPr lang="ja-JP" altLang="ja-JP" dirty="0" smtClean="0"/>
              <a:t>第</a:t>
            </a:r>
            <a:r>
              <a:rPr lang="en-US" altLang="ja-JP" dirty="0" smtClean="0"/>
              <a:t>21</a:t>
            </a:r>
            <a:r>
              <a:rPr lang="ja-JP" altLang="ja-JP" dirty="0" smtClean="0"/>
              <a:t>条「児童の最善の利益保障に基づく養子縁組」　第</a:t>
            </a:r>
            <a:r>
              <a:rPr lang="en-US" altLang="ja-JP" dirty="0" smtClean="0"/>
              <a:t>30</a:t>
            </a:r>
            <a:r>
              <a:rPr lang="ja-JP" altLang="ja-JP" dirty="0" smtClean="0"/>
              <a:t>条「少数民族の権利擁護」</a:t>
            </a:r>
          </a:p>
          <a:p>
            <a:r>
              <a:rPr lang="ja-JP" altLang="ja-JP" dirty="0" smtClean="0"/>
              <a:t>　　　　</a:t>
            </a:r>
            <a:r>
              <a:rPr lang="ja-JP" altLang="en-US" dirty="0" smtClean="0"/>
              <a:t>　</a:t>
            </a:r>
            <a:r>
              <a:rPr lang="ja-JP" altLang="ja-JP" dirty="0" smtClean="0"/>
              <a:t>第</a:t>
            </a:r>
            <a:r>
              <a:rPr lang="en-US" altLang="ja-JP" dirty="0" smtClean="0"/>
              <a:t>32</a:t>
            </a:r>
            <a:r>
              <a:rPr lang="ja-JP" altLang="ja-JP" dirty="0" smtClean="0"/>
              <a:t>条「経済搾取･有害労働からの保護」　第</a:t>
            </a:r>
            <a:r>
              <a:rPr lang="en-US" altLang="ja-JP" dirty="0" smtClean="0"/>
              <a:t>34</a:t>
            </a:r>
            <a:r>
              <a:rPr lang="ja-JP" altLang="ja-JP" dirty="0" smtClean="0"/>
              <a:t>条「性的搾取・性的逸脱からの保護」</a:t>
            </a:r>
          </a:p>
          <a:p>
            <a:r>
              <a:rPr lang="ja-JP" altLang="ja-JP" dirty="0" smtClean="0"/>
              <a:t>　　　</a:t>
            </a:r>
            <a:r>
              <a:rPr lang="ja-JP" altLang="en-US" dirty="0" smtClean="0"/>
              <a:t>　</a:t>
            </a:r>
            <a:r>
              <a:rPr lang="ja-JP" altLang="ja-JP" dirty="0" smtClean="0"/>
              <a:t>ユニセフの指摘する子どもの</a:t>
            </a:r>
            <a:r>
              <a:rPr lang="en-US" altLang="ja-JP" dirty="0" smtClean="0"/>
              <a:t>4</a:t>
            </a:r>
            <a:r>
              <a:rPr lang="ja-JP" altLang="ja-JP" dirty="0" err="1" smtClean="0"/>
              <a:t>つの</a:t>
            </a:r>
            <a:r>
              <a:rPr lang="ja-JP" altLang="ja-JP" dirty="0" smtClean="0"/>
              <a:t>権利について</a:t>
            </a:r>
          </a:p>
          <a:p>
            <a:r>
              <a:rPr lang="ja-JP" altLang="ja-JP" dirty="0" smtClean="0"/>
              <a:t>　　</a:t>
            </a:r>
            <a:r>
              <a:rPr lang="ja-JP" altLang="en-US" dirty="0" smtClean="0"/>
              <a:t>　　　</a:t>
            </a:r>
            <a:r>
              <a:rPr lang="ja-JP" altLang="ja-JP" dirty="0" smtClean="0"/>
              <a:t>①生きる権利、②育つ権利、③守られる権利、④参加する権利　　</a:t>
            </a:r>
          </a:p>
          <a:p>
            <a:r>
              <a:rPr lang="ja-JP" altLang="ja-JP" dirty="0" smtClean="0"/>
              <a:t>・民法について、特に親権の規定について説明する</a:t>
            </a:r>
          </a:p>
          <a:p>
            <a:r>
              <a:rPr lang="ja-JP" altLang="ja-JP" dirty="0" smtClean="0"/>
              <a:t>・国連の「児童の代替的養護に関する指針」について説明する。</a:t>
            </a:r>
            <a:endParaRPr lang="en-US" altLang="ja-JP" dirty="0" smtClean="0"/>
          </a:p>
          <a:p>
            <a:r>
              <a:rPr lang="ja-JP" altLang="en-US" dirty="0" smtClean="0"/>
              <a:t>　　　　・幼い児童、特に</a:t>
            </a:r>
            <a:r>
              <a:rPr lang="en-US" altLang="ja-JP" dirty="0" smtClean="0"/>
              <a:t>3</a:t>
            </a:r>
            <a:r>
              <a:rPr lang="ja-JP" altLang="en-US" dirty="0" smtClean="0"/>
              <a:t>歳未満の児童の代替的養護は家庭を基本とした環境で提供されるべきである。</a:t>
            </a:r>
            <a:endParaRPr lang="en-US" altLang="ja-JP" dirty="0" smtClean="0"/>
          </a:p>
          <a:p>
            <a:r>
              <a:rPr lang="ja-JP" altLang="en-US" dirty="0" smtClean="0"/>
              <a:t>　　　　・個別的な少人数での養護など、児童に役立つ養護の質および条件を保障するための養護基準を策定すべき。</a:t>
            </a:r>
            <a:endParaRPr lang="en-US" altLang="ja-JP" dirty="0" smtClean="0"/>
          </a:p>
          <a:p>
            <a:endParaRPr lang="ja-JP" altLang="ja-JP" dirty="0" smtClean="0"/>
          </a:p>
          <a:p>
            <a:r>
              <a:rPr lang="ja-JP" altLang="ja-JP" dirty="0" smtClean="0"/>
              <a:t>・その他、</a:t>
            </a:r>
            <a:r>
              <a:rPr lang="en-US" altLang="ja-JP" dirty="0" smtClean="0"/>
              <a:t>DV</a:t>
            </a:r>
            <a:r>
              <a:rPr lang="ja-JP" altLang="ja-JP" dirty="0" smtClean="0"/>
              <a:t>法など関連する法律を伝える。</a:t>
            </a:r>
          </a:p>
          <a:p>
            <a:endParaRPr lang="en-US" altLang="ja-JP" dirty="0" smtClean="0"/>
          </a:p>
          <a:p>
            <a:r>
              <a:rPr lang="ja-JP" altLang="ja-JP" dirty="0" smtClean="0"/>
              <a:t>（２）日本の児童福祉の仕組みを知っておきましょう</a:t>
            </a:r>
          </a:p>
          <a:p>
            <a:r>
              <a:rPr lang="ja-JP" altLang="ja-JP" dirty="0" smtClean="0"/>
              <a:t>・通告からの流れ</a:t>
            </a:r>
          </a:p>
          <a:p>
            <a:r>
              <a:rPr lang="ja-JP" altLang="en-US" dirty="0" smtClean="0"/>
              <a:t>　</a:t>
            </a:r>
            <a:r>
              <a:rPr lang="ja-JP" altLang="ja-JP" dirty="0" smtClean="0"/>
              <a:t>子ども虐待対応の手引き等から、一時保護や入所にいたるまでの仕組みを図示して解説する</a:t>
            </a:r>
            <a:endParaRPr lang="en-US" altLang="ja-JP" dirty="0" smtClean="0"/>
          </a:p>
          <a:p>
            <a:r>
              <a:rPr lang="ja-JP" altLang="ja-JP" dirty="0" smtClean="0"/>
              <a:t>　</a:t>
            </a:r>
            <a:r>
              <a:rPr lang="ja-JP" altLang="en-US" dirty="0" smtClean="0"/>
              <a:t>★別紙参照　</a:t>
            </a:r>
            <a:r>
              <a:rPr lang="ja-JP" altLang="ja-JP" dirty="0" smtClean="0"/>
              <a:t>例１　対応の流れ（厚労省行政報告より）</a:t>
            </a:r>
            <a:endParaRPr lang="en-US" altLang="ja-JP" dirty="0" smtClean="0"/>
          </a:p>
          <a:p>
            <a:r>
              <a:rPr lang="ja-JP" altLang="en-US" dirty="0" smtClean="0"/>
              <a:t>　　　　　　 　　　</a:t>
            </a:r>
            <a:r>
              <a:rPr lang="ja-JP" altLang="ja-JP" dirty="0" smtClean="0"/>
              <a:t>例２　子ども虐待対応ガイドブックより</a:t>
            </a:r>
          </a:p>
          <a:p>
            <a:r>
              <a:rPr lang="ja-JP" altLang="ja-JP" dirty="0" smtClean="0"/>
              <a:t>　</a:t>
            </a:r>
          </a:p>
          <a:p>
            <a:r>
              <a:rPr lang="ja-JP" altLang="ja-JP" dirty="0" smtClean="0"/>
              <a:t>・社会的養護（狭義）の概略を伝える </a:t>
            </a:r>
          </a:p>
          <a:p>
            <a:r>
              <a:rPr lang="ja-JP" altLang="en-US" dirty="0" smtClean="0"/>
              <a:t>　★別紙参照</a:t>
            </a:r>
            <a:endParaRPr lang="en-US" altLang="ja-JP" dirty="0" smtClean="0"/>
          </a:p>
          <a:p>
            <a:r>
              <a:rPr lang="en-US" altLang="ja-JP" dirty="0" smtClean="0"/>
              <a:t> </a:t>
            </a:r>
          </a:p>
          <a:p>
            <a:r>
              <a:rPr lang="ja-JP" altLang="ja-JP" dirty="0" smtClean="0"/>
              <a:t>・虐待の発生予防のための施策</a:t>
            </a:r>
          </a:p>
          <a:p>
            <a:r>
              <a:rPr lang="ja-JP" altLang="en-US" dirty="0" smtClean="0"/>
              <a:t>　</a:t>
            </a:r>
            <a:r>
              <a:rPr lang="ja-JP" altLang="ja-JP" dirty="0" smtClean="0"/>
              <a:t>厚労省の行政報告、母子保健施策に目を通し、養育支援の必要な過程への妊娠期から出産、育児への施策と、市町村、児相、児童福祉施設の役割をおさえ、説明すること。</a:t>
            </a:r>
          </a:p>
          <a:p>
            <a:r>
              <a:rPr lang="ja-JP" altLang="ja-JP" dirty="0" smtClean="0"/>
              <a:t>　</a:t>
            </a:r>
            <a:r>
              <a:rPr lang="ja-JP" altLang="en-US" dirty="0" smtClean="0"/>
              <a:t>★別紙参照</a:t>
            </a:r>
            <a:endParaRPr lang="ja-JP" altLang="ja-JP" dirty="0" smtClean="0"/>
          </a:p>
          <a:p>
            <a:r>
              <a:rPr lang="en-US" altLang="ja-JP" dirty="0" smtClean="0"/>
              <a:t> </a:t>
            </a:r>
            <a:endParaRPr lang="ja-JP" altLang="ja-JP" dirty="0" smtClean="0"/>
          </a:p>
          <a:p>
            <a:r>
              <a:rPr lang="ja-JP" altLang="ja-JP" dirty="0" smtClean="0"/>
              <a:t>・市区町村の「要保護児童対策地域協議会」、「支援拠点事業」、「子育て世代包括支援センター」に関する当該地域の現状を</a:t>
            </a:r>
            <a:r>
              <a:rPr lang="ja-JP" altLang="en-US" dirty="0" smtClean="0"/>
              <a:t>押さえ</a:t>
            </a:r>
            <a:r>
              <a:rPr lang="ja-JP" altLang="ja-JP" dirty="0" smtClean="0"/>
              <a:t>伝えること。</a:t>
            </a:r>
          </a:p>
          <a:p>
            <a:r>
              <a:rPr lang="en-US" altLang="ja-JP" dirty="0" smtClean="0"/>
              <a:t> </a:t>
            </a:r>
            <a:endParaRPr lang="ja-JP" altLang="ja-JP" dirty="0" smtClean="0"/>
          </a:p>
          <a:p>
            <a:pPr lvl="0"/>
            <a:r>
              <a:rPr lang="en-US" altLang="ja-JP" dirty="0" smtClean="0"/>
              <a:t>※</a:t>
            </a:r>
            <a:r>
              <a:rPr lang="ja-JP" altLang="ja-JP" dirty="0" smtClean="0"/>
              <a:t>児童福祉法の改正により施策は大きく動くので、常に新しい動きをおさえ、正しく説明すること。</a:t>
            </a:r>
            <a:r>
              <a:rPr lang="en-US" altLang="ja-JP" dirty="0" smtClean="0"/>
              <a:t/>
            </a:r>
            <a:br>
              <a:rPr lang="en-US" altLang="ja-JP" dirty="0" smtClean="0"/>
            </a:br>
            <a:endParaRPr lang="ja-JP" altLang="ja-JP" dirty="0" smtClean="0"/>
          </a:p>
          <a:p>
            <a:r>
              <a:rPr lang="en-US" altLang="ja-JP" dirty="0" smtClean="0"/>
              <a:t/>
            </a:r>
            <a:br>
              <a:rPr lang="en-US" altLang="ja-JP" dirty="0" smtClean="0"/>
            </a:br>
            <a:r>
              <a:rPr lang="en-US" altLang="ja-JP" dirty="0" smtClean="0"/>
              <a:t> </a:t>
            </a:r>
            <a:endParaRPr lang="ja-JP" altLang="ja-JP" dirty="0" smtClean="0"/>
          </a:p>
          <a:p>
            <a:endParaRPr lang="ja-JP" altLang="ja-JP" dirty="0" smtClean="0"/>
          </a:p>
          <a:p>
            <a:endParaRPr lang="ja-JP" altLang="en-US" dirty="0"/>
          </a:p>
        </p:txBody>
      </p:sp>
      <p:sp>
        <p:nvSpPr>
          <p:cNvPr id="4" name="スライド番号プレースホルダー 3"/>
          <p:cNvSpPr>
            <a:spLocks noGrp="1"/>
          </p:cNvSpPr>
          <p:nvPr>
            <p:ph type="sldNum" sz="quarter" idx="10"/>
          </p:nvPr>
        </p:nvSpPr>
        <p:spPr/>
        <p:txBody>
          <a:bodyPr/>
          <a:lstStyle/>
          <a:p>
            <a:fld id="{CABAE952-FC7A-452B-B5B7-1FBE8DE792A8}" type="slidenum">
              <a:rPr lang="ja-JP" altLang="en-US" smtClean="0"/>
              <a:pPr/>
              <a:t>51</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7129530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dirty="0" smtClean="0"/>
              <a:t>（１）児童虐待の現状をおさえましょう</a:t>
            </a:r>
          </a:p>
          <a:p>
            <a:r>
              <a:rPr lang="ja-JP" altLang="en-US" dirty="0" smtClean="0"/>
              <a:t>　</a:t>
            </a:r>
            <a:r>
              <a:rPr lang="ja-JP" altLang="ja-JP" dirty="0" smtClean="0"/>
              <a:t>政府統計の総合窓口を調べ、最新の情報を入手して資料を作成し、説明する</a:t>
            </a:r>
            <a:r>
              <a:rPr lang="ja-JP" altLang="en-US" dirty="0" smtClean="0"/>
              <a:t>。</a:t>
            </a:r>
            <a:endParaRPr lang="ja-JP" altLang="ja-JP" dirty="0" smtClean="0"/>
          </a:p>
          <a:p>
            <a:r>
              <a:rPr lang="ja-JP" altLang="ja-JP" dirty="0" smtClean="0"/>
              <a:t>・</a:t>
            </a:r>
            <a:r>
              <a:rPr lang="en-US" altLang="ja-JP" dirty="0" smtClean="0">
                <a:hlinkClick r:id="rId3"/>
              </a:rPr>
              <a:t>http://www.e-stat.go.jp/SG1/estat/GL08020103.do?_toGL08020103_&amp;listID=000001165626&amp;requestSender=dsearch</a:t>
            </a:r>
            <a:endParaRPr lang="ja-JP" altLang="ja-JP" dirty="0" smtClean="0"/>
          </a:p>
          <a:p>
            <a:endParaRPr lang="en-US" altLang="ja-JP" dirty="0" smtClean="0"/>
          </a:p>
          <a:p>
            <a:r>
              <a:rPr lang="ja-JP" altLang="ja-JP" dirty="0" smtClean="0"/>
              <a:t>会議資料から情報を入手する</a:t>
            </a:r>
          </a:p>
          <a:p>
            <a:r>
              <a:rPr lang="ja-JP" altLang="ja-JP" dirty="0" smtClean="0"/>
              <a:t>・</a:t>
            </a:r>
            <a:r>
              <a:rPr lang="en-US" altLang="ja-JP" dirty="0" smtClean="0">
                <a:hlinkClick r:id="rId4"/>
              </a:rPr>
              <a:t>http://www.mhlw.go.jp/stf/shingi/other-koyou.html?tid=129064</a:t>
            </a:r>
            <a:endParaRPr lang="ja-JP" altLang="ja-JP" dirty="0" smtClean="0"/>
          </a:p>
          <a:p>
            <a:r>
              <a:rPr lang="ja-JP" altLang="ja-JP" dirty="0" smtClean="0"/>
              <a:t>・児童相談所と市区町村の児童虐待相談対応件数</a:t>
            </a:r>
          </a:p>
          <a:p>
            <a:r>
              <a:rPr lang="ja-JP" altLang="ja-JP" dirty="0" smtClean="0"/>
              <a:t>　</a:t>
            </a:r>
            <a:r>
              <a:rPr lang="ja-JP" altLang="en-US" dirty="0" smtClean="0"/>
              <a:t>★別紙参照</a:t>
            </a:r>
            <a:endParaRPr lang="ja-JP" altLang="ja-JP" dirty="0" smtClean="0"/>
          </a:p>
          <a:p>
            <a:r>
              <a:rPr lang="ja-JP" altLang="ja-JP" dirty="0" smtClean="0"/>
              <a:t>・虐待による死亡事例</a:t>
            </a:r>
          </a:p>
          <a:p>
            <a:r>
              <a:rPr lang="ja-JP" altLang="ja-JP" dirty="0" smtClean="0"/>
              <a:t>　子ども虐待による死亡事例等の検証結果（第１２次報告）等について（社会保障審議会児童部会児童虐待等要保護事例の検証に関する専門委員会）を読み、ケースの特徴等を説明する。報告書は毎年発刊されます。常に新しい報告に目を通すこと。</a:t>
            </a:r>
          </a:p>
          <a:p>
            <a:r>
              <a:rPr lang="ja-JP" altLang="en-US" dirty="0" smtClean="0"/>
              <a:t>　</a:t>
            </a:r>
            <a:r>
              <a:rPr lang="en-US" altLang="ja-JP" dirty="0" smtClean="0">
                <a:hlinkClick r:id="rId5"/>
              </a:rPr>
              <a:t>http://www.mhlw.go.jp/stf/seisakunitsuite/bunya/0000099920.html</a:t>
            </a:r>
            <a:endParaRPr lang="ja-JP" altLang="ja-JP" dirty="0" smtClean="0"/>
          </a:p>
          <a:p>
            <a:r>
              <a:rPr lang="ja-JP" altLang="ja-JP" dirty="0" smtClean="0"/>
              <a:t>　</a:t>
            </a:r>
            <a:r>
              <a:rPr lang="ja-JP" altLang="en-US" dirty="0" smtClean="0"/>
              <a:t>★別紙参照</a:t>
            </a:r>
            <a:endParaRPr lang="ja-JP" altLang="ja-JP" dirty="0" smtClean="0"/>
          </a:p>
          <a:p>
            <a:r>
              <a:rPr lang="ja-JP" altLang="ja-JP" dirty="0" smtClean="0"/>
              <a:t>・社会的養護児童の</a:t>
            </a:r>
            <a:r>
              <a:rPr lang="ja-JP" altLang="en-US" dirty="0" smtClean="0"/>
              <a:t>中</a:t>
            </a:r>
            <a:r>
              <a:rPr lang="ja-JP" altLang="ja-JP" dirty="0" smtClean="0"/>
              <a:t>での被虐待児の割合</a:t>
            </a:r>
          </a:p>
          <a:p>
            <a:r>
              <a:rPr lang="ja-JP" altLang="ja-JP" dirty="0" smtClean="0"/>
              <a:t>　</a:t>
            </a:r>
            <a:r>
              <a:rPr lang="ja-JP" altLang="en-US" dirty="0" smtClean="0"/>
              <a:t>★別紙参照</a:t>
            </a:r>
            <a:endParaRPr lang="ja-JP" altLang="ja-JP" dirty="0" smtClean="0"/>
          </a:p>
          <a:p>
            <a:r>
              <a:rPr lang="en-US" altLang="ja-JP" dirty="0" smtClean="0"/>
              <a:t> </a:t>
            </a:r>
            <a:endParaRPr lang="ja-JP" altLang="ja-JP" dirty="0" smtClean="0"/>
          </a:p>
          <a:p>
            <a:r>
              <a:rPr lang="ja-JP" altLang="ja-JP" dirty="0" smtClean="0"/>
              <a:t>（２）家族の現状をおさえましょう</a:t>
            </a:r>
          </a:p>
          <a:p>
            <a:r>
              <a:rPr lang="ja-JP" altLang="en-US" dirty="0" smtClean="0"/>
              <a:t>・</a:t>
            </a:r>
            <a:r>
              <a:rPr lang="ja-JP" altLang="ja-JP" dirty="0" smtClean="0"/>
              <a:t>子どもの貧困率など、子育てに影響を与える社会問題について、資料や文献にあたり概要を説明する。</a:t>
            </a:r>
          </a:p>
          <a:p>
            <a:r>
              <a:rPr lang="ja-JP" altLang="ja-JP" dirty="0" smtClean="0"/>
              <a:t>　妊娠と出産に関する状況（妊婦の年齢、中絶数）、子どもの貧困に関する現状、</a:t>
            </a:r>
            <a:r>
              <a:rPr lang="en-US" altLang="ja-JP" dirty="0" smtClean="0"/>
              <a:t>DV</a:t>
            </a:r>
            <a:r>
              <a:rPr lang="ja-JP" altLang="ja-JP" dirty="0" smtClean="0"/>
              <a:t>の現状、離婚率と単親家庭</a:t>
            </a:r>
            <a:r>
              <a:rPr lang="ja-JP" altLang="en-US" dirty="0" smtClean="0"/>
              <a:t>および</a:t>
            </a:r>
            <a:r>
              <a:rPr lang="ja-JP" altLang="ja-JP" dirty="0" smtClean="0"/>
              <a:t>ステップファミリーの現状、居所不明児童や無戸籍児童の実態、産後うつ発症率、自殺の現状、その他</a:t>
            </a:r>
          </a:p>
          <a:p>
            <a:endParaRPr lang="en-US" altLang="ja-JP" dirty="0" smtClean="0"/>
          </a:p>
          <a:p>
            <a:r>
              <a:rPr lang="ja-JP" altLang="en-US" dirty="0" smtClean="0"/>
              <a:t>・</a:t>
            </a:r>
            <a:r>
              <a:rPr lang="ja-JP" altLang="ja-JP" dirty="0" smtClean="0"/>
              <a:t>死亡事例の検証報告で見出されている家族の特徴</a:t>
            </a:r>
          </a:p>
          <a:p>
            <a:r>
              <a:rPr lang="ja-JP" altLang="ja-JP" dirty="0" smtClean="0"/>
              <a:t>　先述の子ども虐待による死亡事例等の検証結果（第１２次報告）をおさえること</a:t>
            </a:r>
          </a:p>
          <a:p>
            <a:r>
              <a:rPr lang="ja-JP" altLang="ja-JP" dirty="0" smtClean="0"/>
              <a:t>　</a:t>
            </a:r>
            <a:r>
              <a:rPr lang="en-US" altLang="ja-JP" dirty="0" smtClean="0">
                <a:hlinkClick r:id="rId5"/>
              </a:rPr>
              <a:t>http://www.mhlw.go.jp/stf/seisakunitsuite/bunya/0000099920.html</a:t>
            </a:r>
            <a:endParaRPr lang="en-US" altLang="ja-JP" dirty="0" smtClean="0"/>
          </a:p>
          <a:p>
            <a:endParaRPr lang="en-US" altLang="ja-JP" dirty="0" smtClean="0"/>
          </a:p>
          <a:p>
            <a:r>
              <a:rPr lang="ja-JP" altLang="en-US" dirty="0" smtClean="0"/>
              <a:t>・</a:t>
            </a:r>
            <a:r>
              <a:rPr lang="ja-JP" altLang="ja-JP" dirty="0" smtClean="0"/>
              <a:t>家族の抱えた虐待のリスク要因</a:t>
            </a:r>
          </a:p>
          <a:p>
            <a:r>
              <a:rPr lang="ja-JP" altLang="ja-JP" dirty="0" smtClean="0"/>
              <a:t>　様々なリスクが指摘されている。リスクがあれば虐待があるとする判断は妥当ではない。リスクが重なることで、虐待発生の可能性が高まるという認識が必要。またリスクに対して何らかの手立てがなされているかなど、リスクの低減につながる補償因子を見出す視点が重要であることも言及すること。</a:t>
            </a:r>
          </a:p>
          <a:p>
            <a:r>
              <a:rPr lang="ja-JP" altLang="ja-JP" dirty="0" smtClean="0"/>
              <a:t>　①家族が抱えたリスクとして</a:t>
            </a:r>
          </a:p>
          <a:p>
            <a:r>
              <a:rPr lang="ja-JP" altLang="ja-JP" dirty="0" smtClean="0"/>
              <a:t>　・経済的困窮</a:t>
            </a:r>
          </a:p>
          <a:p>
            <a:r>
              <a:rPr lang="ja-JP" altLang="ja-JP" dirty="0" smtClean="0"/>
              <a:t>　・家族の孤立、単親家庭の孤立</a:t>
            </a:r>
          </a:p>
          <a:p>
            <a:r>
              <a:rPr lang="ja-JP" altLang="ja-JP" dirty="0" smtClean="0"/>
              <a:t>　・家庭内の不和、</a:t>
            </a:r>
            <a:r>
              <a:rPr lang="en-US" altLang="ja-JP" dirty="0" smtClean="0"/>
              <a:t>DV</a:t>
            </a:r>
            <a:endParaRPr lang="ja-JP" altLang="ja-JP" dirty="0" smtClean="0"/>
          </a:p>
          <a:p>
            <a:r>
              <a:rPr lang="ja-JP" altLang="ja-JP" dirty="0" smtClean="0"/>
              <a:t>　・ステップファミリーにおける新たな親子関係構築に対する理解やサポートのなさ</a:t>
            </a:r>
          </a:p>
          <a:p>
            <a:r>
              <a:rPr lang="ja-JP" altLang="ja-JP" dirty="0" smtClean="0"/>
              <a:t>　・親以外の家族成員の疾病、障害、問題行動など、子育ての負担を高めてしまう家族成員の要因</a:t>
            </a:r>
          </a:p>
          <a:p>
            <a:r>
              <a:rPr lang="ja-JP" altLang="ja-JP" dirty="0" smtClean="0"/>
              <a:t>　・その他</a:t>
            </a:r>
          </a:p>
          <a:p>
            <a:r>
              <a:rPr lang="ja-JP" altLang="ja-JP" dirty="0" smtClean="0"/>
              <a:t>　②親の抱えたリスク</a:t>
            </a:r>
          </a:p>
          <a:p>
            <a:r>
              <a:rPr lang="ja-JP" altLang="ja-JP" dirty="0" smtClean="0"/>
              <a:t>　・親の精神疾患（産後うつ、統合失調症、</a:t>
            </a:r>
            <a:r>
              <a:rPr lang="en-US" altLang="ja-JP" dirty="0" smtClean="0"/>
              <a:t>PTSD</a:t>
            </a:r>
            <a:r>
              <a:rPr lang="ja-JP" altLang="ja-JP" dirty="0" err="1" smtClean="0"/>
              <a:t>、</a:t>
            </a:r>
            <a:r>
              <a:rPr lang="ja-JP" altLang="ja-JP" dirty="0" smtClean="0"/>
              <a:t>発達障害等）、性格的偏り（人格障害）、嗜癖</a:t>
            </a:r>
          </a:p>
          <a:p>
            <a:r>
              <a:rPr lang="ja-JP" altLang="ja-JP" dirty="0" smtClean="0"/>
              <a:t>　・親の精神的な未熟さ、養育に関する知識等のなさ</a:t>
            </a:r>
          </a:p>
          <a:p>
            <a:r>
              <a:rPr lang="ja-JP" altLang="ja-JP" dirty="0" smtClean="0"/>
              <a:t>　・望まない妊娠</a:t>
            </a:r>
          </a:p>
          <a:p>
            <a:r>
              <a:rPr lang="ja-JP" altLang="ja-JP" dirty="0" smtClean="0"/>
              <a:t>　・子育てに対する誤った認識</a:t>
            </a:r>
          </a:p>
          <a:p>
            <a:r>
              <a:rPr lang="ja-JP" altLang="ja-JP" dirty="0" smtClean="0"/>
              <a:t>　・過去の被虐待体験、いじめ体験など</a:t>
            </a:r>
          </a:p>
          <a:p>
            <a:r>
              <a:rPr lang="ja-JP" altLang="ja-JP" dirty="0" smtClean="0"/>
              <a:t>　・親の行政サービス等に対する不信</a:t>
            </a:r>
          </a:p>
          <a:p>
            <a:r>
              <a:rPr lang="ja-JP" altLang="ja-JP" dirty="0" smtClean="0"/>
              <a:t>　・その他</a:t>
            </a:r>
          </a:p>
          <a:p>
            <a:r>
              <a:rPr lang="ja-JP" altLang="ja-JP" dirty="0" smtClean="0"/>
              <a:t>　③地域の抱えたリスク</a:t>
            </a:r>
          </a:p>
          <a:p>
            <a:r>
              <a:rPr lang="ja-JP" altLang="ja-JP" dirty="0" smtClean="0"/>
              <a:t>　・子育てに関心の低い地域　</a:t>
            </a:r>
          </a:p>
          <a:p>
            <a:r>
              <a:rPr lang="ja-JP" altLang="ja-JP" dirty="0" smtClean="0"/>
              <a:t>　・子育てをサポートする資源の少なさ</a:t>
            </a:r>
          </a:p>
          <a:p>
            <a:r>
              <a:rPr lang="ja-JP" altLang="en-US" dirty="0" smtClean="0"/>
              <a:t>　</a:t>
            </a:r>
            <a:r>
              <a:rPr lang="ja-JP" altLang="ja-JP" dirty="0" smtClean="0"/>
              <a:t>・問題のある家族や子どもを排除しようとする</a:t>
            </a:r>
          </a:p>
          <a:p>
            <a:r>
              <a:rPr lang="ja-JP" altLang="en-US" dirty="0" smtClean="0"/>
              <a:t>　</a:t>
            </a:r>
            <a:r>
              <a:rPr lang="ja-JP" altLang="ja-JP" dirty="0" smtClean="0"/>
              <a:t>・その他</a:t>
            </a:r>
            <a:endParaRPr lang="ja-JP" altLang="ja-JP" dirty="0"/>
          </a:p>
        </p:txBody>
      </p:sp>
      <p:sp>
        <p:nvSpPr>
          <p:cNvPr id="4" name="スライド番号プレースホルダー 3"/>
          <p:cNvSpPr>
            <a:spLocks noGrp="1"/>
          </p:cNvSpPr>
          <p:nvPr>
            <p:ph type="sldNum" sz="quarter" idx="10"/>
          </p:nvPr>
        </p:nvSpPr>
        <p:spPr/>
        <p:txBody>
          <a:bodyPr/>
          <a:lstStyle/>
          <a:p>
            <a:fld id="{CABAE952-FC7A-452B-B5B7-1FBE8DE792A8}" type="slidenum">
              <a:rPr lang="ja-JP" altLang="en-US" smtClean="0"/>
              <a:pPr/>
              <a:t>52</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8232295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a:t>
            </a:r>
            <a:r>
              <a:rPr lang="ja-JP" altLang="ja-JP" dirty="0" smtClean="0"/>
              <a:t>１）</a:t>
            </a:r>
            <a:r>
              <a:rPr lang="ja-JP" altLang="en-US" dirty="0" smtClean="0"/>
              <a:t>乳幼児の生活は、子ども個々の発達に応じて意図的に整えていくことが大切です。</a:t>
            </a:r>
            <a:endParaRPr lang="en-US" altLang="ja-JP" dirty="0" smtClean="0"/>
          </a:p>
          <a:p>
            <a:r>
              <a:rPr lang="ja-JP" altLang="en-US" dirty="0" smtClean="0"/>
              <a:t>〇睡眠</a:t>
            </a:r>
            <a:endParaRPr lang="en-US" altLang="ja-JP" dirty="0" smtClean="0"/>
          </a:p>
          <a:p>
            <a:r>
              <a:rPr lang="ja-JP" altLang="en-US" dirty="0" smtClean="0"/>
              <a:t>・生まれたばかりの赤ちゃんはほとんど一日中眠って過ごします。空腹とおむつの汚れと、少しの不快感と少しの甘えで泣き、生理的欲求が満たされればまたすぐ眠り始めます。はじめは、昼夜の区別のないような生活を過ごし、しだいに昼間の目覚めの時間が長くなり、やがて昼夜の生活が形作られていきます。心地よい眠りが機嫌のよい目覚めをもたらし、生き生きとした心の働きが外界へ向かって活動を始めるようになります。午睡も</a:t>
            </a:r>
            <a:r>
              <a:rPr lang="en-US" altLang="ja-JP" dirty="0" smtClean="0"/>
              <a:t>1</a:t>
            </a:r>
            <a:r>
              <a:rPr lang="ja-JP" altLang="en-US" dirty="0" smtClean="0"/>
              <a:t>歳ころで午前午後の</a:t>
            </a:r>
            <a:r>
              <a:rPr lang="en-US" altLang="ja-JP" dirty="0" smtClean="0"/>
              <a:t>2</a:t>
            </a:r>
            <a:r>
              <a:rPr lang="ja-JP" altLang="en-US" dirty="0" smtClean="0"/>
              <a:t>回寝から、しだいに</a:t>
            </a:r>
            <a:r>
              <a:rPr lang="en-US" altLang="ja-JP" dirty="0" smtClean="0"/>
              <a:t>1</a:t>
            </a:r>
            <a:r>
              <a:rPr lang="ja-JP" altLang="en-US" dirty="0" smtClean="0"/>
              <a:t>回寝にまとまっていきます。しかし、睡眠には個人差があり、寝つきの良い子、ひとしきり泣き騒ぐ子などさまざまです。養育者は快く就眠できるように心を配ります。また、寝室やベッド、寝具などの環境にも配慮が必要です。</a:t>
            </a:r>
            <a:endParaRPr lang="en-US" altLang="ja-JP" dirty="0" smtClean="0"/>
          </a:p>
          <a:p>
            <a:r>
              <a:rPr lang="ja-JP" altLang="en-US" dirty="0" smtClean="0"/>
              <a:t>〇栄養</a:t>
            </a:r>
            <a:endParaRPr lang="en-US" altLang="ja-JP" dirty="0" smtClean="0"/>
          </a:p>
          <a:p>
            <a:r>
              <a:rPr lang="ja-JP" altLang="en-US" dirty="0" smtClean="0"/>
              <a:t>・乳児期の栄養は、もっとも基本的な命の保障のために必要なものであり、順調な発育・発達に大きく影響しますので重要です。授乳から離乳食、そして幼児食への移行まで、個人差に留意しながら支援のポイントを押さえて進めていきます。</a:t>
            </a:r>
            <a:endParaRPr lang="en-US" altLang="ja-JP" dirty="0" smtClean="0"/>
          </a:p>
          <a:p>
            <a:r>
              <a:rPr lang="ja-JP" altLang="en-US" dirty="0" smtClean="0"/>
              <a:t>〇排泄</a:t>
            </a:r>
            <a:endParaRPr lang="en-US" altLang="ja-JP" dirty="0" smtClean="0"/>
          </a:p>
          <a:p>
            <a:r>
              <a:rPr lang="ja-JP" altLang="en-US" dirty="0" smtClean="0"/>
              <a:t>・生まれたばかりの赤ちゃんは、授乳とおむつ交換、沐浴、睡眠がほとんど生活のすべてを占めます。多量に水分（栄養）を摂取し、多量に排泄します。排泄が自律するまでおむつを使用し、養育者が介助し、適切な発達段階で、自律に向けたトイレットトレーニングが行われます。おむつ交換をされることで、乳児は不快な状態から快の気分をもたらせられます。また、養育者にとっては、健康状態の把握のためにも、便の性状、回数、尿の状態などを観察する必要があります。</a:t>
            </a:r>
            <a:endParaRPr lang="en-US" altLang="ja-JP" dirty="0" smtClean="0"/>
          </a:p>
          <a:p>
            <a:r>
              <a:rPr lang="ja-JP" altLang="en-US" dirty="0" smtClean="0"/>
              <a:t>〇沐浴</a:t>
            </a:r>
            <a:endParaRPr lang="en-US" altLang="ja-JP" dirty="0" smtClean="0"/>
          </a:p>
          <a:p>
            <a:r>
              <a:rPr lang="ja-JP" altLang="en-US" dirty="0" smtClean="0"/>
              <a:t>・新陳代謝の旺盛な乳児には、毎日の沐浴は欠かせません。沐浴・入浴は、清潔を保つために、夏場は汗疹予防のためにも、沐浴以外にもシャワーや行水をまめに行うことも効果的です。入浴は、子どもと養育者のスキンシップの場でもあります。一緒に入り、ゆっくりと遊びながらの楽しい入浴は、子どもたちの歓声と笑い声が響いてきます。</a:t>
            </a:r>
            <a:endParaRPr lang="en-US" altLang="ja-JP" dirty="0" smtClean="0"/>
          </a:p>
          <a:p>
            <a:r>
              <a:rPr lang="ja-JP" altLang="en-US" dirty="0" smtClean="0"/>
              <a:t>・歯磨きも、食後の習慣として定着させたいものです。食後の水分摂取だけでもずいぶん効果があります。</a:t>
            </a:r>
            <a:endParaRPr lang="en-US" altLang="ja-JP" dirty="0" smtClean="0"/>
          </a:p>
          <a:p>
            <a:r>
              <a:rPr lang="ja-JP" altLang="en-US" dirty="0" smtClean="0"/>
              <a:t>・衣類は、寒暖の状態に適した枚数と厚さを考慮し、活動を阻害せず、清潔を保ち、肌に刺激のないような綿素材が適切です。さらに上衣は保温性のあるものにします。厚着は好ましくなく、極端な薄着も健康的ではありません。年長児になると、衣類の着脱も行うようになるため、着脱しやすいものを準備します。衣類は個別化し、個人的に収納し、自分で取り出せるように区別しておくと、喜んで好みの衣類を出して着たり、お片づけをしたりするようになります。</a:t>
            </a:r>
            <a:endParaRPr lang="en-US" altLang="ja-JP" dirty="0" smtClean="0"/>
          </a:p>
          <a:p>
            <a:r>
              <a:rPr lang="ja-JP" altLang="en-US" dirty="0" smtClean="0"/>
              <a:t>〇遊び</a:t>
            </a:r>
            <a:endParaRPr lang="en-US" altLang="ja-JP" dirty="0" smtClean="0"/>
          </a:p>
          <a:p>
            <a:r>
              <a:rPr lang="ja-JP" altLang="en-US" dirty="0" smtClean="0"/>
              <a:t>・乳幼児にとっての生活は、生理的欲求の充足と遊びがすべてといえます。なかでも「遊び」は主体的で自由な心の意欲から生じたものであることが望ましいのです。子どもたちは、遊びを通じて、運動能力、知的発達、手指の操作などを高めていきます。また、探索心、好奇心を満たし、生き生きと充実して遊ぶことは、精神の健康の維持にも役立ちます。しかし意欲はあっても、自ら行動して遊び相手の人間（特に養育者）や、遊びの道具を獲得する能力の低い年齢である乳幼児のとっては、遊びを豊かにするために、養育者が対応できる機会を逃さず適切にはたらきかけをすること、環境的刺激</a:t>
            </a:r>
            <a:r>
              <a:rPr lang="en-US" altLang="ja-JP" dirty="0" smtClean="0"/>
              <a:t>(</a:t>
            </a:r>
            <a:r>
              <a:rPr lang="ja-JP" altLang="en-US" dirty="0" smtClean="0"/>
              <a:t>遊具、玩具など）を与えることが遊びの発展に必要であり、意図的に遊びの機会や素材を準備することが大切になります。</a:t>
            </a:r>
            <a:endParaRPr lang="en-US" altLang="ja-JP" dirty="0" smtClean="0"/>
          </a:p>
          <a:p>
            <a:r>
              <a:rPr lang="ja-JP" altLang="en-US" dirty="0" smtClean="0"/>
              <a:t>・社会資源を活用して、外出や外泊、近隣の散歩や買い物などをすることも大きな楽しみで、多大な刺激となります。とくに散歩は、毎日の生活に欠かせないもので、健康増進とともに好奇心や探索心を満たしてくれます。</a:t>
            </a:r>
            <a:endParaRPr lang="en-US" altLang="ja-JP" dirty="0" smtClean="0"/>
          </a:p>
          <a:p>
            <a:endParaRPr lang="en-US" altLang="ja-JP" dirty="0" smtClean="0"/>
          </a:p>
          <a:p>
            <a:r>
              <a:rPr lang="ja-JP" altLang="en-US" dirty="0" smtClean="0"/>
              <a:t>（２）一日の流れ</a:t>
            </a:r>
            <a:endParaRPr lang="en-US" altLang="ja-JP" dirty="0" smtClean="0"/>
          </a:p>
          <a:p>
            <a:r>
              <a:rPr lang="ja-JP" altLang="en-US" dirty="0" smtClean="0"/>
              <a:t>・一日一日の養育支援は日課によって展開されます。</a:t>
            </a:r>
            <a:endParaRPr lang="en-US" altLang="ja-JP" dirty="0" smtClean="0"/>
          </a:p>
          <a:p>
            <a:r>
              <a:rPr lang="ja-JP" altLang="en-US" dirty="0" smtClean="0"/>
              <a:t>・これは時間的な流れではなく、一人ひとりの子どもの「目覚めている」「眠っている」といった明確な生理的状態に応じて食事、排泄、睡眠、清潔、衣類の着脱動作など生活習慣を位置づけていくことであり、一日の流れは子どもにとって連続したものです。</a:t>
            </a:r>
            <a:endParaRPr lang="en-US" altLang="ja-JP" dirty="0" smtClean="0"/>
          </a:p>
          <a:p>
            <a:r>
              <a:rPr lang="ja-JP" altLang="en-US" dirty="0" smtClean="0"/>
              <a:t>・固定的な時間の流れではなく、子どもの心身の状態（例えば、健康児、病児，障害児であること）や入所直後か退所前かによって考慮され、また月齢差や季節によっても一日の流れが違ってくることに留意します。</a:t>
            </a:r>
            <a:endParaRPr lang="en-US" altLang="ja-JP" dirty="0" smtClean="0"/>
          </a:p>
          <a:p>
            <a:r>
              <a:rPr lang="ja-JP" altLang="en-US" dirty="0" smtClean="0"/>
              <a:t>・日課は子どもの発達や要求にそった自律生活をおくるためにも、発達の状態を考慮し、一律の生活を押し付けない柔軟な日課が望ましいのです。</a:t>
            </a:r>
            <a:endParaRPr lang="en-US" altLang="ja-JP" dirty="0" smtClean="0"/>
          </a:p>
          <a:p>
            <a:r>
              <a:rPr lang="ja-JP" altLang="en-US" dirty="0" smtClean="0"/>
              <a:t>・日々の日課は義務的に送るのではなく、子どもたちの生活の流れのなかで、養育する職員がかかわり生活を共にする日課としたいものです。</a:t>
            </a:r>
            <a:endParaRPr lang="ja-JP" altLang="ja-JP" dirty="0"/>
          </a:p>
        </p:txBody>
      </p:sp>
      <p:sp>
        <p:nvSpPr>
          <p:cNvPr id="4" name="スライド番号プレースホルダー 3"/>
          <p:cNvSpPr>
            <a:spLocks noGrp="1"/>
          </p:cNvSpPr>
          <p:nvPr>
            <p:ph type="sldNum" sz="quarter" idx="10"/>
          </p:nvPr>
        </p:nvSpPr>
        <p:spPr/>
        <p:txBody>
          <a:bodyPr/>
          <a:lstStyle/>
          <a:p>
            <a:fld id="{CABAE952-FC7A-452B-B5B7-1FBE8DE792A8}" type="slidenum">
              <a:rPr lang="ja-JP" altLang="en-US" smtClean="0"/>
              <a:pPr/>
              <a:t>53</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766108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・乳幼児期の発達の特徴を理解しましょう。</a:t>
            </a:r>
            <a:endParaRPr lang="en-US" altLang="ja-JP" dirty="0" smtClean="0"/>
          </a:p>
          <a:p>
            <a:r>
              <a:rPr lang="ja-JP" altLang="en-US" dirty="0" smtClean="0"/>
              <a:t>　その上で、一人一人の運動発達、認知の発達、言語発達、対人関係の発達とアタッチメント、情緒の発達を理解することが必要です。</a:t>
            </a:r>
            <a:endParaRPr lang="en-US" altLang="ja-JP" dirty="0" smtClean="0"/>
          </a:p>
          <a:p>
            <a:r>
              <a:rPr lang="ja-JP" altLang="en-US" dirty="0" smtClean="0"/>
              <a:t>　発達の評価は</a:t>
            </a:r>
            <a:r>
              <a:rPr lang="en-US" altLang="ja-JP" dirty="0" smtClean="0"/>
              <a:t>DQ(</a:t>
            </a:r>
            <a:r>
              <a:rPr lang="ja-JP" altLang="en-US" dirty="0" smtClean="0"/>
              <a:t>発達指数</a:t>
            </a:r>
            <a:r>
              <a:rPr lang="en-US" altLang="ja-JP" dirty="0" smtClean="0"/>
              <a:t>)</a:t>
            </a:r>
            <a:r>
              <a:rPr lang="ja-JP" altLang="en-US" dirty="0" err="1" smtClean="0"/>
              <a:t>、</a:t>
            </a:r>
            <a:r>
              <a:rPr lang="en-US" altLang="ja-JP" dirty="0" smtClean="0"/>
              <a:t>DA(</a:t>
            </a:r>
            <a:r>
              <a:rPr lang="ja-JP" altLang="en-US" dirty="0" smtClean="0"/>
              <a:t>発達年齢）などで表現されます。</a:t>
            </a:r>
            <a:endParaRPr lang="en-US" altLang="ja-JP" dirty="0" smtClean="0"/>
          </a:p>
          <a:p>
            <a:r>
              <a:rPr lang="ja-JP" altLang="en-US" dirty="0" smtClean="0"/>
              <a:t>・・・遠城寺式・乳幼児分析的発達検査</a:t>
            </a:r>
            <a:r>
              <a:rPr lang="en-US" altLang="ja-JP" dirty="0" smtClean="0"/>
              <a:t>(</a:t>
            </a:r>
            <a:r>
              <a:rPr lang="ja-JP" altLang="en-US" dirty="0" smtClean="0"/>
              <a:t>九大小児科改訂版）、新版</a:t>
            </a:r>
            <a:r>
              <a:rPr lang="en-US" altLang="ja-JP" dirty="0" smtClean="0"/>
              <a:t>K</a:t>
            </a:r>
            <a:r>
              <a:rPr lang="ja-JP" altLang="en-US" dirty="0" smtClean="0"/>
              <a:t>式発達検査などがあり、心理職の介入が必要です。</a:t>
            </a:r>
            <a:endParaRPr lang="en-US" altLang="ja-JP" dirty="0" smtClean="0"/>
          </a:p>
          <a:p>
            <a:endParaRPr lang="en-US" altLang="ja-JP" dirty="0" smtClean="0"/>
          </a:p>
          <a:p>
            <a:r>
              <a:rPr lang="ja-JP" altLang="en-US" dirty="0" smtClean="0"/>
              <a:t>・特別なニーズを持つ子どもの発育を理解しましょう。</a:t>
            </a:r>
            <a:endParaRPr lang="en-US" altLang="ja-JP" dirty="0" smtClean="0"/>
          </a:p>
          <a:p>
            <a:endParaRPr lang="en-US" altLang="ja-JP" dirty="0" smtClean="0"/>
          </a:p>
          <a:p>
            <a:r>
              <a:rPr lang="ja-JP" altLang="en-US" dirty="0" smtClean="0"/>
              <a:t>　特別なニーズを持つ子どもとは？（改訂新版乳児院養育指針第</a:t>
            </a:r>
            <a:r>
              <a:rPr lang="en-US" altLang="ja-JP" dirty="0" smtClean="0"/>
              <a:t>3</a:t>
            </a:r>
            <a:r>
              <a:rPr lang="ja-JP" altLang="en-US" dirty="0" smtClean="0"/>
              <a:t>章第</a:t>
            </a:r>
            <a:r>
              <a:rPr lang="en-US" altLang="ja-JP" dirty="0" smtClean="0"/>
              <a:t>5</a:t>
            </a:r>
            <a:r>
              <a:rPr lang="ja-JP" altLang="en-US" dirty="0" smtClean="0"/>
              <a:t>節参照）</a:t>
            </a:r>
            <a:endParaRPr lang="en-US" altLang="ja-JP" dirty="0" smtClean="0"/>
          </a:p>
          <a:p>
            <a:r>
              <a:rPr lang="ja-JP" altLang="en-US" dirty="0" smtClean="0"/>
              <a:t>１．未熟児、低出生体重児の発育発達を理解する。小さいほど組織や器官の発達が未熟なため後遺症として発達遅滞、脳性麻痺、貧血、発育不良などを起こしやすい。</a:t>
            </a:r>
            <a:r>
              <a:rPr lang="en-US" altLang="ja-JP" dirty="0" smtClean="0"/>
              <a:t>2</a:t>
            </a:r>
            <a:r>
              <a:rPr lang="ja-JP" altLang="en-US" dirty="0" smtClean="0"/>
              <a:t>歳ぐらいまで修正月齢で表現する。</a:t>
            </a:r>
            <a:endParaRPr lang="en-US" altLang="ja-JP" dirty="0" smtClean="0"/>
          </a:p>
          <a:p>
            <a:r>
              <a:rPr lang="ja-JP" altLang="en-US" dirty="0" smtClean="0"/>
              <a:t>２．発達障害：疾患概念が変わり、従来の精神遅滞が知的能力障害に、言語障害が構音障害、吃音などを含めコミュニケーション症群に、自閉性障害、アスペルガー障害が自閉スペクトラム障害と表現され、他に注意欠如・多動症、限局性学習症、運動症群などに分類された。個々の障害の対応には専門領域の介入が必要である。</a:t>
            </a:r>
            <a:endParaRPr lang="en-US" altLang="ja-JP" dirty="0" smtClean="0"/>
          </a:p>
          <a:p>
            <a:r>
              <a:rPr lang="ja-JP" altLang="en-US" dirty="0" smtClean="0"/>
              <a:t>３．ダウン症・ダウン症候群：特有顔貌を有し、</a:t>
            </a:r>
            <a:r>
              <a:rPr lang="en-US" altLang="ja-JP" dirty="0" smtClean="0"/>
              <a:t>2</a:t>
            </a:r>
            <a:r>
              <a:rPr lang="en-US" altLang="ja-JP" dirty="0"/>
              <a:t>1</a:t>
            </a:r>
            <a:r>
              <a:rPr lang="ja-JP" altLang="en-US" dirty="0" smtClean="0"/>
              <a:t>トリソミーがあり、原因のはっきりしている精神遅滞では一番多い、心疾患、消化管奇形などの合併症が多く、手術が必要なケースが多い。最近では平均寿命が延長している。</a:t>
            </a:r>
            <a:endParaRPr lang="en-US" altLang="ja-JP" dirty="0" smtClean="0"/>
          </a:p>
          <a:p>
            <a:r>
              <a:rPr lang="ja-JP" altLang="en-US" dirty="0" smtClean="0"/>
              <a:t>４．脳性まひ児の発育：運動能力に遅れが見られる。原因は未熟児、仮死分娩、重症黄疸などであるが施設での早期の療育により発達促進の可能性あり。症状や発達に応じて哺乳方法や食事介助の検討を要する。</a:t>
            </a:r>
            <a:endParaRPr lang="en-US" altLang="ja-JP" dirty="0" smtClean="0"/>
          </a:p>
          <a:p>
            <a:r>
              <a:rPr lang="ja-JP" altLang="en-US" dirty="0" smtClean="0"/>
              <a:t>５．被虐待児・愛情遮断症候群の発育：養育環境に問題あり、栄養摂取，安心できる施設の環境での養育での改善が期待できる。</a:t>
            </a:r>
            <a:endParaRPr lang="en-US" altLang="ja-JP" dirty="0" smtClean="0"/>
          </a:p>
          <a:p>
            <a:endParaRPr lang="en-US" altLang="ja-JP" dirty="0" smtClean="0"/>
          </a:p>
          <a:p>
            <a:r>
              <a:rPr lang="ja-JP" altLang="en-US" dirty="0" smtClean="0"/>
              <a:t>・乳児検診は乳幼児の異常の早期発見を目指しており、異常が考えられる場合は、対処を専門分野のアドバイスを受けながら行う必要があります。心理職、療育センター、整形外科医、小児神経専門医、耳鼻科医などと連携します。</a:t>
            </a:r>
            <a:endParaRPr lang="ja-JP" altLang="en-US" dirty="0"/>
          </a:p>
        </p:txBody>
      </p:sp>
      <p:sp>
        <p:nvSpPr>
          <p:cNvPr id="4" name="スライド番号プレースホルダー 3"/>
          <p:cNvSpPr>
            <a:spLocks noGrp="1"/>
          </p:cNvSpPr>
          <p:nvPr>
            <p:ph type="sldNum" sz="quarter" idx="10"/>
          </p:nvPr>
        </p:nvSpPr>
        <p:spPr/>
        <p:txBody>
          <a:bodyPr/>
          <a:lstStyle/>
          <a:p>
            <a:fld id="{064D05F0-888D-4B5A-8FB1-06EBD77B0CD8}" type="slidenum">
              <a:rPr lang="ja-JP" altLang="en-US" smtClean="0"/>
              <a:pPr/>
              <a:t>54</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1524013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235249" y="3817541"/>
            <a:ext cx="6336704" cy="5976664"/>
          </a:xfrm>
        </p:spPr>
        <p:txBody>
          <a:bodyPr/>
          <a:lstStyle/>
          <a:p>
            <a:r>
              <a:rPr lang="ja-JP" altLang="ja-JP" dirty="0" smtClean="0"/>
              <a:t>○心的発達の根本原理</a:t>
            </a:r>
          </a:p>
          <a:p>
            <a:r>
              <a:rPr lang="ja-JP" altLang="ja-JP" dirty="0" smtClean="0"/>
              <a:t>　生きていくためには人生の各段階に獲得すべき心的課題があるということと、課題の獲得には順次性（前の課題が獲得されることで次の課題が獲得しやすくなる）があるということ</a:t>
            </a:r>
            <a:r>
              <a:rPr lang="ja-JP" altLang="en-US" dirty="0" smtClean="0"/>
              <a:t>を覚えておいてください。</a:t>
            </a:r>
            <a:endParaRPr lang="ja-JP" altLang="ja-JP" dirty="0" smtClean="0"/>
          </a:p>
          <a:p>
            <a:r>
              <a:rPr lang="ja-JP" altLang="ja-JP" dirty="0" smtClean="0"/>
              <a:t>　基本としてエリクソンの発達理論とボウルビィの愛着形成をおさえること</a:t>
            </a:r>
            <a:r>
              <a:rPr lang="ja-JP" altLang="en-US" dirty="0" smtClean="0"/>
              <a:t>が大切です</a:t>
            </a:r>
            <a:r>
              <a:rPr lang="ja-JP" altLang="ja-JP" dirty="0" smtClean="0"/>
              <a:t>。その他マーラーの分離</a:t>
            </a:r>
            <a:r>
              <a:rPr lang="ja-JP" altLang="en-US" dirty="0" smtClean="0"/>
              <a:t>個体</a:t>
            </a:r>
            <a:r>
              <a:rPr lang="ja-JP" altLang="ja-JP" dirty="0" smtClean="0"/>
              <a:t>化理論やスターンの情動調律の理論なども有益</a:t>
            </a:r>
            <a:r>
              <a:rPr lang="ja-JP" altLang="en-US" dirty="0" smtClean="0"/>
              <a:t>になります</a:t>
            </a:r>
            <a:r>
              <a:rPr lang="ja-JP" altLang="ja-JP" dirty="0" smtClean="0"/>
              <a:t>。講義の流れとして各理論を順に説明する方法と、乳児期と幼児期前期と分けて説明する方法があり</a:t>
            </a:r>
            <a:r>
              <a:rPr lang="ja-JP" altLang="en-US" dirty="0" smtClean="0"/>
              <a:t>ます</a:t>
            </a:r>
            <a:r>
              <a:rPr lang="ja-JP" altLang="ja-JP" dirty="0" smtClean="0"/>
              <a:t>。</a:t>
            </a:r>
          </a:p>
          <a:p>
            <a:endParaRPr lang="en-US" altLang="ja-JP" dirty="0" smtClean="0"/>
          </a:p>
          <a:p>
            <a:r>
              <a:rPr lang="ja-JP" altLang="ja-JP" dirty="0" smtClean="0"/>
              <a:t>（１）エリクソンの心理社会的発達理論</a:t>
            </a:r>
            <a:r>
              <a:rPr lang="ja-JP" altLang="en-US" dirty="0" smtClean="0"/>
              <a:t>　　</a:t>
            </a:r>
            <a:r>
              <a:rPr lang="ja-JP" altLang="en-US" dirty="0"/>
              <a:t>押</a:t>
            </a:r>
            <a:r>
              <a:rPr lang="ja-JP" altLang="en-US" dirty="0" smtClean="0"/>
              <a:t>さえる</a:t>
            </a:r>
            <a:r>
              <a:rPr lang="ja-JP" altLang="ja-JP" dirty="0" smtClean="0"/>
              <a:t>ポイント</a:t>
            </a:r>
          </a:p>
          <a:p>
            <a:r>
              <a:rPr lang="ja-JP" altLang="en-US" dirty="0" smtClean="0"/>
              <a:t>　</a:t>
            </a:r>
            <a:r>
              <a:rPr lang="ja-JP" altLang="ja-JP" dirty="0" smtClean="0"/>
              <a:t>・エリクソンのライフサイクル</a:t>
            </a:r>
          </a:p>
          <a:p>
            <a:r>
              <a:rPr lang="ja-JP" altLang="ja-JP" dirty="0" smtClean="0"/>
              <a:t>　・乳児期の発達課題　</a:t>
            </a:r>
          </a:p>
          <a:p>
            <a:r>
              <a:rPr lang="ja-JP" altLang="en-US" dirty="0" smtClean="0"/>
              <a:t>　　　◇</a:t>
            </a:r>
            <a:r>
              <a:rPr lang="ja-JP" altLang="ja-JP" dirty="0" smtClean="0"/>
              <a:t>基本的信頼感</a:t>
            </a:r>
            <a:r>
              <a:rPr lang="en-US" altLang="ja-JP" dirty="0" smtClean="0"/>
              <a:t>vs.</a:t>
            </a:r>
            <a:r>
              <a:rPr lang="ja-JP" altLang="ja-JP" dirty="0" smtClean="0"/>
              <a:t>不信感</a:t>
            </a:r>
          </a:p>
          <a:p>
            <a:r>
              <a:rPr lang="ja-JP" altLang="en-US" dirty="0" smtClean="0"/>
              <a:t>　　</a:t>
            </a:r>
            <a:r>
              <a:rPr lang="ja-JP" altLang="en-US" dirty="0"/>
              <a:t>　</a:t>
            </a:r>
            <a:r>
              <a:rPr lang="ja-JP" altLang="en-US" dirty="0" smtClean="0"/>
              <a:t>◇</a:t>
            </a:r>
            <a:r>
              <a:rPr lang="ja-JP" altLang="ja-JP" dirty="0" smtClean="0"/>
              <a:t>基本的信頼感とは：世界全体に対する安全感と信頼感、自分への信頼、希望</a:t>
            </a:r>
          </a:p>
          <a:p>
            <a:r>
              <a:rPr lang="ja-JP" altLang="en-US" dirty="0" smtClean="0"/>
              <a:t>　　　◇</a:t>
            </a:r>
            <a:r>
              <a:rPr lang="ja-JP" altLang="ja-JP" dirty="0" smtClean="0"/>
              <a:t>乳児の認知発達</a:t>
            </a:r>
            <a:r>
              <a:rPr lang="ja-JP" altLang="en-US" dirty="0" smtClean="0"/>
              <a:t>　　◇</a:t>
            </a:r>
            <a:r>
              <a:rPr lang="ja-JP" altLang="ja-JP" dirty="0" smtClean="0"/>
              <a:t>基本的信頼感を育む条件：養育者との個別的な相互的やり取り</a:t>
            </a:r>
          </a:p>
          <a:p>
            <a:r>
              <a:rPr lang="ja-JP" altLang="ja-JP" dirty="0" smtClean="0"/>
              <a:t>　・幼児期前期の発達課題</a:t>
            </a:r>
          </a:p>
          <a:p>
            <a:r>
              <a:rPr lang="ja-JP" altLang="ja-JP" dirty="0" smtClean="0"/>
              <a:t>　　　</a:t>
            </a:r>
            <a:r>
              <a:rPr lang="ja-JP" altLang="en-US" dirty="0" smtClean="0"/>
              <a:t>◇</a:t>
            </a:r>
            <a:r>
              <a:rPr lang="ja-JP" altLang="ja-JP" dirty="0" smtClean="0"/>
              <a:t>自律性</a:t>
            </a:r>
            <a:r>
              <a:rPr lang="en-US" altLang="ja-JP" dirty="0" smtClean="0"/>
              <a:t>vs.</a:t>
            </a:r>
            <a:r>
              <a:rPr lang="ja-JP" altLang="ja-JP" dirty="0" smtClean="0"/>
              <a:t>恥、疑惑</a:t>
            </a:r>
            <a:r>
              <a:rPr lang="ja-JP" altLang="en-US" dirty="0" smtClean="0"/>
              <a:t>　</a:t>
            </a:r>
            <a:r>
              <a:rPr lang="ja-JP" altLang="en-US" dirty="0"/>
              <a:t>　</a:t>
            </a:r>
            <a:r>
              <a:rPr lang="ja-JP" altLang="en-US" dirty="0" smtClean="0"/>
              <a:t>◇</a:t>
            </a:r>
            <a:r>
              <a:rPr lang="ja-JP" altLang="ja-JP" dirty="0" smtClean="0"/>
              <a:t>自律性とは</a:t>
            </a:r>
          </a:p>
          <a:p>
            <a:r>
              <a:rPr lang="ja-JP" altLang="ja-JP" dirty="0" smtClean="0"/>
              <a:t>　　　</a:t>
            </a:r>
            <a:r>
              <a:rPr lang="ja-JP" altLang="en-US" dirty="0" smtClean="0"/>
              <a:t>◇</a:t>
            </a:r>
            <a:r>
              <a:rPr lang="ja-JP" altLang="ja-JP" dirty="0" smtClean="0"/>
              <a:t>幼児期前期の子どもの状態：身体的発育、認知言語発達、情緒発達、社会性の発達</a:t>
            </a:r>
          </a:p>
          <a:p>
            <a:r>
              <a:rPr lang="ja-JP" altLang="en-US" dirty="0" smtClean="0"/>
              <a:t>　　　◇</a:t>
            </a:r>
            <a:r>
              <a:rPr lang="ja-JP" altLang="ja-JP" dirty="0" smtClean="0"/>
              <a:t>歩行の達成と万能感（自我の目覚め）</a:t>
            </a:r>
            <a:r>
              <a:rPr lang="ja-JP" altLang="en-US" dirty="0" smtClean="0"/>
              <a:t>　　◇</a:t>
            </a:r>
            <a:r>
              <a:rPr lang="ja-JP" altLang="ja-JP" dirty="0" smtClean="0"/>
              <a:t>知的好奇心と探索行動</a:t>
            </a:r>
          </a:p>
          <a:p>
            <a:r>
              <a:rPr lang="ja-JP" altLang="ja-JP" dirty="0" smtClean="0"/>
              <a:t>　　　</a:t>
            </a:r>
            <a:r>
              <a:rPr lang="ja-JP" altLang="en-US" dirty="0" smtClean="0"/>
              <a:t>◇</a:t>
            </a:r>
            <a:r>
              <a:rPr lang="ja-JP" altLang="ja-JP" dirty="0" smtClean="0"/>
              <a:t>基本的な生活習慣の獲得としつけの条件（子どもの意思の重要さ）</a:t>
            </a:r>
          </a:p>
          <a:p>
            <a:r>
              <a:rPr lang="ja-JP" altLang="ja-JP" dirty="0" smtClean="0"/>
              <a:t>　　　</a:t>
            </a:r>
            <a:r>
              <a:rPr lang="ja-JP" altLang="en-US" dirty="0" smtClean="0"/>
              <a:t>◇</a:t>
            </a:r>
            <a:r>
              <a:rPr lang="ja-JP" altLang="ja-JP" dirty="0" smtClean="0"/>
              <a:t>情緒的混乱と愛着対象にあやされることでの沈静</a:t>
            </a:r>
          </a:p>
          <a:p>
            <a:r>
              <a:rPr lang="ja-JP" altLang="ja-JP" dirty="0" smtClean="0"/>
              <a:t>　　　</a:t>
            </a:r>
            <a:r>
              <a:rPr lang="ja-JP" altLang="en-US" dirty="0" smtClean="0"/>
              <a:t>◇</a:t>
            </a:r>
            <a:r>
              <a:rPr lang="ja-JP" altLang="ja-JP" dirty="0" smtClean="0"/>
              <a:t>自律性を育む条件：</a:t>
            </a:r>
          </a:p>
          <a:p>
            <a:r>
              <a:rPr lang="ja-JP" altLang="en-US" dirty="0" smtClean="0"/>
              <a:t>　　　　　</a:t>
            </a:r>
            <a:r>
              <a:rPr lang="ja-JP" altLang="ja-JP" dirty="0" smtClean="0"/>
              <a:t>基本的な生活スキルの獲得と欲求の制御、かんしゃくの沈静と情緒的混乱の制御、</a:t>
            </a:r>
          </a:p>
          <a:p>
            <a:r>
              <a:rPr lang="ja-JP" altLang="en-US" dirty="0" smtClean="0"/>
              <a:t>　　　　　</a:t>
            </a:r>
            <a:r>
              <a:rPr lang="ja-JP" altLang="ja-JP" dirty="0" smtClean="0"/>
              <a:t>感情の言語化と情緒的混乱の整理</a:t>
            </a:r>
          </a:p>
          <a:p>
            <a:r>
              <a:rPr lang="ja-JP" altLang="en-US" dirty="0" smtClean="0"/>
              <a:t>　　　◇</a:t>
            </a:r>
            <a:r>
              <a:rPr lang="ja-JP" altLang="ja-JP" dirty="0" smtClean="0"/>
              <a:t>基盤となる愛着形成、基本的信頼感</a:t>
            </a:r>
          </a:p>
          <a:p>
            <a:r>
              <a:rPr lang="en-US" altLang="ja-JP" dirty="0" smtClean="0"/>
              <a:t> </a:t>
            </a:r>
            <a:endParaRPr lang="ja-JP" altLang="ja-JP" dirty="0" smtClean="0"/>
          </a:p>
          <a:p>
            <a:r>
              <a:rPr lang="ja-JP" altLang="ja-JP" dirty="0" smtClean="0"/>
              <a:t>（２）ボウルビィの愛着理論</a:t>
            </a:r>
            <a:r>
              <a:rPr lang="ja-JP" altLang="en-US" dirty="0" smtClean="0"/>
              <a:t>　　押さえる</a:t>
            </a:r>
            <a:r>
              <a:rPr lang="ja-JP" altLang="ja-JP" dirty="0" smtClean="0"/>
              <a:t>ポイント</a:t>
            </a:r>
          </a:p>
          <a:p>
            <a:r>
              <a:rPr lang="ja-JP" altLang="ja-JP" dirty="0" smtClean="0"/>
              <a:t>　・愛着行動とは</a:t>
            </a:r>
          </a:p>
          <a:p>
            <a:r>
              <a:rPr lang="ja-JP" altLang="ja-JP" dirty="0" smtClean="0"/>
              <a:t>　・愛着形成の条件</a:t>
            </a:r>
          </a:p>
          <a:p>
            <a:r>
              <a:rPr lang="ja-JP" altLang="ja-JP" dirty="0" smtClean="0"/>
              <a:t>　　　</a:t>
            </a:r>
            <a:r>
              <a:rPr lang="ja-JP" altLang="en-US" dirty="0" smtClean="0"/>
              <a:t>◇</a:t>
            </a:r>
            <a:r>
              <a:rPr lang="ja-JP" altLang="ja-JP" dirty="0" smtClean="0"/>
              <a:t>生理的、情緒的欲求に応答する養育者、情緒的な相互的やり取り</a:t>
            </a:r>
          </a:p>
          <a:p>
            <a:r>
              <a:rPr lang="ja-JP" altLang="ja-JP" dirty="0" smtClean="0"/>
              <a:t>　　　</a:t>
            </a:r>
            <a:r>
              <a:rPr lang="ja-JP" altLang="en-US" dirty="0" smtClean="0"/>
              <a:t>◇</a:t>
            </a:r>
            <a:r>
              <a:rPr lang="ja-JP" altLang="ja-JP" dirty="0" smtClean="0"/>
              <a:t>認知の発達と愛着対象の特定化：人見知り（</a:t>
            </a:r>
            <a:r>
              <a:rPr lang="en-US" altLang="ja-JP" dirty="0" smtClean="0"/>
              <a:t>6,7</a:t>
            </a:r>
            <a:r>
              <a:rPr lang="ja-JP" altLang="en-US" dirty="0" smtClean="0"/>
              <a:t>か</a:t>
            </a:r>
            <a:r>
              <a:rPr lang="ja-JP" altLang="ja-JP" dirty="0" smtClean="0"/>
              <a:t>月から）</a:t>
            </a:r>
          </a:p>
          <a:p>
            <a:r>
              <a:rPr lang="ja-JP" altLang="ja-JP" dirty="0" smtClean="0"/>
              <a:t>　・安全感の輪　</a:t>
            </a:r>
            <a:r>
              <a:rPr lang="ja-JP" altLang="en-US" dirty="0" smtClean="0"/>
              <a:t>　</a:t>
            </a:r>
            <a:endParaRPr lang="ja-JP" altLang="ja-JP" dirty="0" smtClean="0"/>
          </a:p>
          <a:p>
            <a:r>
              <a:rPr lang="ja-JP" altLang="en-US" dirty="0" smtClean="0"/>
              <a:t>　　　◇</a:t>
            </a:r>
            <a:r>
              <a:rPr lang="ja-JP" altLang="ja-JP" dirty="0" smtClean="0"/>
              <a:t>愛着の基地、愛着行動と探索行動</a:t>
            </a:r>
          </a:p>
          <a:p>
            <a:r>
              <a:rPr lang="ja-JP" altLang="ja-JP" dirty="0" smtClean="0"/>
              <a:t>　・愛着対象の条件</a:t>
            </a:r>
          </a:p>
          <a:p>
            <a:r>
              <a:rPr lang="ja-JP" altLang="ja-JP" dirty="0" smtClean="0"/>
              <a:t>　　　</a:t>
            </a:r>
            <a:r>
              <a:rPr lang="ja-JP" altLang="en-US" dirty="0" smtClean="0"/>
              <a:t>◇</a:t>
            </a:r>
            <a:r>
              <a:rPr lang="ja-JP" altLang="ja-JP" dirty="0" smtClean="0"/>
              <a:t>複数の場面に応じた愛着対象が必要</a:t>
            </a:r>
          </a:p>
          <a:p>
            <a:r>
              <a:rPr lang="ja-JP" altLang="ja-JP" dirty="0" smtClean="0"/>
              <a:t>　　　</a:t>
            </a:r>
            <a:r>
              <a:rPr lang="ja-JP" altLang="en-US" dirty="0" smtClean="0"/>
              <a:t>◇</a:t>
            </a:r>
            <a:r>
              <a:rPr lang="ja-JP" altLang="ja-JP" dirty="0" smtClean="0"/>
              <a:t>生理的欲求への応答、情緒的欲求への応答、共感的応答性が重要</a:t>
            </a:r>
          </a:p>
          <a:p>
            <a:r>
              <a:rPr lang="ja-JP" altLang="ja-JP" dirty="0" smtClean="0"/>
              <a:t>　・愛着のタイプ</a:t>
            </a:r>
          </a:p>
          <a:p>
            <a:r>
              <a:rPr lang="ja-JP" altLang="ja-JP" dirty="0" smtClean="0"/>
              <a:t>　・愛着障害について</a:t>
            </a:r>
            <a:endParaRPr lang="ja-JP" altLang="ja-JP" dirty="0"/>
          </a:p>
        </p:txBody>
      </p:sp>
      <p:sp>
        <p:nvSpPr>
          <p:cNvPr id="4" name="スライド番号プレースホルダー 3"/>
          <p:cNvSpPr>
            <a:spLocks noGrp="1"/>
          </p:cNvSpPr>
          <p:nvPr>
            <p:ph type="sldNum" sz="quarter" idx="10"/>
          </p:nvPr>
        </p:nvSpPr>
        <p:spPr/>
        <p:txBody>
          <a:bodyPr/>
          <a:lstStyle/>
          <a:p>
            <a:fld id="{CABAE952-FC7A-452B-B5B7-1FBE8DE792A8}" type="slidenum">
              <a:rPr lang="ja-JP" altLang="en-US" smtClean="0"/>
              <a:pPr/>
              <a:t>55</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42932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dirty="0" smtClean="0"/>
              <a:t>（１）ライフサイクルについて</a:t>
            </a:r>
          </a:p>
          <a:p>
            <a:r>
              <a:rPr lang="ja-JP" altLang="ja-JP" dirty="0" smtClean="0"/>
              <a:t>　</a:t>
            </a:r>
            <a:r>
              <a:rPr lang="ja-JP" altLang="en-US" dirty="0"/>
              <a:t>押</a:t>
            </a:r>
            <a:r>
              <a:rPr lang="ja-JP" altLang="en-US" dirty="0" smtClean="0"/>
              <a:t>さえる</a:t>
            </a:r>
            <a:r>
              <a:rPr lang="ja-JP" altLang="ja-JP" dirty="0" smtClean="0"/>
              <a:t>ポイント</a:t>
            </a:r>
          </a:p>
          <a:p>
            <a:r>
              <a:rPr lang="ja-JP" altLang="ja-JP" dirty="0" smtClean="0"/>
              <a:t>　・幼児期後期の自主性</a:t>
            </a:r>
            <a:r>
              <a:rPr lang="en-US" altLang="ja-JP" dirty="0" smtClean="0"/>
              <a:t>vs.</a:t>
            </a:r>
            <a:r>
              <a:rPr lang="ja-JP" altLang="ja-JP" dirty="0" smtClean="0"/>
              <a:t>罪悪感</a:t>
            </a:r>
          </a:p>
          <a:p>
            <a:r>
              <a:rPr lang="ja-JP" altLang="ja-JP" dirty="0" smtClean="0"/>
              <a:t>　　　集団参加：二者関係から三者関係へ</a:t>
            </a:r>
          </a:p>
          <a:p>
            <a:r>
              <a:rPr lang="ja-JP" altLang="ja-JP" dirty="0" smtClean="0"/>
              <a:t>　　　想像遊びの楽しさと怖さ：想像と現実の混同（ヒーローは存在するしお化けもいる）</a:t>
            </a:r>
          </a:p>
          <a:p>
            <a:r>
              <a:rPr lang="ja-JP" altLang="ja-JP" dirty="0" smtClean="0"/>
              <a:t>　　　この時期の認知言語発達：幼児の自己中心的思考（因果関係を自分に結びつける傾向）</a:t>
            </a:r>
          </a:p>
          <a:p>
            <a:r>
              <a:rPr lang="ja-JP" altLang="ja-JP" dirty="0" smtClean="0"/>
              <a:t>　　　葛藤と抑圧</a:t>
            </a:r>
          </a:p>
          <a:p>
            <a:r>
              <a:rPr lang="ja-JP" altLang="ja-JP" dirty="0" smtClean="0"/>
              <a:t>　・児童期の勤勉性</a:t>
            </a:r>
            <a:r>
              <a:rPr lang="en-US" altLang="ja-JP" dirty="0" smtClean="0"/>
              <a:t>vs.</a:t>
            </a:r>
            <a:r>
              <a:rPr lang="ja-JP" altLang="ja-JP" dirty="0" smtClean="0"/>
              <a:t>劣等感</a:t>
            </a:r>
          </a:p>
          <a:p>
            <a:r>
              <a:rPr lang="ja-JP" altLang="ja-JP" dirty="0" smtClean="0"/>
              <a:t>　　　想像の世界から現実思考へ：</a:t>
            </a:r>
            <a:r>
              <a:rPr lang="ja-JP" altLang="ja-JP" dirty="0" err="1" smtClean="0"/>
              <a:t>ごっこ</a:t>
            </a:r>
            <a:r>
              <a:rPr lang="ja-JP" altLang="ja-JP" dirty="0" smtClean="0"/>
              <a:t>遊びから読み書きそろばん、スポーツの世界へ徐々に移行</a:t>
            </a:r>
          </a:p>
          <a:p>
            <a:r>
              <a:rPr lang="ja-JP" altLang="ja-JP" dirty="0" smtClean="0"/>
              <a:t>　　　絶対的評価と有能感：できなかったことができた喜び、「自分にもできる」という感覚</a:t>
            </a:r>
          </a:p>
          <a:p>
            <a:r>
              <a:rPr lang="ja-JP" altLang="ja-JP" dirty="0" smtClean="0"/>
              <a:t>　　　居場所としての学校</a:t>
            </a:r>
          </a:p>
          <a:p>
            <a:r>
              <a:rPr lang="ja-JP" altLang="ja-JP" dirty="0" smtClean="0"/>
              <a:t>　　　ギャングエイジ</a:t>
            </a:r>
          </a:p>
          <a:p>
            <a:r>
              <a:rPr lang="en-US" altLang="ja-JP" dirty="0" smtClean="0"/>
              <a:t> </a:t>
            </a:r>
            <a:endParaRPr lang="ja-JP" altLang="ja-JP" dirty="0" smtClean="0"/>
          </a:p>
          <a:p>
            <a:r>
              <a:rPr lang="ja-JP" altLang="ja-JP" dirty="0" smtClean="0"/>
              <a:t>　（２）思春期・青年期の特性</a:t>
            </a:r>
          </a:p>
          <a:p>
            <a:r>
              <a:rPr lang="ja-JP" altLang="ja-JP" dirty="0" smtClean="0"/>
              <a:t>　　</a:t>
            </a:r>
            <a:r>
              <a:rPr lang="ja-JP" altLang="en-US" dirty="0"/>
              <a:t>押さえる</a:t>
            </a:r>
            <a:r>
              <a:rPr lang="ja-JP" altLang="ja-JP" dirty="0" smtClean="0"/>
              <a:t>ポイント　　　　　　　　　　　　　　　　　　　　　　　　</a:t>
            </a:r>
          </a:p>
          <a:p>
            <a:r>
              <a:rPr lang="ja-JP" altLang="ja-JP" dirty="0" smtClean="0"/>
              <a:t>　　　第</a:t>
            </a:r>
            <a:r>
              <a:rPr lang="en-US" altLang="ja-JP" dirty="0" smtClean="0"/>
              <a:t>2</a:t>
            </a:r>
            <a:r>
              <a:rPr lang="ja-JP" altLang="ja-JP" dirty="0" smtClean="0"/>
              <a:t>次性徴と身体の変化</a:t>
            </a:r>
          </a:p>
          <a:p>
            <a:r>
              <a:rPr lang="ja-JP" altLang="ja-JP" dirty="0" smtClean="0"/>
              <a:t>　　　認知機能の変化：客観的論理的思考が可能に　因果と比較</a:t>
            </a:r>
          </a:p>
          <a:p>
            <a:r>
              <a:rPr lang="ja-JP" altLang="ja-JP" dirty="0" smtClean="0"/>
              <a:t>　　　自分史へのとらわれと集団での立場へのとらわれ：自己評価の低下</a:t>
            </a:r>
          </a:p>
          <a:p>
            <a:r>
              <a:rPr lang="ja-JP" altLang="ja-JP" dirty="0" smtClean="0"/>
              <a:t>　　　社会的養護児童のネガティブな自分史、他人と比べた</a:t>
            </a:r>
            <a:r>
              <a:rPr lang="ja-JP" altLang="en-US" dirty="0" smtClean="0"/>
              <a:t>とき</a:t>
            </a:r>
            <a:r>
              <a:rPr lang="ja-JP" altLang="ja-JP" dirty="0" smtClean="0"/>
              <a:t>の劣等感→著しい自己評価の低下</a:t>
            </a:r>
          </a:p>
          <a:p>
            <a:r>
              <a:rPr lang="ja-JP" altLang="ja-JP" dirty="0" smtClean="0"/>
              <a:t>　　　自己評価の低下がもたらす様々な問題</a:t>
            </a:r>
          </a:p>
          <a:p>
            <a:r>
              <a:rPr lang="ja-JP" altLang="ja-JP" dirty="0" smtClean="0"/>
              <a:t>　　　思春期青年期に現われやすい精神的病理</a:t>
            </a:r>
          </a:p>
          <a:p>
            <a:r>
              <a:rPr lang="ja-JP" altLang="ja-JP" dirty="0" smtClean="0"/>
              <a:t>　　　肯定的な自分史つくりに貢献する乳児院の役割</a:t>
            </a:r>
          </a:p>
          <a:p>
            <a:endParaRPr lang="ja-JP" altLang="en-US" dirty="0"/>
          </a:p>
        </p:txBody>
      </p:sp>
      <p:sp>
        <p:nvSpPr>
          <p:cNvPr id="4" name="スライド番号プレースホルダー 3"/>
          <p:cNvSpPr>
            <a:spLocks noGrp="1"/>
          </p:cNvSpPr>
          <p:nvPr>
            <p:ph type="sldNum" sz="quarter" idx="10"/>
          </p:nvPr>
        </p:nvSpPr>
        <p:spPr/>
        <p:txBody>
          <a:bodyPr/>
          <a:lstStyle/>
          <a:p>
            <a:fld id="{CABAE952-FC7A-452B-B5B7-1FBE8DE792A8}" type="slidenum">
              <a:rPr lang="ja-JP" altLang="en-US" smtClean="0"/>
              <a:pPr/>
              <a:t>56</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7218898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a:t>
            </a:r>
            <a:r>
              <a:rPr lang="ja-JP" altLang="ja-JP" dirty="0" smtClean="0"/>
              <a:t>１）身体</a:t>
            </a:r>
            <a:r>
              <a:rPr lang="ja-JP" altLang="en-US" dirty="0" smtClean="0"/>
              <a:t>および</a:t>
            </a:r>
            <a:r>
              <a:rPr lang="ja-JP" altLang="ja-JP" dirty="0" smtClean="0"/>
              <a:t>身体発育への影響</a:t>
            </a:r>
          </a:p>
          <a:p>
            <a:r>
              <a:rPr lang="ja-JP" altLang="en-US" dirty="0"/>
              <a:t>　</a:t>
            </a:r>
            <a:r>
              <a:rPr lang="ja-JP" altLang="ja-JP" dirty="0" smtClean="0"/>
              <a:t>説明のポイントとしては以下を中心に。なお、これらについては原則として医療、脳科学等の専門家が話すべきである。</a:t>
            </a:r>
          </a:p>
          <a:p>
            <a:r>
              <a:rPr lang="ja-JP" altLang="ja-JP" dirty="0" smtClean="0"/>
              <a:t>　　・頭部外傷の後遺症</a:t>
            </a:r>
          </a:p>
          <a:p>
            <a:r>
              <a:rPr lang="ja-JP" altLang="ja-JP" dirty="0" smtClean="0"/>
              <a:t>　　・その他の身体的外傷の後遺症</a:t>
            </a:r>
          </a:p>
          <a:p>
            <a:r>
              <a:rPr lang="ja-JP" altLang="ja-JP" dirty="0" smtClean="0"/>
              <a:t>　　・成長障害：体重、身長の増加停滞（諏訪）</a:t>
            </a:r>
          </a:p>
          <a:p>
            <a:r>
              <a:rPr lang="ja-JP" altLang="ja-JP" dirty="0" smtClean="0"/>
              <a:t>　　・身体機能の障害：体温、心拍、血行等身体的機能への影響</a:t>
            </a:r>
          </a:p>
          <a:p>
            <a:r>
              <a:rPr lang="ja-JP" altLang="ja-JP" dirty="0" smtClean="0"/>
              <a:t>　　・脳の形成学的異常：「癒されない傷」（友田）など</a:t>
            </a:r>
          </a:p>
          <a:p>
            <a:r>
              <a:rPr lang="en-US" altLang="ja-JP" dirty="0" smtClean="0"/>
              <a:t> </a:t>
            </a:r>
            <a:endParaRPr lang="ja-JP" altLang="ja-JP" dirty="0" smtClean="0"/>
          </a:p>
          <a:p>
            <a:r>
              <a:rPr lang="ja-JP" altLang="ja-JP" dirty="0" smtClean="0"/>
              <a:t>（２）心的発達への影響</a:t>
            </a:r>
          </a:p>
          <a:p>
            <a:r>
              <a:rPr lang="ja-JP" altLang="ja-JP" dirty="0" smtClean="0"/>
              <a:t>・エリクソンの基本的信頼感</a:t>
            </a:r>
            <a:r>
              <a:rPr lang="en-US" altLang="ja-JP" dirty="0" smtClean="0"/>
              <a:t>vs.</a:t>
            </a:r>
            <a:r>
              <a:rPr lang="ja-JP" altLang="ja-JP" dirty="0" smtClean="0"/>
              <a:t>不信感を踏まえた検討</a:t>
            </a:r>
          </a:p>
          <a:p>
            <a:r>
              <a:rPr lang="ja-JP" altLang="en-US" dirty="0" smtClean="0"/>
              <a:t>　</a:t>
            </a:r>
            <a:r>
              <a:rPr lang="ja-JP" altLang="ja-JP" dirty="0" smtClean="0"/>
              <a:t>虐待やネグレクト等により、子どもに与えられている一般的な養育環境（生理的、情緒的要求に応答する、相互的な情緒的やり取り、共感的やりとりなど）が欠落した結果、エリクソンの初期の心的発達課題である基本的信頼感の獲得が阻害される。世界や大人、自分に対する不信感を強くし、子どもの発達の基盤となる「安心と安全の感覚」が脅かされる。基本的信頼感の不十分さは、その後の心的発達の積み上げを困難なものとしてしまう。</a:t>
            </a:r>
            <a:endParaRPr lang="en-US" altLang="ja-JP" dirty="0" smtClean="0"/>
          </a:p>
          <a:p>
            <a:r>
              <a:rPr lang="ja-JP" altLang="ja-JP" dirty="0" smtClean="0"/>
              <a:t>・ボウルビィの愛着形成を踏まえた検討</a:t>
            </a:r>
          </a:p>
          <a:p>
            <a:r>
              <a:rPr lang="ja-JP" altLang="ja-JP" dirty="0" smtClean="0"/>
              <a:t>　初期の不適切な養育環境は愛着形成の過程に負の影響をもたらし、安心と安全の感覚の源となる愛着対象を見出せずにこの段階を過ぎることとなる。安全感の輪で示したような、愛着行動と探索行動が阻害され、萎縮した生活が余儀なくされる。</a:t>
            </a:r>
          </a:p>
          <a:p>
            <a:r>
              <a:rPr lang="ja-JP" altLang="ja-JP" dirty="0" smtClean="0"/>
              <a:t>また被虐待体験と愛着のタイプである</a:t>
            </a:r>
            <a:r>
              <a:rPr lang="en-US" altLang="ja-JP" dirty="0" smtClean="0"/>
              <a:t>D</a:t>
            </a:r>
            <a:r>
              <a:rPr lang="ja-JP" altLang="ja-JP" dirty="0" smtClean="0"/>
              <a:t>型との関係が指摘されている。</a:t>
            </a:r>
          </a:p>
          <a:p>
            <a:r>
              <a:rPr lang="ja-JP" altLang="ja-JP" dirty="0" smtClean="0"/>
              <a:t>・両理論を踏まえた検討</a:t>
            </a:r>
          </a:p>
          <a:p>
            <a:r>
              <a:rPr lang="ja-JP" altLang="en-US" dirty="0" smtClean="0"/>
              <a:t>　</a:t>
            </a:r>
            <a:r>
              <a:rPr lang="ja-JP" altLang="ja-JP" dirty="0" smtClean="0"/>
              <a:t>安心・安全が保障されず、不信感が優位の子どもにとって、周りの世界は信頼のおけない恐怖の世界となってしまう。一般の子どもであれば享受出来るようなやり取りや体験であっても、それを受け入れない可能性がある。ある子どもはボーとして過ごすなど解離症状を頻繁に示すかもしれない。ある子どもは過度に神経を尖らせて落ち着きなく動き回っているかもしれない。ある子どもは露骨に拒否をして暴れるかもしれない。その表われは子どもによって様々である。それまでの養育環境と結びつけて子どもを正しくアセスメントし、その子どもにとって侵入的に感じられないよう、自分を脅かすものとみなさないよう、対応のあり方を慎重に吟味する必要がある。</a:t>
            </a:r>
          </a:p>
          <a:p>
            <a:r>
              <a:rPr lang="ja-JP" altLang="en-US" dirty="0" smtClean="0"/>
              <a:t>　</a:t>
            </a:r>
            <a:r>
              <a:rPr lang="ja-JP" altLang="ja-JP" dirty="0" smtClean="0"/>
              <a:t>基本的信頼感の獲得や愛着形成は、人格形成の基盤となる。早期の段階で回復を目指したケアが行える乳児院において、健全な愛着の再形成と基本的信頼感の再獲得に向けた支援は必須である。</a:t>
            </a:r>
          </a:p>
          <a:p>
            <a:r>
              <a:rPr lang="ja-JP" altLang="ja-JP" dirty="0" smtClean="0"/>
              <a:t>・エリクソンの自律性の獲得を踏まえた検討</a:t>
            </a:r>
          </a:p>
          <a:p>
            <a:r>
              <a:rPr lang="ja-JP" altLang="en-US" dirty="0" smtClean="0"/>
              <a:t>　</a:t>
            </a:r>
            <a:r>
              <a:rPr lang="en-US" altLang="ja-JP" dirty="0" smtClean="0"/>
              <a:t>1</a:t>
            </a:r>
            <a:r>
              <a:rPr lang="ja-JP" altLang="ja-JP" dirty="0" smtClean="0"/>
              <a:t>歳を過ぎれば、様々な基本的なしつけが始まるのが一般的である。これらは信頼できる養育者、あるいは愛着の対象がそれを行うことで進む過程である。歩行ができるようになった子どもは、一人前の意識が高まり、</a:t>
            </a:r>
            <a:r>
              <a:rPr lang="en-US" altLang="ja-JP" dirty="0" smtClean="0"/>
              <a:t>2</a:t>
            </a:r>
            <a:r>
              <a:rPr lang="ja-JP" altLang="ja-JP" dirty="0" smtClean="0"/>
              <a:t>歳になる頃には、大好きな大人（信頼できる養育者、愛着の対象）がしていることと同じようにしたいという意志が芽生えている。この意志がしつけを受け入れるためには非常に重要である。またひとつのスキルが身につけば、養育者は笑顔で褒めるもの。この笑顔による賞賛も重要。乳児院に入所する乳幼児はできないことが多い。また不適切な行動もとりがちである。それらを直ぐに改善しようと、関係が構築できていない段階で、一方的にしつけを行ってもその効果は低い。叱り付けるなど強引なしつけは、更なる大人への不信と恐怖を強めることとなり、必要な愛着形成や信頼感の獲得とは逆の方向に進ませてしまう。養育者がこのことを理解していても、日々の養育では非常におきやすいことなので充分に注意が必要である。更なる悪循環への道を進ませてはならない。まずは関係つくりからはじめ、子どもの気持ちを確認しつつ、正しい行動へと導いていく対応が必要である。</a:t>
            </a:r>
          </a:p>
          <a:p>
            <a:r>
              <a:rPr lang="ja-JP" altLang="en-US" dirty="0" smtClean="0"/>
              <a:t>　</a:t>
            </a:r>
            <a:r>
              <a:rPr lang="ja-JP" altLang="ja-JP" dirty="0" smtClean="0"/>
              <a:t>しつけを身につけることは、欲求制御と関係している。直ぐ食べたい気持ちを抑えて、時間になったら席について食べるまで我慢する力を養うことでもある。またこの時期に起きがちなかんしゃく（情緒的混乱）に対しても、あやされるなどして落ち着ける体験を繰り返して、情緒的混乱を鎮める力も養っていく。</a:t>
            </a:r>
          </a:p>
          <a:p>
            <a:r>
              <a:rPr lang="ja-JP" altLang="en-US" dirty="0" smtClean="0"/>
              <a:t>　</a:t>
            </a:r>
            <a:r>
              <a:rPr lang="ja-JP" altLang="ja-JP" dirty="0" smtClean="0"/>
              <a:t>この過程が充分でない子どもたちは、基本的な生活習慣が身についていないばかりか、自分の欲求や衝動を調整することも難しくなってしまう。その結果、集団行動が取れるようになる</a:t>
            </a:r>
            <a:r>
              <a:rPr lang="en-US" altLang="ja-JP" dirty="0" smtClean="0"/>
              <a:t>3.4</a:t>
            </a:r>
            <a:r>
              <a:rPr lang="ja-JP" altLang="ja-JP" dirty="0" smtClean="0"/>
              <a:t>歳を過ぎても、みなと同じような行動がとれず、友人間のトラブルが頻発するなどして、集団参加が困難となってしまう。みなの前で失敗を繰り返し、何度も叱責され、他の子どもから非難され、相手にもしてもらえず、阻害される可能性さえも高くなる。このことを充分に理解して、その後の人生が悪循環に陥らぬよう環境を整え、回復に向けた良循環の支援経過を築き上げる必要がある。</a:t>
            </a:r>
            <a:endParaRPr lang="en-US" altLang="ja-JP" dirty="0"/>
          </a:p>
        </p:txBody>
      </p:sp>
      <p:sp>
        <p:nvSpPr>
          <p:cNvPr id="4" name="スライド番号プレースホルダー 3"/>
          <p:cNvSpPr>
            <a:spLocks noGrp="1"/>
          </p:cNvSpPr>
          <p:nvPr>
            <p:ph type="sldNum" sz="quarter" idx="10"/>
          </p:nvPr>
        </p:nvSpPr>
        <p:spPr/>
        <p:txBody>
          <a:bodyPr/>
          <a:lstStyle/>
          <a:p>
            <a:fld id="{CABAE952-FC7A-452B-B5B7-1FBE8DE792A8}" type="slidenum">
              <a:rPr lang="ja-JP" altLang="en-US" smtClean="0"/>
              <a:pPr/>
              <a:t>57</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9780030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235249" y="3817541"/>
            <a:ext cx="6336704" cy="5832648"/>
          </a:xfrm>
        </p:spPr>
        <p:txBody>
          <a:bodyPr/>
          <a:lstStyle/>
          <a:p>
            <a:r>
              <a:rPr lang="ja-JP" altLang="en-US" dirty="0" smtClean="0"/>
              <a:t>（３）心的外傷体験の影響（</a:t>
            </a:r>
            <a:r>
              <a:rPr lang="en-US" altLang="ja-JP" dirty="0" smtClean="0"/>
              <a:t>PTSD</a:t>
            </a:r>
            <a:r>
              <a:rPr lang="ja-JP" altLang="en-US" dirty="0" smtClean="0"/>
              <a:t>）（次の点をおさえて説明します）</a:t>
            </a:r>
          </a:p>
          <a:p>
            <a:r>
              <a:rPr lang="ja-JP" altLang="en-US" dirty="0" smtClean="0"/>
              <a:t>・心的トラウマ体験とは強度の恐怖体験をさします。</a:t>
            </a:r>
          </a:p>
          <a:p>
            <a:r>
              <a:rPr lang="ja-JP" altLang="en-US" dirty="0" smtClean="0"/>
              <a:t>・</a:t>
            </a:r>
            <a:r>
              <a:rPr lang="en-US" altLang="ja-JP" dirty="0" smtClean="0"/>
              <a:t>PTSD</a:t>
            </a:r>
            <a:r>
              <a:rPr lang="ja-JP" altLang="en-US" dirty="0" smtClean="0"/>
              <a:t>（心的外傷後ストレス障害）とは何か</a:t>
            </a:r>
          </a:p>
          <a:p>
            <a:r>
              <a:rPr lang="ja-JP" altLang="en-US" dirty="0"/>
              <a:t>　</a:t>
            </a:r>
            <a:r>
              <a:rPr lang="ja-JP" altLang="en-US" dirty="0" smtClean="0"/>
              <a:t>　単発性</a:t>
            </a:r>
            <a:r>
              <a:rPr lang="en-US" altLang="ja-JP" dirty="0" smtClean="0"/>
              <a:t>PTSD</a:t>
            </a:r>
            <a:r>
              <a:rPr lang="ja-JP" altLang="en-US" dirty="0" smtClean="0"/>
              <a:t>と複雑性</a:t>
            </a:r>
            <a:r>
              <a:rPr lang="en-US" altLang="ja-JP" dirty="0" smtClean="0"/>
              <a:t>PTSD</a:t>
            </a:r>
            <a:r>
              <a:rPr lang="ja-JP" altLang="en-US" dirty="0" smtClean="0"/>
              <a:t>（ハーマン）、発達性トラウマ（コーク）</a:t>
            </a:r>
          </a:p>
          <a:p>
            <a:r>
              <a:rPr lang="ja-JP" altLang="en-US" dirty="0" smtClean="0"/>
              <a:t>・</a:t>
            </a:r>
            <a:r>
              <a:rPr lang="en-US" altLang="ja-JP" dirty="0" smtClean="0"/>
              <a:t>PTSD</a:t>
            </a:r>
            <a:r>
              <a:rPr lang="ja-JP" altLang="en-US" dirty="0" smtClean="0"/>
              <a:t>症状について</a:t>
            </a:r>
          </a:p>
          <a:p>
            <a:r>
              <a:rPr lang="ja-JP" altLang="en-US" dirty="0"/>
              <a:t>　</a:t>
            </a:r>
            <a:r>
              <a:rPr lang="ja-JP" altLang="en-US" dirty="0" smtClean="0"/>
              <a:t>　大人の</a:t>
            </a:r>
            <a:r>
              <a:rPr lang="en-US" altLang="ja-JP" dirty="0" smtClean="0"/>
              <a:t>PTSD</a:t>
            </a:r>
            <a:r>
              <a:rPr lang="ja-JP" altLang="en-US" dirty="0" smtClean="0"/>
              <a:t>症状：フラッシュバック、回避行動、麻痺、悪夢、反復行動、過覚醒等</a:t>
            </a:r>
          </a:p>
          <a:p>
            <a:r>
              <a:rPr lang="ja-JP" altLang="en-US" dirty="0" smtClean="0"/>
              <a:t>　　（→各症状については</a:t>
            </a:r>
            <a:r>
              <a:rPr lang="en-US" altLang="ja-JP" dirty="0" smtClean="0"/>
              <a:t>DSM5</a:t>
            </a:r>
            <a:r>
              <a:rPr lang="ja-JP" altLang="en-US" dirty="0" smtClean="0"/>
              <a:t>等を参考に説明するとよいでしょう。）</a:t>
            </a:r>
            <a:endParaRPr lang="en-US" altLang="ja-JP" dirty="0" smtClean="0"/>
          </a:p>
          <a:p>
            <a:r>
              <a:rPr lang="ja-JP" altLang="en-US" dirty="0"/>
              <a:t>　</a:t>
            </a:r>
            <a:r>
              <a:rPr lang="ja-JP" altLang="en-US" dirty="0" smtClean="0"/>
              <a:t>　</a:t>
            </a:r>
            <a:r>
              <a:rPr lang="en-US" altLang="ja-JP" dirty="0" smtClean="0"/>
              <a:t>※DSM5</a:t>
            </a:r>
            <a:r>
              <a:rPr lang="ja-JP" altLang="en-US" dirty="0" smtClean="0"/>
              <a:t>の説明は次のスライドのノートに記載があります</a:t>
            </a:r>
          </a:p>
          <a:p>
            <a:r>
              <a:rPr lang="ja-JP" altLang="en-US" dirty="0" smtClean="0"/>
              <a:t>　　乳幼児の</a:t>
            </a:r>
            <a:r>
              <a:rPr lang="en-US" altLang="ja-JP" dirty="0" smtClean="0"/>
              <a:t>PTSD</a:t>
            </a:r>
            <a:r>
              <a:rPr lang="ja-JP" altLang="en-US" dirty="0" smtClean="0"/>
              <a:t>症状：無表情、感覚の鈍磨、反復行動、回避行動、情緒的パニック、不眠、その他</a:t>
            </a:r>
          </a:p>
          <a:p>
            <a:r>
              <a:rPr lang="ja-JP" altLang="en-US" dirty="0" smtClean="0"/>
              <a:t>　　（→「もしものときに　子どもの心のケアのために」（日本小児科医会）等を参考にすると良いでしょう。）</a:t>
            </a:r>
          </a:p>
          <a:p>
            <a:r>
              <a:rPr lang="ja-JP" altLang="en-US" dirty="0" smtClean="0"/>
              <a:t>・トラウマ体験に対する手当ての有無について</a:t>
            </a:r>
          </a:p>
          <a:p>
            <a:r>
              <a:rPr lang="ja-JP" altLang="en-US" dirty="0" smtClean="0"/>
              <a:t>　　心的トラウマ体験の有無と同時に、その体験を受け止め癒してくれるような手当てがなされたかどうかも重要となります。　　　</a:t>
            </a:r>
            <a:endParaRPr lang="en-US" altLang="ja-JP" dirty="0" smtClean="0"/>
          </a:p>
          <a:p>
            <a:r>
              <a:rPr lang="ja-JP" altLang="en-US" dirty="0"/>
              <a:t>　</a:t>
            </a:r>
            <a:r>
              <a:rPr lang="ja-JP" altLang="en-US" dirty="0" smtClean="0"/>
              <a:t>　一般的にも、幼い子どもであるほど、様々な体験が怖い体験となりえます。しかし健康な養育環境では、例えば、見も知らない場所に旅行に行ったときに、泣き止まない、夜鳴きがひどくなったなどに対して、養育者がそれを受け止め、抱っこしてあやすなど、手立てを講じているものです。虐待ケースの場合、それが乏しく、外傷体験をした後、放置されている可能性がありえます。</a:t>
            </a:r>
          </a:p>
          <a:p>
            <a:r>
              <a:rPr lang="ja-JP" altLang="en-US" dirty="0" smtClean="0"/>
              <a:t>・家庭内でおきた心的トラウマ体験は把握されていない可能性があります</a:t>
            </a:r>
          </a:p>
          <a:p>
            <a:r>
              <a:rPr lang="ja-JP" altLang="en-US" dirty="0" smtClean="0"/>
              <a:t>　　家庭という密室で生じた虐待体験は、秘密にされるなどして把握されない場合が少なくありません</a:t>
            </a:r>
          </a:p>
          <a:p>
            <a:r>
              <a:rPr lang="ja-JP" altLang="en-US" dirty="0" smtClean="0"/>
              <a:t>　　また愛着対象の表情や態度の急変などもトラウマになりえます。</a:t>
            </a:r>
          </a:p>
          <a:p>
            <a:r>
              <a:rPr lang="ja-JP" altLang="en-US" dirty="0" smtClean="0"/>
              <a:t>・フラッシュバックを誘発する刺激や状況について</a:t>
            </a:r>
          </a:p>
          <a:p>
            <a:r>
              <a:rPr lang="ja-JP" altLang="en-US" dirty="0" smtClean="0"/>
              <a:t>　　匂いや声のトーンなどあらゆる刺激がフラッシュバックにつながる可能性があります。ゆえに何が引き金になる刺激や状況なのかを見定めるため日々の行動観察がきわめて重要となります。</a:t>
            </a:r>
          </a:p>
          <a:p>
            <a:r>
              <a:rPr lang="ja-JP" altLang="en-US" dirty="0" smtClean="0"/>
              <a:t>　</a:t>
            </a:r>
          </a:p>
          <a:p>
            <a:r>
              <a:rPr lang="ja-JP" altLang="en-US" dirty="0" smtClean="0"/>
              <a:t>（４）分離体験の影響</a:t>
            </a:r>
          </a:p>
          <a:p>
            <a:r>
              <a:rPr lang="ja-JP" altLang="en-US" dirty="0" smtClean="0"/>
              <a:t>・関係が構築されつつある養育者から離れることは、大きな恐怖体験であり、大きな不安が伴います</a:t>
            </a:r>
          </a:p>
          <a:p>
            <a:r>
              <a:rPr lang="ja-JP" altLang="en-US" dirty="0" smtClean="0"/>
              <a:t>・分離の対象は養育者のみならず、お気に入りの玩具や布団など様々です。それらとの分離も大きなダメージとなります。</a:t>
            </a:r>
          </a:p>
          <a:p>
            <a:r>
              <a:rPr lang="ja-JP" altLang="en-US" dirty="0" smtClean="0"/>
              <a:t>・分離体験や喪失体験は、その後の肯定的な自分史つくりを妨げます。</a:t>
            </a:r>
          </a:p>
          <a:p>
            <a:r>
              <a:rPr lang="ja-JP" altLang="en-US" dirty="0" smtClean="0"/>
              <a:t>・分離や喪失を補償する手立てが必要です。</a:t>
            </a:r>
          </a:p>
          <a:p>
            <a:r>
              <a:rPr lang="ja-JP" altLang="en-US" dirty="0" smtClean="0"/>
              <a:t> </a:t>
            </a:r>
          </a:p>
          <a:p>
            <a:r>
              <a:rPr lang="ja-JP" altLang="en-US" dirty="0" smtClean="0"/>
              <a:t>（５）誤学習</a:t>
            </a:r>
          </a:p>
          <a:p>
            <a:r>
              <a:rPr lang="ja-JP" altLang="en-US" dirty="0" smtClean="0"/>
              <a:t>・それまでの誤った生活習慣が身についてしまうことや不適切な行動が修正されずに残ってしまうことなどがあります。こうした不適切な日夜行動パターンを学んでしまうことを誤学習といいます。</a:t>
            </a:r>
          </a:p>
          <a:p>
            <a:r>
              <a:rPr lang="ja-JP" altLang="en-US" dirty="0" smtClean="0"/>
              <a:t>　　例）寝ながら哺乳瓶を持って飲む　　　噛み付く　　　抱っこされることが苦手　など</a:t>
            </a:r>
            <a:r>
              <a:rPr lang="ja-JP" altLang="ja-JP" dirty="0" smtClean="0"/>
              <a:t>　　</a:t>
            </a:r>
          </a:p>
        </p:txBody>
      </p:sp>
      <p:sp>
        <p:nvSpPr>
          <p:cNvPr id="4" name="スライド番号プレースホルダー 3"/>
          <p:cNvSpPr>
            <a:spLocks noGrp="1"/>
          </p:cNvSpPr>
          <p:nvPr>
            <p:ph type="sldNum" sz="quarter" idx="10"/>
          </p:nvPr>
        </p:nvSpPr>
        <p:spPr/>
        <p:txBody>
          <a:bodyPr/>
          <a:lstStyle/>
          <a:p>
            <a:fld id="{CABAE952-FC7A-452B-B5B7-1FBE8DE792A8}" type="slidenum">
              <a:rPr lang="ja-JP" altLang="en-US" smtClean="0"/>
              <a:pPr/>
              <a:t>58</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4688873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精神医学診断には、ＷＨＯのＩＣＤと、アメリカ精神医学会のＤＳＭがあります。これらが標準化された診断基準として世界中で用いられていますので、乳幼児に関係するところは一定知っておく必要があります。</a:t>
            </a:r>
          </a:p>
          <a:p>
            <a:r>
              <a:rPr lang="ja-JP" altLang="en-US" dirty="0" smtClean="0"/>
              <a:t>（１）</a:t>
            </a:r>
            <a:r>
              <a:rPr lang="en-US" altLang="ja-JP" dirty="0" smtClean="0"/>
              <a:t>ICD</a:t>
            </a:r>
            <a:r>
              <a:rPr lang="ja-JP" altLang="en-US" dirty="0" smtClean="0"/>
              <a:t>と</a:t>
            </a:r>
            <a:r>
              <a:rPr lang="en-US" altLang="ja-JP" dirty="0" smtClean="0"/>
              <a:t>DSM</a:t>
            </a:r>
            <a:r>
              <a:rPr lang="ja-JP" altLang="en-US" dirty="0" smtClean="0"/>
              <a:t>について</a:t>
            </a:r>
          </a:p>
          <a:p>
            <a:r>
              <a:rPr lang="ja-JP" altLang="en-US" dirty="0" smtClean="0"/>
              <a:t>・</a:t>
            </a:r>
            <a:r>
              <a:rPr lang="en-US" altLang="ja-JP" dirty="0" smtClean="0"/>
              <a:t>ICD</a:t>
            </a:r>
            <a:r>
              <a:rPr lang="ja-JP" altLang="en-US" dirty="0" smtClean="0"/>
              <a:t>：</a:t>
            </a:r>
            <a:r>
              <a:rPr lang="en-US" altLang="ja-JP" dirty="0" smtClean="0"/>
              <a:t>WHO</a:t>
            </a:r>
            <a:r>
              <a:rPr lang="ja-JP" altLang="en-US" dirty="0" smtClean="0"/>
              <a:t>の国際疾病分類で、現在あるのが</a:t>
            </a:r>
            <a:r>
              <a:rPr lang="en-US" altLang="ja-JP" dirty="0" smtClean="0"/>
              <a:t>ICD10 </a:t>
            </a:r>
          </a:p>
          <a:p>
            <a:r>
              <a:rPr lang="ja-JP" altLang="en-US" dirty="0" smtClean="0"/>
              <a:t>・</a:t>
            </a:r>
            <a:r>
              <a:rPr lang="en-US" altLang="ja-JP" dirty="0" smtClean="0"/>
              <a:t>DSM:</a:t>
            </a:r>
            <a:r>
              <a:rPr lang="ja-JP" altLang="en-US" dirty="0" smtClean="0"/>
              <a:t>アメリカ精神医学会による精神障害の分類で、現在あるのが</a:t>
            </a:r>
            <a:r>
              <a:rPr lang="en-US" altLang="ja-JP" dirty="0"/>
              <a:t>DSM-Ⅴ</a:t>
            </a:r>
            <a:endParaRPr lang="en-US" altLang="ja-JP" dirty="0" smtClean="0"/>
          </a:p>
          <a:p>
            <a:r>
              <a:rPr lang="ja-JP" altLang="en-US" dirty="0" smtClean="0"/>
              <a:t>・両者共に多軸診断であることが特徴です。</a:t>
            </a:r>
          </a:p>
          <a:p>
            <a:r>
              <a:rPr lang="ja-JP" altLang="en-US" dirty="0" smtClean="0"/>
              <a:t> </a:t>
            </a:r>
          </a:p>
          <a:p>
            <a:r>
              <a:rPr lang="ja-JP" altLang="en-US" dirty="0" smtClean="0"/>
              <a:t>（２）神経発達障害群　</a:t>
            </a:r>
          </a:p>
          <a:p>
            <a:r>
              <a:rPr lang="ja-JP" altLang="en-US" dirty="0" smtClean="0"/>
              <a:t>　</a:t>
            </a:r>
            <a:r>
              <a:rPr lang="en-US" altLang="ja-JP" dirty="0"/>
              <a:t>DSM-Ⅴ</a:t>
            </a:r>
            <a:r>
              <a:rPr lang="ja-JP" altLang="en-US" dirty="0" smtClean="0"/>
              <a:t>の診断マニュアルの以下の障害について目を通しておきましょう。</a:t>
            </a:r>
          </a:p>
          <a:p>
            <a:r>
              <a:rPr lang="ja-JP" altLang="en-US" dirty="0" smtClean="0"/>
              <a:t>　神経発達症群／神経発達障害群の自閉症スペクトラム障害、および注意欠如・多動性障害</a:t>
            </a:r>
          </a:p>
          <a:p>
            <a:r>
              <a:rPr lang="ja-JP" altLang="en-US" dirty="0" smtClean="0"/>
              <a:t>　これらの障害について、その概念が変わってきているので、注意が必要。</a:t>
            </a:r>
          </a:p>
          <a:p>
            <a:r>
              <a:rPr lang="ja-JP" altLang="en-US" dirty="0" smtClean="0"/>
              <a:t>　近々</a:t>
            </a:r>
            <a:r>
              <a:rPr lang="en-US" altLang="ja-JP" dirty="0" smtClean="0"/>
              <a:t>ICD-11</a:t>
            </a:r>
            <a:r>
              <a:rPr lang="ja-JP" altLang="en-US" dirty="0" smtClean="0"/>
              <a:t>が発刊される予定なので、そちらも目を通しておくとよいでしょう。</a:t>
            </a:r>
          </a:p>
          <a:p>
            <a:r>
              <a:rPr lang="ja-JP" altLang="en-US" dirty="0" smtClean="0"/>
              <a:t> </a:t>
            </a:r>
          </a:p>
          <a:p>
            <a:r>
              <a:rPr lang="ja-JP" altLang="en-US" dirty="0" smtClean="0"/>
              <a:t>（３）心的外傷およびストレス因関連障害群</a:t>
            </a:r>
          </a:p>
          <a:p>
            <a:r>
              <a:rPr lang="ja-JP" altLang="en-US" dirty="0" smtClean="0"/>
              <a:t>　</a:t>
            </a:r>
            <a:r>
              <a:rPr lang="en-US" altLang="ja-JP" dirty="0" smtClean="0"/>
              <a:t>DSM-Ⅴ</a:t>
            </a:r>
            <a:r>
              <a:rPr lang="ja-JP" altLang="en-US" dirty="0" smtClean="0"/>
              <a:t>の診断マニュアルの以下の障害について目を通しておきましょう</a:t>
            </a:r>
          </a:p>
          <a:p>
            <a:r>
              <a:rPr lang="ja-JP" altLang="en-US" dirty="0" smtClean="0"/>
              <a:t>　心的外傷およびストレス因関連障害群の反応性アタッチメント障害、心的外傷後ストレス障害、急性ストレス障害</a:t>
            </a:r>
          </a:p>
          <a:p>
            <a:r>
              <a:rPr lang="ja-JP" altLang="ja-JP" dirty="0" smtClean="0"/>
              <a:t>　　（２）と同様</a:t>
            </a:r>
          </a:p>
          <a:p>
            <a:r>
              <a:rPr lang="en-US" altLang="ja-JP" dirty="0" smtClean="0"/>
              <a:t> </a:t>
            </a:r>
            <a:endParaRPr lang="ja-JP" altLang="ja-JP" dirty="0" smtClean="0"/>
          </a:p>
          <a:p>
            <a:r>
              <a:rPr lang="en-US" altLang="ja-JP" dirty="0" smtClean="0"/>
              <a:t/>
            </a:r>
            <a:br>
              <a:rPr lang="en-US" altLang="ja-JP" dirty="0" smtClean="0"/>
            </a:br>
            <a:r>
              <a:rPr lang="en-US" altLang="ja-JP" dirty="0" smtClean="0"/>
              <a:t> </a:t>
            </a:r>
            <a:endParaRPr lang="ja-JP" altLang="ja-JP" dirty="0" smtClean="0"/>
          </a:p>
          <a:p>
            <a:endParaRPr lang="ja-JP" altLang="en-US" dirty="0"/>
          </a:p>
        </p:txBody>
      </p:sp>
      <p:sp>
        <p:nvSpPr>
          <p:cNvPr id="4" name="スライド番号プレースホルダー 3"/>
          <p:cNvSpPr>
            <a:spLocks noGrp="1"/>
          </p:cNvSpPr>
          <p:nvPr>
            <p:ph type="sldNum" sz="quarter" idx="10"/>
          </p:nvPr>
        </p:nvSpPr>
        <p:spPr/>
        <p:txBody>
          <a:bodyPr/>
          <a:lstStyle/>
          <a:p>
            <a:fld id="{CABAE952-FC7A-452B-B5B7-1FBE8DE792A8}" type="slidenum">
              <a:rPr lang="ja-JP" altLang="en-US" smtClean="0"/>
              <a:pPr/>
              <a:t>59</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218117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求められる援助の内容については、職員の各経験</a:t>
            </a:r>
            <a:r>
              <a:rPr lang="ja-JP" altLang="ja-JP" dirty="0"/>
              <a:t>レベル</a:t>
            </a:r>
            <a:r>
              <a:rPr lang="ja-JP" altLang="ja-JP" dirty="0" smtClean="0"/>
              <a:t>に</a:t>
            </a:r>
            <a:r>
              <a:rPr lang="ja-JP" altLang="en-US" dirty="0" smtClean="0"/>
              <a:t>応じて乳幼児</a:t>
            </a:r>
            <a:r>
              <a:rPr lang="ja-JP" altLang="en-US" dirty="0"/>
              <a:t>の養育や援助の基盤となる価値観や倫理、</a:t>
            </a:r>
            <a:r>
              <a:rPr lang="ja-JP" altLang="ja-JP" dirty="0"/>
              <a:t>多岐にわたる</a:t>
            </a:r>
            <a:r>
              <a:rPr lang="ja-JP" altLang="en-US" dirty="0"/>
              <a:t>専門</a:t>
            </a:r>
            <a:r>
              <a:rPr lang="ja-JP" altLang="ja-JP" dirty="0"/>
              <a:t>知識や技術等を身につけていく必要があります。</a:t>
            </a:r>
            <a:endParaRPr lang="en-US" altLang="ja-JP" dirty="0"/>
          </a:p>
          <a:p>
            <a:endParaRPr lang="en-US" altLang="ja-JP" dirty="0"/>
          </a:p>
          <a:p>
            <a:r>
              <a:rPr lang="ja-JP" altLang="en-US" dirty="0"/>
              <a:t>　</a:t>
            </a:r>
            <a:r>
              <a:rPr lang="ja-JP" altLang="en-US" dirty="0" smtClean="0"/>
              <a:t>乳児院職員</a:t>
            </a:r>
            <a:r>
              <a:rPr lang="ja-JP" altLang="en-US" dirty="0"/>
              <a:t>として習得が求められる内容が検討整理され、</a:t>
            </a:r>
            <a:r>
              <a:rPr lang="ja-JP" altLang="ja-JP" dirty="0"/>
              <a:t>平成</a:t>
            </a:r>
            <a:r>
              <a:rPr lang="en-US" altLang="ja-JP" dirty="0"/>
              <a:t>24</a:t>
            </a:r>
            <a:r>
              <a:rPr lang="ja-JP" altLang="ja-JP" dirty="0"/>
              <a:t>年</a:t>
            </a:r>
            <a:r>
              <a:rPr lang="en-US" altLang="ja-JP" dirty="0"/>
              <a:t>3</a:t>
            </a:r>
            <a:r>
              <a:rPr lang="ja-JP" altLang="ja-JP" dirty="0"/>
              <a:t>月版の「乳児院の研修体系」では</a:t>
            </a:r>
            <a:r>
              <a:rPr lang="en-US" altLang="ja-JP" dirty="0"/>
              <a:t>5</a:t>
            </a:r>
            <a:r>
              <a:rPr lang="ja-JP" altLang="ja-JP" dirty="0"/>
              <a:t>領域を設定し提示しました。</a:t>
            </a:r>
            <a:endParaRPr lang="en-US" altLang="ja-JP" dirty="0"/>
          </a:p>
          <a:p>
            <a:r>
              <a:rPr lang="ja-JP" altLang="en-US" dirty="0"/>
              <a:t>　さらに、平成</a:t>
            </a:r>
            <a:r>
              <a:rPr lang="en-US" altLang="ja-JP" dirty="0"/>
              <a:t>27</a:t>
            </a:r>
            <a:r>
              <a:rPr lang="ja-JP" altLang="en-US" dirty="0"/>
              <a:t>年版では「子どもの最善の利益」を守るために、乳児院の養育機能や専門性を発揮 するという基本が、「小規模化」、「家庭的養護」を実施するうえでも損なわれることなく、向上できる方法が模索され、</a:t>
            </a:r>
            <a:r>
              <a:rPr lang="ja-JP" altLang="ja-JP" dirty="0"/>
              <a:t>小規模グループケアを念頭において、領域の見直しを行い、その結果９領域に拡大し示すこ</a:t>
            </a:r>
            <a:r>
              <a:rPr lang="ja-JP" altLang="en-US" dirty="0"/>
              <a:t>ととなりました</a:t>
            </a:r>
            <a:r>
              <a:rPr lang="ja-JP" altLang="ja-JP" dirty="0"/>
              <a:t>。</a:t>
            </a:r>
            <a:r>
              <a:rPr lang="ja-JP" altLang="en-US" dirty="0"/>
              <a:t>（スライド上部</a:t>
            </a:r>
            <a:r>
              <a:rPr lang="ja-JP" altLang="en-US" dirty="0" smtClean="0"/>
              <a:t>の</a:t>
            </a:r>
            <a:r>
              <a:rPr lang="en-US" altLang="ja-JP" dirty="0" smtClean="0"/>
              <a:t>5</a:t>
            </a:r>
            <a:r>
              <a:rPr lang="ja-JP" altLang="en-US" dirty="0" smtClean="0"/>
              <a:t>領域</a:t>
            </a:r>
            <a:r>
              <a:rPr lang="ja-JP" altLang="en-US" dirty="0"/>
              <a:t>分けから、</a:t>
            </a:r>
            <a:r>
              <a:rPr lang="en-US" altLang="ja-JP" dirty="0"/>
              <a:t>9</a:t>
            </a:r>
            <a:r>
              <a:rPr lang="ja-JP" altLang="en-US" dirty="0"/>
              <a:t>領域であることを示す。）</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pPr lvl="0"/>
            <a:fld id="{1D41D0D0-B189-4CD0-8BC2-1D06F6EF1208}" type="slidenum">
              <a:rPr lang="ja-JP" altLang="en-US" noProof="0" smtClean="0"/>
              <a:pPr lvl="0"/>
              <a:t>6</a:t>
            </a:fld>
            <a:endParaRPr lang="ja-JP" altLang="en-US" noProof="0" dirty="0"/>
          </a:p>
        </p:txBody>
      </p:sp>
      <p:sp>
        <p:nvSpPr>
          <p:cNvPr id="7" name="スライド イメージ プレースホルダー 6">
            <a:extLst>
              <a:ext uri="{FF2B5EF4-FFF2-40B4-BE49-F238E27FC236}">
                <a16:creationId xmlns="" xmlns:a16="http://schemas.microsoft.com/office/drawing/2014/main" id="{7BBE2F34-2FEE-4CAC-B14A-41E6688A321D}"/>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2361624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ABAE952-FC7A-452B-B5B7-1FBE8DE792A8}" type="slidenum">
              <a:rPr lang="ja-JP" altLang="en-US" smtClean="0"/>
              <a:pPr/>
              <a:t>60</a:t>
            </a:fld>
            <a:endParaRPr lang="ja-JP" altLang="en-US"/>
          </a:p>
        </p:txBody>
      </p:sp>
      <p:sp>
        <p:nvSpPr>
          <p:cNvPr id="6" name="スライド イメージ プレースホルダー 5"/>
          <p:cNvSpPr>
            <a:spLocks noGrp="1" noRot="1" noChangeAspect="1"/>
          </p:cNvSpPr>
          <p:nvPr>
            <p:ph type="sldImg"/>
          </p:nvPr>
        </p:nvSpPr>
        <p:spPr>
          <a:xfrm>
            <a:off x="1166813" y="247650"/>
            <a:ext cx="4473575" cy="3354388"/>
          </a:xfrm>
        </p:spPr>
      </p:sp>
      <p:sp>
        <p:nvSpPr>
          <p:cNvPr id="7" name="ノート プレースホルダー 6"/>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268162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ja-JP" dirty="0"/>
              <a:t>（１）ソーシャルワークとは</a:t>
            </a:r>
          </a:p>
          <a:p>
            <a:r>
              <a:rPr lang="ja-JP" altLang="en-US" dirty="0" smtClean="0"/>
              <a:t>・</a:t>
            </a:r>
            <a:r>
              <a:rPr lang="ja-JP" altLang="ja-JP" dirty="0" smtClean="0"/>
              <a:t>国際</a:t>
            </a:r>
            <a:r>
              <a:rPr lang="ja-JP" altLang="ja-JP" dirty="0"/>
              <a:t>ソーシャルワーカー連盟によるソーシャルワークの</a:t>
            </a:r>
            <a:r>
              <a:rPr lang="ja-JP" altLang="en-US" dirty="0"/>
              <a:t>定義は、</a:t>
            </a:r>
            <a:r>
              <a:rPr lang="en-US" altLang="ja-JP" dirty="0"/>
              <a:t>2000</a:t>
            </a:r>
            <a:r>
              <a:rPr lang="ja-JP" altLang="en-US" dirty="0"/>
              <a:t>年に採択されました。その後、論議を重ね</a:t>
            </a:r>
            <a:r>
              <a:rPr lang="ja-JP" altLang="en-US" dirty="0" smtClean="0"/>
              <a:t>、新定義  </a:t>
            </a:r>
            <a:r>
              <a:rPr lang="ja-JP" altLang="en-US" dirty="0"/>
              <a:t>「ソーシャルワーク専門職のグローバル定義」 が</a:t>
            </a:r>
            <a:r>
              <a:rPr lang="en-US" altLang="ja-JP" dirty="0"/>
              <a:t>2014</a:t>
            </a:r>
            <a:r>
              <a:rPr lang="ja-JP" altLang="en-US" dirty="0"/>
              <a:t>年メルボルン総会にて国際ソーシャルワーカー連盟（</a:t>
            </a:r>
            <a:r>
              <a:rPr lang="en-US" altLang="ja-JP" dirty="0"/>
              <a:t>IFSW</a:t>
            </a:r>
            <a:r>
              <a:rPr lang="ja-JP" altLang="en-US" dirty="0"/>
              <a:t>）</a:t>
            </a:r>
            <a:r>
              <a:rPr lang="ja-JP" altLang="en-US" dirty="0" smtClean="0"/>
              <a:t>総会および国際</a:t>
            </a:r>
            <a:r>
              <a:rPr lang="ja-JP" altLang="en-US" dirty="0"/>
              <a:t>ソーシャルワーク学校連盟（</a:t>
            </a:r>
            <a:r>
              <a:rPr lang="en-US" altLang="ja-JP" dirty="0"/>
              <a:t>IASSW</a:t>
            </a:r>
            <a:r>
              <a:rPr lang="ja-JP" altLang="en-US" dirty="0"/>
              <a:t>）総会にて採択されています。</a:t>
            </a:r>
            <a:r>
              <a:rPr lang="en-US" altLang="ja-JP" dirty="0"/>
              <a:t> </a:t>
            </a:r>
          </a:p>
          <a:p>
            <a:endParaRPr lang="en-US" altLang="ja-JP" dirty="0" smtClean="0"/>
          </a:p>
          <a:p>
            <a:r>
              <a:rPr lang="ja-JP" altLang="en-US" dirty="0"/>
              <a:t>・</a:t>
            </a:r>
            <a:r>
              <a:rPr lang="ja-JP" altLang="en-US" dirty="0" smtClean="0"/>
              <a:t>ソーシャルワーク</a:t>
            </a:r>
            <a:r>
              <a:rPr lang="ja-JP" altLang="en-US" dirty="0"/>
              <a:t>専門職のグローバル定義  </a:t>
            </a:r>
          </a:p>
          <a:p>
            <a:r>
              <a:rPr lang="ja-JP" altLang="en-US" dirty="0" smtClean="0"/>
              <a:t>　「</a:t>
            </a:r>
            <a:r>
              <a:rPr lang="ja-JP" altLang="en-US" dirty="0"/>
              <a:t>ソーシャルワークは、社会変革と社会開発、社会的結束、および人々のエンパワメントと解放を促進する、実践に基づいた専門職であり学問である。社会正義、人権、集団的責任、および多様性尊重の諸原理は、ソーシャルワークの中核をなす。ソーシャルワークの理論</a:t>
            </a:r>
            <a:r>
              <a:rPr lang="ja-JP" altLang="en-US" dirty="0" smtClean="0"/>
              <a:t>、社会</a:t>
            </a:r>
            <a:r>
              <a:rPr lang="ja-JP" altLang="en-US" dirty="0"/>
              <a:t>科学、人文学、および地域・民族固有の</a:t>
            </a:r>
            <a:r>
              <a:rPr lang="ja-JP" altLang="en-US" dirty="0" smtClean="0"/>
              <a:t>知を</a:t>
            </a:r>
            <a:r>
              <a:rPr lang="ja-JP" altLang="en-US" dirty="0"/>
              <a:t>基盤として、ソーシャルワークは、</a:t>
            </a:r>
            <a:r>
              <a:rPr lang="ja-JP" altLang="en-US" dirty="0" smtClean="0"/>
              <a:t>生活課題</a:t>
            </a:r>
            <a:r>
              <a:rPr lang="ja-JP" altLang="en-US" dirty="0"/>
              <a:t>に取り組みウェルビーイングを高めるよう、人々やさまざまな構造に</a:t>
            </a:r>
            <a:r>
              <a:rPr lang="ja-JP" altLang="en-US" dirty="0" smtClean="0"/>
              <a:t>働きかける。</a:t>
            </a:r>
            <a:r>
              <a:rPr lang="ja-JP" altLang="en-US" dirty="0"/>
              <a:t>この定義は、各国および世界の各地域で展開しても</a:t>
            </a:r>
            <a:r>
              <a:rPr lang="ja-JP" altLang="en-US" dirty="0" smtClean="0"/>
              <a:t>よい。」</a:t>
            </a:r>
            <a:endParaRPr lang="en-US" altLang="ja-JP" dirty="0" smtClean="0"/>
          </a:p>
          <a:p>
            <a:r>
              <a:rPr lang="ja-JP" altLang="en-US" dirty="0"/>
              <a:t>　</a:t>
            </a:r>
            <a:r>
              <a:rPr lang="ja-JP" altLang="en-US" dirty="0" smtClean="0"/>
              <a:t>ソーシャルワーク</a:t>
            </a:r>
            <a:r>
              <a:rPr lang="ja-JP" altLang="en-US" dirty="0"/>
              <a:t>専門職の中核となる</a:t>
            </a:r>
            <a:r>
              <a:rPr lang="ja-JP" altLang="en-US" dirty="0" smtClean="0"/>
              <a:t>任務</a:t>
            </a:r>
            <a:r>
              <a:rPr lang="ja-JP" altLang="en-US" dirty="0"/>
              <a:t>・原則・知・実践が示されている</a:t>
            </a:r>
            <a:r>
              <a:rPr lang="ja-JP" altLang="en-US" dirty="0" smtClean="0"/>
              <a:t>。</a:t>
            </a:r>
            <a:endParaRPr lang="en-US" altLang="ja-JP" dirty="0" smtClean="0"/>
          </a:p>
          <a:p>
            <a:r>
              <a:rPr lang="ja-JP" altLang="en-US" dirty="0" smtClean="0"/>
              <a:t>（</a:t>
            </a:r>
            <a:r>
              <a:rPr lang="ja-JP" altLang="en-US" dirty="0"/>
              <a:t>日本社会福祉士会</a:t>
            </a:r>
            <a:r>
              <a:rPr lang="en-US" altLang="ja-JP" dirty="0"/>
              <a:t>HP</a:t>
            </a:r>
            <a:r>
              <a:rPr lang="ja-JP" altLang="en-US" dirty="0"/>
              <a:t>　グローバル定義の注釈　参照）</a:t>
            </a:r>
            <a:endParaRPr lang="ja-JP" altLang="ja-JP" dirty="0"/>
          </a:p>
          <a:p>
            <a:endParaRPr lang="en-US" altLang="ja-JP" dirty="0" smtClean="0"/>
          </a:p>
          <a:p>
            <a:r>
              <a:rPr lang="ja-JP" altLang="en-US" dirty="0"/>
              <a:t>（２）乳児院でのファミリーソーシャルワークの主な役割</a:t>
            </a:r>
            <a:endParaRPr lang="en-US" altLang="ja-JP" dirty="0"/>
          </a:p>
          <a:p>
            <a:r>
              <a:rPr lang="ja-JP" altLang="en-US" dirty="0"/>
              <a:t>　</a:t>
            </a:r>
            <a:r>
              <a:rPr lang="ja-JP" altLang="en-US" dirty="0" smtClean="0"/>
              <a:t>スライドに</a:t>
            </a:r>
            <a:r>
              <a:rPr lang="ja-JP" altLang="en-US" dirty="0"/>
              <a:t>沿って説明する</a:t>
            </a:r>
          </a:p>
          <a:p>
            <a:endParaRPr lang="en-US" altLang="ja-JP" dirty="0" smtClean="0"/>
          </a:p>
          <a:p>
            <a:r>
              <a:rPr lang="ja-JP" altLang="en-US" dirty="0" smtClean="0"/>
              <a:t>（３）ソーシャルワークの基本的な展開</a:t>
            </a:r>
            <a:endParaRPr lang="en-US" altLang="ja-JP" dirty="0"/>
          </a:p>
          <a:p>
            <a:r>
              <a:rPr lang="ja-JP" altLang="en-US" dirty="0" smtClean="0"/>
              <a:t>　図に沿って説明する</a:t>
            </a:r>
          </a:p>
          <a:p>
            <a:r>
              <a:rPr lang="ja-JP" altLang="en-US" dirty="0" smtClean="0"/>
              <a:t>・アセスメント：情報の把握とそれに基づく課題の整理、問題発生の原因やメカニズムの理解など</a:t>
            </a:r>
          </a:p>
          <a:p>
            <a:r>
              <a:rPr lang="ja-JP" altLang="en-US" dirty="0" smtClean="0"/>
              <a:t>・支援方針設定：長期の支援方針と資源の提供や対応等の具体的な方針</a:t>
            </a:r>
          </a:p>
          <a:p>
            <a:r>
              <a:rPr lang="ja-JP" altLang="en-US" dirty="0" smtClean="0"/>
              <a:t>・モニタリング：何らかの資源の提供や対応を行った上で、その後どうなったかの状況把握と評価</a:t>
            </a:r>
          </a:p>
          <a:p>
            <a:r>
              <a:rPr lang="ja-JP" altLang="en-US" dirty="0" smtClean="0"/>
              <a:t>・再アセスメント：モニタリングをもとに、アセスメントの見直しを行い、新たな支援方針を設定する</a:t>
            </a:r>
          </a:p>
          <a:p>
            <a:endParaRPr lang="ja-JP" altLang="en-US" dirty="0" smtClean="0"/>
          </a:p>
          <a:p>
            <a:r>
              <a:rPr lang="en-US" altLang="ja-JP" dirty="0" smtClean="0"/>
              <a:t>※</a:t>
            </a:r>
            <a:r>
              <a:rPr lang="ja-JP" altLang="en-US" dirty="0" smtClean="0"/>
              <a:t>「包括的アセスメント」の展開と同様であるが、次の点が異なる。ここではケースの理解までをアセスメントとし、支援方針を分けて説明している。家族の支援については、図のような段階がイメージしやすいが、子どもに対する日々の養育は、ケース理解と方針に基づいた日々の対応は一体として展開し、アセスメントは日々更新される特徴があり、ケース理解と方針を一つのものとして「包括的アセスメント」としている。</a:t>
            </a:r>
            <a:endParaRPr lang="ja-JP" altLang="en-US" dirty="0"/>
          </a:p>
        </p:txBody>
      </p:sp>
      <p:sp>
        <p:nvSpPr>
          <p:cNvPr id="4" name="スライド番号プレースホルダー 3"/>
          <p:cNvSpPr>
            <a:spLocks noGrp="1"/>
          </p:cNvSpPr>
          <p:nvPr>
            <p:ph type="sldNum" sz="quarter" idx="10"/>
          </p:nvPr>
        </p:nvSpPr>
        <p:spPr/>
        <p:txBody>
          <a:bodyPr/>
          <a:lstStyle/>
          <a:p>
            <a:fld id="{CABAE952-FC7A-452B-B5B7-1FBE8DE792A8}" type="slidenum">
              <a:rPr lang="ja-JP" altLang="en-US" smtClean="0"/>
              <a:pPr/>
              <a:t>61</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7428648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smtClean="0"/>
              <a:t>【</a:t>
            </a:r>
            <a:r>
              <a:rPr lang="ja-JP" altLang="en-US" smtClean="0"/>
              <a:t>家族システムアプローチ</a:t>
            </a:r>
            <a:r>
              <a:rPr lang="en-US" altLang="ja-JP" smtClean="0"/>
              <a:t>】</a:t>
            </a:r>
          </a:p>
          <a:p>
            <a:r>
              <a:rPr lang="ja-JP" altLang="en-US" smtClean="0"/>
              <a:t>　ベイトソンによって紹介された「一般システム理論（フォン・ベンタランフィ）とサイバネティックス（ウィナー）から取り入れたものの見方を原理としている。 </a:t>
            </a:r>
          </a:p>
          <a:p>
            <a:r>
              <a:rPr lang="ja-JP" altLang="en-US" smtClean="0"/>
              <a:t>　家族が数人の人間の単なる集合ではなく、独特の構造をもったシステムであり、人間関係が表すパターンによって成り立っていることを論ずる家族システム論を土台としたアプローチ。 </a:t>
            </a:r>
            <a:endParaRPr lang="en-US" altLang="ja-JP" smtClean="0"/>
          </a:p>
          <a:p>
            <a:r>
              <a:rPr lang="ja-JP" altLang="en-US" smtClean="0"/>
              <a:t>　ミニューチンなどによる多くの家族臨床の実践が生まれている。</a:t>
            </a:r>
            <a:endParaRPr lang="en-US" altLang="ja-JP" smtClean="0"/>
          </a:p>
          <a:p>
            <a:endParaRPr lang="en-US" altLang="ja-JP" smtClean="0"/>
          </a:p>
          <a:p>
            <a:endParaRPr lang="en-US" altLang="ja-JP" smtClean="0"/>
          </a:p>
          <a:p>
            <a:r>
              <a:rPr lang="en-US" altLang="ja-JP" smtClean="0"/>
              <a:t>【</a:t>
            </a:r>
            <a:r>
              <a:rPr lang="ja-JP" altLang="en-US" smtClean="0"/>
              <a:t>解決志向アプローチ</a:t>
            </a:r>
            <a:r>
              <a:rPr lang="en-US" altLang="ja-JP" smtClean="0"/>
              <a:t>】</a:t>
            </a:r>
          </a:p>
          <a:p>
            <a:r>
              <a:rPr lang="ja-JP" altLang="en-US" smtClean="0"/>
              <a:t>　ド・シェーザーとキム・バーグを中心にミルウォーキーで生まれる。クライアントの問題を解決する援助というよりも、クライアントの解決能力を高める手伝いをする。 </a:t>
            </a:r>
          </a:p>
          <a:p>
            <a:r>
              <a:rPr lang="ja-JP" altLang="en-US" smtClean="0"/>
              <a:t>　人間は問題を解決する技能をもっており、それをうまく活用する助けをすれば、問題は解決されると考える。問題とは直接関わらず、目的に向かって動きだすにはどんな資源を使ってどうするかが解決の目標となる。 </a:t>
            </a:r>
            <a:endParaRPr lang="ja-JP" altLang="en-US" dirty="0"/>
          </a:p>
        </p:txBody>
      </p:sp>
      <p:sp>
        <p:nvSpPr>
          <p:cNvPr id="4" name="スライド番号プレースホルダー 3"/>
          <p:cNvSpPr>
            <a:spLocks noGrp="1"/>
          </p:cNvSpPr>
          <p:nvPr>
            <p:ph type="sldNum" sz="quarter" idx="10"/>
          </p:nvPr>
        </p:nvSpPr>
        <p:spPr/>
        <p:txBody>
          <a:bodyPr/>
          <a:lstStyle/>
          <a:p>
            <a:fld id="{7B066CA3-0F0D-4DC3-B819-F42E91A437AA}" type="slidenum">
              <a:rPr lang="ja-JP" altLang="en-US" smtClean="0"/>
              <a:pPr/>
              <a:t>62</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5336121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smtClean="0"/>
              <a:t>【</a:t>
            </a:r>
            <a:r>
              <a:rPr lang="ja-JP" altLang="en-US" dirty="0" smtClean="0"/>
              <a:t>エコロジカルアプローチ</a:t>
            </a:r>
            <a:r>
              <a:rPr lang="en-US" altLang="ja-JP" dirty="0" smtClean="0"/>
              <a:t>】</a:t>
            </a:r>
          </a:p>
          <a:p>
            <a:r>
              <a:rPr lang="ja-JP" altLang="en-US" dirty="0" smtClean="0"/>
              <a:t>　ジャーメインの「生活モデル」、ハートマンの「家族中心ソーシャルワーク」等が代表的な考え方。</a:t>
            </a:r>
            <a:endParaRPr lang="en-US" altLang="ja-JP" dirty="0" smtClean="0"/>
          </a:p>
          <a:p>
            <a:r>
              <a:rPr lang="ja-JP" altLang="en-US" dirty="0" smtClean="0"/>
              <a:t>　ジャーメインらのエコロジカル・モデルは、人が生活環境と共存するための能力を対処能力（コービング）、そして環境が人間のニーズに適応することを応答性（レスポンス）と呼び、対処能力が弱かったり応答性が機能しない場合に生活ストレスが発生するとした。</a:t>
            </a:r>
          </a:p>
          <a:p>
            <a:r>
              <a:rPr lang="ja-JP" altLang="en-US" dirty="0" smtClean="0"/>
              <a:t>　ジャーメインは、エコロジカル・モデルの実践のために、利用者のエンパワメントを強調する。このエンパワメントは、生活ストレスを緩和させるための精神的支援など、利用者へのあらゆる働きかけを意図する。</a:t>
            </a:r>
            <a:endParaRPr lang="en-US" altLang="ja-JP" dirty="0" smtClean="0"/>
          </a:p>
          <a:p>
            <a:endParaRPr lang="en-US" altLang="ja-JP" dirty="0" smtClean="0"/>
          </a:p>
          <a:p>
            <a:r>
              <a:rPr lang="en-US" altLang="ja-JP" dirty="0" smtClean="0"/>
              <a:t>【</a:t>
            </a:r>
            <a:r>
              <a:rPr lang="ja-JP" altLang="en-US" dirty="0" smtClean="0"/>
              <a:t>ストレングスモデル</a:t>
            </a:r>
            <a:r>
              <a:rPr lang="en-US" altLang="ja-JP" dirty="0" smtClean="0"/>
              <a:t>】</a:t>
            </a:r>
          </a:p>
          <a:p>
            <a:r>
              <a:rPr lang="ja-JP" altLang="en-US" dirty="0" smtClean="0"/>
              <a:t>　アメリカのソーシャルワーク実践理論において、主要概念の一つとなっている。</a:t>
            </a:r>
          </a:p>
          <a:p>
            <a:r>
              <a:rPr lang="ja-JP" altLang="en-US" dirty="0" smtClean="0"/>
              <a:t>　サリーベイやラップ等が研究を進め、</a:t>
            </a:r>
            <a:r>
              <a:rPr lang="en-US" altLang="ja-JP" dirty="0" smtClean="0"/>
              <a:t>1980</a:t>
            </a:r>
            <a:r>
              <a:rPr lang="ja-JP" altLang="en-US" dirty="0" smtClean="0"/>
              <a:t>年代以降提唱されている視点。</a:t>
            </a:r>
            <a:endParaRPr lang="en-US" altLang="ja-JP" dirty="0" smtClean="0"/>
          </a:p>
          <a:p>
            <a:r>
              <a:rPr lang="ja-JP" altLang="en-US" dirty="0" smtClean="0"/>
              <a:t>　ストレングスとは、人が上手だと思うもの、生得的な才能、獲得した</a:t>
            </a:r>
            <a:r>
              <a:rPr lang="ja-JP" altLang="en-US" dirty="0"/>
              <a:t>能力、スキルなど、潜在的</a:t>
            </a:r>
            <a:r>
              <a:rPr lang="ja-JP" altLang="en-US" dirty="0" smtClean="0"/>
              <a:t>能力のようなものを意味する。ストレングス視点と</a:t>
            </a:r>
            <a:r>
              <a:rPr lang="ja-JP" altLang="en-US" dirty="0"/>
              <a:t>は、援助者</a:t>
            </a:r>
            <a:r>
              <a:rPr lang="ja-JP" altLang="en-US" dirty="0" smtClean="0"/>
              <a:t>がクライエントの病理・欠陥に焦点を当てるのでは</a:t>
            </a:r>
            <a:r>
              <a:rPr lang="ja-JP" altLang="en-US" dirty="0"/>
              <a:t>なく、</a:t>
            </a:r>
            <a:r>
              <a:rPr lang="ja-JP" altLang="en-US" dirty="0" smtClean="0"/>
              <a:t>上手</a:t>
            </a:r>
            <a:r>
              <a:rPr lang="ja-JP" altLang="en-US" dirty="0"/>
              <a:t>さ、</a:t>
            </a:r>
            <a:r>
              <a:rPr lang="ja-JP" altLang="en-US" dirty="0" smtClean="0"/>
              <a:t>豊か</a:t>
            </a:r>
            <a:r>
              <a:rPr lang="ja-JP" altLang="en-US" dirty="0"/>
              <a:t>さ、</a:t>
            </a:r>
            <a:r>
              <a:rPr lang="ja-JP" altLang="en-US" dirty="0" smtClean="0"/>
              <a:t>強さ</a:t>
            </a:r>
            <a:r>
              <a:rPr lang="ja-JP" altLang="en-US" dirty="0"/>
              <a:t>、</a:t>
            </a:r>
            <a:r>
              <a:rPr lang="ja-JP" altLang="en-US" dirty="0" smtClean="0"/>
              <a:t>たくましさ</a:t>
            </a:r>
            <a:r>
              <a:rPr lang="ja-JP" altLang="en-US" dirty="0"/>
              <a:t>、資源</a:t>
            </a:r>
            <a:r>
              <a:rPr lang="ja-JP" altLang="en-US" dirty="0" smtClean="0"/>
              <a:t>などのストレングスに焦点を当てることを強調する視点で</a:t>
            </a:r>
            <a:r>
              <a:rPr lang="ja-JP" altLang="en-US" dirty="0"/>
              <a:t>あり、援助</a:t>
            </a:r>
            <a:r>
              <a:rPr lang="ja-JP" altLang="en-US" dirty="0" smtClean="0"/>
              <a:t>観である。</a:t>
            </a:r>
          </a:p>
          <a:p>
            <a:r>
              <a:rPr lang="ja-JP" altLang="en-US" dirty="0" smtClean="0"/>
              <a:t>　</a:t>
            </a:r>
          </a:p>
          <a:p>
            <a:r>
              <a:rPr lang="ja-JP" altLang="en-US" dirty="0" smtClean="0"/>
              <a:t> </a:t>
            </a:r>
          </a:p>
          <a:p>
            <a:endParaRPr lang="en-US" altLang="ja-JP" dirty="0" smtClean="0"/>
          </a:p>
          <a:p>
            <a:endParaRPr lang="ja-JP" altLang="en-US" dirty="0"/>
          </a:p>
        </p:txBody>
      </p:sp>
      <p:sp>
        <p:nvSpPr>
          <p:cNvPr id="4" name="スライド番号プレースホルダー 3"/>
          <p:cNvSpPr>
            <a:spLocks noGrp="1"/>
          </p:cNvSpPr>
          <p:nvPr>
            <p:ph type="sldNum" sz="quarter" idx="10"/>
          </p:nvPr>
        </p:nvSpPr>
        <p:spPr/>
        <p:txBody>
          <a:bodyPr/>
          <a:lstStyle/>
          <a:p>
            <a:fld id="{7B066CA3-0F0D-4DC3-B819-F42E91A437AA}" type="slidenum">
              <a:rPr lang="ja-JP" altLang="en-US" smtClean="0"/>
              <a:pPr/>
              <a:t>63</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0955988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ABAE952-FC7A-452B-B5B7-1FBE8DE792A8}" type="slidenum">
              <a:rPr lang="ja-JP" altLang="en-US" smtClean="0"/>
              <a:pPr/>
              <a:t>64</a:t>
            </a:fld>
            <a:endParaRPr lang="ja-JP" altLang="en-US"/>
          </a:p>
        </p:txBody>
      </p:sp>
      <p:sp>
        <p:nvSpPr>
          <p:cNvPr id="6" name="スライド イメージ プレースホルダー 5"/>
          <p:cNvSpPr>
            <a:spLocks noGrp="1" noRot="1" noChangeAspect="1"/>
          </p:cNvSpPr>
          <p:nvPr>
            <p:ph type="sldImg"/>
          </p:nvPr>
        </p:nvSpPr>
        <p:spPr>
          <a:xfrm>
            <a:off x="1166813" y="247650"/>
            <a:ext cx="4473575" cy="3354388"/>
          </a:xfrm>
        </p:spPr>
      </p:sp>
      <p:sp>
        <p:nvSpPr>
          <p:cNvPr id="7" name="ノート プレースホルダー 6"/>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883396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①②「特別なニーズを持つ子どもの発育を理解する」ところでも述べたように、それぞれの児が持つ疾患や障害を理解し、必要な対応を提供できるようにすることが望まれます。主治医との十分なカンファランスと管理のアドバイスを指導してもらい、職員が共有することが必要です。さらに嘱託医への情報提供をしっかり行い、緊急対応の方法などを話し合っておく必要があります。看護職はその中心的な役割を果たします。</a:t>
            </a:r>
            <a:endParaRPr lang="en-US" altLang="ja-JP" dirty="0" smtClean="0"/>
          </a:p>
          <a:p>
            <a:r>
              <a:rPr lang="ja-JP" altLang="en-US" dirty="0" smtClean="0"/>
              <a:t>（乳児院養育指針第</a:t>
            </a:r>
            <a:r>
              <a:rPr lang="en-US" altLang="ja-JP" dirty="0" smtClean="0"/>
              <a:t>3</a:t>
            </a:r>
            <a:r>
              <a:rPr lang="ja-JP" altLang="en-US" dirty="0" smtClean="0"/>
              <a:t>章第</a:t>
            </a:r>
            <a:r>
              <a:rPr lang="en-US" altLang="ja-JP" dirty="0" smtClean="0"/>
              <a:t>5</a:t>
            </a:r>
            <a:r>
              <a:rPr lang="ja-JP" altLang="en-US" dirty="0" smtClean="0"/>
              <a:t>節参照）</a:t>
            </a:r>
            <a:endParaRPr lang="en-US" altLang="ja-JP" dirty="0" smtClean="0"/>
          </a:p>
          <a:p>
            <a:endParaRPr lang="en-US" altLang="ja-JP" dirty="0" smtClean="0"/>
          </a:p>
          <a:p>
            <a:r>
              <a:rPr lang="ja-JP" altLang="en-US" dirty="0" smtClean="0"/>
              <a:t>③投薬は看護職だけでなく、他の職員も関与することがあります。似ている薬が多いので投与量や使用法の確認を十分に行って投薬することが重要です。誤薬を防ぐためにもダブルチェックが必要です。</a:t>
            </a:r>
            <a:endParaRPr lang="en-US" altLang="ja-JP" dirty="0" smtClean="0"/>
          </a:p>
          <a:p>
            <a:r>
              <a:rPr lang="ja-JP" altLang="en-US" dirty="0" smtClean="0"/>
              <a:t>（乳児院養育指針第</a:t>
            </a:r>
            <a:r>
              <a:rPr lang="en-US" altLang="ja-JP" dirty="0" smtClean="0"/>
              <a:t>8</a:t>
            </a:r>
            <a:r>
              <a:rPr lang="ja-JP" altLang="en-US" dirty="0" smtClean="0"/>
              <a:t>章第</a:t>
            </a:r>
            <a:r>
              <a:rPr lang="en-US" altLang="ja-JP" dirty="0" smtClean="0"/>
              <a:t>3</a:t>
            </a:r>
            <a:r>
              <a:rPr lang="ja-JP" altLang="en-US" dirty="0" smtClean="0"/>
              <a:t>節参照）</a:t>
            </a:r>
            <a:endParaRPr lang="en-US" altLang="ja-JP" dirty="0" smtClean="0"/>
          </a:p>
          <a:p>
            <a:endParaRPr lang="ja-JP" altLang="en-US" dirty="0"/>
          </a:p>
        </p:txBody>
      </p:sp>
      <p:sp>
        <p:nvSpPr>
          <p:cNvPr id="4" name="スライド番号プレースホルダー 3"/>
          <p:cNvSpPr>
            <a:spLocks noGrp="1"/>
          </p:cNvSpPr>
          <p:nvPr>
            <p:ph type="sldNum" sz="quarter" idx="10"/>
          </p:nvPr>
        </p:nvSpPr>
        <p:spPr/>
        <p:txBody>
          <a:bodyPr/>
          <a:lstStyle/>
          <a:p>
            <a:fld id="{064D05F0-888D-4B5A-8FB1-06EBD77B0CD8}" type="slidenum">
              <a:rPr lang="ja-JP" altLang="en-US" smtClean="0"/>
              <a:pPr/>
              <a:t>65</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8049591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①乳児院では集団で養育されている子どもたちへの感染症の流行は避けたいものです。</a:t>
            </a:r>
            <a:endParaRPr lang="en-US" altLang="ja-JP" dirty="0" smtClean="0"/>
          </a:p>
          <a:p>
            <a:r>
              <a:rPr lang="ja-JP" altLang="en-US" dirty="0" smtClean="0"/>
              <a:t>　季節により流行する疾患があり注意が必要です。冬場に流行するインフルエンザ、</a:t>
            </a:r>
            <a:r>
              <a:rPr lang="en-US" altLang="ja-JP" dirty="0" smtClean="0"/>
              <a:t>RS</a:t>
            </a:r>
            <a:r>
              <a:rPr lang="ja-JP" altLang="en-US" dirty="0" smtClean="0"/>
              <a:t>ウイルス感染症、最近は少なくなった水痘症、おたふくかぜなどのウイルス感染、さらに集団感染し問題になっているノロウイルス感染、ロタウイルス感染などがあります。さらにウイルス感染だけでなく溶連菌感染症、耐性ブドウ球菌、病原性大腸菌などの細菌感染も存在します。職員が持ち込む可能性もあり、職員の健康管理も重要です。</a:t>
            </a:r>
            <a:endParaRPr lang="en-US" altLang="ja-JP" dirty="0" smtClean="0"/>
          </a:p>
          <a:p>
            <a:endParaRPr lang="en-US" altLang="ja-JP" dirty="0" smtClean="0"/>
          </a:p>
          <a:p>
            <a:r>
              <a:rPr lang="ja-JP" altLang="en-US" dirty="0" smtClean="0"/>
              <a:t>②消毒については従来から手洗いの重要性は言われてきました。最近では現場で携帯する早乾性アルコール消毒剤やノロウイルスに対する次亜塩素酸消毒法などが使用されています。特にノロウイルス感染では吐物や便についている少量のウイルスでも感染が広がるため、ゴム手袋を使用し、汚物に接触しないなどの注意が必要です。</a:t>
            </a:r>
            <a:endParaRPr lang="en-US" altLang="ja-JP" dirty="0" smtClean="0"/>
          </a:p>
          <a:p>
            <a:endParaRPr lang="en-US" altLang="ja-JP" dirty="0" smtClean="0"/>
          </a:p>
          <a:p>
            <a:r>
              <a:rPr lang="ja-JP" altLang="en-US" dirty="0" smtClean="0"/>
              <a:t>③最近</a:t>
            </a:r>
            <a:r>
              <a:rPr lang="en-US" altLang="ja-JP" dirty="0" smtClean="0"/>
              <a:t>B</a:t>
            </a:r>
            <a:r>
              <a:rPr lang="ja-JP" altLang="en-US" dirty="0" smtClean="0"/>
              <a:t>型肝炎ウイルスワクチンが定期接種となり、乳児が実施しなければならない定期予防接種が多くなり、スケジュールの調整が大変になっています。乳児のために感染症を予防するためには予防接種が欠かせません。乳児院でもロタウイルス，おたふくかぜなどの任意接種の予防接種も積極的に実施するべきと考えます。</a:t>
            </a:r>
            <a:endParaRPr lang="en-US" altLang="ja-JP" dirty="0" smtClean="0"/>
          </a:p>
          <a:p>
            <a:r>
              <a:rPr lang="ja-JP" altLang="en-US" dirty="0" smtClean="0"/>
              <a:t>今後さらに新しい予防接種が登場するので注意が必要です。</a:t>
            </a:r>
            <a:endParaRPr lang="en-US" altLang="ja-JP" dirty="0" smtClean="0"/>
          </a:p>
          <a:p>
            <a:endParaRPr lang="ja-JP" altLang="en-US" dirty="0"/>
          </a:p>
        </p:txBody>
      </p:sp>
      <p:sp>
        <p:nvSpPr>
          <p:cNvPr id="4" name="スライド番号プレースホルダー 3"/>
          <p:cNvSpPr>
            <a:spLocks noGrp="1"/>
          </p:cNvSpPr>
          <p:nvPr>
            <p:ph type="sldNum" sz="quarter" idx="10"/>
          </p:nvPr>
        </p:nvSpPr>
        <p:spPr/>
        <p:txBody>
          <a:bodyPr/>
          <a:lstStyle/>
          <a:p>
            <a:fld id="{064D05F0-888D-4B5A-8FB1-06EBD77B0CD8}" type="slidenum">
              <a:rPr lang="ja-JP" altLang="en-US" smtClean="0"/>
              <a:pPr/>
              <a:t>66</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8006158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ABAE952-FC7A-452B-B5B7-1FBE8DE792A8}" type="slidenum">
              <a:rPr lang="ja-JP" altLang="en-US" smtClean="0"/>
              <a:pPr/>
              <a:t>67</a:t>
            </a:fld>
            <a:endParaRPr lang="ja-JP" altLang="en-US"/>
          </a:p>
        </p:txBody>
      </p:sp>
      <p:sp>
        <p:nvSpPr>
          <p:cNvPr id="6" name="スライド イメージ プレースホルダー 5"/>
          <p:cNvSpPr>
            <a:spLocks noGrp="1" noRot="1" noChangeAspect="1"/>
          </p:cNvSpPr>
          <p:nvPr>
            <p:ph type="sldImg"/>
          </p:nvPr>
        </p:nvSpPr>
        <p:spPr>
          <a:xfrm>
            <a:off x="1166813" y="247650"/>
            <a:ext cx="4473575" cy="3354388"/>
          </a:xfrm>
        </p:spPr>
      </p:sp>
      <p:sp>
        <p:nvSpPr>
          <p:cNvPr id="7" name="ノート プレースホルダー 6"/>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330526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smtClean="0"/>
              <a:t>　乳児院の生活において家庭との違いが顕著に表れるのが食に関することと言えます。栄養が充足され、お腹が満たされていることは食の基本です。それだけでなく「生きる力につながる、食を営む力」を育てることが必要です。乳児院の生活のなかで食に関して家庭らしさをどう補っていくかも含め、基本的には、十分に遊べ、十分に眠り、養育者に安心できる充実した生活が食育の実践と深くかかわっていることを認識し、日々の生活を組み立てていきましょう。</a:t>
            </a:r>
            <a:endParaRPr lang="en-US" altLang="ja-JP" dirty="0" smtClean="0"/>
          </a:p>
          <a:p>
            <a:pPr lvl="0"/>
            <a:endParaRPr lang="en-US" altLang="ja-JP" dirty="0" smtClean="0"/>
          </a:p>
          <a:p>
            <a:pPr lvl="0"/>
            <a:r>
              <a:rPr lang="ja-JP" altLang="en-US" dirty="0" smtClean="0"/>
              <a:t>１．乳幼児期の栄養は、もっとも基本的な命の保障のために必要なものであり、順</a:t>
            </a:r>
            <a:r>
              <a:rPr lang="ja-JP" altLang="ja-JP" dirty="0" smtClean="0"/>
              <a:t>調な発育・発達に大きく影響します。基本的な月齢別栄養所要量（水分量を含む）をもとに栄養摂取を進めることが不可欠です。また、食を通じて子どもの心と身体の成長を支えるためには、個人の体調変化、食物アレルギーへの適切な対応を検討、実行する栄養士、調理師、保育士の連携体制が必要です。</a:t>
            </a:r>
          </a:p>
          <a:p>
            <a:r>
              <a:rPr lang="ja-JP" altLang="en-US" dirty="0" smtClean="0"/>
              <a:t>〇授乳</a:t>
            </a:r>
            <a:endParaRPr lang="en-US" altLang="ja-JP" dirty="0" smtClean="0"/>
          </a:p>
          <a:p>
            <a:r>
              <a:rPr lang="ja-JP" altLang="en-US" dirty="0" smtClean="0"/>
              <a:t>・</a:t>
            </a:r>
            <a:r>
              <a:rPr lang="ja-JP" altLang="ja-JP" dirty="0" smtClean="0"/>
              <a:t>まず、基本的な月例別栄養所要量</a:t>
            </a:r>
            <a:r>
              <a:rPr lang="en-US" altLang="ja-JP" dirty="0" smtClean="0"/>
              <a:t>(</a:t>
            </a:r>
            <a:r>
              <a:rPr lang="ja-JP" altLang="ja-JP" dirty="0" smtClean="0"/>
              <a:t>水分量も含め</a:t>
            </a:r>
            <a:r>
              <a:rPr lang="en-US" altLang="ja-JP" dirty="0" smtClean="0"/>
              <a:t>)</a:t>
            </a:r>
            <a:r>
              <a:rPr lang="ja-JP" altLang="ja-JP" dirty="0" smtClean="0"/>
              <a:t>を知ることが大切であるとともに、ミルクの必要量、授乳間隔については個人差が大きく、授乳は乳幼児が欲しいときに欲しいだけという自律授乳が一般的な考え方の基本であることを認識します。ただし、調節能力の不十分な乳幼児にはミルクの量、時間をコントロールする必要があります。</a:t>
            </a:r>
          </a:p>
          <a:p>
            <a:r>
              <a:rPr lang="ja-JP" altLang="en-US" dirty="0" smtClean="0"/>
              <a:t>・</a:t>
            </a:r>
            <a:r>
              <a:rPr lang="ja-JP" altLang="ja-JP" dirty="0" smtClean="0"/>
              <a:t>乳幼児は、栄養だけでなく養育者のやさしくあたたかい心も同時に飲んでいます。養育者はしっかり乳幼児と目を合わせ、呼吸を合わせながら集中して心をこめた対応に心がけることも重要です。</a:t>
            </a:r>
            <a:endParaRPr lang="en-US" altLang="ja-JP" dirty="0" smtClean="0"/>
          </a:p>
          <a:p>
            <a:r>
              <a:rPr lang="ja-JP" altLang="en-US" dirty="0" smtClean="0"/>
              <a:t>〇離乳食</a:t>
            </a:r>
            <a:endParaRPr lang="en-US" altLang="ja-JP" dirty="0" smtClean="0"/>
          </a:p>
          <a:p>
            <a:r>
              <a:rPr lang="ja-JP" altLang="en-US" dirty="0" smtClean="0"/>
              <a:t>・</a:t>
            </a:r>
            <a:r>
              <a:rPr lang="ja-JP" altLang="ja-JP" dirty="0" smtClean="0"/>
              <a:t>離乳を進めるにあたっては、基本的な栄養摂取量と進度に関する知識を共有しながら、開始時期やすすめ方、量などは個人差があることに留意し、無理をせずに養育者と栄養士等の担当者が密に連携しながら調整していくことが大切です。</a:t>
            </a:r>
          </a:p>
          <a:p>
            <a:r>
              <a:rPr lang="ja-JP" altLang="en-US" dirty="0" smtClean="0"/>
              <a:t>・</a:t>
            </a:r>
            <a:r>
              <a:rPr lang="ja-JP" altLang="ja-JP" dirty="0" smtClean="0"/>
              <a:t>離乳食には、①エネルギーや栄養素の補給　②咀嚼（噛むこと）の発達　③味覚の発達　と大きく</a:t>
            </a:r>
            <a:r>
              <a:rPr lang="en-US" altLang="ja-JP" dirty="0" smtClean="0"/>
              <a:t>3</a:t>
            </a:r>
            <a:r>
              <a:rPr lang="ja-JP" altLang="ja-JP" dirty="0" err="1" smtClean="0"/>
              <a:t>つの</a:t>
            </a:r>
            <a:r>
              <a:rPr lang="ja-JP" altLang="ja-JP" dirty="0" smtClean="0"/>
              <a:t>目的があります。離乳とは乳をやめることではなく、母乳やミルクの液体から一般的な食事、固形食に移行していくことです。</a:t>
            </a:r>
            <a:endParaRPr lang="en-US" altLang="ja-JP" dirty="0" smtClean="0"/>
          </a:p>
          <a:p>
            <a:r>
              <a:rPr lang="ja-JP" altLang="ja-JP" dirty="0" smtClean="0"/>
              <a:t>①栄養補給</a:t>
            </a:r>
            <a:r>
              <a:rPr lang="ja-JP" altLang="en-US" dirty="0" smtClean="0"/>
              <a:t>；</a:t>
            </a:r>
            <a:r>
              <a:rPr lang="ja-JP" altLang="ja-JP" dirty="0" smtClean="0"/>
              <a:t>乳児は成長（発育・発達）するにつれて、母乳やミルクだけでは不足するエネルギーや鉄分等の栄養素を補っていく必要があります。乳児の成長に見合った食品を使い、その時期にふさわしい形態に調理して提供します。</a:t>
            </a:r>
            <a:endParaRPr lang="en-US" altLang="ja-JP" dirty="0" smtClean="0"/>
          </a:p>
          <a:p>
            <a:r>
              <a:rPr lang="ja-JP" altLang="ja-JP" dirty="0" smtClean="0"/>
              <a:t>②咀嚼機能</a:t>
            </a:r>
            <a:r>
              <a:rPr lang="ja-JP" altLang="en-US" dirty="0" smtClean="0"/>
              <a:t>；</a:t>
            </a:r>
            <a:r>
              <a:rPr lang="ja-JP" altLang="ja-JP" dirty="0" smtClean="0"/>
              <a:t>乳首から吸って飲む（吸綴）活動から、離乳食を与えることで食べ物を「飲み込む」「舌と上あごでつぶす」「歯ぐきでかみつぶす」と発達していきます。また、食べさせてもらっていた乳児も次第に自分の手で食べ物を口に運べるようになります。</a:t>
            </a:r>
            <a:endParaRPr lang="en-US" altLang="ja-JP" dirty="0" smtClean="0"/>
          </a:p>
          <a:p>
            <a:r>
              <a:rPr lang="ja-JP" altLang="ja-JP" dirty="0" smtClean="0"/>
              <a:t>③味覚の発達</a:t>
            </a:r>
            <a:r>
              <a:rPr lang="ja-JP" altLang="en-US" dirty="0" smtClean="0"/>
              <a:t>；</a:t>
            </a:r>
            <a:r>
              <a:rPr lang="ja-JP" altLang="ja-JP" dirty="0" smtClean="0"/>
              <a:t>母乳やミルク以外の味を知るということは、乳児の味覚の幅をぐっと広げます。食べる楽しみも増え食べる喜びを</a:t>
            </a:r>
            <a:r>
              <a:rPr lang="ja-JP" altLang="en-US" dirty="0" smtClean="0"/>
              <a:t>養育者</a:t>
            </a:r>
            <a:r>
              <a:rPr lang="ja-JP" altLang="ja-JP" dirty="0" smtClean="0"/>
              <a:t>と共有することができるようになることが、心の豊さにつながります。</a:t>
            </a:r>
          </a:p>
          <a:p>
            <a:r>
              <a:rPr lang="ja-JP" altLang="en-US" dirty="0" smtClean="0"/>
              <a:t>・</a:t>
            </a:r>
            <a:r>
              <a:rPr lang="ja-JP" altLang="ja-JP" dirty="0" smtClean="0"/>
              <a:t>離乳食開始にあたっては、医師（嘱託医）と相談の上、食物アレルギーへの対応も必要です</a:t>
            </a:r>
            <a:r>
              <a:rPr lang="ja-JP" altLang="en-US" dirty="0" smtClean="0"/>
              <a:t>。</a:t>
            </a:r>
            <a:endParaRPr lang="en-US" altLang="ja-JP" dirty="0" smtClean="0"/>
          </a:p>
          <a:p>
            <a:r>
              <a:rPr lang="ja-JP" altLang="en-US" dirty="0" smtClean="0"/>
              <a:t>〇食事</a:t>
            </a:r>
            <a:endParaRPr lang="en-US" altLang="ja-JP" dirty="0" smtClean="0"/>
          </a:p>
          <a:p>
            <a:r>
              <a:rPr lang="ja-JP" altLang="en-US" dirty="0" smtClean="0"/>
              <a:t>・</a:t>
            </a:r>
            <a:r>
              <a:rPr lang="ja-JP" altLang="ja-JP" dirty="0" smtClean="0"/>
              <a:t>食事は、乳幼児の身体的成長の基本であることから、年齢等に合った調理方法や栄養のバランスはもとより、食生活習慣の確立、栄養・食教育、心の健康づくりという目的に応じて一人一人の乳幼児に配慮することが大切です。</a:t>
            </a:r>
          </a:p>
          <a:p>
            <a:r>
              <a:rPr lang="ja-JP" altLang="en-US" dirty="0" smtClean="0"/>
              <a:t>・</a:t>
            </a:r>
            <a:r>
              <a:rPr lang="ja-JP" altLang="ja-JP" dirty="0" smtClean="0"/>
              <a:t>また、食事は心を育てるうえでも重要な意味があります。食事がおいしく楽しいものであるという共感を持ちながら、子どもの食事への意欲を育てることが大切です。</a:t>
            </a:r>
            <a:endParaRPr lang="en-US" altLang="ja-JP" dirty="0" smtClean="0"/>
          </a:p>
          <a:p>
            <a:r>
              <a:rPr lang="ja-JP" altLang="en-US" dirty="0" smtClean="0"/>
              <a:t>・</a:t>
            </a:r>
            <a:r>
              <a:rPr lang="ja-JP" altLang="ja-JP" dirty="0" smtClean="0"/>
              <a:t>食堂の雰囲気や食器類は、食事を楽しめるようにするための工夫がなされていることが大切です。また、食器類は個人用のものを用意したり、食材の種類が分かるような調理方法を工夫したり、さらに、子どもと養育者等が一緒に調理を行ったり、テーブルでおかずをお互いによそうといったことも、食事に関わる大切な取</a:t>
            </a:r>
            <a:r>
              <a:rPr lang="ja-JP" altLang="en-US" dirty="0" smtClean="0"/>
              <a:t>り</a:t>
            </a:r>
            <a:r>
              <a:rPr lang="ja-JP" altLang="ja-JP" dirty="0" smtClean="0"/>
              <a:t>組みといえます。</a:t>
            </a:r>
          </a:p>
          <a:p>
            <a:r>
              <a:rPr lang="ja-JP" altLang="en-US" dirty="0" smtClean="0"/>
              <a:t>・</a:t>
            </a:r>
            <a:r>
              <a:rPr lang="ja-JP" altLang="ja-JP" dirty="0" smtClean="0"/>
              <a:t>食物アレルギーを持つ子どもは、成長にそって長い治療が必要になる場合もあります。医師の指示に基づきアレルゲンの除去食の実施、除去食の解除など治療という観点を持ち対応を行います。</a:t>
            </a:r>
          </a:p>
          <a:p>
            <a:endParaRPr lang="en-US" altLang="ja-JP" dirty="0" smtClean="0"/>
          </a:p>
          <a:p>
            <a:r>
              <a:rPr lang="ja-JP" altLang="en-US" dirty="0" smtClean="0"/>
              <a:t>２．</a:t>
            </a:r>
            <a:r>
              <a:rPr lang="ja-JP" altLang="ja-JP" dirty="0" smtClean="0"/>
              <a:t>食を</a:t>
            </a:r>
            <a:r>
              <a:rPr lang="ja-JP" altLang="en-US" dirty="0" smtClean="0"/>
              <a:t>通し</a:t>
            </a:r>
            <a:r>
              <a:rPr lang="ja-JP" altLang="ja-JP" dirty="0" smtClean="0"/>
              <a:t>て子どもの心身の健全育成を図る取</a:t>
            </a:r>
            <a:r>
              <a:rPr lang="ja-JP" altLang="en-US" dirty="0" smtClean="0"/>
              <a:t>り</a:t>
            </a:r>
            <a:r>
              <a:rPr lang="ja-JP" altLang="ja-JP" dirty="0" smtClean="0"/>
              <a:t>組</a:t>
            </a:r>
            <a:r>
              <a:rPr lang="ja-JP" altLang="en-US" dirty="0" smtClean="0"/>
              <a:t>み</a:t>
            </a:r>
            <a:r>
              <a:rPr lang="ja-JP" altLang="ja-JP" dirty="0" smtClean="0"/>
              <a:t>を意図的に行っていくことを「食育」といいます。「食を営む力」は生涯にわたって育成されていくものです。乳幼児期は「豊かな人間関係のなかで食を楽しむことができる」その</a:t>
            </a:r>
            <a:r>
              <a:rPr lang="ja-JP" altLang="en-US" dirty="0" smtClean="0"/>
              <a:t>「</a:t>
            </a:r>
            <a:r>
              <a:rPr lang="ja-JP" altLang="ja-JP" dirty="0" smtClean="0"/>
              <a:t>基礎</a:t>
            </a:r>
            <a:r>
              <a:rPr lang="ja-JP" altLang="en-US" dirty="0" smtClean="0"/>
              <a:t>」</a:t>
            </a:r>
            <a:r>
              <a:rPr lang="ja-JP" altLang="ja-JP" dirty="0" smtClean="0"/>
              <a:t>を培う大切な時期で</a:t>
            </a:r>
            <a:r>
              <a:rPr lang="ja-JP" altLang="en-US" dirty="0" smtClean="0"/>
              <a:t>す。このことを意識し</a:t>
            </a:r>
            <a:r>
              <a:rPr lang="ja-JP" altLang="ja-JP" dirty="0" smtClean="0"/>
              <a:t>、</a:t>
            </a:r>
            <a:r>
              <a:rPr lang="ja-JP" altLang="en-US" dirty="0" smtClean="0"/>
              <a:t>毎日の生活のなかで大切にされていることを</a:t>
            </a:r>
            <a:r>
              <a:rPr lang="ja-JP" altLang="ja-JP" dirty="0" smtClean="0"/>
              <a:t>意識的に</a:t>
            </a:r>
            <a:r>
              <a:rPr lang="ja-JP" altLang="en-US" dirty="0" smtClean="0"/>
              <a:t>行っていくことが重要です</a:t>
            </a:r>
            <a:r>
              <a:rPr lang="ja-JP" altLang="ja-JP" dirty="0" smtClean="0"/>
              <a:t>。</a:t>
            </a:r>
            <a:endParaRPr lang="en-US" altLang="ja-JP" dirty="0" smtClean="0"/>
          </a:p>
          <a:p>
            <a:r>
              <a:rPr lang="ja-JP" altLang="en-US" dirty="0" smtClean="0"/>
              <a:t>〇子どもの「食べる力」を育むためには、その発達を支援していく環境づくりが必要です。</a:t>
            </a:r>
            <a:endParaRPr lang="en-US" altLang="ja-JP" dirty="0" smtClean="0"/>
          </a:p>
          <a:p>
            <a:r>
              <a:rPr lang="ja-JP" altLang="en-US" dirty="0" smtClean="0"/>
              <a:t>・授乳期・離乳期は、安心と安らぎの中で食べる意欲の基礎づくり</a:t>
            </a:r>
            <a:endParaRPr lang="en-US" altLang="ja-JP" dirty="0" smtClean="0"/>
          </a:p>
          <a:p>
            <a:r>
              <a:rPr lang="ja-JP" altLang="en-US" dirty="0" smtClean="0"/>
              <a:t>①安心と安らぎの中で母乳</a:t>
            </a:r>
            <a:r>
              <a:rPr lang="en-US" altLang="ja-JP" dirty="0" smtClean="0"/>
              <a:t>(</a:t>
            </a:r>
            <a:r>
              <a:rPr lang="ja-JP" altLang="en-US" dirty="0" smtClean="0"/>
              <a:t>ミルク</a:t>
            </a:r>
            <a:r>
              <a:rPr lang="en-US" altLang="ja-JP" dirty="0" smtClean="0"/>
              <a:t>)</a:t>
            </a:r>
            <a:r>
              <a:rPr lang="ja-JP" altLang="en-US" dirty="0" smtClean="0"/>
              <a:t>を飲む心地よさを味わう　②いろいろな食べ物を見て、触って、味わって自分で進んで食べてみようとする</a:t>
            </a:r>
            <a:endParaRPr lang="en-US" altLang="ja-JP" dirty="0" smtClean="0"/>
          </a:p>
          <a:p>
            <a:r>
              <a:rPr lang="ja-JP" altLang="en-US" dirty="0" smtClean="0"/>
              <a:t>・幼児期は、食べる意欲を大切に食への体験を広げる</a:t>
            </a:r>
            <a:endParaRPr lang="en-US" altLang="ja-JP" dirty="0" smtClean="0"/>
          </a:p>
          <a:p>
            <a:r>
              <a:rPr lang="ja-JP" altLang="en-US" dirty="0" smtClean="0"/>
              <a:t>①お腹がすくリズムをもつ　②食べたいもの、好きなものが増える　③家族や仲間と一緒に食べる楽しさを味わう　④栽培、収穫、調理を通して食べ物に触れる　⑤食べ物や身体のことを話題にする</a:t>
            </a:r>
            <a:endParaRPr lang="ja-JP" altLang="en-US" dirty="0"/>
          </a:p>
        </p:txBody>
      </p:sp>
      <p:sp>
        <p:nvSpPr>
          <p:cNvPr id="4" name="スライド番号プレースホルダー 3"/>
          <p:cNvSpPr>
            <a:spLocks noGrp="1"/>
          </p:cNvSpPr>
          <p:nvPr>
            <p:ph type="sldNum" sz="quarter" idx="10"/>
          </p:nvPr>
        </p:nvSpPr>
        <p:spPr/>
        <p:txBody>
          <a:bodyPr/>
          <a:lstStyle/>
          <a:p>
            <a:fld id="{064D05F0-888D-4B5A-8FB1-06EBD77B0CD8}" type="slidenum">
              <a:rPr lang="ja-JP" altLang="en-US" smtClean="0"/>
              <a:pPr/>
              <a:t>68</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998453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　</a:t>
            </a:r>
            <a:r>
              <a:rPr lang="ja-JP" altLang="en-US" dirty="0" smtClean="0"/>
              <a:t>家庭的養育を進める上で、栄養士は栄養管理や栄養指導を行い、専門性を発揮することが求められます。</a:t>
            </a:r>
            <a:endParaRPr lang="en-US" altLang="ja-JP" dirty="0" smtClean="0"/>
          </a:p>
          <a:p>
            <a:pPr lvl="0"/>
            <a:r>
              <a:rPr lang="ja-JP" altLang="en-US" dirty="0" smtClean="0"/>
              <a:t>　</a:t>
            </a:r>
            <a:endParaRPr lang="en-US" altLang="ja-JP" dirty="0" smtClean="0"/>
          </a:p>
          <a:p>
            <a:pPr lvl="0"/>
            <a:r>
              <a:rPr lang="ja-JP" altLang="en-US" dirty="0" smtClean="0"/>
              <a:t>①</a:t>
            </a:r>
            <a:r>
              <a:rPr lang="ja-JP" altLang="ja-JP" dirty="0" smtClean="0"/>
              <a:t>身体的発達が著しい乳幼児期に適切な栄養を摂取することは、その後の成長にもかかわる重要なファクターです。専門的知識に基づいた献立の作成</a:t>
            </a:r>
            <a:r>
              <a:rPr lang="ja-JP" altLang="en-US" dirty="0" smtClean="0"/>
              <a:t>と</a:t>
            </a:r>
            <a:r>
              <a:rPr lang="ja-JP" altLang="ja-JP" dirty="0" smtClean="0"/>
              <a:t>実際の摂取量の把握</a:t>
            </a:r>
            <a:r>
              <a:rPr lang="ja-JP" altLang="en-US" dirty="0" smtClean="0"/>
              <a:t>が必要です。</a:t>
            </a:r>
            <a:endParaRPr lang="en-US" altLang="ja-JP" dirty="0" smtClean="0"/>
          </a:p>
          <a:p>
            <a:endParaRPr lang="en-US" altLang="ja-JP" dirty="0" smtClean="0"/>
          </a:p>
          <a:p>
            <a:r>
              <a:rPr lang="ja-JP" altLang="en-US" dirty="0" smtClean="0"/>
              <a:t>②一日一日の乳幼児の体調の様子を観察し、病児食へも対応します。</a:t>
            </a:r>
            <a:r>
              <a:rPr lang="ja-JP" altLang="ja-JP" dirty="0" smtClean="0"/>
              <a:t>食物アレルギーへの対応については、離乳食開始期のアレルギーの有無のチェックやその後のアレルギー除去食の提供</a:t>
            </a:r>
            <a:r>
              <a:rPr lang="ja-JP" altLang="en-US" dirty="0" smtClean="0"/>
              <a:t>も行います。</a:t>
            </a:r>
            <a:endParaRPr lang="en-US" altLang="ja-JP" dirty="0" smtClean="0"/>
          </a:p>
          <a:p>
            <a:endParaRPr lang="en-US" altLang="ja-JP" dirty="0" smtClean="0"/>
          </a:p>
          <a:p>
            <a:r>
              <a:rPr lang="ja-JP" altLang="en-US" dirty="0" smtClean="0"/>
              <a:t>③在胎期間も含め、入所に至る経過や発育、発達状況を踏まえ、一人ひとりに合わせたかかわりと管理が必要です。給食委員会や養育会議で個々の状況を検討し、個々の発育や発達に合わせた「計画」を立てて取り組んでいきます。</a:t>
            </a:r>
            <a:endParaRPr lang="en-US" altLang="ja-JP" dirty="0" smtClean="0"/>
          </a:p>
          <a:p>
            <a:endParaRPr lang="en-US" altLang="ja-JP" dirty="0" smtClean="0"/>
          </a:p>
          <a:p>
            <a:r>
              <a:rPr lang="ja-JP" altLang="en-US" dirty="0" smtClean="0"/>
              <a:t>④</a:t>
            </a:r>
            <a:r>
              <a:rPr lang="ja-JP" altLang="ja-JP" dirty="0" smtClean="0"/>
              <a:t>食事への興味関心を育てるために、食事を一緒に作ったり、野菜を育てたりする体験も大切な取</a:t>
            </a:r>
            <a:r>
              <a:rPr lang="ja-JP" altLang="en-US" dirty="0" smtClean="0"/>
              <a:t>り</a:t>
            </a:r>
            <a:r>
              <a:rPr lang="ja-JP" altLang="ja-JP" dirty="0" smtClean="0"/>
              <a:t>組</a:t>
            </a:r>
            <a:r>
              <a:rPr lang="ja-JP" altLang="en-US" dirty="0" smtClean="0"/>
              <a:t>み</a:t>
            </a:r>
            <a:r>
              <a:rPr lang="ja-JP" altLang="ja-JP" dirty="0" smtClean="0"/>
              <a:t>です。</a:t>
            </a:r>
            <a:endParaRPr lang="en-US" altLang="ja-JP" dirty="0" smtClean="0"/>
          </a:p>
          <a:p>
            <a:endParaRPr lang="en-US" altLang="ja-JP" dirty="0" smtClean="0"/>
          </a:p>
          <a:p>
            <a:r>
              <a:rPr lang="ja-JP" altLang="en-US" dirty="0" smtClean="0"/>
              <a:t>⑤乳児院の食事や食育の意義を養育者や保護者へ伝えることも栄養士の重要な役割です。</a:t>
            </a:r>
            <a:endParaRPr lang="en-US" altLang="ja-JP" dirty="0" smtClean="0"/>
          </a:p>
          <a:p>
            <a:endParaRPr lang="ja-JP" altLang="ja-JP" dirty="0" smtClean="0"/>
          </a:p>
          <a:p>
            <a:endParaRPr lang="ja-JP" altLang="en-US" dirty="0"/>
          </a:p>
        </p:txBody>
      </p:sp>
      <p:sp>
        <p:nvSpPr>
          <p:cNvPr id="4" name="スライド番号プレースホルダー 3"/>
          <p:cNvSpPr>
            <a:spLocks noGrp="1"/>
          </p:cNvSpPr>
          <p:nvPr>
            <p:ph type="sldNum" sz="quarter" idx="10"/>
          </p:nvPr>
        </p:nvSpPr>
        <p:spPr/>
        <p:txBody>
          <a:bodyPr/>
          <a:lstStyle/>
          <a:p>
            <a:fld id="{064D05F0-888D-4B5A-8FB1-06EBD77B0CD8}" type="slidenum">
              <a:rPr lang="ja-JP" altLang="en-US" smtClean="0"/>
              <a:pPr/>
              <a:t>69</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281917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lvl="0"/>
            <a:fld id="{1D41D0D0-B189-4CD0-8BC2-1D06F6EF1208}" type="slidenum">
              <a:rPr lang="ja-JP" altLang="en-US" noProof="0" smtClean="0"/>
              <a:pPr lvl="0"/>
              <a:t>7</a:t>
            </a:fld>
            <a:endParaRPr lang="ja-JP" altLang="en-US" noProof="0" dirty="0"/>
          </a:p>
        </p:txBody>
      </p:sp>
      <p:sp>
        <p:nvSpPr>
          <p:cNvPr id="6" name="スライド イメージ プレースホルダー 5">
            <a:extLst>
              <a:ext uri="{FF2B5EF4-FFF2-40B4-BE49-F238E27FC236}">
                <a16:creationId xmlns="" xmlns:a16="http://schemas.microsoft.com/office/drawing/2014/main" id="{BFAEEC7F-AB84-42BE-9DF7-9D56D6FF6E23}"/>
              </a:ext>
            </a:extLst>
          </p:cNvPr>
          <p:cNvSpPr>
            <a:spLocks noGrp="1" noRot="1" noChangeAspect="1"/>
          </p:cNvSpPr>
          <p:nvPr>
            <p:ph type="sldImg"/>
          </p:nvPr>
        </p:nvSpPr>
        <p:spPr>
          <a:xfrm>
            <a:off x="1166813" y="247650"/>
            <a:ext cx="4473575" cy="3354388"/>
          </a:xfrm>
        </p:spPr>
      </p:sp>
      <p:sp>
        <p:nvSpPr>
          <p:cNvPr id="7" name="ノート プレースホルダー 6">
            <a:extLst>
              <a:ext uri="{FF2B5EF4-FFF2-40B4-BE49-F238E27FC236}">
                <a16:creationId xmlns="" xmlns:a16="http://schemas.microsoft.com/office/drawing/2014/main" id="{3C4EC592-905C-4504-904E-7E59FEA53C83}"/>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6665188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ABAE952-FC7A-452B-B5B7-1FBE8DE792A8}" type="slidenum">
              <a:rPr lang="ja-JP" altLang="en-US" smtClean="0"/>
              <a:pPr/>
              <a:t>70</a:t>
            </a:fld>
            <a:endParaRPr lang="ja-JP" altLang="en-US"/>
          </a:p>
        </p:txBody>
      </p:sp>
      <p:sp>
        <p:nvSpPr>
          <p:cNvPr id="6" name="スライド イメージ プレースホルダー 5"/>
          <p:cNvSpPr>
            <a:spLocks noGrp="1" noRot="1" noChangeAspect="1"/>
          </p:cNvSpPr>
          <p:nvPr>
            <p:ph type="sldImg"/>
          </p:nvPr>
        </p:nvSpPr>
        <p:spPr>
          <a:xfrm>
            <a:off x="1166813" y="247650"/>
            <a:ext cx="4473575" cy="3354388"/>
          </a:xfrm>
        </p:spPr>
      </p:sp>
      <p:sp>
        <p:nvSpPr>
          <p:cNvPr id="7" name="ノート プレースホルダー 6"/>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131877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・まずは、正常な乳幼児期の発育、発達について理解しましょう。</a:t>
            </a:r>
          </a:p>
          <a:p>
            <a:r>
              <a:rPr lang="ja-JP" altLang="en-US" dirty="0" smtClean="0"/>
              <a:t>　その上で、一人一人の運動発達、認知の発達、言語発達、対人関係の発達とアタッチメント、情緒の発達を理解することが必要です。</a:t>
            </a:r>
          </a:p>
          <a:p>
            <a:r>
              <a:rPr lang="ja-JP" altLang="en-US" dirty="0" smtClean="0"/>
              <a:t>　発達の評価は</a:t>
            </a:r>
            <a:r>
              <a:rPr lang="en-US" altLang="ja-JP" dirty="0" smtClean="0"/>
              <a:t>DQ(</a:t>
            </a:r>
            <a:r>
              <a:rPr lang="ja-JP" altLang="en-US" dirty="0" smtClean="0"/>
              <a:t>発達指数</a:t>
            </a:r>
            <a:r>
              <a:rPr lang="en-US" altLang="ja-JP" dirty="0" smtClean="0"/>
              <a:t>)</a:t>
            </a:r>
            <a:r>
              <a:rPr lang="ja-JP" altLang="en-US" dirty="0" err="1" smtClean="0"/>
              <a:t>、</a:t>
            </a:r>
            <a:r>
              <a:rPr lang="en-US" altLang="ja-JP" dirty="0" smtClean="0"/>
              <a:t>DA(</a:t>
            </a:r>
            <a:r>
              <a:rPr lang="ja-JP" altLang="en-US" dirty="0" smtClean="0"/>
              <a:t>発達年齢）などで表現されます</a:t>
            </a:r>
          </a:p>
          <a:p>
            <a:r>
              <a:rPr lang="en-US" altLang="ja-JP" dirty="0" smtClean="0"/>
              <a:t>…</a:t>
            </a:r>
            <a:r>
              <a:rPr lang="ja-JP" altLang="en-US" dirty="0" smtClean="0"/>
              <a:t>遠城寺式・乳幼児分析的発達検査</a:t>
            </a:r>
            <a:r>
              <a:rPr lang="en-US" altLang="ja-JP" dirty="0" smtClean="0"/>
              <a:t>(</a:t>
            </a:r>
            <a:r>
              <a:rPr lang="ja-JP" altLang="en-US" dirty="0" smtClean="0"/>
              <a:t>九大小児科改訂版）、新版</a:t>
            </a:r>
            <a:r>
              <a:rPr lang="en-US" altLang="ja-JP" dirty="0" smtClean="0"/>
              <a:t>K</a:t>
            </a:r>
            <a:r>
              <a:rPr lang="ja-JP" altLang="en-US" dirty="0" smtClean="0"/>
              <a:t>式発達検査などがあり、心理職の介入が必要です。</a:t>
            </a:r>
          </a:p>
          <a:p>
            <a:endParaRPr lang="ja-JP" altLang="en-US" dirty="0" smtClean="0"/>
          </a:p>
          <a:p>
            <a:r>
              <a:rPr lang="ja-JP" altLang="en-US" dirty="0" smtClean="0"/>
              <a:t>・特別なニーズを持つ子どもの発育を理解しましょう</a:t>
            </a:r>
          </a:p>
          <a:p>
            <a:endParaRPr lang="ja-JP" altLang="en-US" dirty="0" smtClean="0"/>
          </a:p>
          <a:p>
            <a:r>
              <a:rPr lang="ja-JP" altLang="en-US" dirty="0" smtClean="0"/>
              <a:t>　特別なニーズを持つ子どもとは？（乳児院養育指針第</a:t>
            </a:r>
            <a:r>
              <a:rPr lang="en-US" altLang="ja-JP" dirty="0" smtClean="0"/>
              <a:t>3</a:t>
            </a:r>
            <a:r>
              <a:rPr lang="ja-JP" altLang="en-US" dirty="0" smtClean="0"/>
              <a:t>章第</a:t>
            </a:r>
            <a:r>
              <a:rPr lang="en-US" altLang="ja-JP" dirty="0" smtClean="0"/>
              <a:t>5</a:t>
            </a:r>
            <a:r>
              <a:rPr lang="ja-JP" altLang="en-US" dirty="0" smtClean="0"/>
              <a:t>節参照）</a:t>
            </a:r>
          </a:p>
          <a:p>
            <a:r>
              <a:rPr lang="ja-JP" altLang="en-US" dirty="0" smtClean="0"/>
              <a:t>１．未熟児、低出生体重児の発育発達を理解する。小さいほど組織や器官の発達が未熟なため後遺症として発達遅滞、脳性麻痺、貧血、発育不良などを起こしやすい。</a:t>
            </a:r>
            <a:r>
              <a:rPr lang="en-US" altLang="ja-JP" dirty="0" smtClean="0"/>
              <a:t>2</a:t>
            </a:r>
            <a:r>
              <a:rPr lang="ja-JP" altLang="en-US" dirty="0" smtClean="0"/>
              <a:t>歳ぐらいまで修正月齢で表現する。</a:t>
            </a:r>
          </a:p>
          <a:p>
            <a:r>
              <a:rPr lang="ja-JP" altLang="en-US" dirty="0" smtClean="0"/>
              <a:t>２．発達障害：疾患概念が変わり、従来の精神遅滞が知的能力障害に、言語障害が構音障害、吃音などを含めコミュニケーション症群に、自閉性障害、アスペルガー障害が自閉スペクトラム障害と表現され、他に注意欠如・多動症、限局性学習症、運動症群などに分類された。個々の障害の対応には専門領域の介入が必要である。</a:t>
            </a:r>
          </a:p>
          <a:p>
            <a:r>
              <a:rPr lang="ja-JP" altLang="en-US" dirty="0" smtClean="0"/>
              <a:t>３．ダウン症・ダウン症候群：特有顔貌を有し、２１トリソミーがあり、原因のはっきりしている精神遅滞では一番多い、心疾患、消化管奇形などの合併症が多く、手術が必要なケースが多い。最近では平均寿命が延長している。</a:t>
            </a:r>
          </a:p>
          <a:p>
            <a:r>
              <a:rPr lang="ja-JP" altLang="en-US" dirty="0" smtClean="0"/>
              <a:t>４．脳性まひ児の発育：運動能力に遅れが見られる。原因は未熟児、仮死分娩、重症黄疸などであるが施設での早期の療育により発達促進の可能性あり。症状や発達に応じて哺乳方法や食事介助の検討を要する。</a:t>
            </a:r>
          </a:p>
          <a:p>
            <a:r>
              <a:rPr lang="ja-JP" altLang="en-US" dirty="0" smtClean="0"/>
              <a:t>５．被虐待児・愛情遮断症候群の発育：養育環境に問題あり、栄養摂取，安心できる施設の環境での養育での改善が期待できる。</a:t>
            </a:r>
          </a:p>
          <a:p>
            <a:endParaRPr lang="ja-JP" altLang="en-US" dirty="0" smtClean="0"/>
          </a:p>
          <a:p>
            <a:r>
              <a:rPr lang="ja-JP" altLang="en-US" dirty="0" smtClean="0"/>
              <a:t>・乳児検診は乳幼児の異常の早期発見を目指しており、異常が考えられる場合は、対処を専門分野のアドバイスを受けながら行う必要があります。心理職、療育センター、整形外科医、小児神経専門医、耳鼻科医などと連携します。</a:t>
            </a:r>
            <a:endParaRPr lang="en-US" altLang="ja-JP" dirty="0" smtClean="0"/>
          </a:p>
          <a:p>
            <a:r>
              <a:rPr lang="ja-JP" altLang="en-US" dirty="0" smtClean="0"/>
              <a:t>　乳児院の心理職は、生活の中で観察できる機会が多く、適切に乳児の発育・発達をアセスメントしながら、早期の発見に努めます。</a:t>
            </a:r>
            <a:endParaRPr lang="ja-JP" altLang="en-US" dirty="0"/>
          </a:p>
        </p:txBody>
      </p:sp>
      <p:sp>
        <p:nvSpPr>
          <p:cNvPr id="4" name="スライド番号プレースホルダー 3"/>
          <p:cNvSpPr>
            <a:spLocks noGrp="1"/>
          </p:cNvSpPr>
          <p:nvPr>
            <p:ph type="sldNum" sz="quarter" idx="10"/>
          </p:nvPr>
        </p:nvSpPr>
        <p:spPr/>
        <p:txBody>
          <a:bodyPr/>
          <a:lstStyle/>
          <a:p>
            <a:fld id="{064D05F0-888D-4B5A-8FB1-06EBD77B0CD8}" type="slidenum">
              <a:rPr lang="ja-JP" altLang="en-US" smtClean="0"/>
              <a:pPr/>
              <a:t>71</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1951224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①②特別なニーズを持つ子どもの発育を理解するでも述べたように、それぞれの児が持つ疾患や障害を理解し、必要な対応を提供できるようにすることが望まれます。</a:t>
            </a:r>
            <a:endParaRPr lang="en-US" altLang="ja-JP" dirty="0" smtClean="0"/>
          </a:p>
          <a:p>
            <a:pPr lvl="0"/>
            <a:r>
              <a:rPr lang="ja-JP" altLang="en-US" dirty="0" smtClean="0"/>
              <a:t>③投薬は看護職だけでなく、他の職員も関与することがあります。似ている薬が多いので投与量や使用法の確認を十分に行って投薬することが重要です。ダブルチェックが誤薬を防ぐためには必要です。</a:t>
            </a:r>
            <a:endParaRPr lang="en-US" altLang="ja-JP" dirty="0" smtClean="0"/>
          </a:p>
          <a:p>
            <a:pPr lvl="0"/>
            <a:r>
              <a:rPr lang="ja-JP" altLang="en-US" dirty="0"/>
              <a:t>（</a:t>
            </a:r>
            <a:r>
              <a:rPr lang="ja-JP" altLang="en-US" dirty="0" smtClean="0"/>
              <a:t>改定新版乳児院養育指針第</a:t>
            </a:r>
            <a:r>
              <a:rPr lang="en-US" altLang="ja-JP" dirty="0" smtClean="0"/>
              <a:t>8</a:t>
            </a:r>
            <a:r>
              <a:rPr lang="ja-JP" altLang="en-US" dirty="0" smtClean="0"/>
              <a:t>章第</a:t>
            </a:r>
            <a:r>
              <a:rPr lang="en-US" altLang="ja-JP" dirty="0" smtClean="0"/>
              <a:t>3</a:t>
            </a:r>
            <a:r>
              <a:rPr lang="ja-JP" altLang="en-US" dirty="0" smtClean="0"/>
              <a:t>節参照）</a:t>
            </a:r>
            <a:endParaRPr lang="en-US" altLang="ja-JP" dirty="0" smtClean="0"/>
          </a:p>
          <a:p>
            <a:endParaRPr lang="en-US" altLang="ja-JP" dirty="0" smtClean="0"/>
          </a:p>
          <a:p>
            <a:r>
              <a:rPr lang="ja-JP" altLang="en-US" dirty="0" smtClean="0"/>
              <a:t>・心理面からの支援について</a:t>
            </a:r>
            <a:endParaRPr lang="en-US" altLang="ja-JP" dirty="0" smtClean="0"/>
          </a:p>
          <a:p>
            <a:r>
              <a:rPr lang="ja-JP" altLang="en-US" dirty="0" smtClean="0"/>
              <a:t>　乳児院には、器質的な疾患を持つ児や、健康状態・発達に弱みを持つ乳幼児が入所していることがあります。「病虚弱児」とされる児童の中には、医療面でのケアが必要であったり、特別な介助や療育が必要な場合があり、適切な処置や対応がなされるよう、環境を整えています。</a:t>
            </a:r>
            <a:endParaRPr lang="en-US" altLang="ja-JP" dirty="0" smtClean="0"/>
          </a:p>
          <a:p>
            <a:r>
              <a:rPr lang="ja-JP" altLang="en-US" dirty="0"/>
              <a:t>　</a:t>
            </a:r>
            <a:r>
              <a:rPr lang="ja-JP" altLang="en-US" dirty="0" smtClean="0"/>
              <a:t>ここで忘れてはならないことは、いかなる状態の子どもであっても、その子どもの気持ちを置き去りにさせないことが大切です。医療的な処置や身体的側面の対応にのみ職員の意識が向けられる場合、その子どもは自らの発信を止め、無力にも適応するしかなくなる場合があります。また、成長の過程で抱く、他の子どもの姿との違いに気づき、自分の不自由さに傷つくときがあることを踏まえ、心のケア</a:t>
            </a:r>
            <a:r>
              <a:rPr lang="en-US" altLang="ja-JP" dirty="0" smtClean="0"/>
              <a:t>(</a:t>
            </a:r>
            <a:r>
              <a:rPr lang="ja-JP" altLang="en-US" dirty="0" smtClean="0"/>
              <a:t>気持ちへの寄り添い</a:t>
            </a:r>
            <a:r>
              <a:rPr lang="en-US" altLang="ja-JP" dirty="0" smtClean="0"/>
              <a:t>)</a:t>
            </a:r>
            <a:r>
              <a:rPr lang="ja-JP" altLang="en-US" dirty="0" smtClean="0"/>
              <a:t>を必ずセットで行えるように、チームで一緒に考えていく姿勢が大切です。</a:t>
            </a:r>
            <a:endParaRPr lang="en-US" altLang="ja-JP" dirty="0" smtClean="0"/>
          </a:p>
          <a:p>
            <a:endParaRPr lang="ja-JP" altLang="en-US" dirty="0"/>
          </a:p>
        </p:txBody>
      </p:sp>
      <p:sp>
        <p:nvSpPr>
          <p:cNvPr id="4" name="スライド番号プレースホルダー 3"/>
          <p:cNvSpPr>
            <a:spLocks noGrp="1"/>
          </p:cNvSpPr>
          <p:nvPr>
            <p:ph type="sldNum" sz="quarter" idx="10"/>
          </p:nvPr>
        </p:nvSpPr>
        <p:spPr/>
        <p:txBody>
          <a:bodyPr/>
          <a:lstStyle/>
          <a:p>
            <a:fld id="{064D05F0-888D-4B5A-8FB1-06EBD77B0CD8}" type="slidenum">
              <a:rPr lang="ja-JP" altLang="en-US" smtClean="0"/>
              <a:pPr/>
              <a:t>72</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41706502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235249" y="3817541"/>
            <a:ext cx="6336704" cy="5976664"/>
          </a:xfrm>
        </p:spPr>
        <p:txBody>
          <a:bodyPr/>
          <a:lstStyle/>
          <a:p>
            <a:r>
              <a:rPr lang="ja-JP" altLang="en-US" dirty="0" smtClean="0"/>
              <a:t>　</a:t>
            </a:r>
            <a:r>
              <a:rPr lang="ja-JP" altLang="ja-JP" dirty="0" smtClean="0"/>
              <a:t>「乳児院におけるアセスメントガイド」（全国乳児福祉</a:t>
            </a:r>
            <a:r>
              <a:rPr lang="ja-JP" altLang="en-US" dirty="0"/>
              <a:t>協議</a:t>
            </a:r>
            <a:r>
              <a:rPr lang="ja-JP" altLang="ja-JP" dirty="0" smtClean="0"/>
              <a:t>会）を参考に説明すること</a:t>
            </a:r>
            <a:r>
              <a:rPr lang="ja-JP" altLang="en-US" dirty="0" smtClean="0"/>
              <a:t>。</a:t>
            </a:r>
            <a:endParaRPr lang="en-US" altLang="ja-JP" dirty="0" smtClean="0"/>
          </a:p>
          <a:p>
            <a:r>
              <a:rPr lang="ja-JP" altLang="en-US" dirty="0" smtClean="0"/>
              <a:t>　</a:t>
            </a:r>
            <a:r>
              <a:rPr lang="ja-JP" altLang="ja-JP" dirty="0" smtClean="0"/>
              <a:t>なおガイドに掲載されている各シートは、アセスメントの視点を身につけるための研修用ワークシートであり、実務に利用してもかまわないが、記入に時間がかかるものであることに留意が必要</a:t>
            </a:r>
            <a:r>
              <a:rPr lang="ja-JP" altLang="en-US" dirty="0" smtClean="0"/>
              <a:t>です。</a:t>
            </a:r>
            <a:endParaRPr lang="ja-JP" altLang="ja-JP" dirty="0" smtClean="0"/>
          </a:p>
          <a:p>
            <a:r>
              <a:rPr lang="ja-JP" altLang="ja-JP" dirty="0" smtClean="0"/>
              <a:t>　また、子どもの虹情報研修センターのホームページに「要保護児童のためのアセスメントトレーニング」</a:t>
            </a:r>
            <a:r>
              <a:rPr lang="ja-JP" altLang="en-US" dirty="0" smtClean="0"/>
              <a:t>および</a:t>
            </a:r>
            <a:r>
              <a:rPr lang="ja-JP" altLang="ja-JP" dirty="0" smtClean="0"/>
              <a:t>ミニ講座「包括的アセスメント」が掲載されているので参考に</a:t>
            </a:r>
            <a:r>
              <a:rPr lang="ja-JP" altLang="en-US" dirty="0"/>
              <a:t>し</a:t>
            </a:r>
            <a:r>
              <a:rPr lang="ja-JP" altLang="en-US" dirty="0" smtClean="0"/>
              <a:t>てください。</a:t>
            </a:r>
            <a:endParaRPr lang="en-US" altLang="ja-JP" dirty="0" smtClean="0"/>
          </a:p>
          <a:p>
            <a:endParaRPr lang="en-US" altLang="ja-JP" dirty="0"/>
          </a:p>
          <a:p>
            <a:r>
              <a:rPr lang="ja-JP" altLang="en-US" dirty="0"/>
              <a:t>（１）包括的アセスメントの展開</a:t>
            </a:r>
          </a:p>
          <a:p>
            <a:r>
              <a:rPr lang="ja-JP" altLang="en-US" dirty="0" smtClean="0"/>
              <a:t>　個別的</a:t>
            </a:r>
            <a:r>
              <a:rPr lang="ja-JP" altLang="en-US" dirty="0"/>
              <a:t>養育において、アセスメントはその基盤となるものです。生活施設である乳児院では、認知機能や問題行動など、一部の特性や症状をアセスメントすることではなく、全体的、包括的なアセスメントが基本と</a:t>
            </a:r>
            <a:r>
              <a:rPr lang="ja-JP" altLang="en-US" dirty="0" smtClean="0"/>
              <a:t>なります。</a:t>
            </a:r>
            <a:endParaRPr lang="en-US" altLang="ja-JP" dirty="0" smtClean="0"/>
          </a:p>
          <a:p>
            <a:r>
              <a:rPr lang="ja-JP" altLang="en-US" dirty="0"/>
              <a:t>　</a:t>
            </a:r>
            <a:r>
              <a:rPr lang="ja-JP" altLang="en-US" dirty="0" smtClean="0"/>
              <a:t>ケース</a:t>
            </a:r>
            <a:r>
              <a:rPr lang="ja-JP" altLang="en-US" dirty="0"/>
              <a:t>に関する様々な情報を把握、整理し、症状や問題行動も含めた子どもと家族の状態の背景にある本質的な問題を理解し、具体的な支援方針を立てて実践につなげていくことです。</a:t>
            </a:r>
          </a:p>
          <a:p>
            <a:r>
              <a:rPr lang="ja-JP" altLang="en-US" dirty="0" smtClean="0"/>
              <a:t>　包括的アセスメントの</a:t>
            </a:r>
            <a:r>
              <a:rPr lang="ja-JP" altLang="en-US" dirty="0"/>
              <a:t>柱</a:t>
            </a:r>
            <a:r>
              <a:rPr lang="ja-JP" altLang="en-US" dirty="0" smtClean="0"/>
              <a:t>は、</a:t>
            </a:r>
            <a:endParaRPr lang="ja-JP" altLang="en-US" dirty="0"/>
          </a:p>
          <a:p>
            <a:r>
              <a:rPr lang="ja-JP" altLang="en-US" dirty="0"/>
              <a:t>①ケースに関する総合的な情報の把握</a:t>
            </a:r>
          </a:p>
          <a:p>
            <a:r>
              <a:rPr lang="ja-JP" altLang="en-US" dirty="0"/>
              <a:t>②情報を基に、ケースを正しく理解すること</a:t>
            </a:r>
          </a:p>
          <a:p>
            <a:r>
              <a:rPr lang="ja-JP" altLang="en-US" dirty="0"/>
              <a:t>③理解にもとづき、そのケースにあった支援方針を設定する</a:t>
            </a:r>
            <a:r>
              <a:rPr lang="ja-JP" altLang="en-US" dirty="0" smtClean="0"/>
              <a:t>こと　です</a:t>
            </a:r>
            <a:r>
              <a:rPr lang="ja-JP" altLang="en-US" dirty="0"/>
              <a:t>。</a:t>
            </a:r>
          </a:p>
          <a:p>
            <a:r>
              <a:rPr lang="ja-JP" altLang="en-US" dirty="0" smtClean="0"/>
              <a:t>　包括的</a:t>
            </a:r>
            <a:r>
              <a:rPr lang="ja-JP" altLang="en-US" dirty="0"/>
              <a:t>アセスメントにもとづき、支援が展開されますが、日々の実践から</a:t>
            </a:r>
            <a:r>
              <a:rPr lang="ja-JP" altLang="en-US" dirty="0" smtClean="0"/>
              <a:t>、子ども</a:t>
            </a:r>
            <a:r>
              <a:rPr lang="ja-JP" altLang="en-US" dirty="0"/>
              <a:t>の変化や見えなかった状態</a:t>
            </a:r>
            <a:r>
              <a:rPr lang="ja-JP" altLang="en-US" dirty="0" smtClean="0"/>
              <a:t>に</a:t>
            </a:r>
            <a:r>
              <a:rPr lang="ja-JP" altLang="en-US" dirty="0"/>
              <a:t>気</a:t>
            </a:r>
            <a:r>
              <a:rPr lang="ja-JP" altLang="en-US" dirty="0" smtClean="0"/>
              <a:t>づき、</a:t>
            </a:r>
            <a:r>
              <a:rPr lang="ja-JP" altLang="en-US" dirty="0"/>
              <a:t>それが新しい情報として加えられます。それによって理解はより深まり、支援方針はより的確な方向に進んでいきます。包括的アセスメントとは、このように日々修正、進化しながら展開します。</a:t>
            </a:r>
          </a:p>
          <a:p>
            <a:endParaRPr lang="en-US" altLang="ja-JP" dirty="0" smtClean="0"/>
          </a:p>
          <a:p>
            <a:r>
              <a:rPr lang="ja-JP" altLang="en-US" dirty="0" smtClean="0"/>
              <a:t>（</a:t>
            </a:r>
            <a:r>
              <a:rPr lang="ja-JP" altLang="en-US" dirty="0"/>
              <a:t>２）必要な情報の把握</a:t>
            </a:r>
          </a:p>
          <a:p>
            <a:r>
              <a:rPr lang="ja-JP" altLang="en-US" dirty="0" smtClean="0"/>
              <a:t>　包括的</a:t>
            </a:r>
            <a:r>
              <a:rPr lang="ja-JP" altLang="en-US" dirty="0"/>
              <a:t>アセスメントに必要となる情報として、以下のものは重視すべきです。</a:t>
            </a:r>
          </a:p>
          <a:p>
            <a:r>
              <a:rPr lang="ja-JP" altLang="en-US" dirty="0"/>
              <a:t>①関わりながらの行動観察：日々の養育に携わりながら、子どもの様子をしっかり</a:t>
            </a:r>
            <a:r>
              <a:rPr lang="ja-JP" altLang="en-US" dirty="0" smtClean="0"/>
              <a:t>と捉える力</a:t>
            </a:r>
            <a:r>
              <a:rPr lang="ja-JP" altLang="en-US" dirty="0"/>
              <a:t>を養いましょう。身体的側面、心理的側面、関係性の側面の</a:t>
            </a:r>
            <a:r>
              <a:rPr lang="en-US" altLang="ja-JP" dirty="0"/>
              <a:t>3</a:t>
            </a:r>
            <a:r>
              <a:rPr lang="ja-JP" altLang="en-US" dirty="0" err="1"/>
              <a:t>つの</a:t>
            </a:r>
            <a:r>
              <a:rPr lang="ja-JP" altLang="en-US" dirty="0"/>
              <a:t>側面</a:t>
            </a:r>
            <a:r>
              <a:rPr lang="ja-JP" altLang="en-US" dirty="0" smtClean="0"/>
              <a:t>から捉えます</a:t>
            </a:r>
            <a:r>
              <a:rPr lang="ja-JP" altLang="en-US" dirty="0"/>
              <a:t>。それぞれの側面で重視する項目は、「乳児院におけるアセスメントガイド」を参考にしましょう。</a:t>
            </a:r>
          </a:p>
          <a:p>
            <a:r>
              <a:rPr lang="ja-JP" altLang="en-US" dirty="0"/>
              <a:t>②子どもを理解する上で、生育歴や家族の状況はとても重要です。なぜなら過去の出来事や養育環境の中心である家族の状況が子どもに大きな影響を与えているからです。生育歴や家族の状況</a:t>
            </a:r>
            <a:r>
              <a:rPr lang="ja-JP" altLang="en-US" dirty="0" smtClean="0"/>
              <a:t>を押さえるため</a:t>
            </a:r>
            <a:r>
              <a:rPr lang="ja-JP" altLang="en-US" dirty="0"/>
              <a:t>の視点については、「乳児院におけるアセスメントガイド」を参考にしましょう。</a:t>
            </a:r>
          </a:p>
          <a:p>
            <a:r>
              <a:rPr lang="ja-JP" altLang="en-US" dirty="0"/>
              <a:t>③家族、特に保護者が、「子どもや家族の現状をどのよう</a:t>
            </a:r>
            <a:r>
              <a:rPr lang="ja-JP" altLang="en-US" dirty="0" smtClean="0"/>
              <a:t>に捉えて</a:t>
            </a:r>
            <a:r>
              <a:rPr lang="ja-JP" altLang="en-US" dirty="0"/>
              <a:t>いる</a:t>
            </a:r>
            <a:r>
              <a:rPr lang="ja-JP" altLang="en-US" dirty="0" smtClean="0"/>
              <a:t>のか」</a:t>
            </a:r>
            <a:r>
              <a:rPr lang="ja-JP" altLang="en-US" dirty="0"/>
              <a:t>、そして「どのように育ってほしいのか、家族がどうなりたいかなどの願い」を把握しておくことは重要です。支援者の認識や願いとずれているところと合致しているところを見定めることは、家族と協力して養育を行っていく上で重要です。</a:t>
            </a:r>
          </a:p>
          <a:p>
            <a:r>
              <a:rPr lang="ja-JP" altLang="en-US" dirty="0"/>
              <a:t>④発達検査も重要です。これについては別途説明します。</a:t>
            </a:r>
          </a:p>
          <a:p>
            <a:r>
              <a:rPr lang="ja-JP" altLang="en-US" dirty="0"/>
              <a:t>⑤疾患や障害など、医学的所見は第</a:t>
            </a:r>
            <a:r>
              <a:rPr lang="en-US" altLang="ja-JP" dirty="0"/>
              <a:t>1</a:t>
            </a:r>
            <a:r>
              <a:rPr lang="ja-JP" altLang="en-US" dirty="0" smtClean="0"/>
              <a:t>に</a:t>
            </a:r>
            <a:r>
              <a:rPr lang="ja-JP" altLang="en-US" dirty="0"/>
              <a:t>押</a:t>
            </a:r>
            <a:r>
              <a:rPr lang="ja-JP" altLang="en-US" dirty="0" smtClean="0"/>
              <a:t>さえておく</a:t>
            </a:r>
            <a:r>
              <a:rPr lang="ja-JP" altLang="en-US" dirty="0"/>
              <a:t>必要があります。看護職と協働して医療機関から情報を得、日々の暮らしにおける注意点を整理しておきましょう。</a:t>
            </a:r>
          </a:p>
          <a:p>
            <a:r>
              <a:rPr lang="ja-JP" altLang="en-US" dirty="0"/>
              <a:t>⑥日々の子どもの様子や、家族との交流の様子などを経過記録として残します。経過が整理されることで、子どもの成長や変化、家族の変化</a:t>
            </a:r>
            <a:r>
              <a:rPr lang="ja-JP" altLang="en-US" dirty="0" smtClean="0"/>
              <a:t>を捉えられます</a:t>
            </a:r>
            <a:r>
              <a:rPr lang="ja-JP" altLang="en-US" dirty="0"/>
              <a:t>。経過記録は乳児院での子どもの成長の軌跡となるものです。また支援の評価等再アセスメントを行う上でも重要です。</a:t>
            </a:r>
          </a:p>
          <a:p>
            <a:endParaRPr lang="ja-JP" altLang="ja-JP" dirty="0"/>
          </a:p>
        </p:txBody>
      </p:sp>
      <p:sp>
        <p:nvSpPr>
          <p:cNvPr id="4" name="スライド番号プレースホルダー 3"/>
          <p:cNvSpPr>
            <a:spLocks noGrp="1"/>
          </p:cNvSpPr>
          <p:nvPr>
            <p:ph type="sldNum" sz="quarter" idx="10"/>
          </p:nvPr>
        </p:nvSpPr>
        <p:spPr/>
        <p:txBody>
          <a:bodyPr/>
          <a:lstStyle/>
          <a:p>
            <a:fld id="{CABAE952-FC7A-452B-B5B7-1FBE8DE792A8}" type="slidenum">
              <a:rPr lang="ja-JP" altLang="en-US" smtClean="0"/>
              <a:pPr/>
              <a:t>73</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6538228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ABAE952-FC7A-452B-B5B7-1FBE8DE792A8}" type="slidenum">
              <a:rPr lang="ja-JP" altLang="en-US" smtClean="0"/>
              <a:pPr/>
              <a:t>74</a:t>
            </a:fld>
            <a:endParaRPr lang="ja-JP" altLang="en-US"/>
          </a:p>
        </p:txBody>
      </p:sp>
      <p:sp>
        <p:nvSpPr>
          <p:cNvPr id="6" name="スライド イメージ プレースホルダー 5"/>
          <p:cNvSpPr>
            <a:spLocks noGrp="1" noRot="1" noChangeAspect="1"/>
          </p:cNvSpPr>
          <p:nvPr>
            <p:ph type="sldImg"/>
          </p:nvPr>
        </p:nvSpPr>
        <p:spPr>
          <a:xfrm>
            <a:off x="1166813" y="247650"/>
            <a:ext cx="4473575" cy="3354388"/>
          </a:xfrm>
        </p:spPr>
      </p:sp>
      <p:sp>
        <p:nvSpPr>
          <p:cNvPr id="7" name="ノート プレースホルダー 6"/>
          <p:cNvSpPr>
            <a:spLocks noGrp="1"/>
          </p:cNvSpPr>
          <p:nvPr>
            <p:ph type="body" idx="1"/>
          </p:nvPr>
        </p:nvSpPr>
        <p:spPr/>
        <p:txBody>
          <a:bodyPr/>
          <a:lstStyle/>
          <a:p>
            <a:r>
              <a:rPr lang="ja-JP" altLang="en-US" dirty="0"/>
              <a:t>（３）ケースを理解するための</a:t>
            </a:r>
            <a:r>
              <a:rPr lang="en-US" altLang="ja-JP" dirty="0"/>
              <a:t>3</a:t>
            </a:r>
            <a:r>
              <a:rPr lang="ja-JP" altLang="en-US" dirty="0" err="1"/>
              <a:t>つの</a:t>
            </a:r>
            <a:r>
              <a:rPr lang="ja-JP" altLang="en-US" dirty="0"/>
              <a:t>視点</a:t>
            </a:r>
          </a:p>
          <a:p>
            <a:r>
              <a:rPr lang="ja-JP" altLang="en-US" dirty="0"/>
              <a:t>　子どもの症状や問題行動を含めて子どもの今ある状態の理由や背景を考えることは、子どもの理解を深める上で重要です。考える視点は大きく</a:t>
            </a:r>
            <a:r>
              <a:rPr lang="en-US" altLang="ja-JP" dirty="0"/>
              <a:t>3</a:t>
            </a:r>
            <a:r>
              <a:rPr lang="ja-JP" altLang="en-US" dirty="0"/>
              <a:t>つあります</a:t>
            </a:r>
            <a:r>
              <a:rPr lang="ja-JP" altLang="en-US" dirty="0" smtClean="0"/>
              <a:t>。</a:t>
            </a:r>
            <a:endParaRPr lang="en-US" altLang="ja-JP" dirty="0" smtClean="0"/>
          </a:p>
          <a:p>
            <a:r>
              <a:rPr lang="ja-JP" altLang="en-US" dirty="0"/>
              <a:t>　</a:t>
            </a:r>
            <a:r>
              <a:rPr lang="en-US" altLang="ja-JP" dirty="0" smtClean="0"/>
              <a:t>1</a:t>
            </a:r>
            <a:r>
              <a:rPr lang="ja-JP" altLang="en-US" dirty="0" smtClean="0"/>
              <a:t>つ目は</a:t>
            </a:r>
            <a:r>
              <a:rPr lang="ja-JP" altLang="en-US" dirty="0"/>
              <a:t>、原因や背景に、もって生れた、あるいは事故等によって抱えてしまった障害、治癒が困難な疾患などが考えられる場合です</a:t>
            </a:r>
            <a:r>
              <a:rPr lang="ja-JP" altLang="en-US" dirty="0" smtClean="0"/>
              <a:t>。</a:t>
            </a:r>
            <a:endParaRPr lang="en-US" altLang="ja-JP" dirty="0" smtClean="0"/>
          </a:p>
          <a:p>
            <a:r>
              <a:rPr lang="ja-JP" altLang="en-US" dirty="0"/>
              <a:t>　</a:t>
            </a:r>
            <a:r>
              <a:rPr lang="en-US" altLang="ja-JP" dirty="0" smtClean="0"/>
              <a:t>2</a:t>
            </a:r>
            <a:r>
              <a:rPr lang="ja-JP" altLang="en-US" dirty="0" smtClean="0"/>
              <a:t>つ目</a:t>
            </a:r>
            <a:r>
              <a:rPr lang="ja-JP" altLang="en-US" dirty="0"/>
              <a:t>は過去の養育環境が原因で生じている症状や問題行動です。心的トラウマの影響、分離の影響、不適切な</a:t>
            </a:r>
            <a:r>
              <a:rPr lang="ja-JP" altLang="en-US" dirty="0" smtClean="0"/>
              <a:t>養育</a:t>
            </a:r>
            <a:r>
              <a:rPr lang="ja-JP" altLang="en-US" dirty="0"/>
              <a:t>環境</a:t>
            </a:r>
            <a:r>
              <a:rPr lang="ja-JP" altLang="en-US" dirty="0" smtClean="0"/>
              <a:t>で</a:t>
            </a:r>
            <a:r>
              <a:rPr lang="ja-JP" altLang="en-US" dirty="0"/>
              <a:t>学んでしまった行動パターンなどです。環境がもたらしたものであるため、適切な環境とかかわりによって改善が進むと考えます</a:t>
            </a:r>
            <a:r>
              <a:rPr lang="ja-JP" altLang="en-US" dirty="0" smtClean="0"/>
              <a:t>。</a:t>
            </a:r>
            <a:endParaRPr lang="en-US" altLang="ja-JP" dirty="0" smtClean="0"/>
          </a:p>
          <a:p>
            <a:r>
              <a:rPr lang="ja-JP" altLang="en-US" dirty="0"/>
              <a:t>　</a:t>
            </a:r>
            <a:r>
              <a:rPr lang="en-US" altLang="ja-JP" dirty="0" smtClean="0"/>
              <a:t>3</a:t>
            </a:r>
            <a:r>
              <a:rPr lang="ja-JP" altLang="en-US" dirty="0"/>
              <a:t>つ目は、今の環境が子どもの問題や症状を所持させている可能性を検討する視点です</a:t>
            </a:r>
            <a:r>
              <a:rPr lang="ja-JP" altLang="en-US" dirty="0" smtClean="0"/>
              <a:t>。</a:t>
            </a:r>
            <a:endParaRPr lang="en-US" altLang="ja-JP" dirty="0" smtClean="0"/>
          </a:p>
          <a:p>
            <a:r>
              <a:rPr lang="ja-JP" altLang="en-US" dirty="0"/>
              <a:t>　</a:t>
            </a:r>
            <a:r>
              <a:rPr lang="ja-JP" altLang="en-US" dirty="0" smtClean="0"/>
              <a:t>多く</a:t>
            </a:r>
            <a:r>
              <a:rPr lang="ja-JP" altLang="en-US" dirty="0"/>
              <a:t>のケースはこれらが重なり合ってもろもろの症状を形成しています</a:t>
            </a:r>
            <a:r>
              <a:rPr lang="ja-JP" altLang="en-US" dirty="0" smtClean="0"/>
              <a:t>。どれ</a:t>
            </a:r>
            <a:r>
              <a:rPr lang="ja-JP" altLang="en-US" dirty="0"/>
              <a:t>かひとつの視点で考えるのではなく、常に</a:t>
            </a:r>
            <a:r>
              <a:rPr lang="en-US" altLang="ja-JP" dirty="0"/>
              <a:t>3</a:t>
            </a:r>
            <a:r>
              <a:rPr lang="ja-JP" altLang="en-US" dirty="0" err="1"/>
              <a:t>つの</a:t>
            </a:r>
            <a:r>
              <a:rPr lang="ja-JP" altLang="en-US" dirty="0"/>
              <a:t>視点で考える姿勢を身につけましょう。</a:t>
            </a:r>
          </a:p>
          <a:p>
            <a:endParaRPr lang="ja-JP" altLang="en-US" dirty="0"/>
          </a:p>
          <a:p>
            <a:r>
              <a:rPr lang="ja-JP" altLang="en-US" dirty="0"/>
              <a:t>（４）課題と強みを整理する</a:t>
            </a:r>
          </a:p>
          <a:p>
            <a:r>
              <a:rPr lang="ja-JP" altLang="en-US" dirty="0"/>
              <a:t>　子どもの課題と家族の課題を整理したうえで、もうひとつ別の視点でケースを検討しましょう。それはケースがすでに持っているケースの強みを理解することです。これには</a:t>
            </a:r>
            <a:r>
              <a:rPr lang="en-US" altLang="ja-JP" dirty="0"/>
              <a:t>2</a:t>
            </a:r>
            <a:r>
              <a:rPr lang="ja-JP" altLang="en-US" dirty="0"/>
              <a:t>つあります。ひとつは子どもがすでに持っているよき資質や能力、魅力などの生きる上で支えとなる力の理解です。もうひとつは、子どもと家族に対して、すでにある支援の手を把握し、その力を合わせることです。親族の支え、他機関のかかわりなどがすでに良好に機能しているとしたら、それを重要な支援の協力者としてつながりかかわりを継続することです。乳児院の養育において大きな力となり得ます。</a:t>
            </a:r>
          </a:p>
          <a:p>
            <a:endParaRPr lang="ja-JP" altLang="en-US" dirty="0"/>
          </a:p>
          <a:p>
            <a:endParaRPr lang="ja-JP" altLang="en-US" dirty="0"/>
          </a:p>
          <a:p>
            <a:endParaRPr kumimoji="1" lang="ja-JP" altLang="en-US" dirty="0"/>
          </a:p>
        </p:txBody>
      </p:sp>
    </p:spTree>
    <p:extLst>
      <p:ext uri="{BB962C8B-B14F-4D97-AF65-F5344CB8AC3E}">
        <p14:creationId xmlns:p14="http://schemas.microsoft.com/office/powerpoint/2010/main" val="23002781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ABAE952-FC7A-452B-B5B7-1FBE8DE792A8}" type="slidenum">
              <a:rPr lang="ja-JP" altLang="en-US" smtClean="0"/>
              <a:pPr/>
              <a:t>75</a:t>
            </a:fld>
            <a:endParaRPr lang="ja-JP" altLang="en-US"/>
          </a:p>
        </p:txBody>
      </p:sp>
      <p:sp>
        <p:nvSpPr>
          <p:cNvPr id="6" name="スライド イメージ プレースホルダー 5"/>
          <p:cNvSpPr>
            <a:spLocks noGrp="1" noRot="1" noChangeAspect="1"/>
          </p:cNvSpPr>
          <p:nvPr>
            <p:ph type="sldImg"/>
          </p:nvPr>
        </p:nvSpPr>
        <p:spPr>
          <a:xfrm>
            <a:off x="1166813" y="247650"/>
            <a:ext cx="4473575" cy="3354388"/>
          </a:xfrm>
        </p:spPr>
      </p:sp>
      <p:sp>
        <p:nvSpPr>
          <p:cNvPr id="7" name="ノート プレースホルダー 6"/>
          <p:cNvSpPr>
            <a:spLocks noGrp="1"/>
          </p:cNvSpPr>
          <p:nvPr>
            <p:ph type="body" idx="1"/>
          </p:nvPr>
        </p:nvSpPr>
        <p:spPr/>
        <p:txBody>
          <a:bodyPr/>
          <a:lstStyle/>
          <a:p>
            <a:r>
              <a:rPr lang="ja-JP" altLang="en-US" dirty="0"/>
              <a:t>（５）支援方針の設定</a:t>
            </a:r>
          </a:p>
          <a:p>
            <a:r>
              <a:rPr lang="ja-JP" altLang="en-US" dirty="0" smtClean="0"/>
              <a:t>　子ども</a:t>
            </a:r>
            <a:r>
              <a:rPr lang="ja-JP" altLang="en-US" dirty="0"/>
              <a:t>と家族の課題が整理され、ケースの強みが整理されました。いよいよ支援方針の設定です。課題に対してはそれを補ったり、解決する手立てを考えます。強みに対してはそれらをさらに強化していけるような手立てを考えます。</a:t>
            </a:r>
          </a:p>
          <a:p>
            <a:r>
              <a:rPr lang="ja-JP" altLang="en-US" dirty="0" smtClean="0"/>
              <a:t>　長期</a:t>
            </a:r>
            <a:r>
              <a:rPr lang="ja-JP" altLang="en-US" dirty="0"/>
              <a:t>の援助方針は、その方向性を示したもので、例えば養育の手がかけられなかったゆえに愛着形成が十分でない子どもに対しては、「担当職員との愛着形成」「職員との信頼関係の構築」などが長期の支援方針となります。しかし、このままでは抽象的な方針であって、日々何をしていったらよいのかを示していません。そこで短期の支援方針は、より具体的で実効性のある手立てを設定します。信頼関係を構築するために、例えば「毎日～からベビーマッサージを担当が行う」などといったメニューです。これがあることで、職員がしていることの意味が分かり、他の職員の協力も得やすくなるでしょう。</a:t>
            </a:r>
          </a:p>
          <a:p>
            <a:endParaRPr kumimoji="1" lang="ja-JP" altLang="en-US" dirty="0"/>
          </a:p>
        </p:txBody>
      </p:sp>
    </p:spTree>
    <p:extLst>
      <p:ext uri="{BB962C8B-B14F-4D97-AF65-F5344CB8AC3E}">
        <p14:creationId xmlns:p14="http://schemas.microsoft.com/office/powerpoint/2010/main" val="262284151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a:t>
            </a:r>
            <a:r>
              <a:rPr lang="ja-JP" altLang="ja-JP" dirty="0" smtClean="0"/>
              <a:t>各発達検査について調べ、実施した経験も踏まえて、その特徴をメリットデメリットも含めて説明すること</a:t>
            </a:r>
            <a:r>
              <a:rPr lang="ja-JP" altLang="en-US" dirty="0" smtClean="0"/>
              <a:t>。</a:t>
            </a:r>
            <a:endParaRPr lang="ja-JP" altLang="ja-JP" dirty="0"/>
          </a:p>
        </p:txBody>
      </p:sp>
      <p:sp>
        <p:nvSpPr>
          <p:cNvPr id="4" name="スライド番号プレースホルダー 3"/>
          <p:cNvSpPr>
            <a:spLocks noGrp="1"/>
          </p:cNvSpPr>
          <p:nvPr>
            <p:ph type="sldNum" sz="quarter" idx="10"/>
          </p:nvPr>
        </p:nvSpPr>
        <p:spPr/>
        <p:txBody>
          <a:bodyPr/>
          <a:lstStyle/>
          <a:p>
            <a:fld id="{CABAE952-FC7A-452B-B5B7-1FBE8DE792A8}" type="slidenum">
              <a:rPr lang="ja-JP" altLang="en-US" smtClean="0"/>
              <a:pPr/>
              <a:t>76</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1133459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a:t>
            </a:r>
            <a:r>
              <a:rPr lang="ja-JP" altLang="ja-JP" dirty="0" smtClean="0"/>
              <a:t>先述した説明を踏まえ、次の点をさらに説明できるよう努めること</a:t>
            </a:r>
            <a:r>
              <a:rPr lang="ja-JP" altLang="en-US" dirty="0" smtClean="0"/>
              <a:t>。</a:t>
            </a:r>
            <a:endParaRPr lang="ja-JP" altLang="ja-JP" dirty="0" smtClean="0"/>
          </a:p>
          <a:p>
            <a:r>
              <a:rPr lang="ja-JP" altLang="ja-JP" dirty="0" smtClean="0"/>
              <a:t>　　・胎児期の母親のストレス状況が子どもに及ぼす影響について</a:t>
            </a:r>
          </a:p>
          <a:p>
            <a:r>
              <a:rPr lang="ja-JP" altLang="ja-JP" dirty="0" smtClean="0"/>
              <a:t>　　・脳科学における新たな知見の紹介</a:t>
            </a:r>
          </a:p>
          <a:p>
            <a:r>
              <a:rPr lang="ja-JP" altLang="ja-JP" dirty="0" smtClean="0"/>
              <a:t>　　・複数の対象に対するアタッチメント形成が重要</a:t>
            </a:r>
          </a:p>
          <a:p>
            <a:r>
              <a:rPr lang="ja-JP" altLang="ja-JP" dirty="0" smtClean="0"/>
              <a:t>　　・乳幼児の解離症状について</a:t>
            </a:r>
          </a:p>
          <a:p>
            <a:r>
              <a:rPr lang="ja-JP" altLang="ja-JP" dirty="0" smtClean="0"/>
              <a:t>　　・愛着障害と発達障害との類似性や識別に関すること</a:t>
            </a:r>
          </a:p>
          <a:p>
            <a:r>
              <a:rPr lang="ja-JP" altLang="ja-JP" dirty="0" smtClean="0"/>
              <a:t>　　・措置変更等がもたらす乳幼児への心理的ストレスについて</a:t>
            </a:r>
          </a:p>
          <a:p>
            <a:r>
              <a:rPr lang="ja-JP" altLang="en-US" dirty="0" smtClean="0"/>
              <a:t>　　</a:t>
            </a:r>
            <a:r>
              <a:rPr lang="ja-JP" altLang="ja-JP" dirty="0" smtClean="0"/>
              <a:t>・その他</a:t>
            </a:r>
          </a:p>
          <a:p>
            <a:endParaRPr lang="ja-JP" altLang="en-US" dirty="0"/>
          </a:p>
        </p:txBody>
      </p:sp>
      <p:sp>
        <p:nvSpPr>
          <p:cNvPr id="4" name="スライド番号プレースホルダー 3"/>
          <p:cNvSpPr>
            <a:spLocks noGrp="1"/>
          </p:cNvSpPr>
          <p:nvPr>
            <p:ph type="sldNum" sz="quarter" idx="10"/>
          </p:nvPr>
        </p:nvSpPr>
        <p:spPr/>
        <p:txBody>
          <a:bodyPr/>
          <a:lstStyle/>
          <a:p>
            <a:fld id="{CABAE952-FC7A-452B-B5B7-1FBE8DE792A8}" type="slidenum">
              <a:rPr lang="ja-JP" altLang="en-US" smtClean="0"/>
              <a:pPr/>
              <a:t>77</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9751746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ABAE952-FC7A-452B-B5B7-1FBE8DE792A8}" type="slidenum">
              <a:rPr lang="ja-JP" altLang="en-US" smtClean="0"/>
              <a:pPr/>
              <a:t>78</a:t>
            </a:fld>
            <a:endParaRPr lang="ja-JP" altLang="en-US"/>
          </a:p>
        </p:txBody>
      </p:sp>
      <p:sp>
        <p:nvSpPr>
          <p:cNvPr id="6" name="スライド イメージ プレースホルダー 5"/>
          <p:cNvSpPr>
            <a:spLocks noGrp="1" noRot="1" noChangeAspect="1"/>
          </p:cNvSpPr>
          <p:nvPr>
            <p:ph type="sldImg"/>
          </p:nvPr>
        </p:nvSpPr>
        <p:spPr>
          <a:xfrm>
            <a:off x="1166813" y="247650"/>
            <a:ext cx="4473575" cy="3354388"/>
          </a:xfrm>
        </p:spPr>
      </p:sp>
      <p:sp>
        <p:nvSpPr>
          <p:cNvPr id="7" name="ノート プレースホルダー 6"/>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7013256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⑤専門的な養育技術について</a:t>
            </a:r>
            <a:endParaRPr lang="en-US" altLang="ja-JP" dirty="0" smtClean="0"/>
          </a:p>
          <a:p>
            <a:endParaRPr lang="en-US" altLang="ja-JP" dirty="0" smtClean="0"/>
          </a:p>
          <a:p>
            <a:r>
              <a:rPr lang="ja-JP" altLang="en-US" dirty="0" smtClean="0"/>
              <a:t>はじめに・・・</a:t>
            </a:r>
            <a:endParaRPr lang="en-US" altLang="ja-JP" dirty="0" smtClean="0"/>
          </a:p>
          <a:p>
            <a:r>
              <a:rPr lang="ja-JP" altLang="en-US" dirty="0" smtClean="0"/>
              <a:t>　ここからは、具体的な養育技術について説明します。</a:t>
            </a:r>
            <a:endParaRPr lang="en-US" altLang="ja-JP" dirty="0" smtClean="0"/>
          </a:p>
          <a:p>
            <a:r>
              <a:rPr lang="ja-JP" altLang="en-US" dirty="0" smtClean="0"/>
              <a:t>　日々の生活の営みを中心に、乳児院ではどのように子ども達を育てているのか、大切なポイントをおさえましょう。</a:t>
            </a:r>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79</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859687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t>　</a:t>
            </a:r>
            <a:r>
              <a:rPr lang="ja-JP" altLang="ja-JP" dirty="0"/>
              <a:t>前頁までの『各領域に関する主な内容』については、職員が</a:t>
            </a:r>
            <a:r>
              <a:rPr lang="ja-JP" altLang="en-US" dirty="0"/>
              <a:t>実践経験や研鑽を積み、</a:t>
            </a:r>
            <a:r>
              <a:rPr lang="ja-JP" altLang="ja-JP" dirty="0"/>
              <a:t>レベルアップして</a:t>
            </a:r>
            <a:r>
              <a:rPr lang="ja-JP" altLang="ja-JP" dirty="0" smtClean="0"/>
              <a:t>いく</a:t>
            </a:r>
            <a:r>
              <a:rPr lang="ja-JP" altLang="en-US" dirty="0" smtClean="0"/>
              <a:t>ごと</a:t>
            </a:r>
            <a:r>
              <a:rPr lang="ja-JP" altLang="ja-JP" dirty="0" smtClean="0"/>
              <a:t>に、</a:t>
            </a:r>
            <a:r>
              <a:rPr lang="ja-JP" altLang="ja-JP" dirty="0"/>
              <a:t>より広く</a:t>
            </a:r>
            <a:r>
              <a:rPr lang="ja-JP" altLang="en-US" dirty="0"/>
              <a:t>、深い</a:t>
            </a:r>
            <a:r>
              <a:rPr lang="ja-JP" altLang="ja-JP" dirty="0"/>
              <a:t>理解をもって養育に関わる必要があります。</a:t>
            </a:r>
            <a:endParaRPr lang="en-US" altLang="ja-JP" dirty="0"/>
          </a:p>
          <a:p>
            <a:pPr lvl="0"/>
            <a:r>
              <a:rPr lang="ja-JP" altLang="en-US" dirty="0"/>
              <a:t>　この図は、各レベルの展開を示しています。</a:t>
            </a:r>
            <a:endParaRPr lang="en-US" altLang="ja-JP" dirty="0"/>
          </a:p>
          <a:p>
            <a:pPr lvl="0"/>
            <a:r>
              <a:rPr lang="ja-JP" altLang="en-US" dirty="0"/>
              <a:t>　</a:t>
            </a:r>
            <a:endParaRPr lang="en-US" altLang="ja-JP" dirty="0"/>
          </a:p>
          <a:p>
            <a:pPr lvl="0"/>
            <a:r>
              <a:rPr lang="ja-JP" altLang="en-US" dirty="0"/>
              <a:t>　それぞれのレベルで人材育成の領域のすべてが含まれていますが、レベルが</a:t>
            </a:r>
            <a:r>
              <a:rPr lang="ja-JP" altLang="en-US" dirty="0" smtClean="0"/>
              <a:t>進むにつれて、</a:t>
            </a:r>
            <a:r>
              <a:rPr lang="ja-JP" altLang="en-US" dirty="0"/>
              <a:t>その内容は広く、深くなっています。</a:t>
            </a:r>
            <a:endParaRPr lang="en-US" altLang="ja-JP" dirty="0"/>
          </a:p>
          <a:p>
            <a:pPr lvl="0"/>
            <a:endParaRPr lang="en-US" altLang="ja-JP" dirty="0"/>
          </a:p>
          <a:p>
            <a:pPr lvl="0"/>
            <a:r>
              <a:rPr lang="ja-JP" altLang="en-US" dirty="0"/>
              <a:t>　</a:t>
            </a:r>
            <a:r>
              <a:rPr lang="ja-JP" altLang="ja-JP" dirty="0"/>
              <a:t>就任前～初任職員の頃には、自己の知識や技術に関する学びが中心ですが、中堅職員になると、後輩への伝達、育成や他機関との連携等においても学び、役割を果たすことが期待されます。</a:t>
            </a:r>
            <a:endParaRPr lang="en-US" altLang="ja-JP" dirty="0"/>
          </a:p>
          <a:p>
            <a:pPr lvl="0"/>
            <a:endParaRPr lang="en-US" altLang="ja-JP" dirty="0"/>
          </a:p>
          <a:p>
            <a:pPr lvl="0"/>
            <a:r>
              <a:rPr lang="ja-JP" altLang="en-US" dirty="0"/>
              <a:t>　</a:t>
            </a:r>
            <a:r>
              <a:rPr lang="ja-JP" altLang="ja-JP" dirty="0"/>
              <a:t>なお、</a:t>
            </a:r>
            <a:r>
              <a:rPr lang="ja-JP" altLang="en-US" dirty="0"/>
              <a:t>看護</a:t>
            </a:r>
            <a:r>
              <a:rPr lang="ja-JP" altLang="en-US" dirty="0" smtClean="0"/>
              <a:t>職、</a:t>
            </a:r>
            <a:r>
              <a:rPr lang="ja-JP" altLang="ja-JP" dirty="0" smtClean="0"/>
              <a:t>心理</a:t>
            </a:r>
            <a:r>
              <a:rPr lang="ja-JP" altLang="ja-JP" dirty="0"/>
              <a:t>職や家庭支援専門相談員等の</a:t>
            </a:r>
            <a:r>
              <a:rPr lang="ja-JP" altLang="en-US" dirty="0"/>
              <a:t>職種で</a:t>
            </a:r>
            <a:r>
              <a:rPr lang="ja-JP" altLang="ja-JP" dirty="0"/>
              <a:t>は、施設内で小規模グループを実施している場合、小規模グループの担当として養育に入ら</a:t>
            </a:r>
            <a:r>
              <a:rPr lang="ja-JP" altLang="en-US" dirty="0"/>
              <a:t>ない体制で役割分担がなされていることもありますが、本研修体系</a:t>
            </a:r>
            <a:r>
              <a:rPr lang="ja-JP" altLang="en-US" dirty="0" smtClean="0"/>
              <a:t>の内容は、</a:t>
            </a:r>
            <a:r>
              <a:rPr lang="ja-JP" altLang="ja-JP" dirty="0"/>
              <a:t>それぞれの専門職の立場</a:t>
            </a:r>
            <a:r>
              <a:rPr lang="ja-JP" altLang="en-US" dirty="0"/>
              <a:t>からも共通に</a:t>
            </a:r>
            <a:r>
              <a:rPr lang="ja-JP" altLang="en-US" dirty="0" smtClean="0"/>
              <a:t>理解することが重要です。</a:t>
            </a:r>
            <a:endParaRPr lang="ja-JP" altLang="ja-JP" dirty="0"/>
          </a:p>
          <a:p>
            <a:pPr lvl="0"/>
            <a:endParaRPr lang="en-US" altLang="ja-JP" dirty="0"/>
          </a:p>
          <a:p>
            <a:pPr lvl="0"/>
            <a:r>
              <a:rPr lang="ja-JP" altLang="en-US" dirty="0"/>
              <a:t>　</a:t>
            </a:r>
            <a:endParaRPr lang="ja-JP" altLang="ja-JP" dirty="0"/>
          </a:p>
          <a:p>
            <a:endParaRPr lang="ja-JP" altLang="en-US" dirty="0"/>
          </a:p>
        </p:txBody>
      </p:sp>
      <p:sp>
        <p:nvSpPr>
          <p:cNvPr id="4" name="スライド番号プレースホルダー 3"/>
          <p:cNvSpPr>
            <a:spLocks noGrp="1"/>
          </p:cNvSpPr>
          <p:nvPr>
            <p:ph type="sldNum" sz="quarter" idx="10"/>
          </p:nvPr>
        </p:nvSpPr>
        <p:spPr/>
        <p:txBody>
          <a:bodyPr/>
          <a:lstStyle/>
          <a:p>
            <a:pPr lvl="0"/>
            <a:fld id="{1D41D0D0-B189-4CD0-8BC2-1D06F6EF1208}" type="slidenum">
              <a:rPr lang="ja-JP" altLang="en-US" noProof="0" smtClean="0"/>
              <a:pPr lvl="0"/>
              <a:t>8</a:t>
            </a:fld>
            <a:endParaRPr lang="ja-JP" altLang="en-US" noProof="0" dirty="0"/>
          </a:p>
        </p:txBody>
      </p:sp>
      <p:sp>
        <p:nvSpPr>
          <p:cNvPr id="7" name="スライド イメージ プレースホルダー 6">
            <a:extLst>
              <a:ext uri="{FF2B5EF4-FFF2-40B4-BE49-F238E27FC236}">
                <a16:creationId xmlns="" xmlns:a16="http://schemas.microsoft.com/office/drawing/2014/main" id="{E3FD9CC8-7DC5-4F39-946E-8C75917332DD}"/>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96146198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a:t>
            </a:r>
            <a:r>
              <a:rPr lang="ja-JP" altLang="ja-JP" dirty="0" smtClean="0"/>
              <a:t>乳児院は、毎日、</a:t>
            </a:r>
            <a:r>
              <a:rPr lang="en-US" altLang="ja-JP" dirty="0" smtClean="0"/>
              <a:t>24</a:t>
            </a:r>
            <a:r>
              <a:rPr lang="ja-JP" altLang="ja-JP" dirty="0" smtClean="0"/>
              <a:t>時間、年間にして</a:t>
            </a:r>
            <a:r>
              <a:rPr lang="en-US" altLang="ja-JP" dirty="0" smtClean="0"/>
              <a:t>365</a:t>
            </a:r>
            <a:r>
              <a:rPr lang="ja-JP" altLang="ja-JP" dirty="0" smtClean="0"/>
              <a:t>日、決して眠ることはありません。</a:t>
            </a:r>
          </a:p>
          <a:p>
            <a:r>
              <a:rPr lang="ja-JP" altLang="en-US" dirty="0" smtClean="0"/>
              <a:t>　</a:t>
            </a:r>
            <a:r>
              <a:rPr lang="ja-JP" altLang="ja-JP" dirty="0" smtClean="0"/>
              <a:t>子どもたちは、安心してここで暮らすことができるように、すべての職員が交代で勤務しています。一人ひとりの赤ちゃん</a:t>
            </a:r>
            <a:r>
              <a:rPr lang="en-US" altLang="ja-JP" dirty="0" smtClean="0"/>
              <a:t>(</a:t>
            </a:r>
            <a:r>
              <a:rPr lang="ja-JP" altLang="ja-JP" dirty="0" smtClean="0"/>
              <a:t>子ども</a:t>
            </a:r>
            <a:r>
              <a:rPr lang="en-US" altLang="ja-JP" dirty="0" smtClean="0"/>
              <a:t>)</a:t>
            </a:r>
            <a:r>
              <a:rPr lang="ja-JP" altLang="ja-JP" dirty="0" smtClean="0"/>
              <a:t>のお家として、機能するためには、基本的な生活の営みを身につけることが重要になります。</a:t>
            </a:r>
          </a:p>
          <a:p>
            <a:r>
              <a:rPr lang="ja-JP" altLang="en-US" dirty="0" smtClean="0"/>
              <a:t>　</a:t>
            </a:r>
            <a:r>
              <a:rPr lang="ja-JP" altLang="ja-JP" dirty="0" smtClean="0"/>
              <a:t>私達は、私達自身のそれぞれが生活者として生きていますので、子どもの生活の営みは想像しやすいかもしれません。健康を維持するために、眠ること、食べること、活動すること、清潔を保つこと、排泄することなどが生活の営みです。</a:t>
            </a:r>
          </a:p>
          <a:p>
            <a:r>
              <a:rPr lang="en-US" altLang="ja-JP" dirty="0" smtClean="0"/>
              <a:t> </a:t>
            </a:r>
            <a:endParaRPr lang="ja-JP" altLang="ja-JP" dirty="0" smtClean="0"/>
          </a:p>
          <a:p>
            <a:r>
              <a:rPr lang="ja-JP" altLang="en-US" dirty="0" smtClean="0"/>
              <a:t>　</a:t>
            </a:r>
            <a:r>
              <a:rPr lang="ja-JP" altLang="ja-JP" dirty="0" smtClean="0"/>
              <a:t>一人ひとりに合わせた営みを実現するためにも、大切なポイントを押さえて養育にあたりましょう。</a:t>
            </a:r>
            <a:endParaRPr lang="en-US" altLang="ja-JP" dirty="0" smtClean="0"/>
          </a:p>
          <a:p>
            <a:r>
              <a:rPr lang="ja-JP" altLang="ja-JP" dirty="0" smtClean="0"/>
              <a:t>⇒『改訂新版　乳児院養育指針』第</a:t>
            </a:r>
            <a:r>
              <a:rPr lang="en-US" altLang="ja-JP" dirty="0" smtClean="0"/>
              <a:t>5</a:t>
            </a:r>
            <a:r>
              <a:rPr lang="ja-JP" altLang="ja-JP" dirty="0" smtClean="0"/>
              <a:t>章</a:t>
            </a:r>
          </a:p>
          <a:p>
            <a:r>
              <a:rPr lang="en-US" altLang="ja-JP" dirty="0" smtClean="0"/>
              <a:t> </a:t>
            </a:r>
            <a:endParaRPr lang="ja-JP" altLang="ja-JP" dirty="0" smtClean="0"/>
          </a:p>
          <a:p>
            <a:r>
              <a:rPr lang="ja-JP" altLang="en-US" dirty="0" smtClean="0"/>
              <a:t>　</a:t>
            </a:r>
            <a:r>
              <a:rPr lang="ja-JP" altLang="ja-JP" dirty="0" smtClean="0"/>
              <a:t>乳児院では集団の生活の場ですから、統一された生活スタイルがあります。その中で、子どもに関わる養育者には、それぞれが培ってきた個人の生活の営み方があり、それは統一された共通のものではないため、自分の知らない生活スタイルに出会うことになるでしょう。まさに乳児院は多くの養育者がそれぞれの基本的なスタイルを持ちながら、養育にあたりますので、人と意見が異なったり、感覚のズレが生じやすいといえま</a:t>
            </a:r>
            <a:r>
              <a:rPr lang="ja-JP" altLang="en-US" dirty="0" smtClean="0"/>
              <a:t>す</a:t>
            </a:r>
            <a:r>
              <a:rPr lang="ja-JP" altLang="ja-JP" dirty="0" smtClean="0"/>
              <a:t>。ズレをすり合わせて一つの形にする際には、話し合いながら、常に大人中心の生活になっていないかを振り返ることが大切です。そして、チームで子ども達の生活を支えるために、どのような取り組みがふさわしいのか、子ども達の健全な育ちを保障するための工夫を共に考えていく必要があります。</a:t>
            </a:r>
          </a:p>
          <a:p>
            <a:r>
              <a:rPr lang="ja-JP" altLang="en-US" dirty="0" smtClean="0"/>
              <a:t>・</a:t>
            </a:r>
            <a:r>
              <a:rPr lang="ja-JP" altLang="ja-JP" dirty="0" smtClean="0"/>
              <a:t>先輩職員にスーパーバイズを受けながら、身につけましょう。</a:t>
            </a:r>
          </a:p>
          <a:p>
            <a:r>
              <a:rPr lang="ja-JP" altLang="en-US" dirty="0" smtClean="0"/>
              <a:t>・</a:t>
            </a:r>
            <a:r>
              <a:rPr lang="ja-JP" altLang="ja-JP" dirty="0" smtClean="0"/>
              <a:t>生活は、年中を通して、日本の四季の移り変わりの中で、営まれていきます。</a:t>
            </a:r>
          </a:p>
          <a:p>
            <a:r>
              <a:rPr lang="ja-JP" altLang="en-US" dirty="0" smtClean="0"/>
              <a:t>　</a:t>
            </a:r>
            <a:r>
              <a:rPr lang="ja-JP" altLang="ja-JP" dirty="0" smtClean="0"/>
              <a:t>古来からの風習や文化を継承していくことも大切になってきます。節目の年中行事や季節を感じながらの生活を大切にしていきましょう。</a:t>
            </a:r>
          </a:p>
          <a:p>
            <a:r>
              <a:rPr lang="ja-JP" altLang="en-US" dirty="0" smtClean="0"/>
              <a:t>・</a:t>
            </a:r>
            <a:r>
              <a:rPr lang="ja-JP" altLang="ja-JP" dirty="0" smtClean="0"/>
              <a:t>すべての営みには養育者との関わりが欠かせません。子ども達が一人で完結するものはなく、やりとりを通じて様々な形で吸収し、生活の営みや習慣を取り入れ、身につけていきます。私達養育者は、大人のモデルとして存在していることを忘れずに、子どもが健全なあり様を取り入れていけるよう、常に丁寧に関わっていくことが求められるのです。</a:t>
            </a:r>
            <a:endParaRPr lang="ja-JP" altLang="ja-JP"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80</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6575811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乳幼児の発育・発達はめまぐるしく、日々変化をしていきます。</a:t>
            </a:r>
            <a:endParaRPr lang="en-US" altLang="ja-JP" dirty="0"/>
          </a:p>
          <a:p>
            <a:r>
              <a:rPr lang="ja-JP" altLang="en-US" dirty="0" smtClean="0"/>
              <a:t>　乳幼児の成長を支える専門職として、月齢に応じた基本的な養育のあり方を身につけることが重要です。</a:t>
            </a:r>
            <a:endParaRPr lang="en-US" altLang="ja-JP" dirty="0" smtClean="0"/>
          </a:p>
          <a:p>
            <a:endParaRPr lang="en-US" altLang="ja-JP" dirty="0" smtClean="0"/>
          </a:p>
          <a:p>
            <a:r>
              <a:rPr lang="ja-JP" altLang="en-US" dirty="0" smtClean="0"/>
              <a:t>・</a:t>
            </a:r>
            <a:r>
              <a:rPr lang="ja-JP" altLang="ja-JP" dirty="0" smtClean="0"/>
              <a:t>発達</a:t>
            </a:r>
            <a:r>
              <a:rPr lang="ja-JP" altLang="en-US" dirty="0" smtClean="0"/>
              <a:t>には</a:t>
            </a:r>
            <a:r>
              <a:rPr lang="ja-JP" altLang="ja-JP" dirty="0" smtClean="0"/>
              <a:t>様々な側面</a:t>
            </a:r>
            <a:r>
              <a:rPr lang="ja-JP" altLang="en-US" dirty="0" smtClean="0"/>
              <a:t>があります。</a:t>
            </a:r>
            <a:endParaRPr lang="en-US" altLang="ja-JP" dirty="0" smtClean="0"/>
          </a:p>
          <a:p>
            <a:r>
              <a:rPr lang="ja-JP" altLang="en-US" dirty="0" smtClean="0"/>
              <a:t>　主に、</a:t>
            </a:r>
            <a:r>
              <a:rPr lang="ja-JP" altLang="ja-JP" dirty="0" smtClean="0"/>
              <a:t>身体的</a:t>
            </a:r>
            <a:r>
              <a:rPr lang="ja-JP" altLang="en-US" dirty="0" smtClean="0"/>
              <a:t>側面</a:t>
            </a:r>
            <a:r>
              <a:rPr lang="en-US" altLang="ja-JP" dirty="0" smtClean="0"/>
              <a:t>(</a:t>
            </a:r>
            <a:r>
              <a:rPr lang="ja-JP" altLang="en-US" dirty="0" smtClean="0"/>
              <a:t>身体的発育、</a:t>
            </a:r>
            <a:r>
              <a:rPr lang="ja-JP" altLang="ja-JP" dirty="0" smtClean="0"/>
              <a:t>姿勢運動</a:t>
            </a:r>
            <a:r>
              <a:rPr lang="ja-JP" altLang="en-US" dirty="0" smtClean="0"/>
              <a:t>発達</a:t>
            </a:r>
            <a:r>
              <a:rPr lang="ja-JP" altLang="ja-JP" dirty="0" smtClean="0"/>
              <a:t>、微細運動</a:t>
            </a:r>
            <a:r>
              <a:rPr lang="ja-JP" altLang="en-US" dirty="0" smtClean="0"/>
              <a:t>発達）、心理的側面</a:t>
            </a:r>
            <a:r>
              <a:rPr lang="en-US" altLang="ja-JP" dirty="0" smtClean="0"/>
              <a:t>(</a:t>
            </a:r>
            <a:r>
              <a:rPr lang="ja-JP" altLang="ja-JP" dirty="0" smtClean="0"/>
              <a:t>認知・言語領域、</a:t>
            </a:r>
            <a:r>
              <a:rPr lang="ja-JP" altLang="en-US" dirty="0" smtClean="0"/>
              <a:t>社会的情</a:t>
            </a:r>
            <a:r>
              <a:rPr lang="ja-JP" altLang="ja-JP" dirty="0" smtClean="0"/>
              <a:t>緒機能、情動調整機能、自己感等</a:t>
            </a:r>
            <a:r>
              <a:rPr lang="ja-JP" altLang="en-US" dirty="0" smtClean="0"/>
              <a:t>）、社会的側面</a:t>
            </a:r>
            <a:r>
              <a:rPr lang="en-US" altLang="ja-JP" dirty="0" smtClean="0"/>
              <a:t>(</a:t>
            </a:r>
            <a:r>
              <a:rPr lang="ja-JP" altLang="en-US" dirty="0" smtClean="0"/>
              <a:t>関係性の側面）にわけられます。</a:t>
            </a:r>
            <a:endParaRPr lang="en-US" altLang="ja-JP" dirty="0" smtClean="0"/>
          </a:p>
          <a:p>
            <a:r>
              <a:rPr lang="ja-JP" altLang="en-US" dirty="0" smtClean="0"/>
              <a:t>　また、それらは、それぞれに段階があり、どの月齢でどのぐらいの発達を見せるのか、おおよその流れを知った上で関わることが大切です。</a:t>
            </a:r>
            <a:endParaRPr lang="en-US" altLang="ja-JP" dirty="0" smtClean="0"/>
          </a:p>
          <a:p>
            <a:endParaRPr lang="ja-JP" altLang="ja-JP" dirty="0" smtClean="0"/>
          </a:p>
          <a:p>
            <a:r>
              <a:rPr lang="ja-JP" altLang="en-US" dirty="0" smtClean="0"/>
              <a:t>　</a:t>
            </a:r>
            <a:r>
              <a:rPr lang="ja-JP" altLang="ja-JP" dirty="0" smtClean="0"/>
              <a:t>身体的な発育については、『改訂新版　乳児院養育指針』第</a:t>
            </a:r>
            <a:r>
              <a:rPr lang="en-US" altLang="ja-JP" dirty="0" smtClean="0"/>
              <a:t>5</a:t>
            </a:r>
            <a:r>
              <a:rPr lang="ja-JP" altLang="ja-JP" dirty="0" smtClean="0"/>
              <a:t>章「子どもの発育」参照</a:t>
            </a:r>
            <a:r>
              <a:rPr lang="ja-JP" altLang="en-US" dirty="0" smtClean="0"/>
              <a:t>、</a:t>
            </a:r>
            <a:endParaRPr lang="ja-JP" altLang="ja-JP" dirty="0" smtClean="0"/>
          </a:p>
          <a:p>
            <a:r>
              <a:rPr lang="ja-JP" altLang="en-US" dirty="0" smtClean="0"/>
              <a:t>　</a:t>
            </a:r>
            <a:r>
              <a:rPr lang="ja-JP" altLang="ja-JP" dirty="0" smtClean="0"/>
              <a:t>その他の側面については、『乳児院における心理職ガイドライン』第</a:t>
            </a:r>
            <a:r>
              <a:rPr lang="en-US" altLang="ja-JP" dirty="0" smtClean="0"/>
              <a:t>4</a:t>
            </a:r>
            <a:r>
              <a:rPr lang="ja-JP" altLang="ja-JP" dirty="0" smtClean="0"/>
              <a:t>章「心身の発達状況の把握」</a:t>
            </a:r>
            <a:r>
              <a:rPr lang="en-US" altLang="ja-JP" dirty="0" smtClean="0"/>
              <a:t>P.14</a:t>
            </a:r>
            <a:r>
              <a:rPr lang="ja-JP" altLang="en-US" dirty="0" smtClean="0"/>
              <a:t>～</a:t>
            </a:r>
            <a:r>
              <a:rPr lang="en-US" altLang="ja-JP" dirty="0" smtClean="0"/>
              <a:t>31</a:t>
            </a:r>
            <a:r>
              <a:rPr lang="ja-JP" altLang="en-US" dirty="0" err="1" smtClean="0"/>
              <a:t>、</a:t>
            </a:r>
            <a:r>
              <a:rPr lang="ja-JP" altLang="ja-JP" dirty="0" smtClean="0"/>
              <a:t>『研修小冊子』の付録資料</a:t>
            </a:r>
            <a:r>
              <a:rPr lang="en-US" altLang="ja-JP" dirty="0" smtClean="0"/>
              <a:t>P.27</a:t>
            </a:r>
            <a:r>
              <a:rPr lang="ja-JP" altLang="ja-JP" dirty="0" smtClean="0"/>
              <a:t>「乳児期～幼児期前期のおおよその発達の流れ」を参照</a:t>
            </a:r>
            <a:r>
              <a:rPr lang="ja-JP" altLang="en-US" dirty="0" smtClean="0"/>
              <a:t>してください。</a:t>
            </a:r>
            <a:endParaRPr lang="ja-JP" altLang="ja-JP" dirty="0" smtClean="0"/>
          </a:p>
          <a:p>
            <a:r>
              <a:rPr lang="en-US" altLang="ja-JP" dirty="0" smtClean="0"/>
              <a:t> </a:t>
            </a:r>
            <a:endParaRPr lang="ja-JP" altLang="ja-JP" dirty="0" smtClean="0"/>
          </a:p>
          <a:p>
            <a:r>
              <a:rPr lang="ja-JP" altLang="en-US" dirty="0" smtClean="0"/>
              <a:t>・安定したアタッチメント関係がどのように形成され、またどのように発達していくのかについて、把握しておくことが必要です。後で詳しく述べます。</a:t>
            </a:r>
            <a:endParaRPr lang="en-US" altLang="ja-JP" dirty="0" smtClean="0"/>
          </a:p>
          <a:p>
            <a:endParaRPr lang="en-US" altLang="ja-JP" dirty="0" smtClean="0"/>
          </a:p>
          <a:p>
            <a:r>
              <a:rPr lang="ja-JP" altLang="en-US" dirty="0" smtClean="0"/>
              <a:t>・発達に準じて、子どもが捉える世界はどんどん広がりを見せます。</a:t>
            </a:r>
            <a:endParaRPr lang="en-US" altLang="ja-JP" dirty="0" smtClean="0"/>
          </a:p>
          <a:p>
            <a:r>
              <a:rPr lang="ja-JP" altLang="en-US" dirty="0" smtClean="0"/>
              <a:t>　私達は、子どもの社会性の広がり、興味関心の広がり、遊びの広がりをしっかり捉えて関わることが求められます。</a:t>
            </a:r>
            <a:endParaRPr lang="en-US" altLang="ja-JP" dirty="0" smtClean="0"/>
          </a:p>
          <a:p>
            <a:endParaRPr lang="ja-JP" altLang="ja-JP"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81</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79943840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〇安定したアタッチメント関係の形成について</a:t>
            </a:r>
            <a:endParaRPr lang="en-US" altLang="ja-JP" dirty="0" smtClean="0"/>
          </a:p>
          <a:p>
            <a:r>
              <a:rPr lang="ja-JP" altLang="en-US" dirty="0" smtClean="0"/>
              <a:t>　安定したアタッチメント関係を形成するためには、子どもの欲求に応える継続的な関係を築くことが必要になります。</a:t>
            </a:r>
            <a:endParaRPr lang="en-US" altLang="ja-JP" dirty="0" smtClean="0"/>
          </a:p>
          <a:p>
            <a:r>
              <a:rPr lang="ja-JP" altLang="en-US" dirty="0" smtClean="0"/>
              <a:t>　泣いたら、抱っこをし、欲求に応えながら不快を取り除き、不安を示せば安心に変える関わりが、日々、特定の他者との間で行われていきます。</a:t>
            </a:r>
            <a:endParaRPr lang="en-US" altLang="ja-JP" dirty="0" smtClean="0"/>
          </a:p>
          <a:p>
            <a:endParaRPr lang="ja-JP" altLang="en-US" dirty="0" smtClean="0"/>
          </a:p>
          <a:p>
            <a:r>
              <a:rPr lang="ja-JP" altLang="en-US" dirty="0" smtClean="0"/>
              <a:t>　家庭養育では、生後間もない頃から特定の養育者との間でアタッチメントを形成し発達させていきますが、私たちが出会う子どもは、これまでどのようなアタッチメントを形成し発達させてきたのか、初めてアタッチメントを形成するのか、新たなアタッチメントを形成するのか等、理解することが必要になります。</a:t>
            </a:r>
            <a:endParaRPr lang="en-US" altLang="ja-JP" dirty="0" smtClean="0"/>
          </a:p>
          <a:p>
            <a:r>
              <a:rPr lang="ja-JP" altLang="en-US" dirty="0" smtClean="0"/>
              <a:t>　もし、子どもが不安定なアタッチメントを形成してきたとすれば、</a:t>
            </a:r>
            <a:r>
              <a:rPr lang="ja-JP" altLang="ja-JP" dirty="0" smtClean="0"/>
              <a:t>子どもが安定したアタッチメントを形成し、アタッチメント対象があてにできる（</a:t>
            </a:r>
            <a:r>
              <a:rPr lang="en-US" altLang="ja-JP" dirty="0" smtClean="0"/>
              <a:t>available</a:t>
            </a:r>
            <a:r>
              <a:rPr lang="ja-JP" altLang="ja-JP" dirty="0" smtClean="0"/>
              <a:t>）存在であり、また信頼できる（</a:t>
            </a:r>
            <a:r>
              <a:rPr lang="en-US" altLang="ja-JP" dirty="0" smtClean="0"/>
              <a:t>trustworthy</a:t>
            </a:r>
            <a:r>
              <a:rPr lang="ja-JP" altLang="ja-JP" dirty="0" smtClean="0"/>
              <a:t>）存在であると感じることが必要</a:t>
            </a:r>
            <a:r>
              <a:rPr lang="ja-JP" altLang="en-US" dirty="0" smtClean="0"/>
              <a:t>になります</a:t>
            </a:r>
            <a:r>
              <a:rPr lang="ja-JP" altLang="ja-JP" dirty="0" smtClean="0"/>
              <a:t>。</a:t>
            </a:r>
            <a:endParaRPr lang="en-US" altLang="ja-JP" dirty="0" smtClean="0"/>
          </a:p>
          <a:p>
            <a:r>
              <a:rPr lang="ja-JP" altLang="en-US" dirty="0" smtClean="0"/>
              <a:t>　</a:t>
            </a:r>
            <a:r>
              <a:rPr lang="ja-JP" altLang="ja-JP" dirty="0" smtClean="0"/>
              <a:t>そのためには、養育者が継続的に、</a:t>
            </a:r>
            <a:r>
              <a:rPr lang="ja-JP" altLang="en-US" dirty="0" smtClean="0"/>
              <a:t>子どもの要求に応答的に関わること、</a:t>
            </a:r>
            <a:r>
              <a:rPr lang="ja-JP" altLang="ja-JP" dirty="0" smtClean="0"/>
              <a:t>子どもが大人を信頼できる経験を提供することが必要</a:t>
            </a:r>
            <a:r>
              <a:rPr lang="ja-JP" altLang="en-US" dirty="0" smtClean="0"/>
              <a:t>です</a:t>
            </a:r>
            <a:r>
              <a:rPr lang="ja-JP" altLang="ja-JP" dirty="0" smtClean="0"/>
              <a:t>。</a:t>
            </a:r>
            <a:endParaRPr lang="en-US" altLang="ja-JP" dirty="0" smtClean="0"/>
          </a:p>
          <a:p>
            <a:r>
              <a:rPr lang="ja-JP" altLang="en-US" dirty="0" smtClean="0"/>
              <a:t>　信頼できると感じた子どもは、養育者を安全基地にしながら、探索に出掛けます。</a:t>
            </a:r>
            <a:endParaRPr lang="en-US" altLang="ja-JP" dirty="0" smtClean="0"/>
          </a:p>
          <a:p>
            <a:r>
              <a:rPr lang="ja-JP" altLang="en-US" dirty="0" smtClean="0"/>
              <a:t>⇒輪の上の部分に当たります。</a:t>
            </a:r>
            <a:endParaRPr lang="en-US" altLang="ja-JP" dirty="0" smtClean="0"/>
          </a:p>
          <a:p>
            <a:endParaRPr lang="en-US" altLang="ja-JP" dirty="0" smtClean="0"/>
          </a:p>
          <a:p>
            <a:r>
              <a:rPr lang="ja-JP" altLang="en-US" dirty="0" smtClean="0"/>
              <a:t>　探索中にエネルギーが無くなったり、怖い思いをして不安になると、必ず安全基地に戻り、エネルギーを補給します。</a:t>
            </a:r>
            <a:endParaRPr lang="en-US" altLang="ja-JP" dirty="0" smtClean="0"/>
          </a:p>
          <a:p>
            <a:r>
              <a:rPr lang="ja-JP" altLang="en-US" dirty="0" smtClean="0"/>
              <a:t>　まさに養育者に接近しにいき、くっつき（</a:t>
            </a:r>
            <a:r>
              <a:rPr lang="en-US" altLang="ja-JP" dirty="0" smtClean="0"/>
              <a:t>attached</a:t>
            </a:r>
            <a:r>
              <a:rPr lang="ja-JP" altLang="en-US" dirty="0" smtClean="0"/>
              <a:t>）に戻ります。</a:t>
            </a:r>
            <a:endParaRPr lang="en-US" altLang="ja-JP" dirty="0" smtClean="0"/>
          </a:p>
          <a:p>
            <a:r>
              <a:rPr lang="ja-JP" altLang="en-US" dirty="0" smtClean="0"/>
              <a:t>⇒輪の下の部分に当たります。</a:t>
            </a:r>
            <a:endParaRPr lang="en-US" altLang="ja-JP" dirty="0" smtClean="0"/>
          </a:p>
          <a:p>
            <a:r>
              <a:rPr lang="ja-JP" altLang="en-US" dirty="0" smtClean="0"/>
              <a:t>　</a:t>
            </a:r>
            <a:endParaRPr lang="en-US" altLang="ja-JP" dirty="0" smtClean="0"/>
          </a:p>
          <a:p>
            <a:r>
              <a:rPr lang="ja-JP" altLang="en-US" dirty="0" smtClean="0"/>
              <a:t>　この安全感の輪がしっかりある、この循環が大切になります。</a:t>
            </a:r>
            <a:endParaRPr lang="en-US" altLang="ja-JP" dirty="0" smtClean="0"/>
          </a:p>
          <a:p>
            <a:endParaRPr lang="en-US" altLang="ja-JP" dirty="0" smtClean="0"/>
          </a:p>
          <a:p>
            <a:r>
              <a:rPr lang="ja-JP" altLang="en-US" dirty="0" smtClean="0"/>
              <a:t>　この循環を通して、子どもは、安心と安全の感覚を根付かせ、安定したアタッチメント関係が形成されます。それが土台となって、様々な側面を発達させていくのです。</a:t>
            </a:r>
            <a:endParaRPr lang="en-US" altLang="ja-JP" dirty="0" smtClean="0"/>
          </a:p>
          <a:p>
            <a:endParaRPr lang="en-US" altLang="ja-JP" dirty="0" smtClean="0"/>
          </a:p>
          <a:p>
            <a:endParaRPr lang="ja-JP" altLang="en-US" dirty="0" smtClean="0"/>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82</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0656873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r>
              <a:rPr lang="ja-JP" altLang="en-US" dirty="0" smtClean="0"/>
              <a:t>次に、発達に準じた世界の広がりについて見ていきましょう。</a:t>
            </a:r>
            <a:endParaRPr lang="en-US" altLang="ja-JP" dirty="0" smtClean="0"/>
          </a:p>
          <a:p>
            <a:endParaRPr lang="en-US" altLang="ja-JP" dirty="0" smtClean="0"/>
          </a:p>
          <a:p>
            <a:r>
              <a:rPr lang="ja-JP" altLang="en-US" dirty="0" smtClean="0"/>
              <a:t>　養育者との安定したアタッチメント関係の発達とともに、子どもは、自分を取り巻く世界との関わり方が徐々に変化していきます。</a:t>
            </a:r>
            <a:endParaRPr lang="en-US" altLang="ja-JP" dirty="0" smtClean="0"/>
          </a:p>
          <a:p>
            <a:r>
              <a:rPr lang="ja-JP" altLang="en-US" dirty="0" smtClean="0"/>
              <a:t>　特に、乳幼児期は、身体的な発達に伴い、自らの意思で発動することができ、興味や関心がぐんぐん広がっていきます。</a:t>
            </a:r>
            <a:endParaRPr lang="en-US" altLang="ja-JP" dirty="0" smtClean="0"/>
          </a:p>
          <a:p>
            <a:r>
              <a:rPr lang="ja-JP" altLang="en-US" dirty="0" smtClean="0"/>
              <a:t>　そして、様々な世界との交流が芽生え、社会性や遊びも広がっていきます。</a:t>
            </a:r>
            <a:endParaRPr lang="en-US" altLang="ja-JP" dirty="0" smtClean="0"/>
          </a:p>
          <a:p>
            <a:endParaRPr lang="en-US" altLang="ja-JP" dirty="0" smtClean="0"/>
          </a:p>
          <a:p>
            <a:endParaRPr lang="en-US" altLang="ja-JP" dirty="0" smtClean="0"/>
          </a:p>
          <a:p>
            <a:endParaRPr lang="en-US" altLang="ja-JP"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83</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11020817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r>
              <a:rPr lang="ja-JP" altLang="en-US" dirty="0" smtClean="0"/>
              <a:t>乳児院の専門性として、</a:t>
            </a:r>
            <a:r>
              <a:rPr lang="ja-JP" altLang="ja-JP" dirty="0" smtClean="0"/>
              <a:t>おおよその発達段階を前提に</a:t>
            </a:r>
            <a:r>
              <a:rPr lang="ja-JP" altLang="en-US" dirty="0" smtClean="0"/>
              <a:t>、</a:t>
            </a:r>
            <a:r>
              <a:rPr lang="ja-JP" altLang="ja-JP" dirty="0" smtClean="0"/>
              <a:t>月齢に応じた基本的な養育支援</a:t>
            </a:r>
            <a:r>
              <a:rPr lang="ja-JP" altLang="en-US" dirty="0" smtClean="0"/>
              <a:t>を実施しています。</a:t>
            </a:r>
            <a:endParaRPr lang="en-US" altLang="ja-JP" dirty="0" smtClean="0"/>
          </a:p>
          <a:p>
            <a:endParaRPr lang="en-US" altLang="ja-JP" dirty="0" smtClean="0"/>
          </a:p>
          <a:p>
            <a:r>
              <a:rPr lang="ja-JP" altLang="en-US" dirty="0" smtClean="0"/>
              <a:t>　</a:t>
            </a:r>
            <a:r>
              <a:rPr lang="en-US" altLang="ja-JP" dirty="0" smtClean="0"/>
              <a:t>0</a:t>
            </a:r>
            <a:r>
              <a:rPr lang="ja-JP" altLang="ja-JP" dirty="0" smtClean="0"/>
              <a:t>歳台といっても、新生児</a:t>
            </a:r>
            <a:r>
              <a:rPr lang="ja-JP" altLang="en-US" dirty="0" smtClean="0"/>
              <a:t>と</a:t>
            </a:r>
            <a:r>
              <a:rPr lang="en-US" altLang="ja-JP" dirty="0"/>
              <a:t>11</a:t>
            </a:r>
            <a:r>
              <a:rPr lang="ja-JP" altLang="ja-JP" dirty="0" smtClean="0"/>
              <a:t>か月の子ども</a:t>
            </a:r>
            <a:r>
              <a:rPr lang="ja-JP" altLang="en-US" dirty="0" smtClean="0"/>
              <a:t>では、その様相は</a:t>
            </a:r>
            <a:r>
              <a:rPr lang="ja-JP" altLang="ja-JP" dirty="0" smtClean="0"/>
              <a:t>まったく異なります。</a:t>
            </a:r>
            <a:endParaRPr lang="en-US" altLang="ja-JP" dirty="0" smtClean="0"/>
          </a:p>
          <a:p>
            <a:r>
              <a:rPr lang="ja-JP" altLang="en-US" dirty="0" smtClean="0"/>
              <a:t>　</a:t>
            </a:r>
            <a:r>
              <a:rPr lang="ja-JP" altLang="ja-JP" dirty="0" smtClean="0"/>
              <a:t>子どもはその発達段階に適した生活の営みがあり、養育者は個々の発達に応じた関わりが必要になります。</a:t>
            </a:r>
            <a:endParaRPr lang="en-US" altLang="ja-JP" dirty="0" smtClean="0"/>
          </a:p>
          <a:p>
            <a:endParaRPr lang="en-US" altLang="ja-JP" dirty="0" smtClean="0"/>
          </a:p>
          <a:p>
            <a:r>
              <a:rPr lang="ja-JP" altLang="ja-JP" dirty="0" smtClean="0"/>
              <a:t>⇒『改訂新版　乳児院養育指針』第</a:t>
            </a:r>
            <a:r>
              <a:rPr lang="en-US" altLang="ja-JP" dirty="0" smtClean="0"/>
              <a:t>6</a:t>
            </a:r>
            <a:r>
              <a:rPr lang="ja-JP" altLang="ja-JP" dirty="0" smtClean="0"/>
              <a:t>章を参照</a:t>
            </a:r>
            <a:r>
              <a:rPr lang="ja-JP" altLang="en-US" dirty="0" smtClean="0"/>
              <a:t>しながら説明</a:t>
            </a:r>
            <a:endParaRPr lang="en-US" altLang="ja-JP" dirty="0" smtClean="0"/>
          </a:p>
          <a:p>
            <a:r>
              <a:rPr lang="ja-JP" altLang="en-US" dirty="0" smtClean="0"/>
              <a:t>⇒別紙補足資料の「発達に準じた養育支援」を参照</a:t>
            </a:r>
            <a:endParaRPr lang="ja-JP" altLang="ja-JP"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84</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2694377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a:t>
            </a:r>
            <a:r>
              <a:rPr lang="ja-JP" altLang="ja-JP" dirty="0" smtClean="0"/>
              <a:t>『改訂新版　乳児院養育指針』第６章を参照</a:t>
            </a:r>
            <a:r>
              <a:rPr lang="ja-JP" altLang="en-US" dirty="0" smtClean="0"/>
              <a:t>しながら説明</a:t>
            </a:r>
            <a:endParaRPr lang="en-US" altLang="ja-JP" dirty="0" smtClean="0"/>
          </a:p>
          <a:p>
            <a:pPr lvl="0"/>
            <a:r>
              <a:rPr lang="ja-JP" altLang="en-US" dirty="0" smtClean="0"/>
              <a:t>⇒別紙補足資料の「発達に準じた養育支援」を参照</a:t>
            </a:r>
            <a:endParaRPr lang="ja-JP" altLang="ja-JP" dirty="0" smtClean="0"/>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85</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8673646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ja-JP" altLang="en-US" dirty="0" smtClean="0"/>
              <a:t>乳児院において、「家庭的養育」や、「個別的支援」を行う意義を理解しましょう。</a:t>
            </a:r>
            <a:endParaRPr lang="en-US" altLang="ja-JP" dirty="0" smtClean="0"/>
          </a:p>
          <a:p>
            <a:r>
              <a:rPr lang="ja-JP" altLang="en-US" dirty="0" smtClean="0"/>
              <a:t>　“取り組むことが目的”ではなく、取り組みによって“子どもの生活や成長を充実させることが目的”です。</a:t>
            </a:r>
            <a:endParaRPr lang="en-US" altLang="ja-JP" dirty="0" smtClean="0"/>
          </a:p>
          <a:p>
            <a:r>
              <a:rPr lang="ja-JP" altLang="en-US" dirty="0" smtClean="0"/>
              <a:t>⇒</a:t>
            </a:r>
            <a:r>
              <a:rPr lang="en-US" altLang="ja-JP" dirty="0" smtClean="0"/>
              <a:t>『</a:t>
            </a:r>
            <a:r>
              <a:rPr lang="ja-JP" altLang="en-US" dirty="0" smtClean="0"/>
              <a:t>乳児院の小規模化あり方検討委員会報告書</a:t>
            </a:r>
            <a:r>
              <a:rPr lang="en-US" altLang="ja-JP" dirty="0" smtClean="0"/>
              <a:t>』</a:t>
            </a:r>
          </a:p>
          <a:p>
            <a:endParaRPr lang="en-US" altLang="ja-JP" dirty="0" smtClean="0"/>
          </a:p>
          <a:p>
            <a:r>
              <a:rPr lang="ja-JP" altLang="en-US" dirty="0" smtClean="0"/>
              <a:t>１．「家庭的養育」とは何を意味しているのでしょうか。</a:t>
            </a:r>
            <a:endParaRPr lang="en-US" altLang="ja-JP" dirty="0" smtClean="0"/>
          </a:p>
          <a:p>
            <a:pPr lvl="0"/>
            <a:r>
              <a:rPr lang="ja-JP" altLang="en-US" dirty="0" smtClean="0"/>
              <a:t>➡子どもにとっての愛着対象が必ずいるということです。</a:t>
            </a:r>
            <a:endParaRPr lang="en-US" altLang="ja-JP" dirty="0" smtClean="0"/>
          </a:p>
          <a:p>
            <a:r>
              <a:rPr lang="ja-JP" altLang="en-US" dirty="0" smtClean="0"/>
              <a:t>　「家庭」では、子どもにとってのアタッチメント</a:t>
            </a:r>
            <a:r>
              <a:rPr lang="en-US" altLang="ja-JP" dirty="0" smtClean="0"/>
              <a:t>(</a:t>
            </a:r>
            <a:r>
              <a:rPr lang="ja-JP" altLang="en-US" dirty="0" smtClean="0"/>
              <a:t>愛着）対象はいつでも近くにいて、アタッチメント行動を向けるとすぐに応答してくれる状況だといえます。</a:t>
            </a:r>
            <a:endParaRPr lang="en-US" altLang="ja-JP" dirty="0" smtClean="0"/>
          </a:p>
          <a:p>
            <a:r>
              <a:rPr lang="ja-JP" altLang="en-US" dirty="0" smtClean="0"/>
              <a:t>　私たちは、複数の子ども達を、複数の</a:t>
            </a:r>
            <a:r>
              <a:rPr lang="ja-JP" altLang="ja-JP" dirty="0" smtClean="0"/>
              <a:t>養育者</a:t>
            </a:r>
            <a:r>
              <a:rPr lang="ja-JP" altLang="en-US" dirty="0" smtClean="0"/>
              <a:t>で</a:t>
            </a:r>
            <a:r>
              <a:rPr lang="ja-JP" altLang="ja-JP" dirty="0" smtClean="0"/>
              <a:t>養育していくときに、特定の人に対するアタッチメント</a:t>
            </a:r>
            <a:r>
              <a:rPr lang="ja-JP" altLang="en-US" dirty="0" smtClean="0"/>
              <a:t>関係</a:t>
            </a:r>
            <a:r>
              <a:rPr lang="ja-JP" altLang="ja-JP" dirty="0" smtClean="0"/>
              <a:t>をどう安定させられるでしょうか。</a:t>
            </a:r>
            <a:endParaRPr lang="en-US" altLang="ja-JP" dirty="0" smtClean="0"/>
          </a:p>
          <a:p>
            <a:r>
              <a:rPr lang="ja-JP" altLang="en-US" dirty="0" smtClean="0"/>
              <a:t>　</a:t>
            </a:r>
            <a:r>
              <a:rPr lang="ja-JP" altLang="ja-JP" dirty="0" smtClean="0"/>
              <a:t>そこには必ず工夫がいります。担当養育制を基本にし、周囲はその担当との二者関係のアタッチメント</a:t>
            </a:r>
            <a:r>
              <a:rPr lang="ja-JP" altLang="en-US" dirty="0" smtClean="0"/>
              <a:t>関係の</a:t>
            </a:r>
            <a:r>
              <a:rPr lang="ja-JP" altLang="ja-JP" dirty="0" smtClean="0"/>
              <a:t>形成がスムーズに行われるように、連携しながら支えます。乳児院では主たる担当者が子どもにとって一番大切な存在になりますが、</a:t>
            </a:r>
            <a:r>
              <a:rPr lang="en-US" altLang="ja-JP" dirty="0" smtClean="0"/>
              <a:t>2</a:t>
            </a:r>
            <a:r>
              <a:rPr lang="ja-JP" altLang="ja-JP" dirty="0" smtClean="0"/>
              <a:t>番手、</a:t>
            </a:r>
            <a:r>
              <a:rPr lang="en-US" altLang="ja-JP" dirty="0" smtClean="0"/>
              <a:t>3</a:t>
            </a:r>
            <a:r>
              <a:rPr lang="ja-JP" altLang="ja-JP" dirty="0" smtClean="0"/>
              <a:t>番手、</a:t>
            </a:r>
            <a:r>
              <a:rPr lang="en-US" altLang="ja-JP" dirty="0" smtClean="0"/>
              <a:t>4</a:t>
            </a:r>
            <a:r>
              <a:rPr lang="ja-JP" altLang="ja-JP" dirty="0" smtClean="0"/>
              <a:t>番手…が必要になります。アタッチメント</a:t>
            </a:r>
            <a:r>
              <a:rPr lang="ja-JP" altLang="en-US" dirty="0" smtClean="0"/>
              <a:t>関係</a:t>
            </a:r>
            <a:r>
              <a:rPr lang="ja-JP" altLang="ja-JP" dirty="0" smtClean="0"/>
              <a:t>を形成する大人が複数いるのが当たり前なのです。</a:t>
            </a:r>
            <a:endParaRPr lang="en-US" altLang="ja-JP" dirty="0" smtClean="0"/>
          </a:p>
          <a:p>
            <a:r>
              <a:rPr lang="ja-JP" altLang="en-US" dirty="0" smtClean="0"/>
              <a:t>　</a:t>
            </a:r>
            <a:r>
              <a:rPr lang="ja-JP" altLang="ja-JP" dirty="0" smtClean="0"/>
              <a:t>しかし、子どもに関わる大人の総人数が少ない方が、より特定の養育者を区別しやすいことが言えます。総人数が多いと、子どもにとって、今、誰に自分がアタッチメントを向ければいいのかが、わかりにくくなります。怖いときに不安を安心に変えてもらえる人がわからない、というのは避けたいところです。</a:t>
            </a:r>
            <a:endParaRPr lang="en-US" altLang="ja-JP" dirty="0" smtClean="0"/>
          </a:p>
          <a:p>
            <a:r>
              <a:rPr lang="ja-JP" altLang="en-US" dirty="0" smtClean="0"/>
              <a:t>　ですから、</a:t>
            </a:r>
            <a:r>
              <a:rPr lang="ja-JP" altLang="ja-JP" dirty="0" smtClean="0"/>
              <a:t>子どもが、特定の養育者をしっかり認識できる状態にしていることが大切です。</a:t>
            </a:r>
            <a:endParaRPr lang="en-US" altLang="ja-JP" dirty="0" smtClean="0"/>
          </a:p>
          <a:p>
            <a:r>
              <a:rPr lang="ja-JP" altLang="en-US" dirty="0" smtClean="0"/>
              <a:t>　</a:t>
            </a:r>
            <a:r>
              <a:rPr lang="ja-JP" altLang="ja-JP" dirty="0" smtClean="0"/>
              <a:t>養育者が交代し、不安を示すときには、必ず、それまでの養育者から次の養育者へしっかりお話してから託すこと、託された養育者はしっかり子どもと出会うことが重要です。</a:t>
            </a:r>
            <a:endParaRPr lang="en-US" altLang="ja-JP" dirty="0" smtClean="0"/>
          </a:p>
          <a:p>
            <a:r>
              <a:rPr lang="ja-JP" altLang="en-US" dirty="0" smtClean="0"/>
              <a:t>　この工夫が、「アタッチメント関係を形成しやすい環境」</a:t>
            </a:r>
            <a:r>
              <a:rPr lang="ja-JP" altLang="en-US" dirty="0" err="1" smtClean="0"/>
              <a:t>づ</a:t>
            </a:r>
            <a:r>
              <a:rPr lang="ja-JP" altLang="en-US" dirty="0" smtClean="0"/>
              <a:t>くりと言えるでしょう。</a:t>
            </a:r>
            <a:endParaRPr lang="en-US" altLang="ja-JP" dirty="0" smtClean="0"/>
          </a:p>
          <a:p>
            <a:pPr lvl="0"/>
            <a:endParaRPr lang="en-US" altLang="ja-JP" dirty="0" smtClean="0"/>
          </a:p>
          <a:p>
            <a:pPr lvl="0"/>
            <a:r>
              <a:rPr lang="ja-JP" altLang="en-US" dirty="0" smtClean="0"/>
              <a:t>➡「家庭的」であるということは、子どもの生理的なニーズ、情緒的なニーズに応答できることを意味します。</a:t>
            </a:r>
          </a:p>
          <a:p>
            <a:r>
              <a:rPr lang="ja-JP" altLang="en-US" dirty="0" smtClean="0"/>
              <a:t>　子どもの発信した声がかき消されることなく、傍にいる養育者がしっかりと聴き取り、応答することができる環境であるということが言えます。つまり、生理的な欲求であれ、情緒的な欲求であれ、子どもの要求に応答できる環境であると言えます。すぐに応答してもらえた子どもは、自らの発信が増え、人とやりとりする力が増していきます。</a:t>
            </a:r>
            <a:endParaRPr lang="en-US" altLang="ja-JP" dirty="0" smtClean="0"/>
          </a:p>
          <a:p>
            <a:endParaRPr lang="en-US" altLang="ja-JP" dirty="0" smtClean="0"/>
          </a:p>
          <a:p>
            <a:r>
              <a:rPr lang="ja-JP" altLang="en-US" dirty="0" smtClean="0"/>
              <a:t>➡「家庭的養育」とは、落ち着いた雰囲気で、安定した一貫性のある生活リズムがあるということでもあります。</a:t>
            </a:r>
            <a:endParaRPr lang="en-US" altLang="ja-JP" dirty="0" smtClean="0"/>
          </a:p>
          <a:p>
            <a:r>
              <a:rPr lang="ja-JP" altLang="en-US" dirty="0" smtClean="0"/>
              <a:t>　つまり、そこで行われる食事や、遊び、排泄や睡眠に関わる生活の全てのやりとりが、落ち着いて平穏で、子どもにとって混乱の少ない、理解可能な状況であるということです。</a:t>
            </a:r>
            <a:endParaRPr lang="en-US" altLang="ja-JP" dirty="0" smtClean="0"/>
          </a:p>
          <a:p>
            <a:r>
              <a:rPr lang="ja-JP" altLang="en-US" dirty="0" smtClean="0"/>
              <a:t>　そのような当たり前の環境を意識して、乳児院の環境設定を行っていくことが求められます。</a:t>
            </a:r>
          </a:p>
          <a:p>
            <a:endParaRPr lang="ja-JP" altLang="ja-JP" dirty="0" smtClean="0"/>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86</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54720662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２．「個別的支援」とは何を意味しているのでしょうか。</a:t>
            </a:r>
            <a:endParaRPr lang="en-US" altLang="ja-JP" dirty="0" smtClean="0"/>
          </a:p>
          <a:p>
            <a:r>
              <a:rPr lang="ja-JP" altLang="en-US" dirty="0" smtClean="0"/>
              <a:t>　</a:t>
            </a:r>
            <a:r>
              <a:rPr lang="ja-JP" altLang="ja-JP" dirty="0" smtClean="0"/>
              <a:t>乳児院は、子どもが複数います。月齢の近い子ども達が複数いる生活というのは、一人ひとりの子ども達にとってどのような体験になっているのでしょうか。</a:t>
            </a:r>
          </a:p>
          <a:p>
            <a:r>
              <a:rPr lang="ja-JP" altLang="en-US" dirty="0" smtClean="0"/>
              <a:t>　</a:t>
            </a:r>
            <a:r>
              <a:rPr lang="ja-JP" altLang="ja-JP" dirty="0" smtClean="0"/>
              <a:t>乳幼児期は、すべての基盤が育つ時期です。誕生を周囲の人々から喜ばれ、世界中で唯一無二の存在として、心の底から尊ばれ、愛おしく思われる時期に、原家族からの分離を余儀なくされる子ども達にとって、「個」を大切に扱われることが重要なことは言うまでもありません。</a:t>
            </a:r>
          </a:p>
          <a:p>
            <a:r>
              <a:rPr lang="ja-JP" altLang="en-US" dirty="0" smtClean="0"/>
              <a:t>　</a:t>
            </a:r>
            <a:r>
              <a:rPr lang="ja-JP" altLang="ja-JP" dirty="0" smtClean="0"/>
              <a:t>この基盤を育てる時期に“自分”という自己感が生まれます。「自分の」「自分が」「自分で」「自分だけ」という主張をなくしては、成長はありません。</a:t>
            </a:r>
          </a:p>
          <a:p>
            <a:r>
              <a:rPr lang="ja-JP" altLang="en-US" dirty="0" smtClean="0"/>
              <a:t>　</a:t>
            </a:r>
            <a:r>
              <a:rPr lang="ja-JP" altLang="ja-JP" dirty="0" smtClean="0"/>
              <a:t>すなわち、自己主張に命をかけ、思いっきり自己中心性を生きる時期であるともいえます。この時期に、集団の中で育つということは、おのずと、「自分だけ」の体験が少なくなるということを意味しています。</a:t>
            </a:r>
          </a:p>
          <a:p>
            <a:r>
              <a:rPr lang="ja-JP" altLang="en-US" dirty="0" smtClean="0"/>
              <a:t>　</a:t>
            </a:r>
            <a:r>
              <a:rPr lang="ja-JP" altLang="ja-JP" dirty="0" smtClean="0"/>
              <a:t>「個別的支援」というのは、子どもとして成長する上で、不可欠な「自分だけ」を満たす支援になるということも言えるでしょう。</a:t>
            </a:r>
            <a:endParaRPr lang="en-US" altLang="ja-JP" dirty="0" smtClean="0"/>
          </a:p>
          <a:p>
            <a:r>
              <a:rPr lang="ja-JP" altLang="en-US" dirty="0" smtClean="0"/>
              <a:t>　子どもは一人ひとり違う存在です。乳児院を必要とする子どもたちはそれぞれ固有の課題を抱えています。子どもを集団で捉えるのではなく、一人ひとりを理解することが重要です。さらに</a:t>
            </a:r>
            <a:r>
              <a:rPr lang="ja-JP" altLang="ja-JP" dirty="0" smtClean="0"/>
              <a:t>集団の中で養育する場合であっても、向き合うのは</a:t>
            </a:r>
            <a:r>
              <a:rPr lang="en-US" altLang="ja-JP" dirty="0" smtClean="0"/>
              <a:t>1</a:t>
            </a:r>
            <a:r>
              <a:rPr lang="ja-JP" altLang="ja-JP" dirty="0" smtClean="0"/>
              <a:t>対</a:t>
            </a:r>
            <a:r>
              <a:rPr lang="en-US" altLang="ja-JP" dirty="0" smtClean="0"/>
              <a:t>1</a:t>
            </a:r>
            <a:r>
              <a:rPr lang="ja-JP" altLang="ja-JP" dirty="0" smtClean="0"/>
              <a:t>の瞬間です。個別の時間を切り取って実際に持つ以前に、集団の中で「個別」を意識し、配慮をしながら、その瞬間を大切に関わってください。</a:t>
            </a:r>
          </a:p>
          <a:p>
            <a:r>
              <a:rPr lang="ja-JP" altLang="en-US" dirty="0" smtClean="0"/>
              <a:t>　</a:t>
            </a:r>
            <a:r>
              <a:rPr lang="ja-JP" altLang="ja-JP" dirty="0" smtClean="0"/>
              <a:t>集団では、全ての子どもに平等にできないことはしない、と言われることがありますが、それは間違いです</a:t>
            </a:r>
            <a:r>
              <a:rPr lang="ja-JP" altLang="en-US" dirty="0" smtClean="0"/>
              <a:t>。</a:t>
            </a:r>
            <a:endParaRPr lang="en-US" altLang="ja-JP" dirty="0" smtClean="0"/>
          </a:p>
          <a:p>
            <a:r>
              <a:rPr lang="ja-JP" altLang="en-US" dirty="0"/>
              <a:t>　</a:t>
            </a:r>
            <a:r>
              <a:rPr lang="ja-JP" altLang="ja-JP" dirty="0" smtClean="0"/>
              <a:t>個々の状態をしっかりアセスメントし、ニーズを見極め、その時々の対象児へ個別的支援を行っていくことが</a:t>
            </a:r>
            <a:r>
              <a:rPr lang="ja-JP" altLang="en-US" dirty="0" smtClean="0"/>
              <a:t>とても</a:t>
            </a:r>
            <a:r>
              <a:rPr lang="ja-JP" altLang="ja-JP" dirty="0" smtClean="0"/>
              <a:t>重要にな</a:t>
            </a:r>
            <a:r>
              <a:rPr lang="ja-JP" altLang="en-US" dirty="0" smtClean="0"/>
              <a:t>り</a:t>
            </a:r>
            <a:r>
              <a:rPr lang="ja-JP" altLang="ja-JP" dirty="0" smtClean="0"/>
              <a:t>ます。</a:t>
            </a:r>
          </a:p>
          <a:p>
            <a:r>
              <a:rPr lang="en-US" altLang="ja-JP" dirty="0" smtClean="0"/>
              <a:t> </a:t>
            </a:r>
            <a:endParaRPr lang="ja-JP" altLang="ja-JP" dirty="0" smtClean="0"/>
          </a:p>
          <a:p>
            <a:r>
              <a:rPr lang="ja-JP" altLang="en-US" dirty="0" smtClean="0"/>
              <a:t>　</a:t>
            </a:r>
            <a:r>
              <a:rPr lang="ja-JP" altLang="ja-JP" dirty="0" smtClean="0"/>
              <a:t>もちろん、個々のニーズは様々で、病虚弱児や、障害を抱えた児、被虐待児等の養育では、「個別的支援」として、しっかり時間枠を設定し、定期的に継続して関わることが必要な子どももいます。それらは治療的、あるいは療育的な支援とも言えますが、子どものニーズに合わせて、今必要な取り組みを全体で考えていく必要があります。</a:t>
            </a:r>
          </a:p>
          <a:p>
            <a:r>
              <a:rPr lang="en-US" altLang="ja-JP" dirty="0" smtClean="0"/>
              <a:t> </a:t>
            </a:r>
            <a:endParaRPr lang="ja-JP" altLang="ja-JP" dirty="0" smtClean="0"/>
          </a:p>
          <a:p>
            <a:r>
              <a:rPr lang="ja-JP" altLang="ja-JP" dirty="0" smtClean="0"/>
              <a:t>⇒『乳児院の小規模化あり方検討委員会報告書』</a:t>
            </a:r>
            <a:r>
              <a:rPr lang="en-US" altLang="ja-JP" dirty="0" smtClean="0"/>
              <a:t>P.10</a:t>
            </a:r>
            <a:r>
              <a:rPr lang="ja-JP" altLang="ja-JP" dirty="0" smtClean="0"/>
              <a:t>～</a:t>
            </a:r>
            <a:r>
              <a:rPr lang="en-US" altLang="ja-JP" dirty="0" smtClean="0"/>
              <a:t>12</a:t>
            </a:r>
            <a:endParaRPr lang="ja-JP" altLang="ja-JP" dirty="0" smtClean="0"/>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87</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89161953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一時保護や入退所に至るケースの流れを理解したうえで、段階に適した養育を行うことが重要です。</a:t>
            </a:r>
            <a:endParaRPr lang="en-US" altLang="ja-JP" dirty="0" smtClean="0"/>
          </a:p>
          <a:p>
            <a:endParaRPr lang="en-US" altLang="ja-JP" dirty="0" smtClean="0"/>
          </a:p>
          <a:p>
            <a:r>
              <a:rPr lang="ja-JP" altLang="en-US" dirty="0" smtClean="0"/>
              <a:t>〇アドミッションケア（入所時の支援）</a:t>
            </a:r>
            <a:endParaRPr lang="en-US" altLang="ja-JP" dirty="0" smtClean="0"/>
          </a:p>
          <a:p>
            <a:r>
              <a:rPr lang="ja-JP" altLang="en-US" dirty="0" smtClean="0"/>
              <a:t>　一時保護委託であれ、措置入所であれ、新しく入所になった子どもと出会う時の迎え方、意識の向け方は大切です。慣れてきたこれまでの暮らしから新しい環境に移った</a:t>
            </a:r>
            <a:r>
              <a:rPr lang="en-US" altLang="ja-JP" dirty="0" smtClean="0"/>
              <a:t>(</a:t>
            </a:r>
            <a:r>
              <a:rPr lang="ja-JP" altLang="en-US" dirty="0" smtClean="0"/>
              <a:t>移る</a:t>
            </a:r>
            <a:r>
              <a:rPr lang="en-US" altLang="ja-JP" dirty="0" smtClean="0"/>
              <a:t>)</a:t>
            </a:r>
            <a:r>
              <a:rPr lang="ja-JP" altLang="en-US" dirty="0" smtClean="0"/>
              <a:t>とき、誰でも不安を感じます。私たちは、子どもの気持ちに寄り添う関わりが必要になります。例えば、初めて入所で訪れた子どもへ「よく来たね」「待ってたよ」「知らないところだね」「コワイかな」「大丈夫だよ」と声をかけながら寄り添います。表面には表れにくい子どもでも、不安を感じていますので、ここが安心できる場であることを伝えていく必要があります。</a:t>
            </a:r>
          </a:p>
          <a:p>
            <a:endParaRPr lang="en-US" altLang="ja-JP" dirty="0" smtClean="0"/>
          </a:p>
          <a:p>
            <a:r>
              <a:rPr lang="ja-JP" altLang="en-US" dirty="0" smtClean="0"/>
              <a:t>〇インケア（入所中の支援）</a:t>
            </a:r>
            <a:endParaRPr lang="en-US" altLang="ja-JP" dirty="0" smtClean="0"/>
          </a:p>
          <a:p>
            <a:r>
              <a:rPr lang="ja-JP" altLang="en-US" dirty="0" smtClean="0"/>
              <a:t>　日々の養育環境を整え、子どもが安心して過ごせるように関わります。大人を信頼し、十分に探索活動ができるよう支えます。</a:t>
            </a:r>
            <a:endParaRPr lang="en-US" altLang="ja-JP" dirty="0"/>
          </a:p>
          <a:p>
            <a:r>
              <a:rPr lang="ja-JP" altLang="en-US" dirty="0" smtClean="0"/>
              <a:t>　家族との接触や、他児の保護者の出入り等で、様々な感情が揺れ動いたときには、しっかりその気持ちに寄り添い、言葉にしながら、安心できるように関わります。</a:t>
            </a:r>
            <a:endParaRPr lang="en-US" altLang="ja-JP" dirty="0" smtClean="0"/>
          </a:p>
          <a:p>
            <a:endParaRPr lang="en-US" altLang="ja-JP" dirty="0" smtClean="0"/>
          </a:p>
          <a:p>
            <a:r>
              <a:rPr lang="ja-JP" altLang="en-US" dirty="0" smtClean="0"/>
              <a:t>〇リービングケア（退所に向けた支援）</a:t>
            </a:r>
            <a:endParaRPr lang="en-US" altLang="ja-JP" dirty="0" smtClean="0"/>
          </a:p>
          <a:p>
            <a:r>
              <a:rPr lang="ja-JP" altLang="en-US" dirty="0" smtClean="0"/>
              <a:t>　一人ひとりに合わせて、退所に向けた支援が必要です（家庭引き取り、措置変更、里親委託など）。退所を迎える子どもは、再び、暮らしの環境や養育者が変わる人生の一大事を迎えます。私たちは、暮らしの場が移ること、養育者が変わること、どうしてここに来て、これからどうなっていくのかについて、子どもがわかるように伝える必要があります。その子ども達の体験に即した、子どもの気持ちを想像しながら寄り添います。</a:t>
            </a:r>
            <a:endParaRPr lang="en-US" altLang="ja-JP" dirty="0" smtClean="0"/>
          </a:p>
          <a:p>
            <a:r>
              <a:rPr lang="ja-JP" altLang="en-US" dirty="0" smtClean="0"/>
              <a:t>　退所に向けた準備期間中</a:t>
            </a:r>
            <a:r>
              <a:rPr lang="en-US" altLang="ja-JP" dirty="0" smtClean="0"/>
              <a:t>(</a:t>
            </a:r>
            <a:r>
              <a:rPr lang="ja-JP" altLang="en-US" dirty="0" smtClean="0"/>
              <a:t>いわゆる移行期）には、退所後の養育者と安定したアタッチメント関係が築けるように、手厚く支援します。養育の一貫性と継続性を可能にするためには、これまでの養育者が、これからの養育者とつながっていることを子どもが理解する必要があります。アタッチメント関係の視点を基に、次の養育者が子どもにとっての安全基地になれるように、移行期に十分に関わり合うことが大切です。子どもは、大人との関係性を基盤に、新しい環境に少しずつ慣れていくのです。</a:t>
            </a:r>
            <a:endParaRPr lang="en-US" altLang="ja-JP" dirty="0" smtClean="0"/>
          </a:p>
          <a:p>
            <a:endParaRPr lang="en-US" altLang="ja-JP" dirty="0" smtClean="0"/>
          </a:p>
          <a:p>
            <a:r>
              <a:rPr lang="ja-JP" altLang="en-US" dirty="0" smtClean="0"/>
              <a:t>〇アフターケア（退所後の支援）</a:t>
            </a:r>
            <a:endParaRPr lang="en-US" altLang="ja-JP" dirty="0" smtClean="0"/>
          </a:p>
          <a:p>
            <a:r>
              <a:rPr lang="ja-JP" altLang="en-US" dirty="0" smtClean="0"/>
              <a:t>　子どもが、安心して新しい環境での生活に慣れていくために、そして、これまでの養育者（アタッチメント対象）を失っていないことが実感できるように、退所後の支援が重要です。具体的には、訪問支援を行ったり、行事等に家族を招待したり、様々な形で継続した関わりを持ちながら、子どもと家族の状況を把握したり、保護者を労ったり、子どもをショートステイやレスパイトで預かることもあります。家庭引き取りの場合、地域との連携は非常に大切になります。退所後に向けて、関係者会議を持ち、子どもや家族について支援体制を整えることも必要です。　</a:t>
            </a:r>
            <a:endParaRPr lang="en-US" altLang="ja-JP" dirty="0" smtClean="0"/>
          </a:p>
          <a:p>
            <a:r>
              <a:rPr lang="ja-JP" altLang="ja-JP" dirty="0" smtClean="0"/>
              <a:t>⇒『乳児院の将来ビジョン検討委員会報告書』第</a:t>
            </a:r>
            <a:r>
              <a:rPr lang="en-US" altLang="ja-JP" dirty="0" smtClean="0"/>
              <a:t>4</a:t>
            </a:r>
            <a:r>
              <a:rPr lang="ja-JP" altLang="ja-JP" dirty="0" smtClean="0"/>
              <a:t>章</a:t>
            </a:r>
            <a:r>
              <a:rPr lang="ja-JP" altLang="en-US" dirty="0" smtClean="0"/>
              <a:t>、</a:t>
            </a:r>
            <a:r>
              <a:rPr lang="ja-JP" altLang="ja-JP" dirty="0" smtClean="0"/>
              <a:t>⇒『乳児院運営ハンドブック』第Ⅲ部</a:t>
            </a:r>
            <a:r>
              <a:rPr lang="en-US" altLang="ja-JP" dirty="0" smtClean="0"/>
              <a:t>-</a:t>
            </a:r>
            <a:r>
              <a:rPr lang="ja-JP" altLang="ja-JP" dirty="0" smtClean="0"/>
              <a:t>１</a:t>
            </a:r>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88</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9693091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〇乳児院において記録は、最も重要なものです。</a:t>
            </a:r>
            <a:endParaRPr lang="en-US" altLang="ja-JP" dirty="0" smtClean="0"/>
          </a:p>
          <a:p>
            <a:endParaRPr lang="en-US" altLang="ja-JP" dirty="0" smtClean="0"/>
          </a:p>
          <a:p>
            <a:r>
              <a:rPr lang="ja-JP" altLang="en-US" dirty="0" smtClean="0"/>
              <a:t>　子どもとの関わりを通して観察されたことや、成長の記録、自分が感じたことなどをどのように記録に残すのがいいのでしょう。</a:t>
            </a:r>
            <a:endParaRPr lang="en-US" altLang="ja-JP" dirty="0" smtClean="0"/>
          </a:p>
          <a:p>
            <a:endParaRPr lang="en-US" altLang="ja-JP" dirty="0" smtClean="0"/>
          </a:p>
          <a:p>
            <a:r>
              <a:rPr lang="ja-JP" altLang="en-US" dirty="0" smtClean="0"/>
              <a:t>　子どもが成長したとき、自分の記録を開示してほしいと希望する場合もあるでしょう。</a:t>
            </a:r>
            <a:endParaRPr lang="en-US" altLang="ja-JP" dirty="0" smtClean="0"/>
          </a:p>
          <a:p>
            <a:r>
              <a:rPr lang="ja-JP" altLang="en-US" dirty="0" smtClean="0"/>
              <a:t>　私たちは、子どもの一生の最も早期の養育を担っています。自分で思い出したくても、いずれ思い出せなくなる時期の体験を、的確に記録に残しておきましょう。</a:t>
            </a:r>
            <a:endParaRPr lang="en-US" altLang="ja-JP" dirty="0" smtClean="0"/>
          </a:p>
          <a:p>
            <a:endParaRPr lang="en-US" altLang="ja-JP" dirty="0" smtClean="0"/>
          </a:p>
          <a:p>
            <a:r>
              <a:rPr lang="ja-JP" altLang="en-US" dirty="0" smtClean="0"/>
              <a:t>　まず、子どもの関わりを通して観察されたことは、養育者が見ていたことを、客観的に記録します。</a:t>
            </a:r>
            <a:endParaRPr lang="en-US" altLang="ja-JP" dirty="0" smtClean="0"/>
          </a:p>
          <a:p>
            <a:r>
              <a:rPr lang="ja-JP" altLang="en-US" dirty="0" smtClean="0"/>
              <a:t>　いつ、だれが、何を、どのように、どうしたかについて、記録します。</a:t>
            </a:r>
            <a:endParaRPr lang="en-US" altLang="ja-JP" dirty="0" smtClean="0"/>
          </a:p>
          <a:p>
            <a:r>
              <a:rPr lang="ja-JP" altLang="en-US" dirty="0" smtClean="0"/>
              <a:t>　そして、それとは分けて、養育者自身が感じたことを主観的に記録できるようにします。</a:t>
            </a:r>
            <a:endParaRPr lang="en-US" altLang="ja-JP" dirty="0" smtClean="0"/>
          </a:p>
          <a:p>
            <a:r>
              <a:rPr lang="ja-JP" altLang="en-US" dirty="0" smtClean="0"/>
              <a:t>　主観的な記録と、客観的な記録を分けて書くことが必要です。</a:t>
            </a:r>
            <a:endParaRPr lang="en-US" altLang="ja-JP" dirty="0" smtClean="0"/>
          </a:p>
          <a:p>
            <a:endParaRPr lang="en-US" altLang="ja-JP" dirty="0" smtClean="0"/>
          </a:p>
          <a:p>
            <a:r>
              <a:rPr lang="ja-JP" altLang="en-US" dirty="0" smtClean="0"/>
              <a:t>　また、子どもにまつわる情報や、状況についての記録は、誰からの情報なのかを明確に残しましょう。</a:t>
            </a:r>
            <a:endParaRPr lang="en-US" altLang="ja-JP" dirty="0" smtClean="0"/>
          </a:p>
          <a:p>
            <a:endParaRPr lang="en-US" altLang="ja-JP" dirty="0" smtClean="0"/>
          </a:p>
          <a:p>
            <a:endParaRPr lang="en-US" altLang="ja-JP" dirty="0" smtClean="0"/>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89</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102061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この図は、専門職として、乳児院で就任から経験を重ね、基幹的</a:t>
            </a:r>
            <a:r>
              <a:rPr lang="ja-JP" altLang="en-US" dirty="0" smtClean="0"/>
              <a:t>職員や、</a:t>
            </a:r>
            <a:r>
              <a:rPr lang="ja-JP" altLang="en-US" dirty="0"/>
              <a:t>施設長を担うに至るまでの、人材育成の流れを示したものです。それぞれ研修と実務の実績を積んだ、あるいはそれに相当する</a:t>
            </a:r>
            <a:r>
              <a:rPr lang="ja-JP" altLang="en-US" dirty="0" smtClean="0"/>
              <a:t>と判断された</a:t>
            </a:r>
            <a:r>
              <a:rPr lang="ja-JP" altLang="en-US" dirty="0"/>
              <a:t>職員が該当する研修対象レベルにステップアップしていくことになります。</a:t>
            </a:r>
            <a:endParaRPr lang="en-US" altLang="ja-JP" dirty="0"/>
          </a:p>
          <a:p>
            <a:r>
              <a:rPr lang="ja-JP" altLang="en-US" dirty="0"/>
              <a:t>　そして、各レベルの役割</a:t>
            </a:r>
            <a:r>
              <a:rPr lang="ja-JP" altLang="en-US" dirty="0" smtClean="0"/>
              <a:t>を担えるように、</a:t>
            </a:r>
            <a:r>
              <a:rPr lang="ja-JP" altLang="en-US" dirty="0"/>
              <a:t>研修計画に基づいた研修を受けることが求められます。</a:t>
            </a:r>
            <a:endParaRPr lang="en-US" altLang="ja-JP" dirty="0"/>
          </a:p>
        </p:txBody>
      </p:sp>
      <p:sp>
        <p:nvSpPr>
          <p:cNvPr id="4" name="スライド番号プレースホルダー 3"/>
          <p:cNvSpPr>
            <a:spLocks noGrp="1"/>
          </p:cNvSpPr>
          <p:nvPr>
            <p:ph type="sldNum" sz="quarter" idx="10"/>
          </p:nvPr>
        </p:nvSpPr>
        <p:spPr/>
        <p:txBody>
          <a:bodyPr/>
          <a:lstStyle/>
          <a:p>
            <a:pPr lvl="0"/>
            <a:fld id="{1D41D0D0-B189-4CD0-8BC2-1D06F6EF1208}" type="slidenum">
              <a:rPr lang="ja-JP" altLang="en-US" noProof="0" smtClean="0"/>
              <a:pPr lvl="0"/>
              <a:t>9</a:t>
            </a:fld>
            <a:endParaRPr lang="ja-JP" altLang="en-US" noProof="0" dirty="0"/>
          </a:p>
        </p:txBody>
      </p:sp>
      <p:sp>
        <p:nvSpPr>
          <p:cNvPr id="7" name="スライド イメージ プレースホルダー 6">
            <a:extLst>
              <a:ext uri="{FF2B5EF4-FFF2-40B4-BE49-F238E27FC236}">
                <a16:creationId xmlns="" xmlns:a16="http://schemas.microsoft.com/office/drawing/2014/main" id="{D5089348-19B9-44A6-A9FA-D514BFA4A7F1}"/>
              </a:ext>
            </a:extLst>
          </p:cNvPr>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4910438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ja-JP" altLang="en-US" dirty="0" smtClean="0"/>
              <a:t>乳児院では、子どもと関わりながら、行動観察を行うことで、子どもの全体像の把握に努めます。</a:t>
            </a:r>
            <a:endParaRPr lang="en-US" altLang="ja-JP" dirty="0" smtClean="0"/>
          </a:p>
          <a:p>
            <a:endParaRPr lang="en-US" altLang="ja-JP" dirty="0" smtClean="0"/>
          </a:p>
          <a:p>
            <a:r>
              <a:rPr lang="ja-JP" altLang="en-US" dirty="0" smtClean="0"/>
              <a:t>　入所時に子どもの入所前の情報が少ないことが多く、子どもの生育歴や状況が不明である場合があります。</a:t>
            </a:r>
          </a:p>
          <a:p>
            <a:endParaRPr lang="en-US" altLang="ja-JP" dirty="0" smtClean="0"/>
          </a:p>
          <a:p>
            <a:r>
              <a:rPr lang="ja-JP" altLang="en-US" dirty="0" smtClean="0"/>
              <a:t>　乳児院では、入所後の子どもの様子を詳細に観察し記録に残しています。様々な角度からうかがえた様子から全体像を把握します。</a:t>
            </a:r>
            <a:endParaRPr lang="en-US" altLang="ja-JP" dirty="0" smtClean="0"/>
          </a:p>
          <a:p>
            <a:r>
              <a:rPr lang="ja-JP" altLang="en-US" dirty="0" smtClean="0"/>
              <a:t>　これは、複数の養育者が関わる強みでもあり、乳児院の複眼的な観察は、包括的アセスメントを可能にしています。</a:t>
            </a:r>
            <a:endParaRPr lang="en-US" altLang="ja-JP" dirty="0" smtClean="0"/>
          </a:p>
          <a:p>
            <a:endParaRPr lang="en-US" altLang="ja-JP" dirty="0" smtClean="0"/>
          </a:p>
          <a:p>
            <a:r>
              <a:rPr lang="ja-JP" altLang="en-US" dirty="0" smtClean="0"/>
              <a:t>・子どもの行動には、必ず意味があります。</a:t>
            </a:r>
            <a:endParaRPr lang="en-US" altLang="ja-JP" dirty="0" smtClean="0"/>
          </a:p>
          <a:p>
            <a:r>
              <a:rPr lang="ja-JP" altLang="en-US" dirty="0" smtClean="0"/>
              <a:t>　子どもの示す行動には、様々な意味や背景が隠されていることが多くあります。乳児院職員には、表出する行動への対応だけではなく、表出されない思いや背景の把握を行うことが求められます。</a:t>
            </a:r>
          </a:p>
          <a:p>
            <a:r>
              <a:rPr lang="ja-JP" altLang="en-US" dirty="0" smtClean="0"/>
              <a:t>　生活の様子を通して、不安や恐怖の示し方や、表情の変化、大人をどのように頼れるか、あてにしないようにふるまうか、抱っこで安心できるのか、眠るときはどのようにして眠れるのか、子ども同士の関わり方なども含め、細やかな観察をし、子どもの表現を見逃さず、気づいたことは必ず記録に残しましょう。</a:t>
            </a:r>
          </a:p>
          <a:p>
            <a:endParaRPr lang="en-US" altLang="ja-JP" dirty="0" smtClean="0"/>
          </a:p>
          <a:p>
            <a:r>
              <a:rPr lang="ja-JP" altLang="en-US" dirty="0" smtClean="0"/>
              <a:t>・子どもの弱みだけを注目せず、強みも含め、多面的に捉えましょう。</a:t>
            </a:r>
            <a:endParaRPr lang="en-US" altLang="ja-JP" dirty="0" smtClean="0"/>
          </a:p>
          <a:p>
            <a:endParaRPr lang="en-US" altLang="ja-JP" dirty="0" smtClean="0"/>
          </a:p>
          <a:p>
            <a:r>
              <a:rPr lang="ja-JP" altLang="en-US" dirty="0" smtClean="0"/>
              <a:t>・また、子どもはその大人との関係性によって表現が変わることがあります。それゆえに、いろいろな人たちとの関わりを知り、情報を統合させることが大事です。</a:t>
            </a:r>
          </a:p>
          <a:p>
            <a:endParaRPr lang="en-US" altLang="ja-JP" dirty="0" smtClean="0"/>
          </a:p>
          <a:p>
            <a:r>
              <a:rPr lang="ja-JP" altLang="en-US" dirty="0" smtClean="0"/>
              <a:t>⇒</a:t>
            </a:r>
            <a:r>
              <a:rPr lang="en-US" altLang="ja-JP" dirty="0" smtClean="0"/>
              <a:t>『</a:t>
            </a:r>
            <a:r>
              <a:rPr lang="ja-JP" altLang="en-US" dirty="0" smtClean="0"/>
              <a:t>乳児院における心理職のガイドライン</a:t>
            </a:r>
            <a:r>
              <a:rPr lang="en-US" altLang="ja-JP" dirty="0" smtClean="0"/>
              <a:t>』</a:t>
            </a:r>
            <a:r>
              <a:rPr lang="ja-JP" altLang="en-US" dirty="0" smtClean="0"/>
              <a:t>第</a:t>
            </a:r>
            <a:r>
              <a:rPr lang="en-US" altLang="ja-JP" dirty="0" smtClean="0"/>
              <a:t>5</a:t>
            </a:r>
            <a:r>
              <a:rPr lang="ja-JP" altLang="en-US" dirty="0" smtClean="0"/>
              <a:t>章</a:t>
            </a:r>
          </a:p>
          <a:p>
            <a:r>
              <a:rPr lang="ja-JP" altLang="en-US" dirty="0" smtClean="0"/>
              <a:t>⇒</a:t>
            </a:r>
            <a:r>
              <a:rPr lang="en-US" altLang="ja-JP" dirty="0" smtClean="0"/>
              <a:t>『</a:t>
            </a:r>
            <a:r>
              <a:rPr lang="ja-JP" altLang="en-US" dirty="0" smtClean="0"/>
              <a:t>研修小冊子</a:t>
            </a:r>
            <a:r>
              <a:rPr lang="en-US" altLang="ja-JP" dirty="0" smtClean="0"/>
              <a:t>』</a:t>
            </a:r>
            <a:r>
              <a:rPr lang="ja-JP" altLang="en-US" dirty="0" smtClean="0"/>
              <a:t>の付録資料「乳幼児期の子どものサイン」</a:t>
            </a:r>
            <a:r>
              <a:rPr lang="en-US" altLang="ja-JP" dirty="0" smtClean="0"/>
              <a:t>P.26</a:t>
            </a:r>
            <a:r>
              <a:rPr lang="ja-JP" altLang="en-US" dirty="0" smtClean="0"/>
              <a:t>～</a:t>
            </a:r>
            <a:r>
              <a:rPr lang="en-US" altLang="ja-JP" dirty="0" smtClean="0"/>
              <a:t>34</a:t>
            </a:r>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90</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39957298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a:t>
            </a:r>
            <a:r>
              <a:rPr lang="ja-JP" altLang="ja-JP" dirty="0" smtClean="0"/>
              <a:t>乳児院では、子ども一人ひとりに即した養育を行うに当たって、チームでアセスメントを行うことが重要になります。</a:t>
            </a:r>
            <a:endParaRPr lang="en-US" altLang="ja-JP" dirty="0" smtClean="0"/>
          </a:p>
          <a:p>
            <a:r>
              <a:rPr lang="ja-JP" altLang="en-US" dirty="0" smtClean="0"/>
              <a:t>　</a:t>
            </a:r>
            <a:r>
              <a:rPr lang="ja-JP" altLang="ja-JP" dirty="0" smtClean="0"/>
              <a:t>アセスメントを行う際には、身体的側面、心理的側面</a:t>
            </a:r>
            <a:r>
              <a:rPr lang="en-US" altLang="ja-JP" dirty="0" smtClean="0"/>
              <a:t>(</a:t>
            </a:r>
            <a:r>
              <a:rPr lang="ja-JP" altLang="ja-JP" dirty="0" smtClean="0"/>
              <a:t>生活リズムと基本的生活習慣、認知・言語面、情動調律機能、恐怖や不安等</a:t>
            </a:r>
            <a:r>
              <a:rPr lang="en-US" altLang="ja-JP" dirty="0" smtClean="0"/>
              <a:t>)</a:t>
            </a:r>
            <a:r>
              <a:rPr lang="ja-JP" altLang="ja-JP" dirty="0" err="1" smtClean="0"/>
              <a:t>、</a:t>
            </a:r>
            <a:r>
              <a:rPr lang="ja-JP" altLang="ja-JP" dirty="0" smtClean="0"/>
              <a:t>社会的側面</a:t>
            </a:r>
            <a:r>
              <a:rPr lang="en-US" altLang="ja-JP" dirty="0" smtClean="0"/>
              <a:t>(</a:t>
            </a:r>
            <a:r>
              <a:rPr lang="ja-JP" altLang="ja-JP" dirty="0" smtClean="0"/>
              <a:t>関係性の側面等</a:t>
            </a:r>
            <a:r>
              <a:rPr lang="en-US" altLang="ja-JP" dirty="0" smtClean="0"/>
              <a:t>)</a:t>
            </a:r>
            <a:r>
              <a:rPr lang="ja-JP" altLang="ja-JP" dirty="0" smtClean="0"/>
              <a:t>を、適切にアセスメントする必要があります。</a:t>
            </a:r>
            <a:r>
              <a:rPr lang="ja-JP" altLang="en-US" dirty="0" smtClean="0"/>
              <a:t>いずれかの側面に</a:t>
            </a:r>
            <a:r>
              <a:rPr lang="ja-JP" altLang="ja-JP" dirty="0" smtClean="0"/>
              <a:t>偏らないことが大切です。</a:t>
            </a:r>
          </a:p>
          <a:p>
            <a:endParaRPr lang="en-US" altLang="ja-JP" dirty="0" smtClean="0"/>
          </a:p>
          <a:p>
            <a:r>
              <a:rPr lang="ja-JP" altLang="ja-JP" dirty="0" smtClean="0"/>
              <a:t>⇒『乳児院におけるアセスメントガイド』参照</a:t>
            </a:r>
          </a:p>
          <a:p>
            <a:r>
              <a:rPr lang="en-US" altLang="ja-JP" dirty="0" smtClean="0"/>
              <a:t> </a:t>
            </a:r>
          </a:p>
          <a:p>
            <a:r>
              <a:rPr lang="ja-JP" altLang="en-US" dirty="0" smtClean="0"/>
              <a:t>　</a:t>
            </a:r>
            <a:r>
              <a:rPr lang="ja-JP" altLang="ja-JP" dirty="0" smtClean="0"/>
              <a:t>子どもの状態像を的確に捉え、具体的な</a:t>
            </a:r>
            <a:r>
              <a:rPr lang="ja-JP" altLang="en-US" dirty="0" smtClean="0"/>
              <a:t>自立</a:t>
            </a:r>
            <a:r>
              <a:rPr lang="ja-JP" altLang="ja-JP" dirty="0" smtClean="0"/>
              <a:t>支援計画</a:t>
            </a:r>
            <a:r>
              <a:rPr lang="ja-JP" altLang="en-US" dirty="0" smtClean="0"/>
              <a:t>を作成</a:t>
            </a:r>
            <a:r>
              <a:rPr lang="ja-JP" altLang="ja-JP" dirty="0" smtClean="0"/>
              <a:t>する上でも、スーパーバイザーに相談したり、チームで話し合いながら、短期や中期・長期の</a:t>
            </a:r>
            <a:r>
              <a:rPr lang="ja-JP" altLang="en-US" dirty="0" smtClean="0"/>
              <a:t>目標を立て</a:t>
            </a:r>
            <a:r>
              <a:rPr lang="ja-JP" altLang="ja-JP" dirty="0" smtClean="0"/>
              <a:t>ます。その際、子どもの状態像に加えて、保護者の状況をしっかり把握していることが重要です。保護者の意向や、状況は常に一定ではないため、乳児院から情報提供をしていくことが求められます。児童相談所や、保護者と連携を図りながら、子どもの健全な成長発達に向けて、必要な取り組みを具体的に考えます。まずは、担当児が決定された際には、必ず、スーパーバイザーに相談しながら、子どもの状態を知り、保護者の情報を得て、子どもや保護者の理解に努めていきましょう。</a:t>
            </a:r>
          </a:p>
          <a:p>
            <a:r>
              <a:rPr lang="ja-JP" altLang="ja-JP" dirty="0" smtClean="0"/>
              <a:t>人生早期の発達において、将来の人格形成の基盤となるこの時期に最も重要なことは、</a:t>
            </a:r>
            <a:r>
              <a:rPr lang="ja-JP" altLang="en-US" dirty="0" smtClean="0"/>
              <a:t>安定した</a:t>
            </a:r>
            <a:r>
              <a:rPr lang="ja-JP" altLang="ja-JP" dirty="0" smtClean="0"/>
              <a:t>アタッチメント関係を</a:t>
            </a:r>
            <a:r>
              <a:rPr lang="ja-JP" altLang="en-US" dirty="0" smtClean="0"/>
              <a:t>形成し</a:t>
            </a:r>
            <a:r>
              <a:rPr lang="ja-JP" altLang="ja-JP" dirty="0" smtClean="0"/>
              <a:t>、</a:t>
            </a:r>
            <a:r>
              <a:rPr lang="ja-JP" altLang="en-US" dirty="0" smtClean="0"/>
              <a:t>アタッチメント対象とのやりとりを通じて、</a:t>
            </a:r>
            <a:r>
              <a:rPr lang="ja-JP" altLang="ja-JP" dirty="0" smtClean="0"/>
              <a:t>存分に満たされる体験をすることだと言えるでしょう。自立のために必要な「発達期における十分な依存体験によって人間関係への基本的な信頼感を育むこと」が「児童の自立を支援する上で基本的に重要」となります。</a:t>
            </a:r>
          </a:p>
          <a:p>
            <a:endParaRPr lang="ja-JP" altLang="ja-JP" dirty="0" smtClean="0"/>
          </a:p>
          <a:p>
            <a:r>
              <a:rPr lang="ja-JP" altLang="en-US" dirty="0" smtClean="0"/>
              <a:t>⇒</a:t>
            </a:r>
            <a:r>
              <a:rPr lang="en-US" altLang="ja-JP" dirty="0" smtClean="0"/>
              <a:t>『</a:t>
            </a:r>
            <a:r>
              <a:rPr lang="ja-JP" altLang="en-US" dirty="0" smtClean="0"/>
              <a:t>乳児院におけるアセスメントガイド</a:t>
            </a:r>
            <a:r>
              <a:rPr lang="en-US" altLang="ja-JP" dirty="0" smtClean="0"/>
              <a:t>』</a:t>
            </a:r>
          </a:p>
          <a:p>
            <a:r>
              <a:rPr lang="en-US" altLang="ja-JP" dirty="0" smtClean="0"/>
              <a:t>⇒『</a:t>
            </a:r>
            <a:r>
              <a:rPr lang="ja-JP" altLang="en-US" dirty="0" smtClean="0"/>
              <a:t>改訂新版　乳児院養育指針</a:t>
            </a:r>
            <a:r>
              <a:rPr lang="en-US" altLang="ja-JP" dirty="0" smtClean="0"/>
              <a:t>』</a:t>
            </a:r>
            <a:r>
              <a:rPr lang="ja-JP" altLang="en-US" dirty="0" smtClean="0"/>
              <a:t>第</a:t>
            </a:r>
            <a:r>
              <a:rPr lang="en-US" altLang="ja-JP" dirty="0" smtClean="0"/>
              <a:t>11</a:t>
            </a:r>
            <a:r>
              <a:rPr lang="ja-JP" altLang="en-US" dirty="0" smtClean="0"/>
              <a:t>章</a:t>
            </a:r>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91</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81618774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ja-JP" altLang="en-US" dirty="0" smtClean="0"/>
              <a:t>カンファレンスについて</a:t>
            </a:r>
            <a:endParaRPr lang="en-US" altLang="ja-JP" dirty="0" smtClean="0"/>
          </a:p>
          <a:p>
            <a:r>
              <a:rPr lang="ja-JP" altLang="en-US" dirty="0" smtClean="0"/>
              <a:t>　一人ひとりの個々のケースを適切に理解し、適切な支援方針を構築していくには、何が重要になるでしょうか。</a:t>
            </a:r>
          </a:p>
          <a:p>
            <a:r>
              <a:rPr lang="ja-JP" altLang="en-US" dirty="0" smtClean="0"/>
              <a:t>それは、先ほどの説明にもありましたが、個別の「アセスメント」であると言えます。</a:t>
            </a:r>
            <a:endParaRPr lang="en-US" altLang="ja-JP" dirty="0" smtClean="0"/>
          </a:p>
          <a:p>
            <a:r>
              <a:rPr lang="ja-JP" altLang="en-US" dirty="0" smtClean="0"/>
              <a:t>　</a:t>
            </a:r>
            <a:r>
              <a:rPr lang="en-US" altLang="ja-JP" dirty="0" smtClean="0"/>
              <a:t>『</a:t>
            </a:r>
            <a:r>
              <a:rPr lang="ja-JP" altLang="en-US" dirty="0" smtClean="0"/>
              <a:t>④専門的知識</a:t>
            </a:r>
            <a:r>
              <a:rPr lang="en-US" altLang="ja-JP" dirty="0" smtClean="0"/>
              <a:t>』</a:t>
            </a:r>
            <a:r>
              <a:rPr lang="ja-JP" altLang="en-US" dirty="0" smtClean="0"/>
              <a:t>でも解説されたように、このアセスメントが最も要となります。アセスメントは、入所前に虐待等の不適切な養育を受けていたり、劣悪な環境で育ってきた子どもの、それまでの育ち（生育歴）をカンファレンスでじっくり捉え直し、子どもの育ちの情報を把握し、その情報に基づいた子どもの抱える課題の理解と整理、そして、よりよい健全な発達を促すための関わりとして、具体的な支援方針が検討されることになります。</a:t>
            </a:r>
          </a:p>
          <a:p>
            <a:r>
              <a:rPr lang="ja-JP" altLang="en-US" dirty="0" smtClean="0"/>
              <a:t>　また、入所中に、子どもの行動や表現が理解しにくく、養育者との関わり合いがうまくいかない状況であったり、保護者との関わりの中で困難な状況が生じたときなど、必要に応じてカンファレンスが行われるようにしていくことが望ましい体制です。できれば定期的な院内でのカンファレンスができるよう推奨されています。</a:t>
            </a:r>
          </a:p>
          <a:p>
            <a:endParaRPr lang="en-US" altLang="ja-JP" dirty="0" smtClean="0"/>
          </a:p>
          <a:p>
            <a:r>
              <a:rPr lang="ja-JP" altLang="en-US" dirty="0"/>
              <a:t>・</a:t>
            </a:r>
            <a:r>
              <a:rPr lang="ja-JP" altLang="en-US" dirty="0" smtClean="0"/>
              <a:t>カンファレンスやスーパーバイズによって深めた子どもへの理解は、実践に反映させましょう</a:t>
            </a:r>
            <a:br>
              <a:rPr lang="ja-JP" altLang="en-US" dirty="0" smtClean="0"/>
            </a:br>
            <a:r>
              <a:rPr lang="ja-JP" altLang="en-US" dirty="0" smtClean="0"/>
              <a:t>・カンファレンスを有効に進めるためには、子どもに関する記録や報告を適切に行うことが重要です</a:t>
            </a:r>
            <a:endParaRPr lang="en-US" altLang="ja-JP" dirty="0" smtClean="0"/>
          </a:p>
          <a:p>
            <a:endParaRPr lang="en-US" altLang="ja-JP" dirty="0" smtClean="0"/>
          </a:p>
          <a:p>
            <a:r>
              <a:rPr lang="ja-JP" altLang="en-US" dirty="0" smtClean="0"/>
              <a:t>　カンファレンスが行われる際の留意点は、検討事項が不明確にならないよう、カンファレンスの司会進行やスーパーバイザーとして助言を務める役割を決めておくことが必要になります。また、カンファレンス当日までに、子どもの生育史をまとめたり、保護者状況や家族背景の情報を得てまとめておく作業が有効です。また、入所中の様子を、子どもの日誌や観察記録から、経過をたどり、ポイントを抜粋してまとめておくことも大事になります。いつの時点から、その行動が始まっているか、どのように推移しているか、生育史と照らし合わせて、この時期にどのような体験をしていたかがわかるように、時間軸に添ってその子どもの経過をまとめる方が有効なカンファレンスにつながります。</a:t>
            </a:r>
          </a:p>
          <a:p>
            <a:r>
              <a:rPr lang="ja-JP" altLang="en-US" dirty="0" smtClean="0"/>
              <a:t>（アセスメントとカンファレンスのあり方については、全乳協が作成した「乳児院のアセスメントガイド」を参照。）</a:t>
            </a:r>
          </a:p>
          <a:p>
            <a:endParaRPr lang="en-US" altLang="ja-JP" dirty="0" smtClean="0"/>
          </a:p>
          <a:p>
            <a:r>
              <a:rPr lang="ja-JP" altLang="en-US" dirty="0" smtClean="0"/>
              <a:t>　院外のカンファレンスでは、家族再統合や、将来の方向性を検討する目的で、開かれる関係者会議等が開かれます。検討事項によっては、どの機関の誰と共に検討する必要があるか、どこでどのように開催するのかは、関係機関との調整が必要になります。</a:t>
            </a:r>
            <a:endParaRPr lang="en-US" altLang="ja-JP" dirty="0" smtClean="0"/>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92</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82993927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　次に、カンファレンスを有効にするためのポイントを示します。</a:t>
            </a:r>
            <a:endParaRPr lang="en-US" altLang="ja-JP" dirty="0" smtClean="0"/>
          </a:p>
          <a:p>
            <a:endParaRPr lang="en-US" altLang="ja-JP" dirty="0" smtClean="0"/>
          </a:p>
          <a:p>
            <a:r>
              <a:rPr lang="ja-JP" altLang="en-US" dirty="0" smtClean="0"/>
              <a:t>　まず、カンファレンスにしっかり参加しましょう。</a:t>
            </a:r>
            <a:endParaRPr lang="en-US" altLang="ja-JP" dirty="0" smtClean="0"/>
          </a:p>
          <a:p>
            <a:r>
              <a:rPr lang="ja-JP" altLang="en-US" dirty="0" smtClean="0"/>
              <a:t>　ケースをまとめるにあたり、資料作りをがんばりましょう。</a:t>
            </a:r>
            <a:endParaRPr lang="en-US" altLang="ja-JP" dirty="0" smtClean="0"/>
          </a:p>
          <a:p>
            <a:r>
              <a:rPr lang="ja-JP" altLang="en-US" dirty="0" smtClean="0"/>
              <a:t>　プレゼンテーションの力を磨きましょう。何をどのように伝えるのか、検討したいことは何かを明確にしていきましょう。</a:t>
            </a:r>
            <a:endParaRPr lang="en-US" altLang="ja-JP" dirty="0" smtClean="0"/>
          </a:p>
          <a:p>
            <a:r>
              <a:rPr lang="ja-JP" altLang="en-US" dirty="0" smtClean="0"/>
              <a:t>　事例を簡潔にまとめ、報告できるように努めましょう。</a:t>
            </a:r>
            <a:endParaRPr lang="en-US" altLang="ja-JP" dirty="0" smtClean="0"/>
          </a:p>
          <a:p>
            <a:r>
              <a:rPr lang="ja-JP" altLang="en-US" dirty="0" smtClean="0"/>
              <a:t>　検討に積極的に参加をしましょう。</a:t>
            </a:r>
            <a:endParaRPr lang="en-US" altLang="ja-JP" dirty="0" smtClean="0"/>
          </a:p>
          <a:p>
            <a:r>
              <a:rPr lang="ja-JP" altLang="en-US" dirty="0" smtClean="0"/>
              <a:t>　手立てを考え、自分の役割を明確にしましょう。</a:t>
            </a:r>
            <a:endParaRPr lang="en-US" altLang="ja-JP" dirty="0" smtClean="0"/>
          </a:p>
          <a:p>
            <a:endParaRPr lang="en-US" altLang="ja-JP" dirty="0" smtClean="0"/>
          </a:p>
          <a:p>
            <a:endParaRPr lang="en-US" altLang="ja-JP" dirty="0" smtClean="0"/>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93</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83583996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ja-JP" altLang="en-US" dirty="0" smtClean="0"/>
              <a:t>子どもへの不当な扱い（虐待、不適切な関わり）の背景等について理解し、その防止や早期対応にむけて専門性を発揮できるよう努めましょう。</a:t>
            </a:r>
            <a:endParaRPr lang="en-US" altLang="ja-JP" dirty="0" smtClean="0"/>
          </a:p>
          <a:p>
            <a:endParaRPr lang="en-US" altLang="ja-JP" dirty="0" smtClean="0"/>
          </a:p>
          <a:p>
            <a:r>
              <a:rPr lang="ja-JP" altLang="en-US" dirty="0" smtClean="0"/>
              <a:t>　</a:t>
            </a:r>
            <a:r>
              <a:rPr lang="ja-JP" altLang="ja-JP" dirty="0" smtClean="0"/>
              <a:t>虐待や、不適切な関わりについて、大人が子どもにしている場合は、私たちにはどんな感情や考えが浮かぶでしょうか。「こんな小さな子どもになんてことを・・・」と、ついその大人を責めたくなる気持ちがわいてきます。傷ついた子どものケアはもちろん最重要であり、早期発見と早期対応が求められます。</a:t>
            </a:r>
          </a:p>
          <a:p>
            <a:r>
              <a:rPr lang="ja-JP" altLang="en-US" dirty="0" smtClean="0"/>
              <a:t>　</a:t>
            </a:r>
            <a:r>
              <a:rPr lang="ja-JP" altLang="ja-JP" dirty="0" smtClean="0"/>
              <a:t>同時に、傷を負わせた大人（保護者）に対しても、そうせざるを得なかった状況を理解し、どのような支援が必要であるかを十分に考えていく必要があるでしょう。</a:t>
            </a:r>
          </a:p>
          <a:p>
            <a:endParaRPr lang="en-US" altLang="ja-JP" dirty="0" smtClean="0"/>
          </a:p>
          <a:p>
            <a:pPr lvl="0"/>
            <a:r>
              <a:rPr lang="ja-JP" altLang="en-US" dirty="0" smtClean="0"/>
              <a:t>・乳児院職員としての専門性は、入所児への養育だけではなく、家族への支援や地域支援等に活かす姿勢が求められています。</a:t>
            </a:r>
          </a:p>
          <a:p>
            <a:endParaRPr lang="en-US" altLang="ja-JP" dirty="0" smtClean="0"/>
          </a:p>
          <a:p>
            <a:r>
              <a:rPr lang="ja-JP" altLang="en-US" dirty="0" smtClean="0"/>
              <a:t>　</a:t>
            </a:r>
            <a:r>
              <a:rPr lang="ja-JP" altLang="ja-JP" dirty="0" smtClean="0"/>
              <a:t>人間の子育ては、</a:t>
            </a:r>
            <a:r>
              <a:rPr lang="ja-JP" altLang="en-US" dirty="0" smtClean="0"/>
              <a:t>元来、</a:t>
            </a:r>
            <a:r>
              <a:rPr lang="ja-JP" altLang="ja-JP" dirty="0" smtClean="0"/>
              <a:t>親のみが育てる単独の養育ではなく、同じ文化を持つ集団が共同で育てる、“共同養育”です。子育てには、親以外の協力者、複数の助</a:t>
            </a:r>
            <a:r>
              <a:rPr lang="ja-JP" altLang="ja-JP" dirty="0" err="1" smtClean="0"/>
              <a:t>っ</a:t>
            </a:r>
            <a:r>
              <a:rPr lang="ja-JP" altLang="ja-JP" dirty="0" smtClean="0"/>
              <a:t>人が周囲に存在している必要があるのです。しかしながら、上手に他者に助けを求められず、孤立しながら子育てをしている家庭が多いこと、親が安心して子どもと関わることができる状況ではないことが多く、子どもへの不当な扱いをせざるえを得ない状況が生まれています。個々のケースの背景は様々で、親の生育歴を見ても、大変な状況の中で育ってこられた方が多いのが実情です。</a:t>
            </a:r>
          </a:p>
          <a:p>
            <a:r>
              <a:rPr lang="ja-JP" altLang="en-US" dirty="0" smtClean="0"/>
              <a:t>　</a:t>
            </a:r>
            <a:r>
              <a:rPr lang="ja-JP" altLang="ja-JP" dirty="0" smtClean="0"/>
              <a:t>私たちは、子どもをお預かりしている機関で、子どもの養育に専念していますが、その子どもを取り巻く環境が安全で安心できるものになるよう、積極的に取り組んでいく姿勢が求められます。</a:t>
            </a:r>
          </a:p>
          <a:p>
            <a:r>
              <a:rPr lang="ja-JP" altLang="en-US" dirty="0" smtClean="0"/>
              <a:t>　</a:t>
            </a:r>
            <a:r>
              <a:rPr lang="ja-JP" altLang="ja-JP" dirty="0" smtClean="0"/>
              <a:t>家庭や地域で、親が安心して子どもに関わることができるためには、どのような応援が必要なのかを、関係機関と一緒に考えていく必要があります。</a:t>
            </a:r>
            <a:endParaRPr lang="ja-JP" altLang="ja-JP"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94</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82662010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235249" y="3817541"/>
            <a:ext cx="6336704" cy="5832648"/>
          </a:xfrm>
        </p:spPr>
        <p:txBody>
          <a:bodyPr/>
          <a:lstStyle/>
          <a:p>
            <a:r>
              <a:rPr lang="ja-JP" altLang="en-US" dirty="0"/>
              <a:t>□</a:t>
            </a:r>
            <a:r>
              <a:rPr lang="ja-JP" altLang="en-US" dirty="0" smtClean="0"/>
              <a:t>子どものサイン（混乱や解離等、危機的状況の表出）に気づく感度を高めましょう。</a:t>
            </a:r>
            <a:endParaRPr lang="en-US" altLang="ja-JP" dirty="0" smtClean="0"/>
          </a:p>
          <a:p>
            <a:endParaRPr lang="en-US" altLang="ja-JP" dirty="0" smtClean="0"/>
          </a:p>
          <a:p>
            <a:r>
              <a:rPr lang="ja-JP" altLang="en-US" dirty="0" smtClean="0"/>
              <a:t>　不適切な養育環境で育ってきた子どもたちは、様々な影響を受け、身体的、心理的、社会的、それぞれの側面に、何等か課題を呈します。</a:t>
            </a:r>
          </a:p>
          <a:p>
            <a:r>
              <a:rPr lang="ja-JP" altLang="en-US" dirty="0" smtClean="0"/>
              <a:t>　乳幼児期の子どもは、まさに心と身体が一体になっていると言えるでしょう。まして自分の状態については言葉での表現が難しい月齢であるため、体験している情動と深く結びつきながら身体そのものに現れやすいと言えます。また、行為や行動、身体の状態から、すぐに見てわかることも多いのですが、しばらくしてから周囲の出来事を色々とつなぎ合わせ、想像されるものまで、多種多様にあります。</a:t>
            </a:r>
            <a:endParaRPr lang="en-US" altLang="ja-JP" dirty="0" smtClean="0"/>
          </a:p>
          <a:p>
            <a:r>
              <a:rPr lang="ja-JP" altLang="en-US" dirty="0" smtClean="0"/>
              <a:t>（子どもの心の危機的なサインは全乳協の</a:t>
            </a:r>
            <a:r>
              <a:rPr lang="en-US" altLang="ja-JP" dirty="0" smtClean="0"/>
              <a:t>『</a:t>
            </a:r>
            <a:r>
              <a:rPr lang="ja-JP" altLang="en-US" dirty="0" smtClean="0"/>
              <a:t>研修小冊子</a:t>
            </a:r>
            <a:r>
              <a:rPr lang="en-US" altLang="ja-JP" dirty="0" smtClean="0"/>
              <a:t>』P.26</a:t>
            </a:r>
            <a:r>
              <a:rPr lang="ja-JP" altLang="en-US" dirty="0" smtClean="0"/>
              <a:t>～「子どもの心の</a:t>
            </a:r>
            <a:r>
              <a:rPr lang="en-US" altLang="ja-JP" dirty="0" smtClean="0"/>
              <a:t>SOS</a:t>
            </a:r>
            <a:r>
              <a:rPr lang="ja-JP" altLang="en-US" dirty="0" smtClean="0"/>
              <a:t>サイン」欄を参照）</a:t>
            </a:r>
          </a:p>
          <a:p>
            <a:pPr lvl="0"/>
            <a:endParaRPr lang="en-US" altLang="ja-JP" dirty="0" smtClean="0"/>
          </a:p>
          <a:p>
            <a:pPr lvl="0"/>
            <a:r>
              <a:rPr lang="ja-JP" altLang="en-US" dirty="0" smtClean="0"/>
              <a:t>・子どもの変化に気づいたときには、即時に適切に対応します。</a:t>
            </a:r>
          </a:p>
          <a:p>
            <a:r>
              <a:rPr lang="ja-JP" altLang="en-US" dirty="0" smtClean="0"/>
              <a:t>　子どもの様子や変化に気づいたり、違和感を感じたときは、しっかり観察し、どのような姿であったか必ず書留め、詳細に記録します。そして、それがどのような状況（あるいは文脈で）で見られていたか、それに対して、養育者がどのように対応したかを記します。記載できる時間がなければ、必ずその日の引継ぎ者に伝えてください。</a:t>
            </a:r>
          </a:p>
          <a:p>
            <a:r>
              <a:rPr lang="ja-JP" altLang="en-US" dirty="0" smtClean="0"/>
              <a:t>できれば、子どもへの接し方、関わり方などで不明なことがあれば、スーパーバイザーに相談し、適切なフォローができるようにしていきましょう。また、自分自身の気づきを相談し、子どもの状態像を見る観察眼、そして対応力をつけていきましょう。それが、子どものサインを見逃さず、気づける感度を磨いていくことにつながります。</a:t>
            </a:r>
          </a:p>
          <a:p>
            <a:endParaRPr lang="en-US" altLang="ja-JP" dirty="0" smtClean="0"/>
          </a:p>
          <a:p>
            <a:r>
              <a:rPr lang="en-US" altLang="ja-JP" dirty="0" smtClean="0"/>
              <a:t>※</a:t>
            </a:r>
            <a:r>
              <a:rPr lang="ja-JP" altLang="ja-JP" dirty="0" smtClean="0"/>
              <a:t>子どもから出せないサインを、職員の方からアプローチし捉える必要がある場合もあります。</a:t>
            </a:r>
          </a:p>
          <a:p>
            <a:r>
              <a:rPr lang="ja-JP" altLang="en-US" dirty="0" smtClean="0"/>
              <a:t>　子どもの表出は、関係する相手によって異なる場合があります。また、大人によってもそれぞれの思考や感じ方の傾向があり、受け取り方や、子どもの表出への理解の仕方が偏る場合も出てきます。私たちは、一人で判断するのではなく、チームで考えながら進めて行くことを大切にしています。</a:t>
            </a:r>
          </a:p>
          <a:p>
            <a:r>
              <a:rPr lang="ja-JP" altLang="en-US" dirty="0" smtClean="0"/>
              <a:t>　ある子どもは、あまのじゃくな態度を示し、もじもじして何も発せず、行きたいのにいけないとか、抱っこしてほしいのに素直に言えず、別の態度を示したり、養育者が向き合うときに戸惑い、葛藤が生まれることもあります。そのような葛藤を抱くとき、養育者は、自分の思いに気づき、それを素直に認めてください。そして、その気持ちをないことにせず、きっと子どもも同じように、あるいはそれ以上に、戸惑い、葛藤があるのだと想像してください。私達は、子どもの抱く様々な思いに心を寄せ、理解しようと努めていくことが求められます。そして、あまのじゃくな子ども程、その子どもへの眼差しは温かく、言葉かけは優しく、素直に出していいのだという態度で接してください。ですから、子どもへの関わり方はチームで相談し合い、工夫していくことが大切です。</a:t>
            </a:r>
          </a:p>
          <a:p>
            <a:r>
              <a:rPr lang="ja-JP" altLang="en-US" dirty="0" smtClean="0"/>
              <a:t>　大事なことは、表現することをあきらめさせないことです。そのためには、どんな姿でも、どのような状態であっても、子どもが、“僕（私）にしっかり関心を寄せ続けてくれている”と思える大人の存在が必要です。</a:t>
            </a:r>
          </a:p>
          <a:p>
            <a:endParaRPr lang="en-US" altLang="ja-JP" dirty="0" smtClean="0"/>
          </a:p>
          <a:p>
            <a:r>
              <a:rPr lang="ja-JP" altLang="en-US" dirty="0" smtClean="0"/>
              <a:t>⇒</a:t>
            </a:r>
            <a:r>
              <a:rPr lang="en-US" altLang="ja-JP" dirty="0" smtClean="0"/>
              <a:t>『</a:t>
            </a:r>
            <a:r>
              <a:rPr lang="ja-JP" altLang="en-US" dirty="0" smtClean="0"/>
              <a:t>研修小冊子</a:t>
            </a:r>
            <a:r>
              <a:rPr lang="en-US" altLang="ja-JP" dirty="0" smtClean="0"/>
              <a:t>』P.19</a:t>
            </a:r>
            <a:r>
              <a:rPr lang="ja-JP" altLang="en-US" dirty="0" smtClean="0"/>
              <a:t>「乳児院における病児ケアの対応チェックリスト」</a:t>
            </a:r>
          </a:p>
          <a:p>
            <a:r>
              <a:rPr lang="ja-JP" altLang="en-US" dirty="0" smtClean="0"/>
              <a:t>⇒</a:t>
            </a:r>
            <a:r>
              <a:rPr lang="en-US" altLang="ja-JP" dirty="0" smtClean="0"/>
              <a:t>『</a:t>
            </a:r>
            <a:r>
              <a:rPr lang="ja-JP" altLang="en-US" dirty="0" smtClean="0"/>
              <a:t>研修小冊子</a:t>
            </a:r>
            <a:r>
              <a:rPr lang="en-US" altLang="ja-JP" dirty="0" smtClean="0"/>
              <a:t>』P.26</a:t>
            </a:r>
            <a:r>
              <a:rPr lang="ja-JP" altLang="en-US" dirty="0" smtClean="0"/>
              <a:t>「乳幼児期の子どものサイン」</a:t>
            </a:r>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95</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295567700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smtClean="0"/>
              <a:t>・月齢の低い乳児は特に、感染症等でも生命の危険が伴うことがあります。</a:t>
            </a:r>
          </a:p>
          <a:p>
            <a:r>
              <a:rPr lang="ja-JP" altLang="en-US" dirty="0" smtClean="0"/>
              <a:t>　速やかに受診体制をとり、医師の指示を仰ぐことが多々あります。“このぐらいの熱だったら大丈夫”と独断はせず、必ず直近の様子と合わせて子どもの状態像を見ながら、看護師や複数の養育者で観察し相談していきます。</a:t>
            </a:r>
          </a:p>
          <a:p>
            <a:r>
              <a:rPr lang="ja-JP" altLang="en-US" dirty="0" smtClean="0"/>
              <a:t>　また、院内に病原菌やウィルスが入った場合、集団での感染力は強くて早く、感染症に一人が罹患すると、その子どもと一緒に過ごしていた他児も罹患する確率が高くなります。乳児院で罹患の多い疾病等の説明や対応方法については、</a:t>
            </a:r>
            <a:r>
              <a:rPr lang="en-US" altLang="ja-JP" dirty="0" smtClean="0"/>
              <a:t>『</a:t>
            </a:r>
            <a:r>
              <a:rPr lang="ja-JP" altLang="en-US" dirty="0" smtClean="0"/>
              <a:t>改訂新版　乳児院養育指針</a:t>
            </a:r>
            <a:r>
              <a:rPr lang="en-US" altLang="ja-JP" dirty="0" smtClean="0"/>
              <a:t>』</a:t>
            </a:r>
            <a:r>
              <a:rPr lang="ja-JP" altLang="en-US" dirty="0" err="1" smtClean="0"/>
              <a:t>の第</a:t>
            </a:r>
            <a:r>
              <a:rPr lang="en-US" altLang="ja-JP" dirty="0" smtClean="0"/>
              <a:t>8</a:t>
            </a:r>
            <a:r>
              <a:rPr lang="ja-JP" altLang="en-US" dirty="0" smtClean="0"/>
              <a:t>章を参照して下さい。</a:t>
            </a:r>
          </a:p>
          <a:p>
            <a:endParaRPr lang="ja-JP" altLang="en-US" dirty="0" smtClean="0"/>
          </a:p>
          <a:p>
            <a:r>
              <a:rPr lang="ja-JP" altLang="en-US" dirty="0" smtClean="0"/>
              <a:t>　適切な対応をしているのに、病気にかかりやすい子や、元々の身体の脆弱性のある子どもいます。</a:t>
            </a:r>
          </a:p>
          <a:p>
            <a:r>
              <a:rPr lang="ja-JP" altLang="en-US" dirty="0" smtClean="0"/>
              <a:t>　また、普段は丈夫でも、何等かの環境の変化に反応し、身体の調子を崩す子どもたちもいます。子どもの免疫力が下がるメカニズムは様々ですが、心理的なストレス下でも免疫力が下がり、感染しやすくなることが想像できます。</a:t>
            </a:r>
          </a:p>
          <a:p>
            <a:r>
              <a:rPr lang="ja-JP" altLang="en-US" dirty="0" smtClean="0"/>
              <a:t>　特に、慣れ親しんだ環境から分離して入所してきた直後などは、分離の体験により心理的ダメージが大きく、感染症に罹患しやすくなります。発熱</a:t>
            </a:r>
            <a:r>
              <a:rPr lang="en-US" altLang="ja-JP" dirty="0" smtClean="0"/>
              <a:t>(</a:t>
            </a:r>
            <a:r>
              <a:rPr lang="ja-JP" altLang="en-US" dirty="0" smtClean="0"/>
              <a:t>あるいは何等か発症</a:t>
            </a:r>
            <a:r>
              <a:rPr lang="en-US" altLang="ja-JP" dirty="0" smtClean="0"/>
              <a:t>)</a:t>
            </a:r>
            <a:r>
              <a:rPr lang="ja-JP" altLang="en-US" dirty="0" smtClean="0"/>
              <a:t>しているからといって感染予防のために隔離し、大人が傍にいない状況が長く続くことは避けたいところです。発熱</a:t>
            </a:r>
            <a:r>
              <a:rPr lang="en-US" altLang="ja-JP" dirty="0" smtClean="0"/>
              <a:t>(</a:t>
            </a:r>
            <a:r>
              <a:rPr lang="ja-JP" altLang="en-US" dirty="0" smtClean="0"/>
              <a:t>あるいは何等か発症</a:t>
            </a:r>
            <a:r>
              <a:rPr lang="en-US" altLang="ja-JP" dirty="0" smtClean="0"/>
              <a:t>)</a:t>
            </a:r>
            <a:r>
              <a:rPr lang="ja-JP" altLang="en-US" dirty="0" smtClean="0"/>
              <a:t>している時こそ子どもが安心できるようしっかり関わっていく必要があります。</a:t>
            </a:r>
          </a:p>
          <a:p>
            <a:r>
              <a:rPr lang="ja-JP" altLang="en-US" dirty="0" smtClean="0"/>
              <a:t>　入所中、保護者の病理に触れたときの心理的なダメージや、保護者同士のトラブルに巻き込まれた時の心理的ダメージも、非常に注意が必要です。子どもが体験している内容について、しっかり想像し、捉えておくことが重要です。</a:t>
            </a:r>
            <a:endParaRPr lang="en-US" altLang="ja-JP" dirty="0" smtClean="0"/>
          </a:p>
          <a:p>
            <a:r>
              <a:rPr lang="ja-JP" altLang="en-US" dirty="0" smtClean="0"/>
              <a:t>　</a:t>
            </a:r>
            <a:r>
              <a:rPr lang="ja-JP" altLang="ja-JP" dirty="0" smtClean="0"/>
              <a:t>「怖かった」「混乱</a:t>
            </a:r>
            <a:r>
              <a:rPr lang="en-US" altLang="ja-JP" dirty="0" smtClean="0"/>
              <a:t>(</a:t>
            </a:r>
            <a:r>
              <a:rPr lang="ja-JP" altLang="ja-JP" dirty="0" smtClean="0"/>
              <a:t>ぐちゃぐちゃになった」「かたまった」「つかれた」「自分は愛されてない」「大切にされていない」「誰も関心を向けてくれない」「自分のせいでけんかをする」など、子どもが言葉にできない思いを想像し、子どもの心に寄り添っていきましょう。</a:t>
            </a:r>
            <a:endParaRPr lang="en-US" altLang="ja-JP" dirty="0" smtClean="0"/>
          </a:p>
          <a:p>
            <a:endParaRPr lang="ja-JP" altLang="ja-JP" dirty="0" smtClean="0"/>
          </a:p>
          <a:p>
            <a:r>
              <a:rPr lang="ja-JP" altLang="en-US" dirty="0" smtClean="0"/>
              <a:t>・</a:t>
            </a:r>
            <a:r>
              <a:rPr lang="ja-JP" altLang="ja-JP" dirty="0" smtClean="0"/>
              <a:t>感染症や、</a:t>
            </a:r>
            <a:r>
              <a:rPr lang="en-US" altLang="ja-JP" dirty="0" smtClean="0"/>
              <a:t>SIDS</a:t>
            </a:r>
            <a:r>
              <a:rPr lang="ja-JP" altLang="ja-JP" dirty="0" smtClean="0"/>
              <a:t>等について、病気に関する基礎的な知識やその対応についても正しく理解しましょう。改定新版乳児院養育指針の第</a:t>
            </a:r>
            <a:r>
              <a:rPr lang="en-US" altLang="ja-JP" dirty="0" smtClean="0"/>
              <a:t>8</a:t>
            </a:r>
            <a:r>
              <a:rPr lang="ja-JP" altLang="ja-JP" dirty="0" smtClean="0"/>
              <a:t>章を参照に説明。</a:t>
            </a:r>
            <a:endParaRPr lang="ja-JP" altLang="en-US" dirty="0" smtClean="0"/>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96</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01648792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　</a:t>
            </a:r>
            <a:r>
              <a:rPr lang="ja-JP" altLang="en-US" dirty="0" smtClean="0"/>
              <a:t>子どもにとって、安全で安心できる環境とはどのようなものでしょうか。</a:t>
            </a:r>
            <a:endParaRPr lang="en-US" altLang="ja-JP" dirty="0" smtClean="0"/>
          </a:p>
          <a:p>
            <a:r>
              <a:rPr lang="ja-JP" altLang="en-US" dirty="0"/>
              <a:t>　</a:t>
            </a:r>
            <a:r>
              <a:rPr lang="ja-JP" altLang="en-US" dirty="0" smtClean="0"/>
              <a:t>「家庭的養育」のところでも説明しましたが、</a:t>
            </a:r>
            <a:endParaRPr lang="en-US" altLang="ja-JP" dirty="0" smtClean="0"/>
          </a:p>
          <a:p>
            <a:r>
              <a:rPr lang="ja-JP" altLang="en-US" dirty="0" smtClean="0"/>
              <a:t>・基本的な欲求に適切に応えられる環境　・生活の一貫性とリズムがある環境　・日課があり先の見通しがもてる環境　・情緒的に常に安心に変えてくれる養育者の存在がいる環境</a:t>
            </a:r>
            <a:endParaRPr lang="en-US" altLang="ja-JP" dirty="0" smtClean="0"/>
          </a:p>
          <a:p>
            <a:r>
              <a:rPr lang="ja-JP" altLang="en-US" dirty="0" smtClean="0"/>
              <a:t>であるといえるでしょう。乳児院では、子ども達の過ごす生活の場として、少しでもより良い環境づくりを心掛けています。中でも、子どもの心の発達に最も重要な環境は、主たる養育者とのアタッチメント</a:t>
            </a:r>
            <a:r>
              <a:rPr lang="en-US" altLang="ja-JP" dirty="0" smtClean="0"/>
              <a:t>(</a:t>
            </a:r>
            <a:r>
              <a:rPr lang="ja-JP" altLang="en-US" dirty="0" smtClean="0"/>
              <a:t>愛着</a:t>
            </a:r>
            <a:r>
              <a:rPr lang="en-US" altLang="ja-JP" dirty="0" smtClean="0"/>
              <a:t>)</a:t>
            </a:r>
            <a:r>
              <a:rPr lang="ja-JP" altLang="en-US" dirty="0" smtClean="0"/>
              <a:t>関係の形成であるといえます。</a:t>
            </a:r>
          </a:p>
          <a:p>
            <a:endParaRPr lang="ja-JP" altLang="en-US" dirty="0" smtClean="0"/>
          </a:p>
          <a:p>
            <a:r>
              <a:rPr lang="ja-JP" altLang="en-US" dirty="0" smtClean="0"/>
              <a:t>　子ども達を日々お世話し、共に遊び、そして心身の健康を維持すべく、わずかな変化に気づき、必要な関わりを通して成長を支えている中で、子ども達の愛着は、自然に所属するグループの養育者に向かいます。つまり、「保育士」や「看護師」が主な養育者になります。養育に携わる保育士や看護師の表情や声を参照し、声掛けに応じながら、子どもたちは「だいじょうぶ」という感覚を得て、探索活動に乗り出していきます。つまり、子ども達の愛着対象である養育者</a:t>
            </a:r>
            <a:r>
              <a:rPr lang="en-US" altLang="ja-JP" dirty="0" smtClean="0"/>
              <a:t>(</a:t>
            </a:r>
            <a:r>
              <a:rPr lang="ja-JP" altLang="en-US" dirty="0" smtClean="0"/>
              <a:t>保育士・看護師</a:t>
            </a:r>
            <a:r>
              <a:rPr lang="en-US" altLang="ja-JP" dirty="0" smtClean="0"/>
              <a:t>)</a:t>
            </a:r>
            <a:r>
              <a:rPr lang="ja-JP" altLang="en-US" dirty="0" smtClean="0"/>
              <a:t>が、子ども達の「こころの安全基地」となり、心理的なエネルギーを補給する場として機能していくのです。</a:t>
            </a:r>
            <a:endParaRPr lang="en-US" altLang="ja-JP" dirty="0" smtClean="0"/>
          </a:p>
          <a:p>
            <a:r>
              <a:rPr lang="ja-JP" altLang="en-US" dirty="0" smtClean="0"/>
              <a:t>　特に、子どもの個別の担当者は、その子どもにとっての愛着対象</a:t>
            </a:r>
            <a:r>
              <a:rPr lang="en-US" altLang="ja-JP" dirty="0" smtClean="0"/>
              <a:t>(</a:t>
            </a:r>
            <a:r>
              <a:rPr lang="ja-JP" altLang="en-US" dirty="0" smtClean="0"/>
              <a:t>最も重要な他者</a:t>
            </a:r>
            <a:r>
              <a:rPr lang="en-US" altLang="ja-JP" dirty="0" smtClean="0"/>
              <a:t>)</a:t>
            </a:r>
            <a:r>
              <a:rPr lang="ja-JP" altLang="en-US" dirty="0" smtClean="0"/>
              <a:t>として、生涯に渡り子どもの心に存在し続けることになるでしょう。子どもの担当者は、担当児についての理解はもちろん、保護者や家族の理解もしながら、入所から退所に至るまでの成長を、主たる養育者として支えていくことになります。</a:t>
            </a:r>
          </a:p>
          <a:p>
            <a:r>
              <a:rPr lang="ja-JP" altLang="en-US" dirty="0" smtClean="0"/>
              <a:t>　朝起きて眠るまでの一日を過ごす間にも、生活を共にする愛着対象が一人ではなく、別の愛着対象へバトンタッチすることが多い生活であり、その際に、養育者の手から手へつながれていることを子どもが実感することが求められるのです。交代する際には、何も伝えずに去るのではなく、お話として「今からタッチ交代するからね、○○におねがいするね」と“これからこの人に預ける”ということを伝えることは、大切なつなぎになります。</a:t>
            </a:r>
            <a:endParaRPr lang="en-US" altLang="ja-JP" dirty="0" smtClean="0"/>
          </a:p>
          <a:p>
            <a:r>
              <a:rPr lang="ja-JP" altLang="en-US" dirty="0" smtClean="0"/>
              <a:t>　それまで一緒に過ごした養育者と離れることを不安に思い、泣いたり、抵抗したりする子どもには、「バイバイいやだったねぇ、行かないで～っだったねぇ、私と一緒に待っていようねぇ」など、気持ちを受け止め、心に寄り添いながら過ごすことが大切になります。時には、子ども自身が選択的に求めていきたい、愛着対象が傍を横切り視界に入るかもしれません。その時も、“その人”に求めていきたい気持ちをしっかりと受け止めていくことが大切になります。</a:t>
            </a:r>
          </a:p>
          <a:p>
            <a:r>
              <a:rPr lang="ja-JP" altLang="en-US" dirty="0" smtClean="0"/>
              <a:t>　また、すべての乳児院スタッフは、子どものエピソードを含め、子どもについての情報や子どもが体験したことなどを、子どもの担当者</a:t>
            </a:r>
            <a:r>
              <a:rPr lang="en-US" altLang="ja-JP" dirty="0" smtClean="0"/>
              <a:t>(</a:t>
            </a:r>
            <a:r>
              <a:rPr lang="ja-JP" altLang="en-US" dirty="0" smtClean="0"/>
              <a:t>主たる愛着対象</a:t>
            </a:r>
            <a:r>
              <a:rPr lang="en-US" altLang="ja-JP" dirty="0" smtClean="0"/>
              <a:t>)</a:t>
            </a:r>
            <a:r>
              <a:rPr lang="ja-JP" altLang="en-US" dirty="0" smtClean="0"/>
              <a:t>へ集約させていく工夫が求められます。担当以外のスタッフは、目の前の子どもに「○○できたねぇ！すごいねぇ！○○</a:t>
            </a:r>
            <a:r>
              <a:rPr lang="en-US" altLang="ja-JP" dirty="0" smtClean="0"/>
              <a:t>(</a:t>
            </a:r>
            <a:r>
              <a:rPr lang="ja-JP" altLang="en-US" dirty="0" smtClean="0"/>
              <a:t>担当</a:t>
            </a:r>
            <a:r>
              <a:rPr lang="en-US" altLang="ja-JP" dirty="0" smtClean="0"/>
              <a:t>)</a:t>
            </a:r>
            <a:r>
              <a:rPr lang="ja-JP" altLang="en-US" dirty="0" smtClean="0"/>
              <a:t>に言っておこうね」と伝え、担当者へ伝えることができます。話を聞いた担当者は、「○○から聞いたよ」と子どもに伝え返していくことができ、子どもはつながりを実感することとなります。こうしたつなぎは、子どもにとって安全・安心の環境となり、乳児院における重要な専門性になるでしょう。</a:t>
            </a:r>
          </a:p>
          <a:p>
            <a:r>
              <a:rPr lang="ja-JP" altLang="en-US" dirty="0" smtClean="0"/>
              <a:t>　スーパーバイズを受けながら、広い視野で検討し実践しましょう</a:t>
            </a:r>
            <a:endParaRPr lang="en-US" altLang="ja-JP" dirty="0" smtClean="0"/>
          </a:p>
          <a:p>
            <a:r>
              <a:rPr lang="ja-JP" altLang="en-US" dirty="0" smtClean="0"/>
              <a:t>⇒</a:t>
            </a:r>
            <a:r>
              <a:rPr lang="en-US" altLang="ja-JP" dirty="0" smtClean="0"/>
              <a:t>『</a:t>
            </a:r>
            <a:r>
              <a:rPr lang="ja-JP" altLang="en-US" dirty="0" smtClean="0"/>
              <a:t>改訂新版　乳児院養育指針</a:t>
            </a:r>
            <a:r>
              <a:rPr lang="en-US" altLang="ja-JP" dirty="0" smtClean="0"/>
              <a:t>』</a:t>
            </a:r>
            <a:r>
              <a:rPr lang="ja-JP" altLang="en-US" dirty="0" smtClean="0"/>
              <a:t>第</a:t>
            </a:r>
            <a:r>
              <a:rPr lang="en-US" altLang="ja-JP" dirty="0" smtClean="0"/>
              <a:t>4</a:t>
            </a:r>
            <a:r>
              <a:rPr lang="ja-JP" altLang="en-US" dirty="0" smtClean="0"/>
              <a:t>章－第</a:t>
            </a:r>
            <a:r>
              <a:rPr lang="en-US" altLang="ja-JP" dirty="0" smtClean="0"/>
              <a:t>2</a:t>
            </a:r>
            <a:r>
              <a:rPr lang="ja-JP" altLang="en-US" dirty="0" smtClean="0"/>
              <a:t>節</a:t>
            </a:r>
          </a:p>
          <a:p>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97</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427030632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98</a:t>
            </a:fld>
            <a:endParaRPr lang="ja-JP" altLang="en-US"/>
          </a:p>
        </p:txBody>
      </p:sp>
      <p:sp>
        <p:nvSpPr>
          <p:cNvPr id="6" name="スライド イメージ プレースホルダー 5"/>
          <p:cNvSpPr>
            <a:spLocks noGrp="1" noRot="1" noChangeAspect="1"/>
          </p:cNvSpPr>
          <p:nvPr>
            <p:ph type="sldImg"/>
          </p:nvPr>
        </p:nvSpPr>
        <p:spPr>
          <a:xfrm>
            <a:off x="1166813" y="247650"/>
            <a:ext cx="4473575" cy="3354388"/>
          </a:xfrm>
        </p:spPr>
      </p:sp>
      <p:sp>
        <p:nvSpPr>
          <p:cNvPr id="7" name="ノート プレースホルダー 6"/>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2443680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a:t>
            </a:r>
            <a:r>
              <a:rPr lang="ja-JP" altLang="en-US" dirty="0" smtClean="0"/>
              <a:t>病虚弱児への対応について、役割を担います。</a:t>
            </a:r>
            <a:endParaRPr lang="en-US" altLang="ja-JP" dirty="0" smtClean="0"/>
          </a:p>
          <a:p>
            <a:endParaRPr lang="en-US" altLang="ja-JP" dirty="0" smtClean="0"/>
          </a:p>
          <a:p>
            <a:r>
              <a:rPr lang="ja-JP" altLang="en-US" dirty="0" smtClean="0"/>
              <a:t>・様々な医療処置が必要であったり、発育に課題がある子どもについて、必要な対応を施します。</a:t>
            </a:r>
            <a:endParaRPr lang="en-US" altLang="ja-JP" dirty="0" smtClean="0"/>
          </a:p>
          <a:p>
            <a:r>
              <a:rPr lang="ja-JP" altLang="en-US" dirty="0" smtClean="0"/>
              <a:t>・個々の子どもの生育歴情報も含め、妊娠・出産の状況、ケースの背景をしっかり理解、把握しましょう。</a:t>
            </a:r>
            <a:endParaRPr lang="en-US" altLang="ja-JP" dirty="0" smtClean="0"/>
          </a:p>
          <a:p>
            <a:r>
              <a:rPr lang="ja-JP" altLang="en-US" dirty="0" smtClean="0"/>
              <a:t>　その上でその子どもが必要とする医療的ケアにかかる諸々の手技や手法、管理に至るまでを習得し、養育者間で共有できるようにしていきましょう。</a:t>
            </a:r>
            <a:endParaRPr lang="ja-JP" altLang="en-US" dirty="0"/>
          </a:p>
        </p:txBody>
      </p:sp>
      <p:sp>
        <p:nvSpPr>
          <p:cNvPr id="4" name="スライド番号プレースホルダー 3"/>
          <p:cNvSpPr>
            <a:spLocks noGrp="1"/>
          </p:cNvSpPr>
          <p:nvPr>
            <p:ph type="sldNum" sz="quarter" idx="10"/>
          </p:nvPr>
        </p:nvSpPr>
        <p:spPr/>
        <p:txBody>
          <a:bodyPr/>
          <a:lstStyle/>
          <a:p>
            <a:fld id="{5AE0DAF7-D0B9-4945-A7AC-4E2563281880}" type="slidenum">
              <a:rPr lang="ja-JP" altLang="en-US" smtClean="0"/>
              <a:pPr/>
              <a:t>99</a:t>
            </a:fld>
            <a:endParaRPr lang="ja-JP" altLang="en-US"/>
          </a:p>
        </p:txBody>
      </p:sp>
      <p:sp>
        <p:nvSpPr>
          <p:cNvPr id="7" name="スライド イメージ プレースホルダー 6"/>
          <p:cNvSpPr>
            <a:spLocks noGrp="1" noRot="1" noChangeAspect="1"/>
          </p:cNvSpPr>
          <p:nvPr>
            <p:ph type="sldImg"/>
          </p:nvPr>
        </p:nvSpPr>
        <p:spPr>
          <a:xfrm>
            <a:off x="1166813" y="247650"/>
            <a:ext cx="4473575" cy="3354388"/>
          </a:xfrm>
        </p:spPr>
      </p:sp>
    </p:spTree>
    <p:extLst>
      <p:ext uri="{BB962C8B-B14F-4D97-AF65-F5344CB8AC3E}">
        <p14:creationId xmlns:p14="http://schemas.microsoft.com/office/powerpoint/2010/main" val="3967674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02792B4-9AF6-4D7F-9800-886FEE40E6F0}"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a:xfrm>
            <a:off x="6588224" y="6381328"/>
            <a:ext cx="2133600" cy="365125"/>
          </a:xfrm>
        </p:spPr>
        <p:txBody>
          <a:bodyPr/>
          <a:lstStyle/>
          <a:p>
            <a:fld id="{52885D5F-1D73-4CD8-8BE9-6FDEEE1081D8}" type="slidenum">
              <a:rPr kumimoji="1" lang="ja-JP" altLang="en-US" smtClean="0"/>
              <a:t>‹#›</a:t>
            </a:fld>
            <a:endParaRPr kumimoji="1" lang="ja-JP" altLang="en-US" dirty="0"/>
          </a:p>
        </p:txBody>
      </p:sp>
    </p:spTree>
    <p:extLst>
      <p:ext uri="{BB962C8B-B14F-4D97-AF65-F5344CB8AC3E}">
        <p14:creationId xmlns:p14="http://schemas.microsoft.com/office/powerpoint/2010/main" val="50251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34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5F370DB-94A0-4D8A-ADDE-748C9CA5784F}"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Tree>
    <p:extLst>
      <p:ext uri="{BB962C8B-B14F-4D97-AF65-F5344CB8AC3E}">
        <p14:creationId xmlns:p14="http://schemas.microsoft.com/office/powerpoint/2010/main" val="888194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584D01A8-D4F5-48C2-AAAC-225EFFA2BB26}"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103570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F0FCFA6-AD4C-493D-A504-DCBEE28176E8}"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088535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ACD4778-41CF-4B61-87CB-0DEA6190E85B}"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650642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F82C019-0389-4FAD-A500-BDF113A6AE01}"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331347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C2F771B-23C0-4DED-BD52-ADD4C47A63A7}"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943577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7F53CEE-B42D-483B-9D21-2BACFF0896B3}"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98744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607E750-3DB7-4B31-BD92-2AFA1F734367}"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308750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0E4D5FE-B3C5-4F8E-ABEE-D3488B368078}"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511932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82031A-70B1-4511-8AD6-154C2CF929B7}"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111702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EB8A842-4951-4F2B-87CF-DB49DC0B27DE}"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93608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EE168F0-B0DF-4C6D-9B59-78B69F96797B}"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a:xfrm>
            <a:off x="6588224" y="6381328"/>
            <a:ext cx="2133600" cy="365125"/>
          </a:xfrm>
        </p:spPr>
        <p:txBody>
          <a:bodyPr/>
          <a:lstStyle/>
          <a:p>
            <a:fld id="{52885D5F-1D73-4CD8-8BE9-6FDEEE1081D8}" type="slidenum">
              <a:rPr kumimoji="1" lang="ja-JP" altLang="en-US" smtClean="0"/>
              <a:t>‹#›</a:t>
            </a:fld>
            <a:endParaRPr kumimoji="1" lang="ja-JP" altLang="en-US" dirty="0"/>
          </a:p>
        </p:txBody>
      </p:sp>
    </p:spTree>
    <p:extLst>
      <p:ext uri="{BB962C8B-B14F-4D97-AF65-F5344CB8AC3E}">
        <p14:creationId xmlns:p14="http://schemas.microsoft.com/office/powerpoint/2010/main" val="36893107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A23DCA6-E858-4BB8-AA90-FA6D3131675D}"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6588224" y="6381328"/>
            <a:ext cx="2133600" cy="365125"/>
          </a:xfrm>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115993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C516CCA0-537D-48F9-B6A9-6C47E772B453}"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7" name="テキスト ボックス 6"/>
          <p:cNvSpPr txBox="1"/>
          <p:nvPr userDrawn="1"/>
        </p:nvSpPr>
        <p:spPr>
          <a:xfrm>
            <a:off x="0" y="0"/>
            <a:ext cx="2267744" cy="253916"/>
          </a:xfrm>
          <a:prstGeom prst="rect">
            <a:avLst/>
          </a:prstGeom>
          <a:solidFill>
            <a:srgbClr val="FF9F5D"/>
          </a:solidFill>
        </p:spPr>
        <p:txBody>
          <a:bodyPr wrap="square" rtlCol="0">
            <a:spAutoFit/>
          </a:bodyPr>
          <a:lstStyle/>
          <a:p>
            <a:r>
              <a:rPr lang="ja-JP" altLang="en-US" sz="1050" dirty="0">
                <a:solidFill>
                  <a:prstClr val="black"/>
                </a:solidFill>
              </a:rPr>
              <a:t>④専門的知識</a:t>
            </a:r>
          </a:p>
        </p:txBody>
      </p:sp>
    </p:spTree>
    <p:extLst>
      <p:ext uri="{BB962C8B-B14F-4D97-AF65-F5344CB8AC3E}">
        <p14:creationId xmlns:p14="http://schemas.microsoft.com/office/powerpoint/2010/main" val="34805242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A6E8A29-C999-46EA-BB64-5A29990B232C}"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306663265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6963896-E447-4660-9185-1C691AEBB98D}"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16978350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63A3686-A39C-48DB-9460-278DE05BFA54}"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1" name="テキスト ボックス 10"/>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26707903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741A468-0338-4A36-8A5B-C4ED05D30BC4}"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7" name="テキスト ボックス 6"/>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862812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4DDAB45-4C28-4143-A472-3666CE87DDDE}"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7" name="テキスト ボックス 6"/>
          <p:cNvSpPr txBox="1"/>
          <p:nvPr userDrawn="1"/>
        </p:nvSpPr>
        <p:spPr>
          <a:xfrm>
            <a:off x="0" y="0"/>
            <a:ext cx="2267744" cy="253916"/>
          </a:xfrm>
          <a:prstGeom prst="rect">
            <a:avLst/>
          </a:prstGeom>
          <a:solidFill>
            <a:srgbClr val="FF9F5D"/>
          </a:solidFill>
        </p:spPr>
        <p:txBody>
          <a:bodyPr wrap="square" rtlCol="0">
            <a:spAutoFit/>
          </a:bodyPr>
          <a:lstStyle/>
          <a:p>
            <a:r>
              <a:rPr lang="ja-JP" altLang="en-US" sz="1050" dirty="0">
                <a:solidFill>
                  <a:prstClr val="black"/>
                </a:solidFill>
              </a:rPr>
              <a:t>④専門的知識</a:t>
            </a:r>
          </a:p>
        </p:txBody>
      </p:sp>
    </p:spTree>
    <p:extLst>
      <p:ext uri="{BB962C8B-B14F-4D97-AF65-F5344CB8AC3E}">
        <p14:creationId xmlns:p14="http://schemas.microsoft.com/office/powerpoint/2010/main" val="41184183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500EDD1-D14D-42EE-A205-36C64C46FC4A}"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22547238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0554254-F58F-42D3-863E-76EBCC3B9443}"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27550499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E444C75-4C30-4EDE-9C48-0052409D6584}"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8" name="テキスト ボックス 7"/>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1449573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A3C2480D-D164-4AEC-AF1A-FE6285A06ABA}"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7" name="テキスト ボックス 6"/>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10707493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6C1007F-382D-460A-AD29-DC1F7357F9BA}"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8" name="テキスト ボックス 7"/>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175886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81419AB-7CE5-4767-B445-0AB8D6122579}"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3783041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458F97A-6C92-4A87-A102-4016B2F5ECA6}" type="datetime1">
              <a:rPr kumimoji="1" lang="ja-JP" altLang="en-US" smtClean="0"/>
              <a:t>2018/11/26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1555479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C8A76C3-7349-4995-823F-543D8F899C0A}" type="datetime1">
              <a:rPr kumimoji="1" lang="ja-JP" altLang="en-US" smtClean="0"/>
              <a:t>2018/11/26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11" name="テキスト ボックス 10"/>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1481030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BF8ADBD-1CC4-4D92-99F1-7FE67049FB4C}" type="datetime1">
              <a:rPr kumimoji="1" lang="ja-JP" altLang="en-US" smtClean="0"/>
              <a:t>2018/11/26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7" name="テキスト ボックス 6"/>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1579349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E9D76C1-BA90-4133-A9FA-BF37A4998DD2}" type="datetime1">
              <a:rPr kumimoji="1" lang="ja-JP" altLang="en-US" smtClean="0"/>
              <a:t>2018/11/26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6" name="テキスト ボックス 5"/>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2160652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BAFE842-0A00-47C1-B323-C8D9A1126140}" type="datetime1">
              <a:rPr kumimoji="1" lang="ja-JP" altLang="en-US" smtClean="0"/>
              <a:t>2018/11/26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165741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4DDA484-71D8-4E9A-8582-8E6F04F397D8}" type="datetime1">
              <a:rPr kumimoji="1" lang="ja-JP" altLang="en-US" smtClean="0"/>
              <a:t>2018/11/26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134802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AB611230-A70A-4102-A5C6-8BE879078907}"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7" name="テキスト ボックス 6"/>
          <p:cNvSpPr txBox="1"/>
          <p:nvPr userDrawn="1"/>
        </p:nvSpPr>
        <p:spPr>
          <a:xfrm>
            <a:off x="0" y="0"/>
            <a:ext cx="2267744" cy="253916"/>
          </a:xfrm>
          <a:prstGeom prst="rect">
            <a:avLst/>
          </a:prstGeom>
          <a:ln>
            <a:solidFill>
              <a:schemeClr val="accent4">
                <a:lumMod val="40000"/>
                <a:lumOff val="6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l"/>
            <a:r>
              <a:rPr kumimoji="1" lang="en-US" altLang="ja-JP" sz="1050" dirty="0"/>
              <a:t>【</a:t>
            </a:r>
            <a:r>
              <a:rPr kumimoji="1" lang="ja-JP" altLang="en-US" sz="1050" dirty="0"/>
              <a:t>共通項目</a:t>
            </a:r>
            <a:r>
              <a:rPr kumimoji="1" lang="en-US" altLang="ja-JP" sz="1050" dirty="0"/>
              <a:t>】</a:t>
            </a:r>
            <a:endParaRPr kumimoji="1" lang="ja-JP" altLang="en-US" sz="1050" dirty="0"/>
          </a:p>
        </p:txBody>
      </p:sp>
    </p:spTree>
    <p:extLst>
      <p:ext uri="{BB962C8B-B14F-4D97-AF65-F5344CB8AC3E}">
        <p14:creationId xmlns:p14="http://schemas.microsoft.com/office/powerpoint/2010/main" val="361590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1FB3271-F574-4C5D-BFFC-B389F69552CC}"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8" name="テキスト ボックス 7"/>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3752674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8FD6D15-8E39-4DF6-8ACB-D982F9866CBE}"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8" name="テキスト ボックス 7"/>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1061742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E516BBC-C223-4553-B3BC-BB2DBC78614D}"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a:xfrm>
            <a:off x="6588224" y="6381328"/>
            <a:ext cx="2133600" cy="365125"/>
          </a:xfrm>
        </p:spPr>
        <p:txBody>
          <a:bodyPr/>
          <a:lstStyle/>
          <a:p>
            <a:fld id="{52885D5F-1D73-4CD8-8BE9-6FDEEE1081D8}" type="slidenum">
              <a:rPr kumimoji="1" lang="ja-JP" altLang="en-US" smtClean="0"/>
              <a:t>‹#›</a:t>
            </a:fld>
            <a:endParaRPr kumimoji="1" lang="ja-JP" altLang="en-US" dirty="0"/>
          </a:p>
        </p:txBody>
      </p:sp>
    </p:spTree>
    <p:extLst>
      <p:ext uri="{BB962C8B-B14F-4D97-AF65-F5344CB8AC3E}">
        <p14:creationId xmlns:p14="http://schemas.microsoft.com/office/powerpoint/2010/main" val="1782323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9705C30E-1ABF-45AB-A4D0-AEC10F02C944}"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7" name="テキスト ボックス 6"/>
          <p:cNvSpPr txBox="1"/>
          <p:nvPr userDrawn="1"/>
        </p:nvSpPr>
        <p:spPr>
          <a:xfrm>
            <a:off x="0" y="0"/>
            <a:ext cx="1133872" cy="253916"/>
          </a:xfrm>
          <a:prstGeom prst="rect">
            <a:avLst/>
          </a:prstGeom>
          <a:solidFill>
            <a:srgbClr val="FF0000">
              <a:alpha val="70000"/>
            </a:srgbClr>
          </a:solidFill>
        </p:spPr>
        <p:txBody>
          <a:bodyPr wrap="square" rtlCol="0">
            <a:spAutoFit/>
          </a:bodyPr>
          <a:lstStyle/>
          <a:p>
            <a:pPr algn="l"/>
            <a:r>
              <a:rPr lang="ja-JP" altLang="en-US" sz="1050" dirty="0"/>
              <a:t>②資質と倫理</a:t>
            </a:r>
            <a:endParaRPr kumimoji="1" lang="ja-JP" altLang="en-US" sz="1050" dirty="0"/>
          </a:p>
        </p:txBody>
      </p:sp>
    </p:spTree>
    <p:extLst>
      <p:ext uri="{BB962C8B-B14F-4D97-AF65-F5344CB8AC3E}">
        <p14:creationId xmlns:p14="http://schemas.microsoft.com/office/powerpoint/2010/main" val="3204853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A567332-13DC-4C66-9855-C340551F3389}"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3572735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EAE1593-A5F0-48DC-88BF-1E1850CDCFBB}" type="datetime1">
              <a:rPr kumimoji="1" lang="ja-JP" altLang="en-US" smtClean="0"/>
              <a:t>2018/11/26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3261313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7419EEF-B2E4-45C4-B6C2-14C6FA4D2650}" type="datetime1">
              <a:rPr kumimoji="1" lang="ja-JP" altLang="en-US" smtClean="0"/>
              <a:t>2018/11/26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11" name="テキスト ボックス 10"/>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9098237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4F502E2-D315-4766-8E4C-930D5691EAD7}" type="datetime1">
              <a:rPr kumimoji="1" lang="ja-JP" altLang="en-US" smtClean="0"/>
              <a:t>2018/11/26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7" name="テキスト ボックス 6"/>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1875225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85D0F3C-34FD-477A-B5BE-1FB052FDF8BB}" type="datetime1">
              <a:rPr kumimoji="1" lang="ja-JP" altLang="en-US" smtClean="0"/>
              <a:t>2018/11/26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6" name="テキスト ボックス 5"/>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4762795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9B2DCDC-EB3F-4437-9D0A-75E3DA05F1A7}" type="datetime1">
              <a:rPr kumimoji="1" lang="ja-JP" altLang="en-US" smtClean="0"/>
              <a:t>2018/11/26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3072465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FF6239D-B536-4EEA-8250-8B0FF2DDC20F}" type="datetime1">
              <a:rPr kumimoji="1" lang="ja-JP" altLang="en-US" smtClean="0"/>
              <a:t>2018/11/26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Tree>
    <p:extLst>
      <p:ext uri="{BB962C8B-B14F-4D97-AF65-F5344CB8AC3E}">
        <p14:creationId xmlns:p14="http://schemas.microsoft.com/office/powerpoint/2010/main" val="3682611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6ACC72C-6EE9-4AB3-ADDA-6952F18C7896}" type="datetime1">
              <a:rPr kumimoji="1" lang="ja-JP" altLang="en-US" smtClean="0"/>
              <a:t>2018/11/26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4173656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5F60B66-936B-48EC-BC1A-5B3F75AEB168}"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8" name="テキスト ボックス 7"/>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952714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9056678-5B07-4E75-BF97-C4901BF34F6C}"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8" name="テキスト ボックス 7"/>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757952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8D9C339-89A7-4697-9672-95AA70C93F69}"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a:xfrm>
            <a:off x="6588224" y="6381328"/>
            <a:ext cx="2133600" cy="365125"/>
          </a:xfrm>
        </p:spPr>
        <p:txBody>
          <a:bodyPr/>
          <a:lstStyle/>
          <a:p>
            <a:fld id="{52885D5F-1D73-4CD8-8BE9-6FDEEE1081D8}" type="slidenum">
              <a:rPr kumimoji="1" lang="ja-JP" altLang="en-US" smtClean="0"/>
              <a:t>‹#›</a:t>
            </a:fld>
            <a:endParaRPr kumimoji="1" lang="ja-JP" altLang="en-US" dirty="0"/>
          </a:p>
        </p:txBody>
      </p:sp>
    </p:spTree>
    <p:extLst>
      <p:ext uri="{BB962C8B-B14F-4D97-AF65-F5344CB8AC3E}">
        <p14:creationId xmlns:p14="http://schemas.microsoft.com/office/powerpoint/2010/main" val="3488214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C8D99411-CE9E-4883-9217-A0AF925093D8}"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7" name="テキスト ボックス 6"/>
          <p:cNvSpPr txBox="1"/>
          <p:nvPr userDrawn="1"/>
        </p:nvSpPr>
        <p:spPr>
          <a:xfrm>
            <a:off x="0" y="0"/>
            <a:ext cx="1475656" cy="253916"/>
          </a:xfrm>
          <a:prstGeom prst="rect">
            <a:avLst/>
          </a:prstGeom>
          <a:solidFill>
            <a:srgbClr val="FF99CC">
              <a:alpha val="70000"/>
            </a:srgbClr>
          </a:solidFill>
        </p:spPr>
        <p:txBody>
          <a:bodyPr wrap="square" rtlCol="0">
            <a:spAutoFit/>
          </a:bodyPr>
          <a:lstStyle/>
          <a:p>
            <a:pPr algn="l"/>
            <a:r>
              <a:rPr kumimoji="1" lang="ja-JP" altLang="en-US" sz="1050" dirty="0"/>
              <a:t>③子どもの権利擁護</a:t>
            </a:r>
          </a:p>
        </p:txBody>
      </p:sp>
    </p:spTree>
    <p:extLst>
      <p:ext uri="{BB962C8B-B14F-4D97-AF65-F5344CB8AC3E}">
        <p14:creationId xmlns:p14="http://schemas.microsoft.com/office/powerpoint/2010/main" val="2642808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089ABD0-C40E-486B-A448-65AA60E9ECD1}"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24550170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6355FED-316E-42EF-9C7E-EC54A3DD17E8}" type="datetime1">
              <a:rPr kumimoji="1" lang="ja-JP" altLang="en-US" smtClean="0"/>
              <a:t>2018/11/26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39630518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C159085-BCF8-46A9-88C0-BB1F73662093}" type="datetime1">
              <a:rPr kumimoji="1" lang="ja-JP" altLang="en-US" smtClean="0"/>
              <a:t>2018/11/26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11" name="テキスト ボックス 10"/>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28465744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015B914-E9A4-4096-BD24-9165FCFB4575}" type="datetime1">
              <a:rPr kumimoji="1" lang="ja-JP" altLang="en-US" smtClean="0"/>
              <a:t>2018/11/26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7" name="テキスト ボックス 6"/>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38716731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63FC12B-0B08-413A-90A9-A6FB44F9C9AE}" type="datetime1">
              <a:rPr kumimoji="1" lang="ja-JP" altLang="en-US" smtClean="0"/>
              <a:t>2018/11/26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6" name="テキスト ボックス 5"/>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4227544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F2166EF-83F3-4D36-9986-6310EA28CEF0}" type="datetime1">
              <a:rPr kumimoji="1" lang="ja-JP" altLang="en-US" smtClean="0"/>
              <a:t>2018/11/26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Tree>
    <p:extLst>
      <p:ext uri="{BB962C8B-B14F-4D97-AF65-F5344CB8AC3E}">
        <p14:creationId xmlns:p14="http://schemas.microsoft.com/office/powerpoint/2010/main" val="8532239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2CF5770-3039-4749-A83F-1757EF81362A}" type="datetime1">
              <a:rPr kumimoji="1" lang="ja-JP" altLang="en-US" smtClean="0"/>
              <a:t>2018/11/26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22998376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3E8D438-B64D-4E9E-8194-E17FAAE8C0BD}" type="datetime1">
              <a:rPr kumimoji="1" lang="ja-JP" altLang="en-US" smtClean="0"/>
              <a:t>2018/11/26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12117556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8096D09-75B5-41F2-A2CB-FB2A36EBDA04}"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8" name="テキスト ボックス 7"/>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22539270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010789B-5DC7-4192-BF3F-9E9AD23F4CDB}"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
        <p:nvSpPr>
          <p:cNvPr id="8" name="テキスト ボックス 7"/>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pPr algn="l"/>
            <a:r>
              <a:rPr lang="ja-JP" altLang="en-US" sz="1050" dirty="0"/>
              <a:t>①育ち育てること（人材育成の基盤）</a:t>
            </a:r>
            <a:endParaRPr kumimoji="1" lang="ja-JP" altLang="en-US" sz="1050" dirty="0"/>
          </a:p>
        </p:txBody>
      </p:sp>
    </p:spTree>
    <p:extLst>
      <p:ext uri="{BB962C8B-B14F-4D97-AF65-F5344CB8AC3E}">
        <p14:creationId xmlns:p14="http://schemas.microsoft.com/office/powerpoint/2010/main" val="893691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AB77C48-7A96-435B-8E6A-1B87F6936FC9}"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6588224" y="6381328"/>
            <a:ext cx="2133600" cy="365125"/>
          </a:xfrm>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49895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8B50BFAC-1BA4-45AA-892B-5BE7F3BDEC30}"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7" name="テキスト ボックス 6"/>
          <p:cNvSpPr txBox="1"/>
          <p:nvPr userDrawn="1"/>
        </p:nvSpPr>
        <p:spPr>
          <a:xfrm>
            <a:off x="0" y="0"/>
            <a:ext cx="2267744" cy="253916"/>
          </a:xfrm>
          <a:prstGeom prst="rect">
            <a:avLst/>
          </a:prstGeom>
          <a:solidFill>
            <a:srgbClr val="FF9F5D"/>
          </a:solidFill>
        </p:spPr>
        <p:txBody>
          <a:bodyPr wrap="square" rtlCol="0">
            <a:spAutoFit/>
          </a:bodyPr>
          <a:lstStyle/>
          <a:p>
            <a:r>
              <a:rPr lang="ja-JP" altLang="en-US" sz="1050" dirty="0">
                <a:solidFill>
                  <a:prstClr val="black"/>
                </a:solidFill>
              </a:rPr>
              <a:t>④専門的知識</a:t>
            </a:r>
          </a:p>
        </p:txBody>
      </p:sp>
    </p:spTree>
    <p:extLst>
      <p:ext uri="{BB962C8B-B14F-4D97-AF65-F5344CB8AC3E}">
        <p14:creationId xmlns:p14="http://schemas.microsoft.com/office/powerpoint/2010/main" val="22067836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A4EF015-0F1B-4E8F-B848-708BD775D027}"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0" name="テキスト ボックス 9"/>
          <p:cNvSpPr txBox="1"/>
          <p:nvPr userDrawn="1"/>
        </p:nvSpPr>
        <p:spPr>
          <a:xfrm>
            <a:off x="0" y="0"/>
            <a:ext cx="2267744" cy="253916"/>
          </a:xfrm>
          <a:prstGeom prst="rect">
            <a:avLst/>
          </a:prstGeom>
          <a:solidFill>
            <a:srgbClr val="FF9F5D"/>
          </a:solidFill>
        </p:spPr>
        <p:txBody>
          <a:bodyPr wrap="square" rtlCol="0">
            <a:spAutoFit/>
          </a:bodyPr>
          <a:lstStyle/>
          <a:p>
            <a:pPr algn="l"/>
            <a:r>
              <a:rPr kumimoji="1" lang="ja-JP" altLang="en-US" sz="1050" dirty="0"/>
              <a:t>④専門的知識</a:t>
            </a:r>
          </a:p>
        </p:txBody>
      </p:sp>
    </p:spTree>
    <p:extLst>
      <p:ext uri="{BB962C8B-B14F-4D97-AF65-F5344CB8AC3E}">
        <p14:creationId xmlns:p14="http://schemas.microsoft.com/office/powerpoint/2010/main" val="16338508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8CF7145-DCEC-49AC-AE0F-BB5A251BE70B}"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0" name="テキスト ボックス 9"/>
          <p:cNvSpPr txBox="1"/>
          <p:nvPr userDrawn="1"/>
        </p:nvSpPr>
        <p:spPr>
          <a:xfrm>
            <a:off x="0" y="0"/>
            <a:ext cx="2267744" cy="253916"/>
          </a:xfrm>
          <a:prstGeom prst="rect">
            <a:avLst/>
          </a:prstGeom>
          <a:solidFill>
            <a:srgbClr val="FF9F5D"/>
          </a:solidFill>
        </p:spPr>
        <p:txBody>
          <a:bodyPr wrap="square" rtlCol="0">
            <a:spAutoFit/>
          </a:bodyPr>
          <a:lstStyle/>
          <a:p>
            <a:pPr algn="l"/>
            <a:r>
              <a:rPr kumimoji="1" lang="ja-JP" altLang="en-US" sz="1050" dirty="0"/>
              <a:t>④専門的知識</a:t>
            </a:r>
          </a:p>
        </p:txBody>
      </p:sp>
    </p:spTree>
    <p:extLst>
      <p:ext uri="{BB962C8B-B14F-4D97-AF65-F5344CB8AC3E}">
        <p14:creationId xmlns:p14="http://schemas.microsoft.com/office/powerpoint/2010/main" val="3245390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8A52A92-761B-4B1B-8807-645DA8DD7AEF}"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2" name="テキスト ボックス 11"/>
          <p:cNvSpPr txBox="1"/>
          <p:nvPr userDrawn="1"/>
        </p:nvSpPr>
        <p:spPr>
          <a:xfrm>
            <a:off x="0" y="0"/>
            <a:ext cx="2267744" cy="253916"/>
          </a:xfrm>
          <a:prstGeom prst="rect">
            <a:avLst/>
          </a:prstGeom>
          <a:solidFill>
            <a:srgbClr val="FF9F5D"/>
          </a:solidFill>
        </p:spPr>
        <p:txBody>
          <a:bodyPr wrap="square" rtlCol="0">
            <a:spAutoFit/>
          </a:bodyPr>
          <a:lstStyle/>
          <a:p>
            <a:pPr algn="l"/>
            <a:r>
              <a:rPr kumimoji="1" lang="ja-JP" altLang="en-US" sz="1050" dirty="0"/>
              <a:t>④専門的知識</a:t>
            </a:r>
          </a:p>
        </p:txBody>
      </p:sp>
    </p:spTree>
    <p:extLst>
      <p:ext uri="{BB962C8B-B14F-4D97-AF65-F5344CB8AC3E}">
        <p14:creationId xmlns:p14="http://schemas.microsoft.com/office/powerpoint/2010/main" val="26766897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77EE3E3-9E5D-4AE8-A77E-FBF26F9DC1D0}"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8" name="テキスト ボックス 7"/>
          <p:cNvSpPr txBox="1"/>
          <p:nvPr userDrawn="1"/>
        </p:nvSpPr>
        <p:spPr>
          <a:xfrm>
            <a:off x="0" y="0"/>
            <a:ext cx="2267744" cy="253916"/>
          </a:xfrm>
          <a:prstGeom prst="rect">
            <a:avLst/>
          </a:prstGeom>
          <a:solidFill>
            <a:srgbClr val="FF9F5D"/>
          </a:solidFill>
        </p:spPr>
        <p:txBody>
          <a:bodyPr wrap="square" rtlCol="0">
            <a:spAutoFit/>
          </a:bodyPr>
          <a:lstStyle/>
          <a:p>
            <a:pPr algn="l"/>
            <a:r>
              <a:rPr kumimoji="1" lang="ja-JP" altLang="en-US" sz="1050" dirty="0"/>
              <a:t>④専門的知識</a:t>
            </a:r>
          </a:p>
        </p:txBody>
      </p:sp>
    </p:spTree>
    <p:extLst>
      <p:ext uri="{BB962C8B-B14F-4D97-AF65-F5344CB8AC3E}">
        <p14:creationId xmlns:p14="http://schemas.microsoft.com/office/powerpoint/2010/main" val="240968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69CF918-2093-4A3D-B518-8224246D0596}" type="datetime1">
              <a:rPr kumimoji="1" lang="ja-JP" altLang="en-US" smtClean="0"/>
              <a:t>2018/11/26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Tree>
    <p:extLst>
      <p:ext uri="{BB962C8B-B14F-4D97-AF65-F5344CB8AC3E}">
        <p14:creationId xmlns:p14="http://schemas.microsoft.com/office/powerpoint/2010/main" val="38411932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C55BF53-1679-4AFA-92A2-3DAF2C0A781F}"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8" name="テキスト ボックス 7"/>
          <p:cNvSpPr txBox="1"/>
          <p:nvPr userDrawn="1"/>
        </p:nvSpPr>
        <p:spPr>
          <a:xfrm>
            <a:off x="0" y="0"/>
            <a:ext cx="2267744" cy="253916"/>
          </a:xfrm>
          <a:prstGeom prst="rect">
            <a:avLst/>
          </a:prstGeom>
          <a:solidFill>
            <a:srgbClr val="FF9F5D"/>
          </a:solidFill>
        </p:spPr>
        <p:txBody>
          <a:bodyPr wrap="square" rtlCol="0">
            <a:spAutoFit/>
          </a:bodyPr>
          <a:lstStyle/>
          <a:p>
            <a:pPr algn="l"/>
            <a:r>
              <a:rPr kumimoji="1" lang="ja-JP" altLang="en-US" sz="1050" dirty="0"/>
              <a:t>④専門的知識</a:t>
            </a:r>
          </a:p>
        </p:txBody>
      </p:sp>
    </p:spTree>
    <p:extLst>
      <p:ext uri="{BB962C8B-B14F-4D97-AF65-F5344CB8AC3E}">
        <p14:creationId xmlns:p14="http://schemas.microsoft.com/office/powerpoint/2010/main" val="12629961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8AA86A-C57A-4741-9A11-8C7689A33C7F}"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0" name="テキスト ボックス 9"/>
          <p:cNvSpPr txBox="1"/>
          <p:nvPr userDrawn="1"/>
        </p:nvSpPr>
        <p:spPr>
          <a:xfrm>
            <a:off x="0" y="0"/>
            <a:ext cx="2267744" cy="253916"/>
          </a:xfrm>
          <a:prstGeom prst="rect">
            <a:avLst/>
          </a:prstGeom>
          <a:solidFill>
            <a:srgbClr val="FF9F5D"/>
          </a:solidFill>
        </p:spPr>
        <p:txBody>
          <a:bodyPr wrap="square" rtlCol="0">
            <a:spAutoFit/>
          </a:bodyPr>
          <a:lstStyle/>
          <a:p>
            <a:pPr algn="l"/>
            <a:r>
              <a:rPr kumimoji="1" lang="ja-JP" altLang="en-US" sz="1050" dirty="0"/>
              <a:t>④専門的知識</a:t>
            </a:r>
          </a:p>
        </p:txBody>
      </p:sp>
    </p:spTree>
    <p:extLst>
      <p:ext uri="{BB962C8B-B14F-4D97-AF65-F5344CB8AC3E}">
        <p14:creationId xmlns:p14="http://schemas.microsoft.com/office/powerpoint/2010/main" val="12385968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3619C53-5866-454E-83A2-EEEAF24626F0}"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0" name="テキスト ボックス 9"/>
          <p:cNvSpPr txBox="1"/>
          <p:nvPr userDrawn="1"/>
        </p:nvSpPr>
        <p:spPr>
          <a:xfrm>
            <a:off x="0" y="0"/>
            <a:ext cx="2267744" cy="253916"/>
          </a:xfrm>
          <a:prstGeom prst="rect">
            <a:avLst/>
          </a:prstGeom>
          <a:solidFill>
            <a:srgbClr val="FF9F5D"/>
          </a:solidFill>
        </p:spPr>
        <p:txBody>
          <a:bodyPr wrap="square" rtlCol="0">
            <a:spAutoFit/>
          </a:bodyPr>
          <a:lstStyle/>
          <a:p>
            <a:pPr algn="l"/>
            <a:r>
              <a:rPr kumimoji="1" lang="ja-JP" altLang="en-US" sz="1050" dirty="0"/>
              <a:t>④専門的知識</a:t>
            </a:r>
          </a:p>
        </p:txBody>
      </p:sp>
    </p:spTree>
    <p:extLst>
      <p:ext uri="{BB962C8B-B14F-4D97-AF65-F5344CB8AC3E}">
        <p14:creationId xmlns:p14="http://schemas.microsoft.com/office/powerpoint/2010/main" val="42736694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B1B6AD5-FD0C-46B5-AF31-BF670B346E54}"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9" name="テキスト ボックス 8"/>
          <p:cNvSpPr txBox="1"/>
          <p:nvPr userDrawn="1"/>
        </p:nvSpPr>
        <p:spPr>
          <a:xfrm>
            <a:off x="0" y="0"/>
            <a:ext cx="2267744" cy="253916"/>
          </a:xfrm>
          <a:prstGeom prst="rect">
            <a:avLst/>
          </a:prstGeom>
          <a:solidFill>
            <a:srgbClr val="FF9F5D"/>
          </a:solidFill>
        </p:spPr>
        <p:txBody>
          <a:bodyPr wrap="square" rtlCol="0">
            <a:spAutoFit/>
          </a:bodyPr>
          <a:lstStyle/>
          <a:p>
            <a:pPr algn="l"/>
            <a:r>
              <a:rPr kumimoji="1" lang="ja-JP" altLang="en-US" sz="1050" dirty="0"/>
              <a:t>④専門的知識</a:t>
            </a:r>
          </a:p>
        </p:txBody>
      </p:sp>
    </p:spTree>
    <p:extLst>
      <p:ext uri="{BB962C8B-B14F-4D97-AF65-F5344CB8AC3E}">
        <p14:creationId xmlns:p14="http://schemas.microsoft.com/office/powerpoint/2010/main" val="23506038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ACACC78-E7AB-42F3-8E6C-FAE44864B4B0}"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9" name="テキスト ボックス 8"/>
          <p:cNvSpPr txBox="1"/>
          <p:nvPr userDrawn="1"/>
        </p:nvSpPr>
        <p:spPr>
          <a:xfrm>
            <a:off x="0" y="0"/>
            <a:ext cx="2267744" cy="253916"/>
          </a:xfrm>
          <a:prstGeom prst="rect">
            <a:avLst/>
          </a:prstGeom>
          <a:solidFill>
            <a:srgbClr val="FF9F5D"/>
          </a:solidFill>
        </p:spPr>
        <p:txBody>
          <a:bodyPr wrap="square" rtlCol="0">
            <a:spAutoFit/>
          </a:bodyPr>
          <a:lstStyle/>
          <a:p>
            <a:pPr algn="l"/>
            <a:r>
              <a:rPr kumimoji="1" lang="ja-JP" altLang="en-US" sz="1050" dirty="0"/>
              <a:t>④専門的知識</a:t>
            </a:r>
          </a:p>
        </p:txBody>
      </p:sp>
    </p:spTree>
    <p:extLst>
      <p:ext uri="{BB962C8B-B14F-4D97-AF65-F5344CB8AC3E}">
        <p14:creationId xmlns:p14="http://schemas.microsoft.com/office/powerpoint/2010/main" val="41794731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526155B-E2E5-4D3C-B49A-0B61B1F902C4}"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6588224" y="6381328"/>
            <a:ext cx="2133600" cy="365125"/>
          </a:xfrm>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506548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a:xfrm>
            <a:off x="47979" y="6126163"/>
            <a:ext cx="2880320" cy="337538"/>
          </a:xfrm>
        </p:spPr>
        <p:txBody>
          <a:bodyPr/>
          <a:lstStyle/>
          <a:p>
            <a:fld id="{C2BDA42F-C739-410A-9250-96235A8A18B5}"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a:xfrm>
            <a:off x="3124200" y="6173787"/>
            <a:ext cx="2895600" cy="365125"/>
          </a:xfrm>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a:xfrm>
            <a:off x="6553200" y="6129538"/>
            <a:ext cx="2133600" cy="365125"/>
          </a:xfrm>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7" name="テキスト ボックス 6"/>
          <p:cNvSpPr txBox="1"/>
          <p:nvPr userDrawn="1"/>
        </p:nvSpPr>
        <p:spPr>
          <a:xfrm>
            <a:off x="0" y="0"/>
            <a:ext cx="2267744" cy="253916"/>
          </a:xfrm>
          <a:prstGeom prst="rect">
            <a:avLst/>
          </a:prstGeom>
          <a:solidFill>
            <a:schemeClr val="accent6">
              <a:lumMod val="60000"/>
              <a:lumOff val="40000"/>
            </a:schemeClr>
          </a:solidFill>
        </p:spPr>
        <p:txBody>
          <a:bodyPr wrap="square" rtlCol="0">
            <a:spAutoFit/>
          </a:bodyPr>
          <a:lstStyle/>
          <a:p>
            <a:r>
              <a:rPr lang="ja-JP" altLang="en-US" sz="1050" dirty="0">
                <a:solidFill>
                  <a:prstClr val="black"/>
                </a:solidFill>
              </a:rPr>
              <a:t>⑤専門的な養育技術</a:t>
            </a:r>
          </a:p>
        </p:txBody>
      </p:sp>
    </p:spTree>
    <p:extLst>
      <p:ext uri="{BB962C8B-B14F-4D97-AF65-F5344CB8AC3E}">
        <p14:creationId xmlns:p14="http://schemas.microsoft.com/office/powerpoint/2010/main" val="344424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6F17804-644C-4995-87B7-5C66C10C6A48}"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9" name="テキスト ボックス 8"/>
          <p:cNvSpPr txBox="1"/>
          <p:nvPr userDrawn="1"/>
        </p:nvSpPr>
        <p:spPr>
          <a:xfrm>
            <a:off x="0" y="0"/>
            <a:ext cx="2267744" cy="253916"/>
          </a:xfrm>
          <a:prstGeom prst="rect">
            <a:avLst/>
          </a:prstGeom>
          <a:solidFill>
            <a:schemeClr val="accent6">
              <a:lumMod val="60000"/>
              <a:lumOff val="40000"/>
            </a:schemeClr>
          </a:solidFill>
        </p:spPr>
        <p:txBody>
          <a:bodyPr wrap="square" rtlCol="0">
            <a:spAutoFit/>
          </a:bodyPr>
          <a:lstStyle/>
          <a:p>
            <a:r>
              <a:rPr lang="ja-JP" altLang="en-US" sz="1050" dirty="0">
                <a:solidFill>
                  <a:prstClr val="black"/>
                </a:solidFill>
              </a:rPr>
              <a:t>⑤専門的な養育技術</a:t>
            </a:r>
          </a:p>
        </p:txBody>
      </p:sp>
    </p:spTree>
    <p:extLst>
      <p:ext uri="{BB962C8B-B14F-4D97-AF65-F5344CB8AC3E}">
        <p14:creationId xmlns:p14="http://schemas.microsoft.com/office/powerpoint/2010/main" val="28197179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日付プレースホルダー 4"/>
          <p:cNvSpPr>
            <a:spLocks noGrp="1"/>
          </p:cNvSpPr>
          <p:nvPr>
            <p:ph type="dt" sz="half" idx="10"/>
          </p:nvPr>
        </p:nvSpPr>
        <p:spPr/>
        <p:txBody>
          <a:bodyPr/>
          <a:lstStyle/>
          <a:p>
            <a:fld id="{D86A2FA1-2632-47B6-8BA7-7D2B93D3A1E1}"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9" name="テキスト ボックス 8"/>
          <p:cNvSpPr txBox="1"/>
          <p:nvPr userDrawn="1"/>
        </p:nvSpPr>
        <p:spPr>
          <a:xfrm>
            <a:off x="0" y="0"/>
            <a:ext cx="2267744" cy="253916"/>
          </a:xfrm>
          <a:prstGeom prst="rect">
            <a:avLst/>
          </a:prstGeom>
          <a:solidFill>
            <a:schemeClr val="accent6">
              <a:lumMod val="60000"/>
              <a:lumOff val="40000"/>
            </a:schemeClr>
          </a:solidFill>
        </p:spPr>
        <p:txBody>
          <a:bodyPr wrap="square" rtlCol="0">
            <a:spAutoFit/>
          </a:bodyPr>
          <a:lstStyle/>
          <a:p>
            <a:r>
              <a:rPr lang="ja-JP" altLang="en-US" sz="1050" dirty="0">
                <a:solidFill>
                  <a:prstClr val="black"/>
                </a:solidFill>
              </a:rPr>
              <a:t>⑤専門的な養育技術</a:t>
            </a:r>
          </a:p>
        </p:txBody>
      </p:sp>
    </p:spTree>
    <p:extLst>
      <p:ext uri="{BB962C8B-B14F-4D97-AF65-F5344CB8AC3E}">
        <p14:creationId xmlns:p14="http://schemas.microsoft.com/office/powerpoint/2010/main" val="41768866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844C4ED-BCA4-44B2-9CE0-C77BB57DA886}"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1" name="テキスト ボックス 10"/>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1490782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D342093-AA32-4A39-9C41-98648FA776BE}" type="datetime1">
              <a:rPr kumimoji="1" lang="ja-JP" altLang="en-US" smtClean="0"/>
              <a:t>2018/11/26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Tree>
    <p:extLst>
      <p:ext uri="{BB962C8B-B14F-4D97-AF65-F5344CB8AC3E}">
        <p14:creationId xmlns:p14="http://schemas.microsoft.com/office/powerpoint/2010/main" val="10641862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D1D9574-CDE8-40F3-8588-BB217582C61F}"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7" name="テキスト ボックス 6"/>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23789332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14AEA9F-F34F-4776-A95A-DC06BCBCAC59}"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6" name="テキスト ボックス 5"/>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17387534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CB262A1-68D4-4592-B052-A22A05E11DCF}"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42520340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58B974E-8226-485A-9AEF-9035498F3FC2}"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9" name="テキスト ボックス 8"/>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23363639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4E2AC77-7FC6-48D8-A4B3-B4F1E55DE411}"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8" name="テキスト ボックス 7"/>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39987547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7C11B01-2E01-4FE5-8DDF-D03327F987AA}"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
        <p:nvSpPr>
          <p:cNvPr id="8" name="テキスト ボックス 7"/>
          <p:cNvSpPr txBox="1"/>
          <p:nvPr userDrawn="1"/>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29064889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3A260DA-B66A-41B1-9096-BDB62FE54976}"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a:xfrm>
            <a:off x="6588224" y="6381328"/>
            <a:ext cx="2133600" cy="365125"/>
          </a:xfrm>
        </p:spPr>
        <p:txBody>
          <a:bodyPr/>
          <a:lstStyle/>
          <a:p>
            <a:fld id="{DAB1A043-A070-4ECB-A719-69554CE16FE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401519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日付プレースホルダー 3"/>
          <p:cNvSpPr>
            <a:spLocks noGrp="1"/>
          </p:cNvSpPr>
          <p:nvPr>
            <p:ph type="dt" sz="half" idx="10"/>
          </p:nvPr>
        </p:nvSpPr>
        <p:spPr/>
        <p:txBody>
          <a:bodyPr/>
          <a:lstStyle/>
          <a:p>
            <a:fld id="{C3B98AC0-A413-4A0A-ADF0-FED3F01506B2}"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テキスト ボックス 6"/>
          <p:cNvSpPr txBox="1"/>
          <p:nvPr/>
        </p:nvSpPr>
        <p:spPr>
          <a:xfrm>
            <a:off x="0" y="0"/>
            <a:ext cx="2267744" cy="253916"/>
          </a:xfrm>
          <a:prstGeom prst="rect">
            <a:avLst/>
          </a:prstGeom>
          <a:solidFill>
            <a:srgbClr val="FFCC00"/>
          </a:solidFill>
        </p:spPr>
        <p:txBody>
          <a:bodyPr wrap="square" rtlCol="0">
            <a:spAutoFit/>
          </a:bodyPr>
          <a:lstStyle/>
          <a:p>
            <a:r>
              <a:rPr lang="ja-JP" altLang="en-US" sz="1050" dirty="0" smtClean="0">
                <a:solidFill>
                  <a:prstClr val="black"/>
                </a:solidFill>
              </a:rPr>
              <a:t>⑥チームアプローチと小規模ケア</a:t>
            </a:r>
            <a:endParaRPr lang="ja-JP" altLang="en-US" sz="1050" dirty="0">
              <a:solidFill>
                <a:prstClr val="black"/>
              </a:solidFill>
            </a:endParaRPr>
          </a:p>
        </p:txBody>
      </p:sp>
    </p:spTree>
    <p:extLst>
      <p:ext uri="{BB962C8B-B14F-4D97-AF65-F5344CB8AC3E}">
        <p14:creationId xmlns:p14="http://schemas.microsoft.com/office/powerpoint/2010/main" val="86254868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23DED5E-0D4E-4ABE-AD8C-AC6E9E1D13A6}"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9" name="テキスト ボックス 8"/>
          <p:cNvSpPr txBox="1"/>
          <p:nvPr/>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24920754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032F305-D874-4DCC-BDE7-501ED32755B2}"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9" name="テキスト ボックス 8"/>
          <p:cNvSpPr txBox="1"/>
          <p:nvPr/>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17797993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559E444-9EEF-44E3-A964-53763DD6276C}" type="datetime1">
              <a:rPr kumimoji="1" lang="ja-JP" altLang="en-US" smtClean="0"/>
              <a:t>2018/11/26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Tree>
    <p:extLst>
      <p:ext uri="{BB962C8B-B14F-4D97-AF65-F5344CB8AC3E}">
        <p14:creationId xmlns:p14="http://schemas.microsoft.com/office/powerpoint/2010/main" val="4365330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B5465A6-8945-455F-ABAD-0489B396CAA5}"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テキスト ボックス 10"/>
          <p:cNvSpPr txBox="1"/>
          <p:nvPr/>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21329027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20AFD69-686B-4503-86A1-EA4847275DEE}"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テキスト ボックス 6"/>
          <p:cNvSpPr txBox="1"/>
          <p:nvPr/>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13853894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67E1E4C-1E57-4A37-9062-DE6C165248F5}"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テキスト ボックス 5"/>
          <p:cNvSpPr txBox="1"/>
          <p:nvPr/>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34056817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4CC242B-1880-4BC4-AF6C-8FF1D6904822}"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9" name="テキスト ボックス 8"/>
          <p:cNvSpPr txBox="1"/>
          <p:nvPr/>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26817285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dirty="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7D7BCBD-C45A-48C5-B8D3-7E84273EAFC4}"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9" name="テキスト ボックス 8"/>
          <p:cNvSpPr txBox="1"/>
          <p:nvPr/>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17788955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C4A02E4-6459-494C-820C-F2CCCC29F1B8}"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8" name="テキスト ボックス 7"/>
          <p:cNvSpPr txBox="1"/>
          <p:nvPr/>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14936097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DA56187-7713-45EE-A134-4F6C295D7AE2}"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8" name="テキスト ボックス 7"/>
          <p:cNvSpPr txBox="1"/>
          <p:nvPr/>
        </p:nvSpPr>
        <p:spPr>
          <a:xfrm>
            <a:off x="0" y="0"/>
            <a:ext cx="2267744" cy="253916"/>
          </a:xfrm>
          <a:prstGeom prst="rect">
            <a:avLst/>
          </a:prstGeom>
          <a:solidFill>
            <a:schemeClr val="accent4">
              <a:lumMod val="40000"/>
              <a:lumOff val="60000"/>
            </a:schemeClr>
          </a:solidFill>
        </p:spPr>
        <p:txBody>
          <a:bodyPr wrap="square" rtlCol="0">
            <a:spAutoFit/>
          </a:bodyPr>
          <a:lstStyle/>
          <a:p>
            <a:r>
              <a:rPr lang="ja-JP" altLang="en-US" sz="1050" dirty="0">
                <a:solidFill>
                  <a:prstClr val="black"/>
                </a:solidFill>
              </a:rPr>
              <a:t>①育ち育てること（人材育成の基盤）</a:t>
            </a:r>
          </a:p>
        </p:txBody>
      </p:sp>
    </p:spTree>
    <p:extLst>
      <p:ext uri="{BB962C8B-B14F-4D97-AF65-F5344CB8AC3E}">
        <p14:creationId xmlns:p14="http://schemas.microsoft.com/office/powerpoint/2010/main" val="34914010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434E338-84CA-4CBB-B178-02711195EE33}"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a:xfrm>
            <a:off x="6588224" y="6381328"/>
            <a:ext cx="2133600" cy="365125"/>
          </a:xfrm>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274411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8339A423-57E0-4F16-8B09-866BD5FA93F7}"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テキスト ボックス 6"/>
          <p:cNvSpPr txBox="1"/>
          <p:nvPr userDrawn="1"/>
        </p:nvSpPr>
        <p:spPr>
          <a:xfrm>
            <a:off x="0" y="0"/>
            <a:ext cx="2267744" cy="253916"/>
          </a:xfrm>
          <a:prstGeom prst="rect">
            <a:avLst/>
          </a:prstGeom>
          <a:solidFill>
            <a:srgbClr val="00B050"/>
          </a:solidFill>
        </p:spPr>
        <p:txBody>
          <a:bodyPr wrap="square" rtlCol="0">
            <a:spAutoFit/>
          </a:bodyPr>
          <a:lstStyle/>
          <a:p>
            <a:r>
              <a:rPr lang="ja-JP" altLang="en-US" sz="1050" dirty="0">
                <a:solidFill>
                  <a:prstClr val="black"/>
                </a:solidFill>
              </a:rPr>
              <a:t>⑦保護者支援</a:t>
            </a:r>
          </a:p>
        </p:txBody>
      </p:sp>
    </p:spTree>
    <p:extLst>
      <p:ext uri="{BB962C8B-B14F-4D97-AF65-F5344CB8AC3E}">
        <p14:creationId xmlns:p14="http://schemas.microsoft.com/office/powerpoint/2010/main" val="37380936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39FAAEE-805E-4B01-8512-88136402EC1B}"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9" name="テキスト ボックス 8"/>
          <p:cNvSpPr txBox="1"/>
          <p:nvPr userDrawn="1"/>
        </p:nvSpPr>
        <p:spPr>
          <a:xfrm>
            <a:off x="0" y="0"/>
            <a:ext cx="2267744" cy="253916"/>
          </a:xfrm>
          <a:prstGeom prst="rect">
            <a:avLst/>
          </a:prstGeom>
          <a:solidFill>
            <a:srgbClr val="00B050"/>
          </a:solidFill>
        </p:spPr>
        <p:txBody>
          <a:bodyPr wrap="square" rtlCol="0">
            <a:spAutoFit/>
          </a:bodyPr>
          <a:lstStyle/>
          <a:p>
            <a:r>
              <a:rPr lang="ja-JP" altLang="en-US" sz="1050" dirty="0">
                <a:solidFill>
                  <a:prstClr val="black"/>
                </a:solidFill>
              </a:rPr>
              <a:t>⑦保護者支援</a:t>
            </a:r>
          </a:p>
        </p:txBody>
      </p:sp>
    </p:spTree>
    <p:extLst>
      <p:ext uri="{BB962C8B-B14F-4D97-AF65-F5344CB8AC3E}">
        <p14:creationId xmlns:p14="http://schemas.microsoft.com/office/powerpoint/2010/main" val="2523050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DAC6F1F-A4F1-40B2-AC9B-3626B63BCDB7}" type="datetime1">
              <a:rPr kumimoji="1" lang="ja-JP" altLang="en-US" smtClean="0"/>
              <a:t>2018/11/26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Tree>
    <p:extLst>
      <p:ext uri="{BB962C8B-B14F-4D97-AF65-F5344CB8AC3E}">
        <p14:creationId xmlns:p14="http://schemas.microsoft.com/office/powerpoint/2010/main" val="14681016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8496B52-D80F-4EA7-B200-47B88531B7F1}"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9" name="テキスト ボックス 8"/>
          <p:cNvSpPr txBox="1"/>
          <p:nvPr userDrawn="1"/>
        </p:nvSpPr>
        <p:spPr>
          <a:xfrm>
            <a:off x="0" y="0"/>
            <a:ext cx="2267744" cy="253916"/>
          </a:xfrm>
          <a:prstGeom prst="rect">
            <a:avLst/>
          </a:prstGeom>
          <a:solidFill>
            <a:srgbClr val="00B050"/>
          </a:solidFill>
        </p:spPr>
        <p:txBody>
          <a:bodyPr wrap="square" rtlCol="0">
            <a:spAutoFit/>
          </a:bodyPr>
          <a:lstStyle/>
          <a:p>
            <a:r>
              <a:rPr lang="ja-JP" altLang="en-US" sz="1050" dirty="0">
                <a:solidFill>
                  <a:prstClr val="black"/>
                </a:solidFill>
              </a:rPr>
              <a:t>⑦保護者支援</a:t>
            </a:r>
          </a:p>
        </p:txBody>
      </p:sp>
    </p:spTree>
    <p:extLst>
      <p:ext uri="{BB962C8B-B14F-4D97-AF65-F5344CB8AC3E}">
        <p14:creationId xmlns:p14="http://schemas.microsoft.com/office/powerpoint/2010/main" val="26498366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AD0841E-1787-4716-B782-AFC36BFF90FA}"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1" name="テキスト ボックス 10"/>
          <p:cNvSpPr txBox="1"/>
          <p:nvPr userDrawn="1"/>
        </p:nvSpPr>
        <p:spPr>
          <a:xfrm>
            <a:off x="0" y="0"/>
            <a:ext cx="2267744" cy="253916"/>
          </a:xfrm>
          <a:prstGeom prst="rect">
            <a:avLst/>
          </a:prstGeom>
          <a:solidFill>
            <a:srgbClr val="00B050"/>
          </a:solidFill>
        </p:spPr>
        <p:txBody>
          <a:bodyPr wrap="square" rtlCol="0">
            <a:spAutoFit/>
          </a:bodyPr>
          <a:lstStyle/>
          <a:p>
            <a:r>
              <a:rPr lang="ja-JP" altLang="en-US" sz="1050" dirty="0">
                <a:solidFill>
                  <a:prstClr val="black"/>
                </a:solidFill>
              </a:rPr>
              <a:t>⑦保護者支援</a:t>
            </a:r>
          </a:p>
        </p:txBody>
      </p:sp>
    </p:spTree>
    <p:extLst>
      <p:ext uri="{BB962C8B-B14F-4D97-AF65-F5344CB8AC3E}">
        <p14:creationId xmlns:p14="http://schemas.microsoft.com/office/powerpoint/2010/main" val="23844016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30E6AF1-6F2D-4B66-A3F3-354D413033CC}"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テキスト ボックス 6"/>
          <p:cNvSpPr txBox="1"/>
          <p:nvPr userDrawn="1"/>
        </p:nvSpPr>
        <p:spPr>
          <a:xfrm>
            <a:off x="0" y="0"/>
            <a:ext cx="2267744" cy="253916"/>
          </a:xfrm>
          <a:prstGeom prst="rect">
            <a:avLst/>
          </a:prstGeom>
          <a:solidFill>
            <a:srgbClr val="00B050"/>
          </a:solidFill>
        </p:spPr>
        <p:txBody>
          <a:bodyPr wrap="square" rtlCol="0">
            <a:spAutoFit/>
          </a:bodyPr>
          <a:lstStyle/>
          <a:p>
            <a:r>
              <a:rPr lang="ja-JP" altLang="en-US" sz="1050" dirty="0">
                <a:solidFill>
                  <a:prstClr val="black"/>
                </a:solidFill>
              </a:rPr>
              <a:t>⑦保護者支援</a:t>
            </a:r>
          </a:p>
        </p:txBody>
      </p:sp>
    </p:spTree>
    <p:extLst>
      <p:ext uri="{BB962C8B-B14F-4D97-AF65-F5344CB8AC3E}">
        <p14:creationId xmlns:p14="http://schemas.microsoft.com/office/powerpoint/2010/main" val="24698831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D4A6254-3727-4771-842B-8F9D6C3230FB}"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テキスト ボックス 5"/>
          <p:cNvSpPr txBox="1"/>
          <p:nvPr userDrawn="1"/>
        </p:nvSpPr>
        <p:spPr>
          <a:xfrm>
            <a:off x="0" y="0"/>
            <a:ext cx="2267744" cy="253916"/>
          </a:xfrm>
          <a:prstGeom prst="rect">
            <a:avLst/>
          </a:prstGeom>
          <a:solidFill>
            <a:srgbClr val="00B050"/>
          </a:solidFill>
        </p:spPr>
        <p:txBody>
          <a:bodyPr wrap="square" rtlCol="0">
            <a:spAutoFit/>
          </a:bodyPr>
          <a:lstStyle/>
          <a:p>
            <a:r>
              <a:rPr lang="ja-JP" altLang="en-US" sz="1050" dirty="0">
                <a:solidFill>
                  <a:prstClr val="black"/>
                </a:solidFill>
              </a:rPr>
              <a:t>⑦保護者支援</a:t>
            </a:r>
          </a:p>
        </p:txBody>
      </p:sp>
    </p:spTree>
    <p:extLst>
      <p:ext uri="{BB962C8B-B14F-4D97-AF65-F5344CB8AC3E}">
        <p14:creationId xmlns:p14="http://schemas.microsoft.com/office/powerpoint/2010/main" val="21368350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4596451-A29A-4B84-B681-55A3FE4CAC08}"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9" name="テキスト ボックス 8"/>
          <p:cNvSpPr txBox="1"/>
          <p:nvPr userDrawn="1"/>
        </p:nvSpPr>
        <p:spPr>
          <a:xfrm>
            <a:off x="0" y="0"/>
            <a:ext cx="2267744" cy="253916"/>
          </a:xfrm>
          <a:prstGeom prst="rect">
            <a:avLst/>
          </a:prstGeom>
          <a:solidFill>
            <a:srgbClr val="00B050"/>
          </a:solidFill>
        </p:spPr>
        <p:txBody>
          <a:bodyPr wrap="square" rtlCol="0">
            <a:spAutoFit/>
          </a:bodyPr>
          <a:lstStyle/>
          <a:p>
            <a:r>
              <a:rPr lang="ja-JP" altLang="en-US" sz="1050" dirty="0">
                <a:solidFill>
                  <a:prstClr val="black"/>
                </a:solidFill>
              </a:rPr>
              <a:t>⑦保護者支援</a:t>
            </a:r>
          </a:p>
        </p:txBody>
      </p:sp>
    </p:spTree>
    <p:extLst>
      <p:ext uri="{BB962C8B-B14F-4D97-AF65-F5344CB8AC3E}">
        <p14:creationId xmlns:p14="http://schemas.microsoft.com/office/powerpoint/2010/main" val="19414221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480156A-953A-485D-9562-E33BC9B636B5}"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9" name="テキスト ボックス 8"/>
          <p:cNvSpPr txBox="1"/>
          <p:nvPr userDrawn="1"/>
        </p:nvSpPr>
        <p:spPr>
          <a:xfrm>
            <a:off x="0" y="0"/>
            <a:ext cx="2267744" cy="253916"/>
          </a:xfrm>
          <a:prstGeom prst="rect">
            <a:avLst/>
          </a:prstGeom>
          <a:solidFill>
            <a:srgbClr val="00B050"/>
          </a:solidFill>
        </p:spPr>
        <p:txBody>
          <a:bodyPr wrap="square" rtlCol="0">
            <a:spAutoFit/>
          </a:bodyPr>
          <a:lstStyle/>
          <a:p>
            <a:r>
              <a:rPr lang="ja-JP" altLang="en-US" sz="1050" dirty="0">
                <a:solidFill>
                  <a:prstClr val="black"/>
                </a:solidFill>
              </a:rPr>
              <a:t>⑦保護者支援</a:t>
            </a:r>
          </a:p>
        </p:txBody>
      </p:sp>
    </p:spTree>
    <p:extLst>
      <p:ext uri="{BB962C8B-B14F-4D97-AF65-F5344CB8AC3E}">
        <p14:creationId xmlns:p14="http://schemas.microsoft.com/office/powerpoint/2010/main" val="41630994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E74C914-5426-4AAC-8983-A5BA9B967E88}"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8" name="テキスト ボックス 7"/>
          <p:cNvSpPr txBox="1"/>
          <p:nvPr userDrawn="1"/>
        </p:nvSpPr>
        <p:spPr>
          <a:xfrm>
            <a:off x="0" y="0"/>
            <a:ext cx="2267744" cy="253916"/>
          </a:xfrm>
          <a:prstGeom prst="rect">
            <a:avLst/>
          </a:prstGeom>
          <a:solidFill>
            <a:srgbClr val="00B050"/>
          </a:solidFill>
        </p:spPr>
        <p:txBody>
          <a:bodyPr wrap="square" rtlCol="0">
            <a:spAutoFit/>
          </a:bodyPr>
          <a:lstStyle/>
          <a:p>
            <a:r>
              <a:rPr lang="ja-JP" altLang="en-US" sz="1050" dirty="0">
                <a:solidFill>
                  <a:prstClr val="black"/>
                </a:solidFill>
              </a:rPr>
              <a:t>⑦保護者支援</a:t>
            </a:r>
          </a:p>
        </p:txBody>
      </p:sp>
    </p:spTree>
    <p:extLst>
      <p:ext uri="{BB962C8B-B14F-4D97-AF65-F5344CB8AC3E}">
        <p14:creationId xmlns:p14="http://schemas.microsoft.com/office/powerpoint/2010/main" val="20378792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00D0979-1A7F-40ED-8360-365B55E75EAC}"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8" name="テキスト ボックス 7"/>
          <p:cNvSpPr txBox="1"/>
          <p:nvPr userDrawn="1"/>
        </p:nvSpPr>
        <p:spPr>
          <a:xfrm>
            <a:off x="0" y="0"/>
            <a:ext cx="2267744" cy="253916"/>
          </a:xfrm>
          <a:prstGeom prst="rect">
            <a:avLst/>
          </a:prstGeom>
          <a:solidFill>
            <a:srgbClr val="00B050"/>
          </a:solidFill>
        </p:spPr>
        <p:txBody>
          <a:bodyPr wrap="square" rtlCol="0">
            <a:spAutoFit/>
          </a:bodyPr>
          <a:lstStyle/>
          <a:p>
            <a:r>
              <a:rPr lang="ja-JP" altLang="en-US" sz="1050" dirty="0">
                <a:solidFill>
                  <a:prstClr val="black"/>
                </a:solidFill>
              </a:rPr>
              <a:t>⑦保護者支援</a:t>
            </a:r>
          </a:p>
        </p:txBody>
      </p:sp>
    </p:spTree>
    <p:extLst>
      <p:ext uri="{BB962C8B-B14F-4D97-AF65-F5344CB8AC3E}">
        <p14:creationId xmlns:p14="http://schemas.microsoft.com/office/powerpoint/2010/main" val="10704132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98B119C-5EB8-433D-8E2A-55E4DA2F7B19}"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6588224" y="6381328"/>
            <a:ext cx="2133600" cy="365125"/>
          </a:xfrm>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960122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fld id="{BE066439-574A-4FA3-BFA6-D816B319C341}"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2448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9BE64E9-E610-49A8-87FB-F164C894A950}" type="datetime1">
              <a:rPr kumimoji="1" lang="ja-JP" altLang="en-US" smtClean="0"/>
              <a:t>2018/11/26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2885D5F-1D73-4CD8-8BE9-6FDEEE1081D8}" type="slidenum">
              <a:rPr kumimoji="1" lang="ja-JP" altLang="en-US" smtClean="0"/>
              <a:t>‹#›</a:t>
            </a:fld>
            <a:endParaRPr kumimoji="1" lang="ja-JP" altLang="en-US" dirty="0"/>
          </a:p>
        </p:txBody>
      </p:sp>
    </p:spTree>
    <p:extLst>
      <p:ext uri="{BB962C8B-B14F-4D97-AF65-F5344CB8AC3E}">
        <p14:creationId xmlns:p14="http://schemas.microsoft.com/office/powerpoint/2010/main" val="42395935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33D9CAC-DB40-418D-87D8-1E78E658B27F}"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04781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E24FF16-8D3B-4A48-A3AB-38EE0B0BF136}"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023957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3B28386-57C6-42D1-AF9A-4007F0DF9EED}"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260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C48ED3A-DF87-4D95-9B79-8D0617312AE6}"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569820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B5E374B-6C0B-4920-984A-547A1F5055BE}"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61788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72B67FC-6377-426C-9639-BB7B7BD5C685}"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76363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FC17129-DD08-4700-A94C-1C3AD8D4E5D2}"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747859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FA7F26B-085D-4A62-9EE1-3808C31D66CA}"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798058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3694B0-6C89-458A-A3A4-AF6D37C9AED6}" type="datetime1">
              <a:rPr lang="ja-JP" altLang="en-US" smtClean="0">
                <a:solidFill>
                  <a:prstClr val="black">
                    <a:tint val="75000"/>
                  </a:prstClr>
                </a:solidFill>
              </a:rPr>
              <a:t>2018/11/26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573520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5C94E0B-4BAB-43BB-BF2A-DCC69DB20D7A}"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a:xfrm>
            <a:off x="6588224" y="6381328"/>
            <a:ext cx="2133600" cy="365125"/>
          </a:xfrm>
        </p:spPr>
        <p:txBody>
          <a:body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01072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1.gif"/><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image" Target="../media/image1.gif"/><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gi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gif"/><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gi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gif"/><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gif"/><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1.gif"/><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1.gif"/><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1.gif"/><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正方形/長方形 7"/>
          <p:cNvSpPr/>
          <p:nvPr userDrawn="1"/>
        </p:nvSpPr>
        <p:spPr>
          <a:xfrm rot="16200000">
            <a:off x="4463987" y="2205372"/>
            <a:ext cx="216025" cy="9144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7504" y="6309320"/>
            <a:ext cx="2880320" cy="337538"/>
          </a:xfrm>
          <a:prstGeom prst="rect">
            <a:avLst/>
          </a:prstGeom>
        </p:spPr>
        <p:txBody>
          <a:bodyPr vert="horz" lIns="91440" tIns="45720" rIns="91440" bIns="45720" rtlCol="0" anchor="ctr"/>
          <a:lstStyle>
            <a:lvl1pPr algn="l">
              <a:defRPr sz="1200">
                <a:solidFill>
                  <a:schemeClr val="tx1">
                    <a:tint val="75000"/>
                  </a:schemeClr>
                </a:solidFill>
              </a:defRPr>
            </a:lvl1pPr>
          </a:lstStyle>
          <a:p>
            <a:fld id="{36AAEE36-B3C6-4547-BFD5-7DE19A2054C8}" type="datetime1">
              <a:rPr kumimoji="1" lang="ja-JP" altLang="en-US" smtClean="0"/>
              <a:t>2018/11/26</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85D5F-1D73-4CD8-8BE9-6FDEEE1081D8}" type="slidenum">
              <a:rPr kumimoji="1" lang="ja-JP" altLang="en-US" smtClean="0"/>
              <a:t>‹#›</a:t>
            </a:fld>
            <a:endParaRPr kumimoji="1" lang="ja-JP" altLang="en-US" dirty="0"/>
          </a:p>
        </p:txBody>
      </p:sp>
      <p:pic>
        <p:nvPicPr>
          <p:cNvPr id="7" name="図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064896" y="56081"/>
            <a:ext cx="1043608" cy="708623"/>
          </a:xfrm>
          <a:prstGeom prst="rect">
            <a:avLst/>
          </a:prstGeom>
        </p:spPr>
      </p:pic>
      <p:sp>
        <p:nvSpPr>
          <p:cNvPr id="9" name="テキスト ボックス 8"/>
          <p:cNvSpPr txBox="1"/>
          <p:nvPr userDrawn="1"/>
        </p:nvSpPr>
        <p:spPr>
          <a:xfrm>
            <a:off x="0" y="6646858"/>
            <a:ext cx="9108504" cy="253916"/>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ja-JP" altLang="en-US" sz="1050" dirty="0">
                <a:solidFill>
                  <a:schemeClr val="tx1"/>
                </a:solidFill>
              </a:rPr>
              <a:t>初任職員にむけた研修小冊子　～乳児院の養育を担うスタートをきるために～　　　　　　　　　　　　　　　　　　　　　　　　　　　　　　　　　　　　　全国乳児福祉協議会</a:t>
            </a:r>
          </a:p>
        </p:txBody>
      </p:sp>
      <p:sp>
        <p:nvSpPr>
          <p:cNvPr id="10" name="テキスト ボックス 9"/>
          <p:cNvSpPr txBox="1"/>
          <p:nvPr userDrawn="1"/>
        </p:nvSpPr>
        <p:spPr>
          <a:xfrm>
            <a:off x="0" y="0"/>
            <a:ext cx="2267744" cy="253916"/>
          </a:xfrm>
          <a:prstGeom prst="rect">
            <a:avLst/>
          </a:prstGeom>
          <a:ln>
            <a:solidFill>
              <a:schemeClr val="accent4">
                <a:lumMod val="40000"/>
                <a:lumOff val="6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l"/>
            <a:r>
              <a:rPr kumimoji="1" lang="en-US" altLang="ja-JP" sz="1050" dirty="0"/>
              <a:t>【</a:t>
            </a:r>
            <a:r>
              <a:rPr kumimoji="1" lang="ja-JP" altLang="en-US" sz="1050" dirty="0"/>
              <a:t>共通項目</a:t>
            </a:r>
            <a:r>
              <a:rPr kumimoji="1" lang="en-US" altLang="ja-JP" sz="1050" dirty="0"/>
              <a:t>】</a:t>
            </a:r>
            <a:endParaRPr kumimoji="1" lang="ja-JP" altLang="en-US" sz="1050" dirty="0"/>
          </a:p>
        </p:txBody>
      </p:sp>
    </p:spTree>
    <p:extLst>
      <p:ext uri="{BB962C8B-B14F-4D97-AF65-F5344CB8AC3E}">
        <p14:creationId xmlns:p14="http://schemas.microsoft.com/office/powerpoint/2010/main" val="13151594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正方形/長方形 7"/>
          <p:cNvSpPr/>
          <p:nvPr userDrawn="1"/>
        </p:nvSpPr>
        <p:spPr>
          <a:xfrm rot="16200000">
            <a:off x="4463987" y="2205372"/>
            <a:ext cx="216025" cy="9144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7504" y="6309320"/>
            <a:ext cx="2880320" cy="337538"/>
          </a:xfrm>
          <a:prstGeom prst="rect">
            <a:avLst/>
          </a:prstGeom>
        </p:spPr>
        <p:txBody>
          <a:bodyPr vert="horz" lIns="91440" tIns="45720" rIns="91440" bIns="45720" rtlCol="0" anchor="ctr"/>
          <a:lstStyle>
            <a:lvl1pPr algn="l">
              <a:defRPr sz="1200">
                <a:solidFill>
                  <a:schemeClr val="tx1">
                    <a:tint val="75000"/>
                  </a:schemeClr>
                </a:solidFill>
              </a:defRPr>
            </a:lvl1pPr>
          </a:lstStyle>
          <a:p>
            <a:fld id="{2F24546C-8D4A-41B1-97F6-B1BC7C1C9ED4}"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pic>
        <p:nvPicPr>
          <p:cNvPr id="7" name="図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64896" y="56081"/>
            <a:ext cx="1043608" cy="708623"/>
          </a:xfrm>
          <a:prstGeom prst="rect">
            <a:avLst/>
          </a:prstGeom>
        </p:spPr>
      </p:pic>
      <p:sp>
        <p:nvSpPr>
          <p:cNvPr id="9" name="テキスト ボックス 8"/>
          <p:cNvSpPr txBox="1"/>
          <p:nvPr userDrawn="1"/>
        </p:nvSpPr>
        <p:spPr>
          <a:xfrm>
            <a:off x="0" y="6646858"/>
            <a:ext cx="9108504" cy="253916"/>
          </a:xfrm>
          <a:prstGeom prst="rect">
            <a:avLst/>
          </a:prstGeom>
          <a:solidFill>
            <a:srgbClr val="0070C0"/>
          </a:solidFill>
        </p:spPr>
        <p:txBody>
          <a:bodyPr wrap="square" rtlCol="0">
            <a:spAutoFit/>
          </a:bodyPr>
          <a:lstStyle/>
          <a:p>
            <a:r>
              <a:rPr lang="ja-JP" altLang="en-US" sz="1050" dirty="0">
                <a:solidFill>
                  <a:prstClr val="white"/>
                </a:solidFill>
              </a:rPr>
              <a:t>初任職員にむけた研修小冊子　～乳児院の養育を担うスタートをきるために～　　　　　　　　　　　　　　　　　　　　　　　　　　　　　　　　　　　　　全国乳児福祉協議会</a:t>
            </a:r>
          </a:p>
        </p:txBody>
      </p:sp>
      <p:sp>
        <p:nvSpPr>
          <p:cNvPr id="10" name="テキスト ボックス 9"/>
          <p:cNvSpPr txBox="1"/>
          <p:nvPr userDrawn="1"/>
        </p:nvSpPr>
        <p:spPr>
          <a:xfrm>
            <a:off x="0" y="0"/>
            <a:ext cx="2267744" cy="253916"/>
          </a:xfrm>
          <a:prstGeom prst="rect">
            <a:avLst/>
          </a:prstGeom>
          <a:solidFill>
            <a:srgbClr val="0070C0"/>
          </a:solidFill>
        </p:spPr>
        <p:txBody>
          <a:bodyPr wrap="square" rtlCol="0">
            <a:spAutoFit/>
          </a:bodyPr>
          <a:lstStyle/>
          <a:p>
            <a:r>
              <a:rPr lang="ja-JP" altLang="en-US" sz="1050" dirty="0">
                <a:solidFill>
                  <a:prstClr val="black"/>
                </a:solidFill>
              </a:rPr>
              <a:t>⑨里親支援</a:t>
            </a:r>
          </a:p>
        </p:txBody>
      </p:sp>
    </p:spTree>
    <p:extLst>
      <p:ext uri="{BB962C8B-B14F-4D97-AF65-F5344CB8AC3E}">
        <p14:creationId xmlns:p14="http://schemas.microsoft.com/office/powerpoint/2010/main" val="3757212484"/>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正方形/長方形 7"/>
          <p:cNvSpPr/>
          <p:nvPr userDrawn="1"/>
        </p:nvSpPr>
        <p:spPr>
          <a:xfrm rot="16200000">
            <a:off x="4463987" y="2205372"/>
            <a:ext cx="216025" cy="9144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7504" y="6309320"/>
            <a:ext cx="2880320" cy="337538"/>
          </a:xfrm>
          <a:prstGeom prst="rect">
            <a:avLst/>
          </a:prstGeom>
        </p:spPr>
        <p:txBody>
          <a:bodyPr vert="horz" lIns="91440" tIns="45720" rIns="91440" bIns="45720" rtlCol="0" anchor="ctr"/>
          <a:lstStyle>
            <a:lvl1pPr algn="l">
              <a:defRPr sz="1200">
                <a:solidFill>
                  <a:schemeClr val="tx1">
                    <a:tint val="75000"/>
                  </a:schemeClr>
                </a:solidFill>
              </a:defRPr>
            </a:lvl1pPr>
          </a:lstStyle>
          <a:p>
            <a:fld id="{AC697DF4-70B1-4D3D-9916-F7A6ED830043}"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図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64896" y="56081"/>
            <a:ext cx="1043608" cy="708623"/>
          </a:xfrm>
          <a:prstGeom prst="rect">
            <a:avLst/>
          </a:prstGeom>
        </p:spPr>
      </p:pic>
      <p:sp>
        <p:nvSpPr>
          <p:cNvPr id="9" name="テキスト ボックス 8"/>
          <p:cNvSpPr txBox="1"/>
          <p:nvPr userDrawn="1"/>
        </p:nvSpPr>
        <p:spPr>
          <a:xfrm>
            <a:off x="0" y="6646858"/>
            <a:ext cx="9108504" cy="253916"/>
          </a:xfrm>
          <a:prstGeom prst="rect">
            <a:avLst/>
          </a:prstGeom>
          <a:solidFill>
            <a:schemeClr val="accent6">
              <a:lumMod val="75000"/>
            </a:schemeClr>
          </a:solidFill>
        </p:spPr>
        <p:txBody>
          <a:bodyPr wrap="square" rtlCol="0">
            <a:spAutoFit/>
          </a:bodyPr>
          <a:lstStyle/>
          <a:p>
            <a:r>
              <a:rPr lang="ja-JP" altLang="en-US" sz="1050" dirty="0">
                <a:solidFill>
                  <a:prstClr val="white"/>
                </a:solidFill>
              </a:rPr>
              <a:t>初任職員にむけた研修小冊子　～乳児院の養育を担うスタートをきるために～　　　　　　　　　　　　　　　　　　　　　　　　　　　　　　　　　　　　　全国乳児福祉協議会</a:t>
            </a:r>
          </a:p>
        </p:txBody>
      </p:sp>
    </p:spTree>
    <p:extLst>
      <p:ext uri="{BB962C8B-B14F-4D97-AF65-F5344CB8AC3E}">
        <p14:creationId xmlns:p14="http://schemas.microsoft.com/office/powerpoint/2010/main" val="3095187159"/>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正方形/長方形 7"/>
          <p:cNvSpPr/>
          <p:nvPr userDrawn="1"/>
        </p:nvSpPr>
        <p:spPr>
          <a:xfrm rot="16200000">
            <a:off x="4463987" y="2205372"/>
            <a:ext cx="216025" cy="9144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7504" y="6309320"/>
            <a:ext cx="2880320" cy="337538"/>
          </a:xfrm>
          <a:prstGeom prst="rect">
            <a:avLst/>
          </a:prstGeom>
        </p:spPr>
        <p:txBody>
          <a:bodyPr vert="horz" lIns="91440" tIns="45720" rIns="91440" bIns="45720" rtlCol="0" anchor="ctr"/>
          <a:lstStyle>
            <a:lvl1pPr algn="l">
              <a:defRPr sz="1200">
                <a:solidFill>
                  <a:schemeClr val="tx1">
                    <a:tint val="75000"/>
                  </a:schemeClr>
                </a:solidFill>
              </a:defRPr>
            </a:lvl1pPr>
          </a:lstStyle>
          <a:p>
            <a:fld id="{7E011FE2-BDD4-498C-9394-EA41791E8584}" type="datetime1">
              <a:rPr kumimoji="1" lang="ja-JP" altLang="en-US" smtClean="0"/>
              <a:t>2018/11/26</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85D5F-1D73-4CD8-8BE9-6FDEEE1081D8}" type="slidenum">
              <a:rPr kumimoji="1" lang="ja-JP" altLang="en-US" smtClean="0"/>
              <a:t>‹#›</a:t>
            </a:fld>
            <a:endParaRPr kumimoji="1" lang="ja-JP" altLang="en-US" dirty="0"/>
          </a:p>
        </p:txBody>
      </p:sp>
      <p:pic>
        <p:nvPicPr>
          <p:cNvPr id="7" name="図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64896" y="56081"/>
            <a:ext cx="1043608" cy="708623"/>
          </a:xfrm>
          <a:prstGeom prst="rect">
            <a:avLst/>
          </a:prstGeom>
        </p:spPr>
      </p:pic>
      <p:sp>
        <p:nvSpPr>
          <p:cNvPr id="9" name="テキスト ボックス 8"/>
          <p:cNvSpPr txBox="1"/>
          <p:nvPr userDrawn="1"/>
        </p:nvSpPr>
        <p:spPr>
          <a:xfrm>
            <a:off x="0" y="6646858"/>
            <a:ext cx="9108504" cy="253916"/>
          </a:xfrm>
          <a:prstGeom prst="rect">
            <a:avLst/>
          </a:prstGeom>
          <a:noFill/>
        </p:spPr>
        <p:txBody>
          <a:bodyPr wrap="square" rtlCol="0">
            <a:spAutoFit/>
          </a:bodyPr>
          <a:lstStyle/>
          <a:p>
            <a:r>
              <a:rPr kumimoji="1" lang="ja-JP" altLang="en-US" sz="1050" dirty="0">
                <a:solidFill>
                  <a:schemeClr val="bg1"/>
                </a:solidFill>
              </a:rPr>
              <a:t>初任職員にむけた研修小冊子　～乳児院の養育を担うスタートをきるために～　　　　　　　　　　　　　　　　　　　　　　　　　　　　　　　　　　　　　全国乳児福祉協議会</a:t>
            </a:r>
          </a:p>
        </p:txBody>
      </p:sp>
    </p:spTree>
    <p:extLst>
      <p:ext uri="{BB962C8B-B14F-4D97-AF65-F5344CB8AC3E}">
        <p14:creationId xmlns:p14="http://schemas.microsoft.com/office/powerpoint/2010/main" val="266461718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正方形/長方形 7"/>
          <p:cNvSpPr/>
          <p:nvPr userDrawn="1"/>
        </p:nvSpPr>
        <p:spPr>
          <a:xfrm rot="16200000">
            <a:off x="4463987" y="2205372"/>
            <a:ext cx="216025" cy="9144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7504" y="6309320"/>
            <a:ext cx="2880320" cy="337538"/>
          </a:xfrm>
          <a:prstGeom prst="rect">
            <a:avLst/>
          </a:prstGeom>
        </p:spPr>
        <p:txBody>
          <a:bodyPr vert="horz" lIns="91440" tIns="45720" rIns="91440" bIns="45720" rtlCol="0" anchor="ctr"/>
          <a:lstStyle>
            <a:lvl1pPr algn="l">
              <a:defRPr sz="1200">
                <a:solidFill>
                  <a:schemeClr val="tx1">
                    <a:tint val="75000"/>
                  </a:schemeClr>
                </a:solidFill>
              </a:defRPr>
            </a:lvl1pPr>
          </a:lstStyle>
          <a:p>
            <a:fld id="{432CDC5D-67CE-4C37-86CE-F579B92B3959}" type="datetime1">
              <a:rPr kumimoji="1" lang="ja-JP" altLang="en-US" smtClean="0"/>
              <a:t>2018/11/26</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85D5F-1D73-4CD8-8BE9-6FDEEE1081D8}" type="slidenum">
              <a:rPr kumimoji="1" lang="ja-JP" altLang="en-US" smtClean="0"/>
              <a:t>‹#›</a:t>
            </a:fld>
            <a:endParaRPr kumimoji="1" lang="ja-JP" altLang="en-US" dirty="0"/>
          </a:p>
        </p:txBody>
      </p:sp>
      <p:pic>
        <p:nvPicPr>
          <p:cNvPr id="7" name="図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64896" y="56081"/>
            <a:ext cx="1043608" cy="708623"/>
          </a:xfrm>
          <a:prstGeom prst="rect">
            <a:avLst/>
          </a:prstGeom>
        </p:spPr>
      </p:pic>
      <p:sp>
        <p:nvSpPr>
          <p:cNvPr id="9" name="テキスト ボックス 8"/>
          <p:cNvSpPr txBox="1"/>
          <p:nvPr userDrawn="1"/>
        </p:nvSpPr>
        <p:spPr>
          <a:xfrm>
            <a:off x="0" y="6646858"/>
            <a:ext cx="9108504" cy="253916"/>
          </a:xfrm>
          <a:prstGeom prst="rect">
            <a:avLst/>
          </a:prstGeom>
          <a:solidFill>
            <a:srgbClr val="FF0000">
              <a:alpha val="70000"/>
            </a:srgbClr>
          </a:solidFill>
        </p:spPr>
        <p:txBody>
          <a:bodyPr wrap="square" rtlCol="0">
            <a:spAutoFit/>
          </a:bodyPr>
          <a:lstStyle/>
          <a:p>
            <a:r>
              <a:rPr kumimoji="1" lang="ja-JP" altLang="en-US" sz="1050" dirty="0">
                <a:solidFill>
                  <a:schemeClr val="bg1"/>
                </a:solidFill>
              </a:rPr>
              <a:t>初任職員にむけた研修小冊子　～乳児院の養育を担うスタートをきるために～　　　　　　　　　　　　　　　　　　　　　　　　　　　　　　　　　　　　　全国乳児福祉協議会</a:t>
            </a:r>
          </a:p>
        </p:txBody>
      </p:sp>
    </p:spTree>
    <p:extLst>
      <p:ext uri="{BB962C8B-B14F-4D97-AF65-F5344CB8AC3E}">
        <p14:creationId xmlns:p14="http://schemas.microsoft.com/office/powerpoint/2010/main" val="251633746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正方形/長方形 7"/>
          <p:cNvSpPr/>
          <p:nvPr userDrawn="1"/>
        </p:nvSpPr>
        <p:spPr>
          <a:xfrm rot="16200000">
            <a:off x="4463987" y="2205372"/>
            <a:ext cx="216025" cy="9144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7504" y="6309320"/>
            <a:ext cx="2880320" cy="337538"/>
          </a:xfrm>
          <a:prstGeom prst="rect">
            <a:avLst/>
          </a:prstGeom>
        </p:spPr>
        <p:txBody>
          <a:bodyPr vert="horz" lIns="91440" tIns="45720" rIns="91440" bIns="45720" rtlCol="0" anchor="ctr"/>
          <a:lstStyle>
            <a:lvl1pPr algn="l">
              <a:defRPr sz="1200">
                <a:solidFill>
                  <a:schemeClr val="tx1">
                    <a:tint val="75000"/>
                  </a:schemeClr>
                </a:solidFill>
              </a:defRPr>
            </a:lvl1pPr>
          </a:lstStyle>
          <a:p>
            <a:fld id="{A80EB6B8-9871-41EE-AF09-8222C0B99EF8}" type="datetime1">
              <a:rPr kumimoji="1" lang="ja-JP" altLang="en-US" smtClean="0"/>
              <a:t>2018/11/26</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85D5F-1D73-4CD8-8BE9-6FDEEE1081D8}" type="slidenum">
              <a:rPr kumimoji="1" lang="ja-JP" altLang="en-US" smtClean="0"/>
              <a:t>‹#›</a:t>
            </a:fld>
            <a:endParaRPr kumimoji="1" lang="ja-JP" altLang="en-US" dirty="0"/>
          </a:p>
        </p:txBody>
      </p:sp>
      <p:pic>
        <p:nvPicPr>
          <p:cNvPr id="7" name="図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64896" y="56081"/>
            <a:ext cx="1043608" cy="708623"/>
          </a:xfrm>
          <a:prstGeom prst="rect">
            <a:avLst/>
          </a:prstGeom>
        </p:spPr>
      </p:pic>
      <p:sp>
        <p:nvSpPr>
          <p:cNvPr id="9" name="テキスト ボックス 8"/>
          <p:cNvSpPr txBox="1"/>
          <p:nvPr userDrawn="1"/>
        </p:nvSpPr>
        <p:spPr>
          <a:xfrm>
            <a:off x="0" y="6646858"/>
            <a:ext cx="9108504" cy="253916"/>
          </a:xfrm>
          <a:prstGeom prst="rect">
            <a:avLst/>
          </a:prstGeom>
          <a:solidFill>
            <a:srgbClr val="FF99CC"/>
          </a:solidFill>
        </p:spPr>
        <p:txBody>
          <a:bodyPr wrap="square" rtlCol="0">
            <a:spAutoFit/>
          </a:bodyPr>
          <a:lstStyle/>
          <a:p>
            <a:r>
              <a:rPr kumimoji="1" lang="ja-JP" altLang="en-US" sz="1050" dirty="0">
                <a:solidFill>
                  <a:schemeClr val="bg1"/>
                </a:solidFill>
              </a:rPr>
              <a:t>初任職員にむけた研修小冊子　～乳児院の養育を担うスタートをきるために～　　　　　　　　　　　　　　　　　　　　　　　　　　　　　　　　　　　　　全国乳児福祉協議会</a:t>
            </a:r>
          </a:p>
        </p:txBody>
      </p:sp>
    </p:spTree>
    <p:extLst>
      <p:ext uri="{BB962C8B-B14F-4D97-AF65-F5344CB8AC3E}">
        <p14:creationId xmlns:p14="http://schemas.microsoft.com/office/powerpoint/2010/main" val="175617678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正方形/長方形 7"/>
          <p:cNvSpPr/>
          <p:nvPr userDrawn="1"/>
        </p:nvSpPr>
        <p:spPr>
          <a:xfrm rot="16200000">
            <a:off x="4463987" y="2205372"/>
            <a:ext cx="216025" cy="9144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7504" y="6309320"/>
            <a:ext cx="2880320" cy="337538"/>
          </a:xfrm>
          <a:prstGeom prst="rect">
            <a:avLst/>
          </a:prstGeom>
        </p:spPr>
        <p:txBody>
          <a:bodyPr vert="horz" lIns="91440" tIns="45720" rIns="91440" bIns="45720" rtlCol="0" anchor="ctr"/>
          <a:lstStyle>
            <a:lvl1pPr algn="l">
              <a:defRPr sz="1200">
                <a:solidFill>
                  <a:schemeClr val="tx1">
                    <a:tint val="75000"/>
                  </a:schemeClr>
                </a:solidFill>
              </a:defRPr>
            </a:lvl1pPr>
          </a:lstStyle>
          <a:p>
            <a:fld id="{004D3FD3-5015-4805-A73F-9859841922E1}"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図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64896" y="56081"/>
            <a:ext cx="1043608" cy="708623"/>
          </a:xfrm>
          <a:prstGeom prst="rect">
            <a:avLst/>
          </a:prstGeom>
        </p:spPr>
      </p:pic>
      <p:sp>
        <p:nvSpPr>
          <p:cNvPr id="9" name="テキスト ボックス 8"/>
          <p:cNvSpPr txBox="1"/>
          <p:nvPr userDrawn="1"/>
        </p:nvSpPr>
        <p:spPr>
          <a:xfrm>
            <a:off x="0" y="6646858"/>
            <a:ext cx="9108504" cy="253916"/>
          </a:xfrm>
          <a:prstGeom prst="rect">
            <a:avLst/>
          </a:prstGeom>
          <a:solidFill>
            <a:schemeClr val="accent6">
              <a:lumMod val="75000"/>
            </a:schemeClr>
          </a:solidFill>
        </p:spPr>
        <p:txBody>
          <a:bodyPr wrap="square" rtlCol="0">
            <a:spAutoFit/>
          </a:bodyPr>
          <a:lstStyle/>
          <a:p>
            <a:r>
              <a:rPr lang="ja-JP" altLang="en-US" sz="1050" dirty="0">
                <a:solidFill>
                  <a:prstClr val="white"/>
                </a:solidFill>
              </a:rPr>
              <a:t>初任職員にむけた研修小冊子　～乳児院の養育を担うスタートをきるために～　　　　　　　　　　　　　　　　　　　　　　　　　　　　　　　　　　　　　全国乳児福祉協議会</a:t>
            </a:r>
          </a:p>
        </p:txBody>
      </p:sp>
    </p:spTree>
    <p:extLst>
      <p:ext uri="{BB962C8B-B14F-4D97-AF65-F5344CB8AC3E}">
        <p14:creationId xmlns:p14="http://schemas.microsoft.com/office/powerpoint/2010/main" val="194215010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正方形/長方形 7"/>
          <p:cNvSpPr/>
          <p:nvPr userDrawn="1"/>
        </p:nvSpPr>
        <p:spPr>
          <a:xfrm rot="16200000">
            <a:off x="4463987" y="2205372"/>
            <a:ext cx="216025" cy="9144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7504" y="6309320"/>
            <a:ext cx="2880320" cy="337538"/>
          </a:xfrm>
          <a:prstGeom prst="rect">
            <a:avLst/>
          </a:prstGeom>
        </p:spPr>
        <p:txBody>
          <a:bodyPr vert="horz" lIns="91440" tIns="45720" rIns="91440" bIns="45720" rtlCol="0" anchor="ctr"/>
          <a:lstStyle>
            <a:lvl1pPr algn="l">
              <a:defRPr sz="1200">
                <a:solidFill>
                  <a:schemeClr val="tx1">
                    <a:tint val="75000"/>
                  </a:schemeClr>
                </a:solidFill>
              </a:defRPr>
            </a:lvl1pPr>
          </a:lstStyle>
          <a:p>
            <a:fld id="{955DF300-B639-46F9-8C80-5DEEB7ADCF66}"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図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64896" y="56081"/>
            <a:ext cx="1043608" cy="708623"/>
          </a:xfrm>
          <a:prstGeom prst="rect">
            <a:avLst/>
          </a:prstGeom>
        </p:spPr>
      </p:pic>
      <p:sp>
        <p:nvSpPr>
          <p:cNvPr id="9" name="テキスト ボックス 8"/>
          <p:cNvSpPr txBox="1"/>
          <p:nvPr userDrawn="1"/>
        </p:nvSpPr>
        <p:spPr>
          <a:xfrm>
            <a:off x="0" y="6646858"/>
            <a:ext cx="9108504" cy="253916"/>
          </a:xfrm>
          <a:prstGeom prst="rect">
            <a:avLst/>
          </a:prstGeom>
          <a:solidFill>
            <a:schemeClr val="accent6">
              <a:lumMod val="60000"/>
              <a:lumOff val="40000"/>
            </a:schemeClr>
          </a:solidFill>
        </p:spPr>
        <p:txBody>
          <a:bodyPr wrap="square" rtlCol="0">
            <a:spAutoFit/>
          </a:bodyPr>
          <a:lstStyle/>
          <a:p>
            <a:r>
              <a:rPr lang="ja-JP" altLang="en-US" sz="1050" dirty="0">
                <a:solidFill>
                  <a:prstClr val="white"/>
                </a:solidFill>
              </a:rPr>
              <a:t>初任職員にむけた研修小冊子　～乳児院の養育を担うスタートをきるために～　　　　　　　　　　　　　　　　　　　　　　　　　　　　　　　　　　　　　全国乳児福祉協議会</a:t>
            </a:r>
          </a:p>
        </p:txBody>
      </p:sp>
    </p:spTree>
    <p:extLst>
      <p:ext uri="{BB962C8B-B14F-4D97-AF65-F5344CB8AC3E}">
        <p14:creationId xmlns:p14="http://schemas.microsoft.com/office/powerpoint/2010/main" val="360187006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正方形/長方形 7"/>
          <p:cNvSpPr/>
          <p:nvPr/>
        </p:nvSpPr>
        <p:spPr>
          <a:xfrm rot="16200000">
            <a:off x="4463987" y="2205372"/>
            <a:ext cx="216025" cy="9144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7504" y="6309320"/>
            <a:ext cx="2880320" cy="337538"/>
          </a:xfrm>
          <a:prstGeom prst="rect">
            <a:avLst/>
          </a:prstGeom>
        </p:spPr>
        <p:txBody>
          <a:bodyPr vert="horz" lIns="91440" tIns="45720" rIns="91440" bIns="45720" rtlCol="0" anchor="ctr"/>
          <a:lstStyle>
            <a:lvl1pPr algn="l">
              <a:defRPr sz="1200">
                <a:solidFill>
                  <a:schemeClr val="tx1">
                    <a:tint val="75000"/>
                  </a:schemeClr>
                </a:solidFill>
              </a:defRPr>
            </a:lvl1pPr>
          </a:lstStyle>
          <a:p>
            <a:fld id="{8211B736-49E2-4BC1-9131-C48175EA65F2}"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1A043-A070-4ECB-A719-69554CE16FE5}" type="slidenum">
              <a:rPr lang="ja-JP" altLang="en-US" smtClean="0">
                <a:solidFill>
                  <a:prstClr val="black">
                    <a:tint val="75000"/>
                  </a:prstClr>
                </a:solidFill>
              </a:rPr>
              <a:pPr/>
              <a:t>‹#›</a:t>
            </a:fld>
            <a:endParaRPr lang="ja-JP" altLang="en-US" dirty="0">
              <a:solidFill>
                <a:prstClr val="black">
                  <a:tint val="75000"/>
                </a:prstClr>
              </a:solidFill>
            </a:endParaRPr>
          </a:p>
        </p:txBody>
      </p:sp>
      <p:pic>
        <p:nvPicPr>
          <p:cNvPr id="7" name="図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64896" y="56081"/>
            <a:ext cx="1043608" cy="708623"/>
          </a:xfrm>
          <a:prstGeom prst="rect">
            <a:avLst/>
          </a:prstGeom>
        </p:spPr>
      </p:pic>
      <p:sp>
        <p:nvSpPr>
          <p:cNvPr id="9" name="テキスト ボックス 8"/>
          <p:cNvSpPr txBox="1"/>
          <p:nvPr/>
        </p:nvSpPr>
        <p:spPr>
          <a:xfrm>
            <a:off x="0" y="6646858"/>
            <a:ext cx="9108504" cy="253916"/>
          </a:xfrm>
          <a:prstGeom prst="rect">
            <a:avLst/>
          </a:prstGeom>
          <a:solidFill>
            <a:srgbClr val="FFCC00"/>
          </a:solidFill>
        </p:spPr>
        <p:txBody>
          <a:bodyPr wrap="square" rtlCol="0">
            <a:spAutoFit/>
          </a:bodyPr>
          <a:lstStyle/>
          <a:p>
            <a:r>
              <a:rPr lang="ja-JP" altLang="en-US" sz="1050" dirty="0">
                <a:solidFill>
                  <a:prstClr val="white"/>
                </a:solidFill>
              </a:rPr>
              <a:t>初任職員にむけた研修小冊子　～乳児院の養育を担うスタートをきるために～　　　　　　　　　　　　　　　　　　　　　　　　　　　　　　　　　　　　　全国乳児福祉協議会</a:t>
            </a:r>
          </a:p>
        </p:txBody>
      </p:sp>
    </p:spTree>
    <p:extLst>
      <p:ext uri="{BB962C8B-B14F-4D97-AF65-F5344CB8AC3E}">
        <p14:creationId xmlns:p14="http://schemas.microsoft.com/office/powerpoint/2010/main" val="44223001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正方形/長方形 7"/>
          <p:cNvSpPr/>
          <p:nvPr userDrawn="1"/>
        </p:nvSpPr>
        <p:spPr>
          <a:xfrm rot="16200000">
            <a:off x="4463987" y="2205372"/>
            <a:ext cx="216025" cy="9144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7504" y="6309320"/>
            <a:ext cx="2880320" cy="337538"/>
          </a:xfrm>
          <a:prstGeom prst="rect">
            <a:avLst/>
          </a:prstGeom>
        </p:spPr>
        <p:txBody>
          <a:bodyPr vert="horz" lIns="91440" tIns="45720" rIns="91440" bIns="45720" rtlCol="0" anchor="ctr"/>
          <a:lstStyle>
            <a:lvl1pPr algn="l">
              <a:defRPr sz="1200">
                <a:solidFill>
                  <a:schemeClr val="tx1">
                    <a:tint val="75000"/>
                  </a:schemeClr>
                </a:solidFill>
              </a:defRPr>
            </a:lvl1pPr>
          </a:lstStyle>
          <a:p>
            <a:fld id="{9684D84E-D765-4E70-8387-C36625DE6A82}"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85D5F-1D73-4CD8-8BE9-6FDEEE1081D8}" type="slidenum">
              <a:rPr lang="ja-JP" altLang="en-US" smtClean="0">
                <a:solidFill>
                  <a:prstClr val="black">
                    <a:tint val="75000"/>
                  </a:prstClr>
                </a:solidFill>
              </a:rPr>
              <a:pPr/>
              <a:t>‹#›</a:t>
            </a:fld>
            <a:endParaRPr lang="ja-JP" altLang="en-US" dirty="0">
              <a:solidFill>
                <a:prstClr val="black">
                  <a:tint val="75000"/>
                </a:prstClr>
              </a:solidFill>
            </a:endParaRPr>
          </a:p>
        </p:txBody>
      </p:sp>
      <p:pic>
        <p:nvPicPr>
          <p:cNvPr id="7" name="図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64896" y="56081"/>
            <a:ext cx="1043608" cy="708623"/>
          </a:xfrm>
          <a:prstGeom prst="rect">
            <a:avLst/>
          </a:prstGeom>
        </p:spPr>
      </p:pic>
      <p:sp>
        <p:nvSpPr>
          <p:cNvPr id="9" name="テキスト ボックス 8"/>
          <p:cNvSpPr txBox="1"/>
          <p:nvPr userDrawn="1"/>
        </p:nvSpPr>
        <p:spPr>
          <a:xfrm>
            <a:off x="0" y="6646858"/>
            <a:ext cx="9108504" cy="253916"/>
          </a:xfrm>
          <a:prstGeom prst="rect">
            <a:avLst/>
          </a:prstGeom>
          <a:solidFill>
            <a:srgbClr val="00B050"/>
          </a:solidFill>
        </p:spPr>
        <p:txBody>
          <a:bodyPr wrap="square" rtlCol="0">
            <a:spAutoFit/>
          </a:bodyPr>
          <a:lstStyle/>
          <a:p>
            <a:r>
              <a:rPr lang="ja-JP" altLang="en-US" sz="1050" dirty="0">
                <a:solidFill>
                  <a:prstClr val="white"/>
                </a:solidFill>
              </a:rPr>
              <a:t>初任職員にむけた研修小冊子　～乳児院の養育を担うスタートをきるために～　　　　　　　　　　　　　　　　　　　　　　　　　　　　　　　　　　　　　全国乳児福祉協議会</a:t>
            </a:r>
          </a:p>
        </p:txBody>
      </p:sp>
    </p:spTree>
    <p:extLst>
      <p:ext uri="{BB962C8B-B14F-4D97-AF65-F5344CB8AC3E}">
        <p14:creationId xmlns:p14="http://schemas.microsoft.com/office/powerpoint/2010/main" val="21221827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正方形/長方形 7"/>
          <p:cNvSpPr/>
          <p:nvPr userDrawn="1"/>
        </p:nvSpPr>
        <p:spPr>
          <a:xfrm rot="16200000">
            <a:off x="4463987" y="2205372"/>
            <a:ext cx="216025" cy="9144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107504" y="6309320"/>
            <a:ext cx="2880320" cy="337538"/>
          </a:xfrm>
          <a:prstGeom prst="rect">
            <a:avLst/>
          </a:prstGeom>
        </p:spPr>
        <p:txBody>
          <a:bodyPr vert="horz" lIns="91440" tIns="45720" rIns="91440" bIns="45720" rtlCol="0" anchor="ctr"/>
          <a:lstStyle>
            <a:lvl1pPr algn="l">
              <a:defRPr sz="1200">
                <a:solidFill>
                  <a:schemeClr val="tx1">
                    <a:tint val="75000"/>
                  </a:schemeClr>
                </a:solidFill>
              </a:defRPr>
            </a:lvl1pPr>
          </a:lstStyle>
          <a:p>
            <a:fld id="{047B1195-5E6A-4BB4-BA2E-9DC2D54CF027}" type="datetime1">
              <a:rPr lang="ja-JP" altLang="en-US" smtClean="0">
                <a:solidFill>
                  <a:prstClr val="black">
                    <a:tint val="75000"/>
                  </a:prstClr>
                </a:solidFill>
              </a:rPr>
              <a:t>2018/11/26</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85D5F-1D73-4CD8-8BE9-6FDEEE1081D8}"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図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64896" y="56081"/>
            <a:ext cx="1043608" cy="708623"/>
          </a:xfrm>
          <a:prstGeom prst="rect">
            <a:avLst/>
          </a:prstGeom>
        </p:spPr>
      </p:pic>
      <p:sp>
        <p:nvSpPr>
          <p:cNvPr id="9" name="テキスト ボックス 8"/>
          <p:cNvSpPr txBox="1"/>
          <p:nvPr userDrawn="1"/>
        </p:nvSpPr>
        <p:spPr>
          <a:xfrm>
            <a:off x="0" y="6646858"/>
            <a:ext cx="9108504" cy="253916"/>
          </a:xfrm>
          <a:prstGeom prst="rect">
            <a:avLst/>
          </a:prstGeom>
          <a:solidFill>
            <a:srgbClr val="00B0F0"/>
          </a:solidFill>
        </p:spPr>
        <p:txBody>
          <a:bodyPr wrap="square" rtlCol="0">
            <a:spAutoFit/>
          </a:bodyPr>
          <a:lstStyle/>
          <a:p>
            <a:r>
              <a:rPr lang="ja-JP" altLang="en-US" sz="1050" dirty="0">
                <a:solidFill>
                  <a:prstClr val="white"/>
                </a:solidFill>
              </a:rPr>
              <a:t>初任職員にむけた研修小冊子　～乳児院の養育を担うスタートをきるために～　　　　　　　　　　　　　　　　　　　　　　　　　　　　　　　　　　　　　全国乳児福祉協議会</a:t>
            </a:r>
          </a:p>
        </p:txBody>
      </p:sp>
      <p:sp>
        <p:nvSpPr>
          <p:cNvPr id="10" name="テキスト ボックス 9"/>
          <p:cNvSpPr txBox="1"/>
          <p:nvPr userDrawn="1"/>
        </p:nvSpPr>
        <p:spPr>
          <a:xfrm>
            <a:off x="0" y="0"/>
            <a:ext cx="2267744" cy="253916"/>
          </a:xfrm>
          <a:prstGeom prst="rect">
            <a:avLst/>
          </a:prstGeom>
          <a:solidFill>
            <a:srgbClr val="00B0F0"/>
          </a:solidFill>
        </p:spPr>
        <p:txBody>
          <a:bodyPr wrap="square" rtlCol="0">
            <a:spAutoFit/>
          </a:bodyPr>
          <a:lstStyle/>
          <a:p>
            <a:r>
              <a:rPr lang="ja-JP" altLang="en-US" sz="1050" dirty="0">
                <a:solidFill>
                  <a:prstClr val="black"/>
                </a:solidFill>
              </a:rPr>
              <a:t>⑧他機関連携</a:t>
            </a:r>
          </a:p>
        </p:txBody>
      </p:sp>
    </p:spTree>
    <p:extLst>
      <p:ext uri="{BB962C8B-B14F-4D97-AF65-F5344CB8AC3E}">
        <p14:creationId xmlns:p14="http://schemas.microsoft.com/office/powerpoint/2010/main" val="234423663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0.xml"/><Relationship Id="rId1" Type="http://schemas.openxmlformats.org/officeDocument/2006/relationships/slideLayout" Target="../slideLayouts/slideLayout5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1.xml"/><Relationship Id="rId1" Type="http://schemas.openxmlformats.org/officeDocument/2006/relationships/slideLayout" Target="../slideLayouts/slideLayout5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5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5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5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5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6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6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6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6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6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6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6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6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6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6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6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6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6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6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8.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8.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8.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8.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8.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8.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8.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8.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8.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8.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8.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8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8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8.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8.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8.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88.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89.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89.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89.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89.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89.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3" Type="http://schemas.openxmlformats.org/officeDocument/2006/relationships/hyperlink" Target="http://www.nyujiin.gr.j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89.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89.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89.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89.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89.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89.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89.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99.xml"/></Relationships>
</file>

<file path=ppt/slides/_rels/slide158.xml.rels><?xml version="1.0" encoding="UTF-8" standalone="yes"?>
<Relationships xmlns="http://schemas.openxmlformats.org/package/2006/relationships"><Relationship Id="rId3" Type="http://schemas.openxmlformats.org/officeDocument/2006/relationships/hyperlink" Target="http://www.mofa.go.jp/mofaj/gaiko/jido/index.html" TargetMode="External"/><Relationship Id="rId2" Type="http://schemas.openxmlformats.org/officeDocument/2006/relationships/notesSlide" Target="../notesSlides/notesSlide158.xml"/><Relationship Id="rId1" Type="http://schemas.openxmlformats.org/officeDocument/2006/relationships/slideLayout" Target="../slideLayouts/slideLayout100.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00.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00.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00.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00.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00.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00.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00.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00.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00.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0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00.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00.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00.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00.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0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6.xml"/></Relationships>
</file>

<file path=ppt/slides/_rels/slide8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2.xml"/><Relationship Id="rId1" Type="http://schemas.openxmlformats.org/officeDocument/2006/relationships/slideLayout" Target="../slideLayouts/slideLayout5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3.xml"/><Relationship Id="rId1" Type="http://schemas.openxmlformats.org/officeDocument/2006/relationships/slideLayout" Target="../slideLayouts/slideLayout5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4.xml"/><Relationship Id="rId1" Type="http://schemas.openxmlformats.org/officeDocument/2006/relationships/slideLayout" Target="../slideLayouts/slideLayout5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5.xml"/><Relationship Id="rId1" Type="http://schemas.openxmlformats.org/officeDocument/2006/relationships/slideLayout" Target="../slideLayouts/slideLayout5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6.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8.xml"/><Relationship Id="rId1" Type="http://schemas.openxmlformats.org/officeDocument/2006/relationships/slideLayout" Target="../slideLayouts/slideLayout5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9.xml"/><Relationship Id="rId1" Type="http://schemas.openxmlformats.org/officeDocument/2006/relationships/slideLayout" Target="../slideLayouts/slideLayout5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6.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1.xml"/><Relationship Id="rId1" Type="http://schemas.openxmlformats.org/officeDocument/2006/relationships/slideLayout" Target="../slideLayouts/slideLayout5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6.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3.xml"/><Relationship Id="rId1" Type="http://schemas.openxmlformats.org/officeDocument/2006/relationships/slideLayout" Target="../slideLayouts/slideLayout5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6.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7.xml"/><Relationship Id="rId1" Type="http://schemas.openxmlformats.org/officeDocument/2006/relationships/slideLayout" Target="../slideLayouts/slideLayout5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836712"/>
            <a:ext cx="7774632" cy="2619722"/>
          </a:xfrm>
        </p:spPr>
        <p:txBody>
          <a:bodyPr>
            <a:normAutofit/>
          </a:bodyPr>
          <a:lstStyle/>
          <a:p>
            <a:pPr>
              <a:spcBef>
                <a:spcPts val="1200"/>
              </a:spcBef>
            </a:pPr>
            <a:r>
              <a:rPr lang="en-US" altLang="ja-JP" dirty="0"/>
              <a:t/>
            </a:r>
            <a:br>
              <a:rPr lang="en-US" altLang="ja-JP" dirty="0"/>
            </a:br>
            <a:r>
              <a:rPr lang="ja-JP" altLang="en-US" dirty="0" smtClean="0"/>
              <a:t>研修小冊子の活用に向けて</a:t>
            </a:r>
            <a:r>
              <a:rPr lang="en-US" altLang="ja-JP" dirty="0"/>
              <a:t/>
            </a:r>
            <a:br>
              <a:rPr lang="en-US" altLang="ja-JP" dirty="0"/>
            </a:br>
            <a:r>
              <a:rPr lang="ja-JP" altLang="en-US" sz="3200" dirty="0" smtClean="0"/>
              <a:t>乳児院における</a:t>
            </a:r>
            <a:r>
              <a:rPr lang="en-US" altLang="ja-JP" sz="3200" dirty="0" smtClean="0"/>
              <a:t/>
            </a:r>
            <a:br>
              <a:rPr lang="en-US" altLang="ja-JP" sz="3200" dirty="0" smtClean="0"/>
            </a:br>
            <a:r>
              <a:rPr lang="ja-JP" altLang="en-US" sz="3200" dirty="0" smtClean="0"/>
              <a:t>養育の質の向上と支援の充実のために</a:t>
            </a:r>
            <a:endParaRPr kumimoji="1" lang="ja-JP" altLang="en-US" dirty="0"/>
          </a:p>
        </p:txBody>
      </p:sp>
      <p:sp>
        <p:nvSpPr>
          <p:cNvPr id="3" name="サブタイトル 2"/>
          <p:cNvSpPr>
            <a:spLocks noGrp="1"/>
          </p:cNvSpPr>
          <p:nvPr>
            <p:ph type="subTitle" idx="1"/>
          </p:nvPr>
        </p:nvSpPr>
        <p:spPr>
          <a:xfrm>
            <a:off x="1371600" y="3886201"/>
            <a:ext cx="6400800" cy="1054968"/>
          </a:xfrm>
        </p:spPr>
        <p:txBody>
          <a:bodyPr>
            <a:normAutofit/>
          </a:bodyPr>
          <a:lstStyle/>
          <a:p>
            <a:r>
              <a:rPr lang="ja-JP" altLang="en-US" sz="2800" dirty="0"/>
              <a:t>全国乳児福祉協議会</a:t>
            </a:r>
            <a:endParaRPr lang="en-US" altLang="ja-JP" sz="2800" dirty="0"/>
          </a:p>
          <a:p>
            <a:r>
              <a:rPr lang="ja-JP" altLang="en-US" sz="2800" dirty="0"/>
              <a:t>研修体系具体化にむけた検討委員会</a:t>
            </a:r>
            <a:endParaRPr kumimoji="1" lang="ja-JP" altLang="en-US" sz="2800" dirty="0"/>
          </a:p>
        </p:txBody>
      </p:sp>
      <p:sp>
        <p:nvSpPr>
          <p:cNvPr id="4" name="スライド番号プレースホルダー 3"/>
          <p:cNvSpPr>
            <a:spLocks noGrp="1"/>
          </p:cNvSpPr>
          <p:nvPr>
            <p:ph type="sldNum" sz="quarter" idx="12"/>
          </p:nvPr>
        </p:nvSpPr>
        <p:spPr/>
        <p:txBody>
          <a:bodyPr/>
          <a:lstStyle/>
          <a:p>
            <a:fld id="{52885D5F-1D73-4CD8-8BE9-6FDEEE1081D8}" type="slidenum">
              <a:rPr kumimoji="1" lang="ja-JP" altLang="en-US" smtClean="0"/>
              <a:t>1</a:t>
            </a:fld>
            <a:endParaRPr kumimoji="1" lang="ja-JP" altLang="en-US" dirty="0"/>
          </a:p>
        </p:txBody>
      </p:sp>
      <p:sp>
        <p:nvSpPr>
          <p:cNvPr id="5" name="テキスト ボックス 4"/>
          <p:cNvSpPr txBox="1"/>
          <p:nvPr/>
        </p:nvSpPr>
        <p:spPr>
          <a:xfrm>
            <a:off x="3770082" y="5370936"/>
            <a:ext cx="1603837" cy="646331"/>
          </a:xfrm>
          <a:prstGeom prst="rect">
            <a:avLst/>
          </a:prstGeom>
          <a:noFill/>
        </p:spPr>
        <p:txBody>
          <a:bodyPr wrap="none" rtlCol="0">
            <a:spAutoFit/>
          </a:bodyPr>
          <a:lstStyle/>
          <a:p>
            <a:pPr algn="ctr"/>
            <a:r>
              <a:rPr lang="ja-JP" altLang="en-US" dirty="0" smtClean="0">
                <a:latin typeface="Arial" panose="020B0604020202020204" pitchFamily="34" charset="0"/>
                <a:cs typeface="Arial" panose="020B0604020202020204" pitchFamily="34" charset="0"/>
              </a:rPr>
              <a:t>平成</a:t>
            </a:r>
            <a:r>
              <a:rPr lang="en-US" altLang="ja-JP" dirty="0" smtClean="0">
                <a:latin typeface="Arial" panose="020B0604020202020204" pitchFamily="34" charset="0"/>
                <a:cs typeface="Arial" panose="020B0604020202020204" pitchFamily="34" charset="0"/>
              </a:rPr>
              <a:t>30</a:t>
            </a:r>
            <a:r>
              <a:rPr lang="ja-JP" altLang="en-US" dirty="0" smtClean="0">
                <a:latin typeface="Arial" panose="020B0604020202020204" pitchFamily="34" charset="0"/>
                <a:cs typeface="Arial" panose="020B0604020202020204" pitchFamily="34" charset="0"/>
              </a:rPr>
              <a:t>年</a:t>
            </a:r>
            <a:r>
              <a:rPr lang="en-US" altLang="ja-JP" dirty="0" smtClean="0">
                <a:latin typeface="Arial" panose="020B0604020202020204" pitchFamily="34" charset="0"/>
                <a:cs typeface="Arial" panose="020B0604020202020204" pitchFamily="34" charset="0"/>
              </a:rPr>
              <a:t>11</a:t>
            </a:r>
            <a:r>
              <a:rPr lang="ja-JP" altLang="en-US" dirty="0" smtClean="0">
                <a:latin typeface="Arial" panose="020B0604020202020204" pitchFamily="34" charset="0"/>
                <a:cs typeface="Arial" panose="020B0604020202020204" pitchFamily="34" charset="0"/>
              </a:rPr>
              <a:t>月</a:t>
            </a:r>
            <a:endParaRPr lang="en-US" altLang="ja-JP" dirty="0" smtClean="0">
              <a:latin typeface="Arial" panose="020B0604020202020204" pitchFamily="34" charset="0"/>
              <a:cs typeface="Arial" panose="020B0604020202020204" pitchFamily="34" charset="0"/>
            </a:endParaRPr>
          </a:p>
          <a:p>
            <a:pPr algn="ctr"/>
            <a:r>
              <a:rPr lang="en-US" altLang="ja-JP" dirty="0">
                <a:latin typeface="Arial" panose="020B0604020202020204" pitchFamily="34" charset="0"/>
                <a:cs typeface="Arial" panose="020B0604020202020204" pitchFamily="34" charset="0"/>
              </a:rPr>
              <a:t>1.0</a:t>
            </a:r>
            <a:r>
              <a:rPr lang="ja-JP" altLang="en-US" dirty="0" smtClean="0">
                <a:latin typeface="Arial" panose="020B0604020202020204" pitchFamily="34" charset="0"/>
                <a:cs typeface="Arial" panose="020B0604020202020204" pitchFamily="34" charset="0"/>
              </a:rPr>
              <a:t>版</a:t>
            </a:r>
            <a:endParaRPr lang="en-US" altLang="ja-JP"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7317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908720"/>
            <a:ext cx="8352928" cy="55092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人材育成のための研修</a:t>
            </a:r>
            <a:endParaRPr kumimoji="1" lang="en-US" altLang="ja-JP" sz="4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施設内で行われる研修　</a:t>
            </a:r>
            <a:endParaRPr kumimoji="1" lang="en-US" altLang="ja-JP" sz="4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地域（ブロック）で行われる研修</a:t>
            </a:r>
            <a:endParaRPr kumimoji="1" lang="en-US" altLang="ja-JP" sz="4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全国の単位で行われる研修　</a:t>
            </a:r>
            <a:endParaRPr kumimoji="1" lang="en-US" altLang="ja-JP" sz="4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等、</a:t>
            </a:r>
            <a:r>
              <a:rPr kumimoji="1" lang="ja-JP" altLang="en-US" sz="4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多種多様</a:t>
            </a:r>
            <a:r>
              <a:rPr kumimoji="1" lang="ja-JP" altLang="en-US" sz="4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にあります。</a:t>
            </a:r>
            <a:endParaRPr kumimoji="1" lang="en-US" altLang="ja-JP" sz="4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参考：「乳児院研修ガイドライン」</a:t>
            </a:r>
            <a:r>
              <a:rPr kumimoji="1" lang="ja-JP" altLang="en-US" sz="4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p:txBody>
      </p:sp>
      <p:sp>
        <p:nvSpPr>
          <p:cNvPr id="3" name="スライド番号プレースホルダー 2"/>
          <p:cNvSpPr>
            <a:spLocks noGrp="1"/>
          </p:cNvSpPr>
          <p:nvPr>
            <p:ph type="sldNum" sz="quarter" idx="12"/>
          </p:nvPr>
        </p:nvSpPr>
        <p:spPr/>
        <p:txBody>
          <a:bodyPr/>
          <a:lstStyle/>
          <a:p>
            <a:fld id="{52885D5F-1D73-4CD8-8BE9-6FDEEE1081D8}" type="slidenum">
              <a:rPr kumimoji="1" lang="ja-JP" altLang="en-US" smtClean="0"/>
              <a:t>10</a:t>
            </a:fld>
            <a:endParaRPr kumimoji="1" lang="ja-JP" altLang="en-US" dirty="0"/>
          </a:p>
        </p:txBody>
      </p:sp>
    </p:spTree>
    <p:extLst>
      <p:ext uri="{BB962C8B-B14F-4D97-AF65-F5344CB8AC3E}">
        <p14:creationId xmlns:p14="http://schemas.microsoft.com/office/powerpoint/2010/main" val="20914771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08720"/>
            <a:ext cx="8229600" cy="1143000"/>
          </a:xfrm>
        </p:spPr>
        <p:txBody>
          <a:bodyPr>
            <a:normAutofit fontScale="90000"/>
          </a:bodyPr>
          <a:lstStyle/>
          <a:p>
            <a:pPr algn="l"/>
            <a:r>
              <a:rPr lang="ja-JP" altLang="en-US" dirty="0"/>
              <a:t>□	施設における乳幼児の健康管理を行います</a:t>
            </a:r>
            <a:endParaRPr kumimoji="1" lang="ja-JP" altLang="en-US" dirty="0"/>
          </a:p>
        </p:txBody>
      </p:sp>
      <p:graphicFrame>
        <p:nvGraphicFramePr>
          <p:cNvPr id="5" name="コンテンツ プレースホルダー 4"/>
          <p:cNvGraphicFramePr>
            <a:graphicFrameLocks noGrp="1"/>
          </p:cNvGraphicFramePr>
          <p:nvPr>
            <p:ph idx="1"/>
            <p:extLst/>
          </p:nvPr>
        </p:nvGraphicFramePr>
        <p:xfrm>
          <a:off x="457200" y="2420888"/>
          <a:ext cx="822960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a:xfrm>
            <a:off x="6948264" y="6129538"/>
            <a:ext cx="2133600" cy="365125"/>
          </a:xfrm>
        </p:spPr>
        <p:txBody>
          <a:bodyPr/>
          <a:lstStyle/>
          <a:p>
            <a:fld id="{52885D5F-1D73-4CD8-8BE9-6FDEEE1081D8}" type="slidenum">
              <a:rPr lang="ja-JP" altLang="en-US" smtClean="0">
                <a:solidFill>
                  <a:prstClr val="black">
                    <a:tint val="75000"/>
                  </a:prstClr>
                </a:solidFill>
              </a:rPr>
              <a:pPr/>
              <a:t>100</a:t>
            </a:fld>
            <a:endParaRPr lang="ja-JP" altLang="en-US" dirty="0">
              <a:solidFill>
                <a:prstClr val="black">
                  <a:tint val="75000"/>
                </a:prstClr>
              </a:solidFill>
            </a:endParaRPr>
          </a:p>
        </p:txBody>
      </p:sp>
    </p:spTree>
    <p:extLst>
      <p:ext uri="{BB962C8B-B14F-4D97-AF65-F5344CB8AC3E}">
        <p14:creationId xmlns:p14="http://schemas.microsoft.com/office/powerpoint/2010/main" val="361424012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92696"/>
            <a:ext cx="8229600" cy="2016224"/>
          </a:xfrm>
        </p:spPr>
        <p:txBody>
          <a:bodyPr>
            <a:noAutofit/>
          </a:bodyPr>
          <a:lstStyle/>
          <a:p>
            <a:pPr algn="l"/>
            <a:r>
              <a:rPr lang="ja-JP" altLang="en-US" sz="3600" dirty="0"/>
              <a:t>□	感染症の予防については、乳児院全体としての対応を検討し実践する役割を担います</a:t>
            </a:r>
            <a:endParaRPr kumimoji="1" lang="ja-JP" altLang="en-US" sz="3600" dirty="0"/>
          </a:p>
        </p:txBody>
      </p:sp>
      <p:graphicFrame>
        <p:nvGraphicFramePr>
          <p:cNvPr id="4" name="コンテンツ プレースホルダー 3"/>
          <p:cNvGraphicFramePr>
            <a:graphicFrameLocks noGrp="1"/>
          </p:cNvGraphicFramePr>
          <p:nvPr>
            <p:ph idx="1"/>
            <p:extLst/>
          </p:nvPr>
        </p:nvGraphicFramePr>
        <p:xfrm>
          <a:off x="457200" y="2492896"/>
          <a:ext cx="822960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a:xfrm>
            <a:off x="6948264" y="6129538"/>
            <a:ext cx="2133600" cy="365125"/>
          </a:xfrm>
        </p:spPr>
        <p:txBody>
          <a:bodyPr/>
          <a:lstStyle/>
          <a:p>
            <a:fld id="{52885D5F-1D73-4CD8-8BE9-6FDEEE1081D8}" type="slidenum">
              <a:rPr lang="ja-JP" altLang="en-US" smtClean="0">
                <a:solidFill>
                  <a:prstClr val="black">
                    <a:tint val="75000"/>
                  </a:prstClr>
                </a:solidFill>
              </a:rPr>
              <a:pPr/>
              <a:t>101</a:t>
            </a:fld>
            <a:endParaRPr lang="ja-JP" altLang="en-US" dirty="0">
              <a:solidFill>
                <a:prstClr val="black">
                  <a:tint val="75000"/>
                </a:prstClr>
              </a:solidFill>
            </a:endParaRPr>
          </a:p>
        </p:txBody>
      </p:sp>
    </p:spTree>
    <p:extLst>
      <p:ext uri="{BB962C8B-B14F-4D97-AF65-F5344CB8AC3E}">
        <p14:creationId xmlns:p14="http://schemas.microsoft.com/office/powerpoint/2010/main" val="39556253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52736"/>
            <a:ext cx="8229600" cy="1143000"/>
          </a:xfrm>
        </p:spPr>
        <p:txBody>
          <a:bodyPr>
            <a:normAutofit fontScale="90000"/>
          </a:bodyPr>
          <a:lstStyle/>
          <a:p>
            <a:pPr algn="l"/>
            <a:r>
              <a:rPr lang="ja-JP" altLang="en-US" dirty="0"/>
              <a:t>□	急激な経過をたどる病気への救急・救命措置について学び、実践する役割を担います</a:t>
            </a:r>
            <a:endParaRPr kumimoji="1" lang="ja-JP" altLang="en-US" dirty="0"/>
          </a:p>
        </p:txBody>
      </p:sp>
      <p:sp>
        <p:nvSpPr>
          <p:cNvPr id="3" name="コンテンツ プレースホルダー 2"/>
          <p:cNvSpPr>
            <a:spLocks noGrp="1"/>
          </p:cNvSpPr>
          <p:nvPr>
            <p:ph idx="1"/>
          </p:nvPr>
        </p:nvSpPr>
        <p:spPr>
          <a:xfrm>
            <a:off x="457200" y="2492896"/>
            <a:ext cx="8229600" cy="4104456"/>
          </a:xfrm>
        </p:spPr>
        <p:txBody>
          <a:bodyPr>
            <a:normAutofit lnSpcReduction="10000"/>
          </a:bodyPr>
          <a:lstStyle/>
          <a:p>
            <a:pPr marL="0" indent="0" algn="r">
              <a:buNone/>
            </a:pPr>
            <a:endParaRPr lang="en-US" altLang="ja-JP" sz="2400" dirty="0"/>
          </a:p>
          <a:p>
            <a:r>
              <a:rPr lang="ja-JP" altLang="ja-JP" dirty="0"/>
              <a:t>子どもの症状を見極め迅速な対応が必要です</a:t>
            </a:r>
          </a:p>
          <a:p>
            <a:r>
              <a:rPr lang="ja-JP" altLang="ja-JP" dirty="0"/>
              <a:t>十分な観察が必要です</a:t>
            </a:r>
          </a:p>
          <a:p>
            <a:r>
              <a:rPr lang="ja-JP" altLang="ja-JP" dirty="0"/>
              <a:t>日ごろの訓練が大切です</a:t>
            </a:r>
          </a:p>
          <a:p>
            <a:pPr marL="0" indent="0">
              <a:buNone/>
            </a:pPr>
            <a:endParaRPr lang="en-US" altLang="ja-JP" sz="2400" dirty="0"/>
          </a:p>
          <a:p>
            <a:pPr marL="0" indent="0" algn="r">
              <a:buNone/>
            </a:pPr>
            <a:r>
              <a:rPr lang="ja-JP" altLang="ja-JP" sz="2400" dirty="0"/>
              <a:t>⇒『改定新版　乳児院養育指針』第</a:t>
            </a:r>
            <a:r>
              <a:rPr lang="en-US" altLang="ja-JP" sz="2400" dirty="0"/>
              <a:t>8</a:t>
            </a:r>
            <a:r>
              <a:rPr lang="ja-JP" altLang="ja-JP" sz="2400" dirty="0"/>
              <a:t>章</a:t>
            </a:r>
          </a:p>
          <a:p>
            <a:pPr marL="0" indent="0" algn="r">
              <a:buNone/>
            </a:pPr>
            <a:r>
              <a:rPr lang="ja-JP" altLang="en-US" sz="2400" dirty="0"/>
              <a:t>⇒全乳協の</a:t>
            </a:r>
            <a:r>
              <a:rPr lang="en-US" altLang="ja-JP" sz="2400" dirty="0"/>
              <a:t>『</a:t>
            </a:r>
            <a:r>
              <a:rPr lang="ja-JP" altLang="en-US" sz="2400" dirty="0"/>
              <a:t>研修小冊子</a:t>
            </a:r>
            <a:r>
              <a:rPr lang="en-US" altLang="ja-JP" sz="2400" dirty="0" smtClean="0"/>
              <a:t>』P.19</a:t>
            </a:r>
            <a:r>
              <a:rPr lang="ja-JP" altLang="en-US" sz="2400" dirty="0"/>
              <a:t>～乳児院における病児ケア</a:t>
            </a:r>
            <a:r>
              <a:rPr lang="ja-JP" altLang="en-US" sz="2400" dirty="0" smtClean="0"/>
              <a:t>の</a:t>
            </a:r>
            <a:r>
              <a:rPr lang="en-US" altLang="ja-JP" sz="2400" dirty="0"/>
              <a:t/>
            </a:r>
            <a:br>
              <a:rPr lang="en-US" altLang="ja-JP" sz="2400" dirty="0"/>
            </a:br>
            <a:r>
              <a:rPr lang="ja-JP" altLang="en-US" sz="2400" dirty="0" smtClean="0"/>
              <a:t>対応</a:t>
            </a:r>
            <a:r>
              <a:rPr lang="ja-JP" altLang="en-US" sz="2400" dirty="0"/>
              <a:t>チェックリストを活用</a:t>
            </a:r>
            <a:endParaRPr kumimoji="1" lang="ja-JP" altLang="en-US" sz="2400" dirty="0"/>
          </a:p>
        </p:txBody>
      </p:sp>
      <p:sp>
        <p:nvSpPr>
          <p:cNvPr id="4" name="スライド番号プレースホルダー 3"/>
          <p:cNvSpPr>
            <a:spLocks noGrp="1"/>
          </p:cNvSpPr>
          <p:nvPr>
            <p:ph type="sldNum" sz="quarter" idx="12"/>
          </p:nvPr>
        </p:nvSpPr>
        <p:spPr>
          <a:xfrm>
            <a:off x="6876256" y="6129538"/>
            <a:ext cx="2133600" cy="365125"/>
          </a:xfrm>
        </p:spPr>
        <p:txBody>
          <a:bodyPr/>
          <a:lstStyle/>
          <a:p>
            <a:fld id="{52885D5F-1D73-4CD8-8BE9-6FDEEE1081D8}" type="slidenum">
              <a:rPr lang="ja-JP" altLang="en-US" smtClean="0">
                <a:solidFill>
                  <a:prstClr val="black">
                    <a:tint val="75000"/>
                  </a:prstClr>
                </a:solidFill>
              </a:rPr>
              <a:pPr/>
              <a:t>102</a:t>
            </a:fld>
            <a:endParaRPr lang="ja-JP" altLang="en-US" dirty="0">
              <a:solidFill>
                <a:prstClr val="black">
                  <a:tint val="75000"/>
                </a:prstClr>
              </a:solidFill>
            </a:endParaRPr>
          </a:p>
        </p:txBody>
      </p:sp>
    </p:spTree>
    <p:extLst>
      <p:ext uri="{BB962C8B-B14F-4D97-AF65-F5344CB8AC3E}">
        <p14:creationId xmlns:p14="http://schemas.microsoft.com/office/powerpoint/2010/main" val="298794267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457200" y="2420888"/>
            <a:ext cx="8229600" cy="3705275"/>
          </a:xfrm>
        </p:spPr>
        <p:txBody>
          <a:bodyPr>
            <a:normAutofit/>
          </a:bodyPr>
          <a:lstStyle/>
          <a:p>
            <a:pPr marL="0" indent="0" algn="ctr">
              <a:buNone/>
            </a:pPr>
            <a:r>
              <a:rPr kumimoji="1" lang="en-US" altLang="ja-JP" sz="4400" dirty="0"/>
              <a:t>【</a:t>
            </a:r>
            <a:r>
              <a:rPr kumimoji="1" lang="ja-JP" altLang="en-US" sz="4400" dirty="0"/>
              <a:t>心理職</a:t>
            </a:r>
            <a:r>
              <a:rPr kumimoji="1" lang="en-US" altLang="ja-JP" sz="4400" dirty="0"/>
              <a:t>】</a:t>
            </a:r>
            <a:endParaRPr kumimoji="1" lang="ja-JP" altLang="en-US" sz="4400"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103</a:t>
            </a:fld>
            <a:endParaRPr lang="ja-JP" altLang="en-US">
              <a:solidFill>
                <a:prstClr val="black">
                  <a:tint val="75000"/>
                </a:prstClr>
              </a:solidFill>
            </a:endParaRPr>
          </a:p>
        </p:txBody>
      </p:sp>
    </p:spTree>
    <p:extLst>
      <p:ext uri="{BB962C8B-B14F-4D97-AF65-F5344CB8AC3E}">
        <p14:creationId xmlns:p14="http://schemas.microsoft.com/office/powerpoint/2010/main" val="37804183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80728"/>
            <a:ext cx="8229600" cy="5112568"/>
          </a:xfrm>
        </p:spPr>
        <p:txBody>
          <a:bodyPr>
            <a:normAutofit/>
          </a:bodyPr>
          <a:lstStyle/>
          <a:p>
            <a:pPr marL="182563" indent="-90488" algn="l"/>
            <a:r>
              <a:rPr lang="ja-JP" altLang="en-US" dirty="0"/>
              <a:t>□　乳幼児の日々の生活の様子を把握し、個々の子どもの理解を深めます</a:t>
            </a:r>
            <a:r>
              <a:rPr lang="en-US" altLang="ja-JP" dirty="0"/>
              <a:t/>
            </a:r>
            <a:br>
              <a:rPr lang="en-US" altLang="ja-JP" dirty="0"/>
            </a:br>
            <a:r>
              <a:rPr lang="ja-JP" altLang="en-US" dirty="0"/>
              <a:t/>
            </a:r>
            <a:br>
              <a:rPr lang="ja-JP" altLang="en-US" dirty="0"/>
            </a:br>
            <a:r>
              <a:rPr lang="ja-JP" altLang="en-US" dirty="0"/>
              <a:t>□	生活臨床の意義を理解し、実践の基盤としましょう</a:t>
            </a:r>
            <a:br>
              <a:rPr lang="ja-JP" altLang="en-US" dirty="0"/>
            </a:br>
            <a:endParaRPr kumimoji="1" lang="ja-JP" altLang="en-US" dirty="0"/>
          </a:p>
        </p:txBody>
      </p:sp>
      <p:sp>
        <p:nvSpPr>
          <p:cNvPr id="3" name="スライド番号プレースホルダー 2"/>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104</a:t>
            </a:fld>
            <a:endParaRPr lang="ja-JP" altLang="en-US">
              <a:solidFill>
                <a:prstClr val="black">
                  <a:tint val="75000"/>
                </a:prstClr>
              </a:solidFill>
            </a:endParaRPr>
          </a:p>
        </p:txBody>
      </p:sp>
    </p:spTree>
    <p:extLst>
      <p:ext uri="{BB962C8B-B14F-4D97-AF65-F5344CB8AC3E}">
        <p14:creationId xmlns:p14="http://schemas.microsoft.com/office/powerpoint/2010/main" val="10102131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24744"/>
            <a:ext cx="8075240" cy="1224136"/>
          </a:xfrm>
        </p:spPr>
        <p:txBody>
          <a:bodyPr>
            <a:normAutofit fontScale="90000"/>
          </a:bodyPr>
          <a:lstStyle/>
          <a:p>
            <a:r>
              <a:rPr lang="ja-JP" altLang="en-US" dirty="0"/>
              <a:t>□	心理職の専門性を活かし、養育チームの一員としてアセスメントや自立支援計画の策定に協力しましょう</a:t>
            </a:r>
            <a:endParaRPr kumimoji="1" lang="ja-JP" altLang="en-US" dirty="0"/>
          </a:p>
        </p:txBody>
      </p:sp>
      <p:sp>
        <p:nvSpPr>
          <p:cNvPr id="3" name="コンテンツ プレースホルダー 2"/>
          <p:cNvSpPr>
            <a:spLocks noGrp="1"/>
          </p:cNvSpPr>
          <p:nvPr>
            <p:ph idx="1"/>
          </p:nvPr>
        </p:nvSpPr>
        <p:spPr>
          <a:xfrm>
            <a:off x="457200" y="2924944"/>
            <a:ext cx="8229600" cy="3201219"/>
          </a:xfrm>
        </p:spPr>
        <p:txBody>
          <a:bodyPr/>
          <a:lstStyle/>
          <a:p>
            <a:r>
              <a:rPr lang="ja-JP" altLang="en-US" sz="3600" dirty="0"/>
              <a:t>心理職の専門性とは？</a:t>
            </a:r>
          </a:p>
          <a:p>
            <a:r>
              <a:rPr lang="ja-JP" altLang="en-US" sz="3600" dirty="0"/>
              <a:t>専門性を活かすとは？</a:t>
            </a:r>
          </a:p>
          <a:p>
            <a:pPr marL="0" indent="0" algn="r">
              <a:buNone/>
            </a:pPr>
            <a:endParaRPr lang="en-US" altLang="ja-JP" sz="2400" dirty="0"/>
          </a:p>
          <a:p>
            <a:pPr marL="0" indent="0" algn="r">
              <a:buNone/>
            </a:pPr>
            <a:r>
              <a:rPr lang="ja-JP" altLang="en-US" sz="2400" dirty="0"/>
              <a:t>⇒</a:t>
            </a:r>
            <a:r>
              <a:rPr lang="en-US" altLang="ja-JP" sz="2400" dirty="0"/>
              <a:t>『</a:t>
            </a:r>
            <a:r>
              <a:rPr lang="ja-JP" altLang="en-US" sz="2400" dirty="0"/>
              <a:t>乳児院における心理職のガイドライン</a:t>
            </a:r>
            <a:r>
              <a:rPr lang="en-US" altLang="ja-JP" sz="2400" dirty="0"/>
              <a:t>』</a:t>
            </a:r>
          </a:p>
          <a:p>
            <a:pPr marL="0" indent="0" algn="r">
              <a:buNone/>
            </a:pPr>
            <a:r>
              <a:rPr lang="en-US" altLang="ja-JP" sz="2400" dirty="0"/>
              <a:t>⇒『</a:t>
            </a:r>
            <a:r>
              <a:rPr lang="ja-JP" altLang="en-US" sz="2400" dirty="0"/>
              <a:t>改定新版　乳児院養育指針</a:t>
            </a:r>
            <a:r>
              <a:rPr lang="en-US" altLang="ja-JP" sz="2400" dirty="0"/>
              <a:t>』</a:t>
            </a:r>
          </a:p>
          <a:p>
            <a:endParaRPr kumimoji="1" lang="ja-JP" altLang="en-US"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105</a:t>
            </a:fld>
            <a:endParaRPr lang="ja-JP" altLang="en-US">
              <a:solidFill>
                <a:prstClr val="black">
                  <a:tint val="75000"/>
                </a:prstClr>
              </a:solidFill>
            </a:endParaRPr>
          </a:p>
        </p:txBody>
      </p:sp>
    </p:spTree>
    <p:extLst>
      <p:ext uri="{BB962C8B-B14F-4D97-AF65-F5344CB8AC3E}">
        <p14:creationId xmlns:p14="http://schemas.microsoft.com/office/powerpoint/2010/main" val="30472429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122363"/>
            <a:ext cx="9144000" cy="2387600"/>
          </a:xfrm>
        </p:spPr>
        <p:txBody>
          <a:bodyPr>
            <a:normAutofit/>
          </a:bodyPr>
          <a:lstStyle/>
          <a:p>
            <a:r>
              <a:rPr kumimoji="1" lang="ja-JP" altLang="en-US" dirty="0"/>
              <a:t>⑥チームアプローチと小規模ケア</a:t>
            </a:r>
          </a:p>
        </p:txBody>
      </p:sp>
      <p:sp>
        <p:nvSpPr>
          <p:cNvPr id="3" name="サブタイトル 2"/>
          <p:cNvSpPr>
            <a:spLocks noGrp="1"/>
          </p:cNvSpPr>
          <p:nvPr>
            <p:ph type="subTitle" idx="1"/>
          </p:nvPr>
        </p:nvSpPr>
        <p:spPr>
          <a:xfrm>
            <a:off x="1046136" y="4773478"/>
            <a:ext cx="7741403" cy="1026763"/>
          </a:xfrm>
        </p:spPr>
        <p:txBody>
          <a:bodyPr>
            <a:normAutofit fontScale="92500" lnSpcReduction="10000"/>
          </a:bodyPr>
          <a:lstStyle/>
          <a:p>
            <a:r>
              <a:rPr kumimoji="1" lang="ja-JP" altLang="en-US" sz="3200" dirty="0"/>
              <a:t>全国乳児福祉協議会</a:t>
            </a:r>
            <a:endParaRPr kumimoji="1" lang="en-US" altLang="ja-JP" sz="3200" dirty="0"/>
          </a:p>
          <a:p>
            <a:r>
              <a:rPr lang="ja-JP" altLang="en-US" sz="3200" dirty="0"/>
              <a:t>研修体系具体化にむけた委員会</a:t>
            </a:r>
            <a:endParaRPr kumimoji="1" lang="ja-JP" altLang="en-US" sz="3200" dirty="0"/>
          </a:p>
        </p:txBody>
      </p:sp>
      <p:sp>
        <p:nvSpPr>
          <p:cNvPr id="4" name="スライド番号プレースホルダー 3"/>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106</a:t>
            </a:fld>
            <a:endParaRPr lang="ja-JP" altLang="en-US" dirty="0">
              <a:solidFill>
                <a:prstClr val="black">
                  <a:tint val="75000"/>
                </a:prstClr>
              </a:solidFill>
            </a:endParaRPr>
          </a:p>
        </p:txBody>
      </p:sp>
    </p:spTree>
    <p:extLst>
      <p:ext uri="{BB962C8B-B14F-4D97-AF65-F5344CB8AC3E}">
        <p14:creationId xmlns:p14="http://schemas.microsoft.com/office/powerpoint/2010/main" val="252255780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7988" y="190222"/>
            <a:ext cx="8386917" cy="897005"/>
          </a:xfrm>
        </p:spPr>
        <p:txBody>
          <a:bodyPr>
            <a:noAutofit/>
          </a:bodyPr>
          <a:lstStyle/>
          <a:p>
            <a:r>
              <a:rPr lang="ja-JP" altLang="en-US" sz="4000" dirty="0"/>
              <a:t>小規模グループケアの方向性へ</a:t>
            </a:r>
            <a:endParaRPr lang="en-US" altLang="ja-JP" sz="4000" dirty="0"/>
          </a:p>
        </p:txBody>
      </p:sp>
      <p:sp>
        <p:nvSpPr>
          <p:cNvPr id="3" name="コンテンツ プレースホルダー 2"/>
          <p:cNvSpPr>
            <a:spLocks noGrp="1"/>
          </p:cNvSpPr>
          <p:nvPr>
            <p:ph idx="1"/>
          </p:nvPr>
        </p:nvSpPr>
        <p:spPr>
          <a:xfrm>
            <a:off x="1" y="1283368"/>
            <a:ext cx="9143999" cy="5574632"/>
          </a:xfrm>
        </p:spPr>
        <p:txBody>
          <a:bodyPr>
            <a:normAutofit/>
          </a:bodyPr>
          <a:lstStyle/>
          <a:p>
            <a:pPr marL="0" indent="0">
              <a:lnSpc>
                <a:spcPts val="1000"/>
              </a:lnSpc>
              <a:buNone/>
            </a:pPr>
            <a:endParaRPr lang="en-US" altLang="ja-JP" sz="2800" dirty="0"/>
          </a:p>
          <a:p>
            <a:pPr marL="0" indent="0" algn="ctr">
              <a:buNone/>
            </a:pPr>
            <a:r>
              <a:rPr lang="ja-JP" altLang="en-US" sz="2800" dirty="0"/>
              <a:t>人生早期に虐待などの不適切な養育</a:t>
            </a:r>
            <a:endParaRPr lang="en-US" altLang="ja-JP" sz="2800" dirty="0"/>
          </a:p>
          <a:p>
            <a:pPr marL="0" indent="0" algn="ctr">
              <a:buNone/>
            </a:pPr>
            <a:r>
              <a:rPr lang="ja-JP" altLang="en-US" sz="2800" dirty="0"/>
              <a:t>入所による慣れ親しんだ環境と人からの分離</a:t>
            </a:r>
            <a:endParaRPr lang="en-US" altLang="ja-JP" sz="2800" dirty="0"/>
          </a:p>
          <a:p>
            <a:pPr marL="0" indent="0" algn="ctr">
              <a:lnSpc>
                <a:spcPts val="2500"/>
              </a:lnSpc>
              <a:buNone/>
            </a:pPr>
            <a:endParaRPr lang="en-US" altLang="ja-JP" sz="1600" dirty="0"/>
          </a:p>
          <a:p>
            <a:pPr marL="0" indent="0" algn="ctr">
              <a:buNone/>
            </a:pPr>
            <a:r>
              <a:rPr lang="ja-JP" altLang="en-US" sz="2800" dirty="0"/>
              <a:t>乳児院に入所する子どもは</a:t>
            </a:r>
            <a:endParaRPr lang="en-US" altLang="ja-JP" sz="2800" dirty="0"/>
          </a:p>
          <a:p>
            <a:pPr marL="0" indent="0" algn="ctr">
              <a:buNone/>
            </a:pPr>
            <a:r>
              <a:rPr lang="ja-JP" altLang="en-US" sz="2800" dirty="0"/>
              <a:t>多岐にわたるニーズを抱えている</a:t>
            </a:r>
            <a:endParaRPr lang="en-US" altLang="ja-JP" sz="2800" dirty="0"/>
          </a:p>
          <a:p>
            <a:pPr marL="0" indent="0" algn="ctr">
              <a:lnSpc>
                <a:spcPts val="2500"/>
              </a:lnSpc>
              <a:buNone/>
            </a:pPr>
            <a:endParaRPr lang="en-US" altLang="ja-JP" sz="1600" dirty="0"/>
          </a:p>
          <a:p>
            <a:pPr marL="0" indent="0" algn="ctr">
              <a:buNone/>
            </a:pPr>
            <a:r>
              <a:rPr lang="ja-JP" altLang="en-US" sz="2800" dirty="0"/>
              <a:t>発達を支えるための養育環境（人・もの・こと）が重要</a:t>
            </a:r>
            <a:endParaRPr lang="en-US" altLang="ja-JP" sz="2800" dirty="0"/>
          </a:p>
          <a:p>
            <a:pPr marL="0" indent="0">
              <a:buNone/>
            </a:pPr>
            <a:endParaRPr lang="en-US" altLang="ja-JP" sz="2800" dirty="0"/>
          </a:p>
          <a:p>
            <a:pPr marL="0" indent="0" algn="ctr">
              <a:lnSpc>
                <a:spcPts val="1000"/>
              </a:lnSpc>
              <a:buNone/>
            </a:pPr>
            <a:endParaRPr lang="en-US" altLang="ja-JP" sz="2800" dirty="0"/>
          </a:p>
        </p:txBody>
      </p:sp>
      <p:sp>
        <p:nvSpPr>
          <p:cNvPr id="6" name="角丸四角形 5"/>
          <p:cNvSpPr/>
          <p:nvPr/>
        </p:nvSpPr>
        <p:spPr>
          <a:xfrm>
            <a:off x="613715" y="5357264"/>
            <a:ext cx="7885471" cy="10634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一人一人の個別性に合わせたより良い養育を</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（小規模グループケアへ）</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下矢印 7"/>
          <p:cNvSpPr>
            <a:spLocks noChangeAspect="1"/>
          </p:cNvSpPr>
          <p:nvPr/>
        </p:nvSpPr>
        <p:spPr>
          <a:xfrm>
            <a:off x="4328975" y="2527920"/>
            <a:ext cx="454952" cy="4260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下矢印 8"/>
          <p:cNvSpPr>
            <a:spLocks noChangeAspect="1"/>
          </p:cNvSpPr>
          <p:nvPr/>
        </p:nvSpPr>
        <p:spPr>
          <a:xfrm>
            <a:off x="4328975" y="3857638"/>
            <a:ext cx="454952" cy="4260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下矢印 9"/>
          <p:cNvSpPr>
            <a:spLocks noChangeAspect="1"/>
          </p:cNvSpPr>
          <p:nvPr/>
        </p:nvSpPr>
        <p:spPr>
          <a:xfrm>
            <a:off x="4328975" y="4799599"/>
            <a:ext cx="454952" cy="4260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107</a:t>
            </a:fld>
            <a:endParaRPr lang="ja-JP" altLang="en-US" dirty="0">
              <a:solidFill>
                <a:prstClr val="black">
                  <a:tint val="75000"/>
                </a:prstClr>
              </a:solidFill>
            </a:endParaRPr>
          </a:p>
        </p:txBody>
      </p:sp>
    </p:spTree>
    <p:extLst>
      <p:ext uri="{BB962C8B-B14F-4D97-AF65-F5344CB8AC3E}">
        <p14:creationId xmlns:p14="http://schemas.microsoft.com/office/powerpoint/2010/main" val="279005936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49216"/>
            <a:ext cx="7886700" cy="897005"/>
          </a:xfrm>
        </p:spPr>
        <p:txBody>
          <a:bodyPr>
            <a:normAutofit/>
          </a:bodyPr>
          <a:lstStyle/>
          <a:p>
            <a:r>
              <a:rPr kumimoji="1" lang="ja-JP" altLang="en-US" sz="4000" dirty="0"/>
              <a:t>小規模グループケアの利点</a:t>
            </a:r>
          </a:p>
        </p:txBody>
      </p:sp>
      <p:sp>
        <p:nvSpPr>
          <p:cNvPr id="3" name="コンテンツ プレースホルダー 2"/>
          <p:cNvSpPr>
            <a:spLocks noGrp="1"/>
          </p:cNvSpPr>
          <p:nvPr>
            <p:ph idx="1"/>
          </p:nvPr>
        </p:nvSpPr>
        <p:spPr>
          <a:xfrm>
            <a:off x="3893574" y="1848298"/>
            <a:ext cx="4906298" cy="4748123"/>
          </a:xfrm>
        </p:spPr>
        <p:txBody>
          <a:bodyPr>
            <a:normAutofit fontScale="77500" lnSpcReduction="20000"/>
          </a:bodyPr>
          <a:lstStyle/>
          <a:p>
            <a:pPr marL="0" indent="0">
              <a:buNone/>
            </a:pPr>
            <a:r>
              <a:rPr lang="ja-JP" altLang="en-US" dirty="0"/>
              <a:t>その子に合せた生活リズム</a:t>
            </a:r>
            <a:r>
              <a:rPr lang="ja-JP" altLang="en-US" dirty="0">
                <a:solidFill>
                  <a:srgbClr val="C00000"/>
                </a:solidFill>
              </a:rPr>
              <a:t>を守れ、</a:t>
            </a:r>
            <a:endParaRPr lang="en-US" altLang="ja-JP" dirty="0">
              <a:solidFill>
                <a:srgbClr val="C00000"/>
              </a:solidFill>
            </a:endParaRPr>
          </a:p>
          <a:p>
            <a:pPr marL="0" indent="0">
              <a:buNone/>
            </a:pPr>
            <a:r>
              <a:rPr lang="ja-JP" altLang="en-US" dirty="0"/>
              <a:t>生理的欲求</a:t>
            </a:r>
            <a:r>
              <a:rPr lang="ja-JP" altLang="en-US" dirty="0">
                <a:solidFill>
                  <a:srgbClr val="C00000"/>
                </a:solidFill>
              </a:rPr>
              <a:t>に適宜応じやすい</a:t>
            </a:r>
            <a:endParaRPr lang="en-US" altLang="ja-JP" dirty="0">
              <a:solidFill>
                <a:srgbClr val="C00000"/>
              </a:solidFill>
            </a:endParaRPr>
          </a:p>
          <a:p>
            <a:pPr marL="0" indent="0">
              <a:buNone/>
            </a:pPr>
            <a:endParaRPr lang="en-US" altLang="ja-JP" dirty="0"/>
          </a:p>
          <a:p>
            <a:pPr marL="0" indent="0">
              <a:buNone/>
            </a:pPr>
            <a:r>
              <a:rPr lang="ja-JP" altLang="en-US" dirty="0">
                <a:solidFill>
                  <a:srgbClr val="C00000"/>
                </a:solidFill>
              </a:rPr>
              <a:t>大人数であることの過度の刺激から守られ、“穏やかで、安心できる　　　　　　　　　　　　　　環境”を作りやすい</a:t>
            </a:r>
            <a:endParaRPr lang="en-US" altLang="ja-JP" dirty="0">
              <a:solidFill>
                <a:srgbClr val="C00000"/>
              </a:solidFill>
            </a:endParaRPr>
          </a:p>
          <a:p>
            <a:pPr marL="0" indent="0">
              <a:buNone/>
            </a:pPr>
            <a:endParaRPr lang="en-US" altLang="ja-JP" dirty="0"/>
          </a:p>
          <a:p>
            <a:pPr marL="0" indent="0">
              <a:buNone/>
            </a:pPr>
            <a:r>
              <a:rPr lang="ja-JP" altLang="en-US" dirty="0">
                <a:solidFill>
                  <a:srgbClr val="C00000"/>
                </a:solidFill>
              </a:rPr>
              <a:t>特定の愛着対象を選択しやすく、</a:t>
            </a:r>
            <a:endParaRPr lang="en-US" altLang="ja-JP" dirty="0">
              <a:solidFill>
                <a:srgbClr val="C00000"/>
              </a:solidFill>
            </a:endParaRPr>
          </a:p>
          <a:p>
            <a:pPr marL="0" indent="0">
              <a:buNone/>
            </a:pPr>
            <a:r>
              <a:rPr lang="ja-JP" altLang="en-US" dirty="0"/>
              <a:t>安定した愛着関係を築きやすい</a:t>
            </a:r>
            <a:endParaRPr lang="en-US" altLang="ja-JP" dirty="0"/>
          </a:p>
          <a:p>
            <a:pPr marL="0" indent="0">
              <a:buNone/>
            </a:pPr>
            <a:endParaRPr lang="en-US" altLang="ja-JP" dirty="0"/>
          </a:p>
          <a:p>
            <a:pPr marL="0" indent="0">
              <a:buNone/>
            </a:pPr>
            <a:r>
              <a:rPr lang="ja-JP" altLang="en-US" dirty="0"/>
              <a:t>その子が求めていること・ものを</a:t>
            </a:r>
            <a:endParaRPr lang="en-US" altLang="ja-JP" dirty="0"/>
          </a:p>
          <a:p>
            <a:pPr marL="0" indent="0">
              <a:buNone/>
            </a:pPr>
            <a:r>
              <a:rPr lang="ja-JP" altLang="en-US" dirty="0"/>
              <a:t>大切にしやすい</a:t>
            </a:r>
            <a:endParaRPr kumimoji="1" lang="en-US" altLang="ja-JP" dirty="0">
              <a:solidFill>
                <a:srgbClr val="FF0000"/>
              </a:solidFill>
            </a:endParaRPr>
          </a:p>
        </p:txBody>
      </p:sp>
      <p:sp>
        <p:nvSpPr>
          <p:cNvPr id="5" name="角丸四角形 4"/>
          <p:cNvSpPr/>
          <p:nvPr/>
        </p:nvSpPr>
        <p:spPr>
          <a:xfrm>
            <a:off x="376435" y="1848298"/>
            <a:ext cx="3011149" cy="8421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安定した</a:t>
            </a: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生活リズムと営み</a:t>
            </a: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角丸四角形 5"/>
          <p:cNvSpPr/>
          <p:nvPr/>
        </p:nvSpPr>
        <p:spPr>
          <a:xfrm>
            <a:off x="376435" y="3097227"/>
            <a:ext cx="3011149" cy="7792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落ち着いた環境</a:t>
            </a: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 name="角丸四角形 6"/>
          <p:cNvSpPr/>
          <p:nvPr/>
        </p:nvSpPr>
        <p:spPr>
          <a:xfrm>
            <a:off x="376436" y="4283274"/>
            <a:ext cx="3011148" cy="7778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特定の大人との</a:t>
            </a: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愛着関係</a:t>
            </a: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角丸四角形 7"/>
          <p:cNvSpPr/>
          <p:nvPr/>
        </p:nvSpPr>
        <p:spPr>
          <a:xfrm>
            <a:off x="376436" y="5467876"/>
            <a:ext cx="3011149" cy="8089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個別ニーズを</a:t>
            </a: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適切に尊重</a:t>
            </a:r>
            <a:endParaRPr kumimoji="1" lang="en-US" altLang="ja-JP" sz="2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コンテンツ プレースホルダー 2"/>
          <p:cNvSpPr txBox="1">
            <a:spLocks/>
          </p:cNvSpPr>
          <p:nvPr/>
        </p:nvSpPr>
        <p:spPr>
          <a:xfrm>
            <a:off x="0" y="1108130"/>
            <a:ext cx="9144000" cy="6454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小規模グループケア：</a:t>
            </a:r>
            <a:r>
              <a:rPr kumimoji="1" lang="en-US" altLang="ja-JP" sz="3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3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3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a:t>
            </a:r>
            <a:r>
              <a:rPr kumimoji="1" lang="ja-JP" altLang="en-US" sz="3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人構成での家庭的養育</a:t>
            </a:r>
            <a:endParaRPr kumimoji="1" lang="en-US" altLang="ja-JP" sz="30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108</a:t>
            </a:fld>
            <a:endParaRPr lang="ja-JP" altLang="en-US" dirty="0">
              <a:solidFill>
                <a:prstClr val="black">
                  <a:tint val="75000"/>
                </a:prstClr>
              </a:solidFill>
            </a:endParaRPr>
          </a:p>
        </p:txBody>
      </p:sp>
    </p:spTree>
    <p:extLst>
      <p:ext uri="{BB962C8B-B14F-4D97-AF65-F5344CB8AC3E}">
        <p14:creationId xmlns:p14="http://schemas.microsoft.com/office/powerpoint/2010/main" val="331730962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5769" y="249216"/>
            <a:ext cx="7886700" cy="897005"/>
          </a:xfrm>
        </p:spPr>
        <p:txBody>
          <a:bodyPr>
            <a:noAutofit/>
          </a:bodyPr>
          <a:lstStyle/>
          <a:p>
            <a:r>
              <a:rPr kumimoji="1" lang="ja-JP" altLang="en-US" sz="4000" dirty="0"/>
              <a:t>小規模グループケアの注意点</a:t>
            </a:r>
          </a:p>
        </p:txBody>
      </p:sp>
      <p:sp>
        <p:nvSpPr>
          <p:cNvPr id="3" name="コンテンツ プレースホルダー 2"/>
          <p:cNvSpPr>
            <a:spLocks noGrp="1"/>
          </p:cNvSpPr>
          <p:nvPr>
            <p:ph idx="1"/>
          </p:nvPr>
        </p:nvSpPr>
        <p:spPr>
          <a:xfrm>
            <a:off x="0" y="1472338"/>
            <a:ext cx="9144000" cy="5532895"/>
          </a:xfrm>
        </p:spPr>
        <p:txBody>
          <a:bodyPr>
            <a:normAutofit fontScale="77500" lnSpcReduction="20000"/>
          </a:bodyPr>
          <a:lstStyle/>
          <a:p>
            <a:pPr marL="0" indent="0">
              <a:buNone/>
            </a:pPr>
            <a:endParaRPr kumimoji="1" lang="en-US" altLang="ja-JP" dirty="0"/>
          </a:p>
          <a:p>
            <a:pPr marL="0" indent="0">
              <a:buNone/>
            </a:pPr>
            <a:endParaRPr lang="en-US" altLang="ja-JP" dirty="0"/>
          </a:p>
          <a:p>
            <a:pPr marL="0" indent="0">
              <a:buNone/>
            </a:pPr>
            <a:r>
              <a:rPr lang="ja-JP" altLang="en-US" b="1" dirty="0">
                <a:latin typeface="+mj-ea"/>
                <a:ea typeface="+mj-ea"/>
              </a:rPr>
              <a:t>　</a:t>
            </a:r>
            <a:r>
              <a:rPr lang="ja-JP" altLang="en-US" dirty="0">
                <a:latin typeface="+mj-ea"/>
                <a:ea typeface="+mj-ea"/>
              </a:rPr>
              <a:t>・注意し合うことも、助け合えることも少なくなる</a:t>
            </a:r>
            <a:endParaRPr lang="en-US" altLang="ja-JP" dirty="0">
              <a:latin typeface="+mj-ea"/>
              <a:ea typeface="+mj-ea"/>
            </a:endParaRPr>
          </a:p>
          <a:p>
            <a:pPr marL="0" indent="0">
              <a:buNone/>
            </a:pPr>
            <a:r>
              <a:rPr lang="ja-JP" altLang="en-US" dirty="0">
                <a:latin typeface="+mj-ea"/>
                <a:ea typeface="+mj-ea"/>
              </a:rPr>
              <a:t>　・ちょっとした時間に、何かを聞く、相談するということもしにくくなる</a:t>
            </a:r>
            <a:endParaRPr lang="en-US" altLang="ja-JP" dirty="0">
              <a:latin typeface="+mj-ea"/>
              <a:ea typeface="+mj-ea"/>
            </a:endParaRPr>
          </a:p>
          <a:p>
            <a:pPr marL="0" indent="0">
              <a:buNone/>
            </a:pPr>
            <a:r>
              <a:rPr lang="ja-JP" altLang="en-US" dirty="0">
                <a:latin typeface="+mj-ea"/>
                <a:ea typeface="+mj-ea"/>
              </a:rPr>
              <a:t>　・相手のかかわりを見て、学ぶという機会も少なくなる</a:t>
            </a:r>
            <a:endParaRPr lang="en-US" altLang="ja-JP" dirty="0"/>
          </a:p>
          <a:p>
            <a:pPr marL="0" indent="0">
              <a:buNone/>
            </a:pPr>
            <a:endParaRPr kumimoji="1" lang="en-US" altLang="ja-JP" dirty="0"/>
          </a:p>
          <a:p>
            <a:pPr marL="0" indent="0">
              <a:buNone/>
            </a:pPr>
            <a:endParaRPr lang="en-US" altLang="ja-JP" dirty="0"/>
          </a:p>
          <a:p>
            <a:pPr marL="0" indent="0">
              <a:buNone/>
            </a:pPr>
            <a:endParaRPr lang="en-US" altLang="ja-JP" dirty="0"/>
          </a:p>
          <a:p>
            <a:pPr marL="0" indent="0">
              <a:buNone/>
            </a:pPr>
            <a:r>
              <a:rPr lang="ja-JP" altLang="en-US" dirty="0"/>
              <a:t>　・小規模内で話し合いをしやすくなる反面、他のグループと話を</a:t>
            </a:r>
            <a:endParaRPr lang="en-US" altLang="ja-JP" dirty="0"/>
          </a:p>
          <a:p>
            <a:pPr marL="0" indent="0">
              <a:buNone/>
            </a:pPr>
            <a:r>
              <a:rPr lang="ja-JP" altLang="en-US" dirty="0"/>
              <a:t>　　することが減る</a:t>
            </a:r>
            <a:endParaRPr lang="en-US" altLang="ja-JP" dirty="0"/>
          </a:p>
          <a:p>
            <a:pPr marL="0" indent="0">
              <a:buNone/>
            </a:pPr>
            <a:r>
              <a:rPr lang="ja-JP" altLang="en-US" dirty="0">
                <a:solidFill>
                  <a:prstClr val="black"/>
                </a:solidFill>
              </a:rPr>
              <a:t>　・悩みをため込みやすくなったり、閉鎖的なグループになりやすい</a:t>
            </a:r>
            <a:endParaRPr lang="en-US" altLang="ja-JP" dirty="0"/>
          </a:p>
          <a:p>
            <a:pPr marL="0" indent="0">
              <a:lnSpc>
                <a:spcPts val="1000"/>
              </a:lnSpc>
              <a:buNone/>
            </a:pPr>
            <a:r>
              <a:rPr lang="ja-JP" altLang="en-US" dirty="0"/>
              <a:t>　　　　　　　</a:t>
            </a:r>
            <a:endParaRPr lang="en-US" altLang="ja-JP" dirty="0"/>
          </a:p>
          <a:p>
            <a:pPr marL="0" indent="0">
              <a:lnSpc>
                <a:spcPts val="4000"/>
              </a:lnSpc>
              <a:buNone/>
            </a:pPr>
            <a:r>
              <a:rPr kumimoji="1" lang="ja-JP" altLang="en-US" dirty="0"/>
              <a:t>　　　　</a:t>
            </a:r>
            <a:r>
              <a:rPr kumimoji="1" lang="ja-JP" altLang="en-US" sz="3600" dirty="0">
                <a:ln w="0"/>
                <a:solidFill>
                  <a:schemeClr val="accent1">
                    <a:lumMod val="75000"/>
                  </a:schemeClr>
                </a:solidFill>
              </a:rPr>
              <a:t>小規模は特にチームアプローチを</a:t>
            </a:r>
            <a:r>
              <a:rPr kumimoji="1" lang="ja-JP" altLang="en-US" sz="3600" dirty="0">
                <a:ln w="0"/>
                <a:solidFill>
                  <a:srgbClr val="C00000"/>
                </a:solidFill>
              </a:rPr>
              <a:t>意識することが</a:t>
            </a:r>
            <a:r>
              <a:rPr kumimoji="1" lang="ja-JP" altLang="en-US" sz="3600" dirty="0">
                <a:ln w="0"/>
                <a:solidFill>
                  <a:schemeClr val="accent1">
                    <a:lumMod val="75000"/>
                  </a:schemeClr>
                </a:solidFill>
              </a:rPr>
              <a:t>重要</a:t>
            </a:r>
            <a:r>
              <a:rPr kumimoji="1" lang="ja-JP" altLang="en-US" sz="3200" dirty="0">
                <a:ln w="0"/>
                <a:solidFill>
                  <a:schemeClr val="accent1">
                    <a:lumMod val="75000"/>
                  </a:schemeClr>
                </a:solidFill>
              </a:rPr>
              <a:t>　</a:t>
            </a:r>
            <a:r>
              <a:rPr kumimoji="1" lang="ja-JP" altLang="en-US" dirty="0"/>
              <a:t>　　　　　　　　　　</a:t>
            </a:r>
            <a:endParaRPr kumimoji="1" lang="en-US" altLang="ja-JP" dirty="0"/>
          </a:p>
        </p:txBody>
      </p:sp>
      <p:sp>
        <p:nvSpPr>
          <p:cNvPr id="4" name="角丸四角形 3"/>
          <p:cNvSpPr/>
          <p:nvPr/>
        </p:nvSpPr>
        <p:spPr>
          <a:xfrm>
            <a:off x="354679" y="1286360"/>
            <a:ext cx="8346410" cy="8401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各部屋に区切られ、一人で任される時間も多くなり、互いのかかわりが見えにくくなる</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0" name="角丸四角形 9"/>
          <p:cNvSpPr/>
          <p:nvPr/>
        </p:nvSpPr>
        <p:spPr>
          <a:xfrm>
            <a:off x="354679" y="3587914"/>
            <a:ext cx="8346410" cy="74457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少人数による限られた人間関係のみになり、孤立し、閉鎖的になりやすい</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右矢印 11"/>
          <p:cNvSpPr/>
          <p:nvPr/>
        </p:nvSpPr>
        <p:spPr>
          <a:xfrm>
            <a:off x="179512" y="5783644"/>
            <a:ext cx="733806" cy="8251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109</a:t>
            </a:fld>
            <a:endParaRPr lang="ja-JP" altLang="en-US" dirty="0">
              <a:solidFill>
                <a:prstClr val="black">
                  <a:tint val="75000"/>
                </a:prstClr>
              </a:solidFill>
            </a:endParaRPr>
          </a:p>
        </p:txBody>
      </p:sp>
    </p:spTree>
    <p:extLst>
      <p:ext uri="{BB962C8B-B14F-4D97-AF65-F5344CB8AC3E}">
        <p14:creationId xmlns:p14="http://schemas.microsoft.com/office/powerpoint/2010/main" val="4068251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dirty="0"/>
              <a:t>研修の３つの形態</a:t>
            </a:r>
          </a:p>
        </p:txBody>
      </p:sp>
      <p:sp>
        <p:nvSpPr>
          <p:cNvPr id="3" name="コンテンツ プレースホルダー 2"/>
          <p:cNvSpPr>
            <a:spLocks noGrp="1"/>
          </p:cNvSpPr>
          <p:nvPr>
            <p:ph idx="1"/>
          </p:nvPr>
        </p:nvSpPr>
        <p:spPr/>
        <p:txBody>
          <a:bodyPr/>
          <a:lstStyle/>
          <a:p>
            <a:pPr marL="0" lvl="0" indent="0">
              <a:spcBef>
                <a:spcPts val="0"/>
              </a:spcBef>
              <a:buNone/>
            </a:pPr>
            <a:r>
              <a:rPr lang="ja-JP" altLang="en-US" sz="4400" dirty="0">
                <a:solidFill>
                  <a:prstClr val="black"/>
                </a:solidFill>
              </a:rPr>
              <a:t>（１）</a:t>
            </a:r>
            <a:r>
              <a:rPr lang="en-US" altLang="ja-JP" sz="4400" dirty="0">
                <a:solidFill>
                  <a:prstClr val="black"/>
                </a:solidFill>
              </a:rPr>
              <a:t>OJT(On the Job </a:t>
            </a:r>
            <a:r>
              <a:rPr lang="en-US" altLang="ja-JP" sz="4400" dirty="0" smtClean="0">
                <a:solidFill>
                  <a:prstClr val="black"/>
                </a:solidFill>
              </a:rPr>
              <a:t>Training)</a:t>
            </a:r>
            <a:endParaRPr lang="en-US" altLang="ja-JP" sz="4400" dirty="0">
              <a:solidFill>
                <a:prstClr val="black"/>
              </a:solidFill>
            </a:endParaRPr>
          </a:p>
          <a:p>
            <a:pPr marL="0" lvl="0" indent="0">
              <a:spcBef>
                <a:spcPts val="0"/>
              </a:spcBef>
              <a:buNone/>
            </a:pPr>
            <a:endParaRPr lang="en-US" altLang="ja-JP" sz="4400" dirty="0">
              <a:solidFill>
                <a:prstClr val="black"/>
              </a:solidFill>
            </a:endParaRPr>
          </a:p>
          <a:p>
            <a:pPr marL="0" lvl="0" indent="0">
              <a:spcBef>
                <a:spcPts val="0"/>
              </a:spcBef>
              <a:buNone/>
            </a:pPr>
            <a:r>
              <a:rPr lang="ja-JP" altLang="en-US" sz="4400" dirty="0">
                <a:solidFill>
                  <a:prstClr val="black"/>
                </a:solidFill>
              </a:rPr>
              <a:t>（２）</a:t>
            </a:r>
            <a:r>
              <a:rPr lang="en-US" altLang="ja-JP" sz="4400" dirty="0">
                <a:solidFill>
                  <a:prstClr val="black"/>
                </a:solidFill>
              </a:rPr>
              <a:t>Off-JT(Off the Job Training</a:t>
            </a:r>
            <a:r>
              <a:rPr lang="en-US" altLang="ja-JP" sz="4400" dirty="0" smtClean="0">
                <a:solidFill>
                  <a:prstClr val="black"/>
                </a:solidFill>
              </a:rPr>
              <a:t>)</a:t>
            </a:r>
            <a:endParaRPr lang="ja-JP" altLang="en-US" sz="4400" dirty="0">
              <a:solidFill>
                <a:prstClr val="black"/>
              </a:solidFill>
            </a:endParaRPr>
          </a:p>
          <a:p>
            <a:pPr marL="0" lvl="0" indent="0">
              <a:spcBef>
                <a:spcPts val="0"/>
              </a:spcBef>
              <a:buNone/>
            </a:pPr>
            <a:endParaRPr lang="en-US" altLang="ja-JP" sz="4400" dirty="0">
              <a:solidFill>
                <a:prstClr val="black"/>
              </a:solidFill>
            </a:endParaRPr>
          </a:p>
          <a:p>
            <a:pPr marL="0" lvl="0" indent="0">
              <a:spcBef>
                <a:spcPts val="0"/>
              </a:spcBef>
              <a:buNone/>
            </a:pPr>
            <a:r>
              <a:rPr lang="ja-JP" altLang="en-US" sz="4400" dirty="0">
                <a:solidFill>
                  <a:prstClr val="black"/>
                </a:solidFill>
              </a:rPr>
              <a:t>（３）</a:t>
            </a:r>
            <a:r>
              <a:rPr lang="en-US" altLang="ja-JP" sz="4400" dirty="0">
                <a:solidFill>
                  <a:prstClr val="black"/>
                </a:solidFill>
              </a:rPr>
              <a:t>SDS(Self Development System )</a:t>
            </a:r>
          </a:p>
          <a:p>
            <a:endParaRPr kumimoji="1" lang="ja-JP" altLang="en-US" dirty="0"/>
          </a:p>
        </p:txBody>
      </p:sp>
      <p:sp>
        <p:nvSpPr>
          <p:cNvPr id="4" name="スライド番号プレースホルダー 3"/>
          <p:cNvSpPr>
            <a:spLocks noGrp="1"/>
          </p:cNvSpPr>
          <p:nvPr>
            <p:ph type="sldNum" sz="quarter" idx="12"/>
          </p:nvPr>
        </p:nvSpPr>
        <p:spPr/>
        <p:txBody>
          <a:bodyPr/>
          <a:lstStyle/>
          <a:p>
            <a:fld id="{52885D5F-1D73-4CD8-8BE9-6FDEEE1081D8}" type="slidenum">
              <a:rPr kumimoji="1" lang="ja-JP" altLang="en-US" smtClean="0"/>
              <a:t>11</a:t>
            </a:fld>
            <a:endParaRPr kumimoji="1" lang="ja-JP" altLang="en-US" dirty="0"/>
          </a:p>
        </p:txBody>
      </p:sp>
    </p:spTree>
    <p:extLst>
      <p:ext uri="{BB962C8B-B14F-4D97-AF65-F5344CB8AC3E}">
        <p14:creationId xmlns:p14="http://schemas.microsoft.com/office/powerpoint/2010/main" val="210209253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28600"/>
            <a:ext cx="8663227" cy="894761"/>
          </a:xfrm>
        </p:spPr>
        <p:txBody>
          <a:bodyPr>
            <a:noAutofit/>
          </a:bodyPr>
          <a:lstStyle/>
          <a:p>
            <a:r>
              <a:rPr lang="ja-JP" altLang="en-US" sz="4000" dirty="0"/>
              <a:t>チームアプローチとは</a:t>
            </a:r>
            <a:endParaRPr lang="en-US" altLang="ja-JP" sz="4000" dirty="0"/>
          </a:p>
        </p:txBody>
      </p:sp>
      <p:sp>
        <p:nvSpPr>
          <p:cNvPr id="3" name="コンテンツ プレースホルダー 2"/>
          <p:cNvSpPr>
            <a:spLocks noGrp="1"/>
          </p:cNvSpPr>
          <p:nvPr>
            <p:ph idx="1"/>
          </p:nvPr>
        </p:nvSpPr>
        <p:spPr>
          <a:xfrm>
            <a:off x="1" y="1275213"/>
            <a:ext cx="9143999" cy="5288988"/>
          </a:xfrm>
        </p:spPr>
        <p:txBody>
          <a:bodyPr>
            <a:noAutofit/>
          </a:bodyPr>
          <a:lstStyle/>
          <a:p>
            <a:pPr marL="0" indent="0">
              <a:buNone/>
            </a:pPr>
            <a:r>
              <a:rPr lang="ja-JP" altLang="en-US" sz="3000" dirty="0"/>
              <a:t>チームアプローチ：子どもにかかわる人々が、その立場</a:t>
            </a:r>
            <a:endParaRPr lang="en-US" altLang="ja-JP" sz="3000" dirty="0"/>
          </a:p>
          <a:p>
            <a:pPr marL="0" indent="0">
              <a:buNone/>
            </a:pPr>
            <a:r>
              <a:rPr lang="ja-JP" altLang="en-US" sz="3000" dirty="0"/>
              <a:t>　　　　　　　　　　　　や専門性を活かしながら、協働して</a:t>
            </a:r>
            <a:endParaRPr lang="en-US" altLang="ja-JP" sz="3000" dirty="0"/>
          </a:p>
          <a:p>
            <a:pPr marL="0" indent="0">
              <a:buNone/>
            </a:pPr>
            <a:r>
              <a:rPr lang="ja-JP" altLang="en-US" sz="3000" dirty="0"/>
              <a:t>　　　　　　　　　　　　子どもの支援を行っていくこと</a:t>
            </a:r>
            <a:endParaRPr lang="en-US" altLang="ja-JP" sz="3000" dirty="0"/>
          </a:p>
          <a:p>
            <a:pPr marL="0" indent="0">
              <a:lnSpc>
                <a:spcPts val="2000"/>
              </a:lnSpc>
              <a:buNone/>
            </a:pPr>
            <a:endParaRPr lang="en-US" altLang="ja-JP" sz="3000" dirty="0"/>
          </a:p>
          <a:p>
            <a:pPr marL="0" indent="0">
              <a:buNone/>
            </a:pPr>
            <a:r>
              <a:rPr lang="ja-JP" altLang="en-US" sz="3000" b="1" dirty="0">
                <a:ln w="22225">
                  <a:solidFill>
                    <a:schemeClr val="accent1">
                      <a:lumMod val="75000"/>
                    </a:schemeClr>
                  </a:solidFill>
                  <a:prstDash val="solid"/>
                </a:ln>
                <a:solidFill>
                  <a:schemeClr val="accent1">
                    <a:lumMod val="40000"/>
                    <a:lumOff val="60000"/>
                  </a:schemeClr>
                </a:solidFill>
              </a:rPr>
              <a:t> 内</a:t>
            </a:r>
            <a:r>
              <a:rPr lang="ja-JP" altLang="en-US" sz="3000" b="1" dirty="0">
                <a:ln w="22225">
                  <a:solidFill>
                    <a:schemeClr val="accent2">
                      <a:lumMod val="75000"/>
                    </a:schemeClr>
                  </a:solidFill>
                  <a:prstDash val="solid"/>
                </a:ln>
                <a:solidFill>
                  <a:schemeClr val="accent2">
                    <a:lumMod val="40000"/>
                    <a:lumOff val="60000"/>
                  </a:schemeClr>
                </a:solidFill>
              </a:rPr>
              <a:t>　</a:t>
            </a:r>
            <a:r>
              <a:rPr lang="ja-JP" altLang="en-US" sz="3000" dirty="0"/>
              <a:t>直接</a:t>
            </a:r>
            <a:r>
              <a:rPr lang="en-US" altLang="ja-JP" sz="3000" dirty="0"/>
              <a:t>…</a:t>
            </a:r>
            <a:r>
              <a:rPr lang="ja-JP" altLang="en-US" sz="3000" dirty="0"/>
              <a:t>保育士・看護師・児童指導員</a:t>
            </a:r>
            <a:endParaRPr lang="en-US" altLang="ja-JP" sz="3000" dirty="0"/>
          </a:p>
          <a:p>
            <a:pPr marL="0" indent="0">
              <a:buNone/>
            </a:pPr>
            <a:r>
              <a:rPr lang="ja-JP" altLang="en-US" sz="3000" dirty="0"/>
              <a:t>     　間接</a:t>
            </a:r>
            <a:r>
              <a:rPr lang="en-US" altLang="ja-JP" sz="3000" dirty="0"/>
              <a:t>…</a:t>
            </a:r>
            <a:r>
              <a:rPr lang="ja-JP" altLang="en-US" sz="3000" dirty="0"/>
              <a:t>栄養士、</a:t>
            </a:r>
            <a:r>
              <a:rPr lang="en-US" altLang="ja-JP" sz="3000" dirty="0"/>
              <a:t>FSW</a:t>
            </a:r>
            <a:r>
              <a:rPr lang="ja-JP" altLang="en-US" sz="3000" dirty="0" err="1"/>
              <a:t>、</a:t>
            </a:r>
            <a:r>
              <a:rPr lang="ja-JP" altLang="en-US" sz="3000" dirty="0"/>
              <a:t>里親支援専門相談員、心理職</a:t>
            </a:r>
            <a:endParaRPr lang="en-US" altLang="ja-JP" sz="3000" dirty="0"/>
          </a:p>
          <a:p>
            <a:pPr marL="0" indent="0">
              <a:buNone/>
            </a:pPr>
            <a:r>
              <a:rPr lang="ja-JP" altLang="en-US" sz="3000" dirty="0"/>
              <a:t>　　　　　　　施設長、事務職、嘱託医</a:t>
            </a:r>
            <a:r>
              <a:rPr lang="en-US" altLang="ja-JP" sz="3000" dirty="0" err="1"/>
              <a:t>etc</a:t>
            </a:r>
            <a:endParaRPr lang="en-US" altLang="ja-JP" sz="3000" dirty="0"/>
          </a:p>
          <a:p>
            <a:pPr marL="0" indent="0">
              <a:buNone/>
            </a:pPr>
            <a:r>
              <a:rPr lang="ja-JP" altLang="en-US" sz="3000" b="1" dirty="0">
                <a:ln w="22225">
                  <a:solidFill>
                    <a:schemeClr val="accent1">
                      <a:lumMod val="75000"/>
                    </a:schemeClr>
                  </a:solidFill>
                  <a:prstDash val="solid"/>
                </a:ln>
                <a:solidFill>
                  <a:schemeClr val="accent1">
                    <a:lumMod val="40000"/>
                    <a:lumOff val="60000"/>
                  </a:schemeClr>
                </a:solidFill>
              </a:rPr>
              <a:t> 外</a:t>
            </a:r>
            <a:r>
              <a:rPr lang="ja-JP" altLang="en-US" sz="3000" b="1" dirty="0">
                <a:ln w="22225">
                  <a:solidFill>
                    <a:schemeClr val="accent2">
                      <a:lumMod val="75000"/>
                    </a:schemeClr>
                  </a:solidFill>
                  <a:prstDash val="solid"/>
                </a:ln>
                <a:solidFill>
                  <a:schemeClr val="accent2">
                    <a:lumMod val="40000"/>
                    <a:lumOff val="60000"/>
                  </a:schemeClr>
                </a:solidFill>
              </a:rPr>
              <a:t>　</a:t>
            </a:r>
            <a:r>
              <a:rPr lang="ja-JP" altLang="en-US" sz="2800" dirty="0"/>
              <a:t>児童相談所・病院・療育相談センター・保健センター</a:t>
            </a:r>
            <a:r>
              <a:rPr lang="en-US" altLang="ja-JP" sz="2800" dirty="0" err="1"/>
              <a:t>etc</a:t>
            </a:r>
            <a:endParaRPr lang="en-US" altLang="ja-JP" sz="2800" dirty="0"/>
          </a:p>
          <a:p>
            <a:pPr marL="0" indent="0">
              <a:lnSpc>
                <a:spcPts val="3600"/>
              </a:lnSpc>
              <a:buNone/>
            </a:pPr>
            <a:endParaRPr lang="en-US" altLang="ja-JP" sz="3000" dirty="0"/>
          </a:p>
          <a:p>
            <a:pPr marL="0" indent="0">
              <a:lnSpc>
                <a:spcPts val="600"/>
              </a:lnSpc>
              <a:buNone/>
            </a:pPr>
            <a:endParaRPr lang="en-US" altLang="ja-JP" sz="1400" dirty="0"/>
          </a:p>
          <a:p>
            <a:pPr marL="0" indent="0" algn="ctr">
              <a:buNone/>
            </a:pPr>
            <a:r>
              <a:rPr lang="ja-JP" altLang="en-US" sz="3000" dirty="0"/>
              <a:t>子どもの</a:t>
            </a:r>
            <a:r>
              <a:rPr lang="ja-JP" altLang="en-US" sz="3000" dirty="0">
                <a:solidFill>
                  <a:srgbClr val="C00000"/>
                </a:solidFill>
              </a:rPr>
              <a:t>最善の</a:t>
            </a:r>
            <a:r>
              <a:rPr lang="ja-JP" altLang="en-US" sz="3000" dirty="0"/>
              <a:t>利益を追求</a:t>
            </a:r>
            <a:endParaRPr lang="en-US" altLang="ja-JP" sz="3000" dirty="0"/>
          </a:p>
        </p:txBody>
      </p:sp>
      <p:sp>
        <p:nvSpPr>
          <p:cNvPr id="4" name="下矢印 3"/>
          <p:cNvSpPr/>
          <p:nvPr/>
        </p:nvSpPr>
        <p:spPr>
          <a:xfrm>
            <a:off x="4199658" y="5501941"/>
            <a:ext cx="744683" cy="5924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110</a:t>
            </a:fld>
            <a:endParaRPr lang="ja-JP" altLang="en-US" dirty="0">
              <a:solidFill>
                <a:prstClr val="black">
                  <a:tint val="75000"/>
                </a:prstClr>
              </a:solidFill>
            </a:endParaRPr>
          </a:p>
        </p:txBody>
      </p:sp>
    </p:spTree>
    <p:extLst>
      <p:ext uri="{BB962C8B-B14F-4D97-AF65-F5344CB8AC3E}">
        <p14:creationId xmlns:p14="http://schemas.microsoft.com/office/powerpoint/2010/main" val="313243209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683" y="1268760"/>
            <a:ext cx="8267733" cy="894761"/>
          </a:xfrm>
        </p:spPr>
        <p:txBody>
          <a:bodyPr>
            <a:noAutofit/>
          </a:bodyPr>
          <a:lstStyle/>
          <a:p>
            <a:pPr algn="l"/>
            <a:r>
              <a:rPr lang="ja-JP" altLang="en-US" sz="3200" b="1" dirty="0">
                <a:solidFill>
                  <a:srgbClr val="0070C0"/>
                </a:solidFill>
              </a:rPr>
              <a:t>□常に専門性の高い養育を維持し向上させるために、　乳児院ではチームアプローチを大切にします</a:t>
            </a:r>
            <a:endParaRPr lang="en-US" altLang="ja-JP" sz="3200" b="1" dirty="0">
              <a:solidFill>
                <a:srgbClr val="0070C0"/>
              </a:solidFill>
            </a:endParaRPr>
          </a:p>
        </p:txBody>
      </p:sp>
      <p:sp>
        <p:nvSpPr>
          <p:cNvPr id="3" name="コンテンツ プレースホルダー 2"/>
          <p:cNvSpPr>
            <a:spLocks noGrp="1"/>
          </p:cNvSpPr>
          <p:nvPr>
            <p:ph idx="1"/>
          </p:nvPr>
        </p:nvSpPr>
        <p:spPr>
          <a:xfrm>
            <a:off x="371958" y="2712203"/>
            <a:ext cx="8446577" cy="3115160"/>
          </a:xfrm>
        </p:spPr>
        <p:txBody>
          <a:bodyPr>
            <a:noAutofit/>
          </a:bodyPr>
          <a:lstStyle/>
          <a:p>
            <a:pPr marL="0" indent="0">
              <a:buNone/>
            </a:pPr>
            <a:endParaRPr lang="en-US" altLang="ja-JP" sz="3000" dirty="0"/>
          </a:p>
          <a:p>
            <a:pPr marL="0" indent="0">
              <a:lnSpc>
                <a:spcPts val="2900"/>
              </a:lnSpc>
              <a:buNone/>
            </a:pPr>
            <a:r>
              <a:rPr lang="ja-JP" altLang="en-US" sz="2800" dirty="0">
                <a:solidFill>
                  <a:srgbClr val="C00000"/>
                </a:solidFill>
              </a:rPr>
              <a:t>・複数の職員がいることで、様々な養育の視点や子どもの理解を持ち寄れます。これらを皆で検討、統合することで、より適切な養育が可能となります</a:t>
            </a:r>
            <a:endParaRPr lang="en-US" altLang="ja-JP" sz="2800" dirty="0">
              <a:solidFill>
                <a:srgbClr val="C00000"/>
              </a:solidFill>
            </a:endParaRPr>
          </a:p>
          <a:p>
            <a:pPr marL="0" indent="0">
              <a:lnSpc>
                <a:spcPts val="2900"/>
              </a:lnSpc>
              <a:buNone/>
            </a:pPr>
            <a:r>
              <a:rPr lang="ja-JP" altLang="en-US" sz="2800" dirty="0"/>
              <a:t>・様々な専門職が、互いの専門性を発揮し認め合いな</a:t>
            </a:r>
            <a:endParaRPr lang="en-US" altLang="ja-JP" sz="2800" dirty="0"/>
          </a:p>
          <a:p>
            <a:pPr marL="0" indent="0">
              <a:lnSpc>
                <a:spcPts val="2900"/>
              </a:lnSpc>
              <a:buNone/>
            </a:pPr>
            <a:r>
              <a:rPr lang="ja-JP" altLang="en-US" sz="2800" dirty="0"/>
              <a:t>がら養育をすることで、さらに専門性の高い養育が可能となります。</a:t>
            </a:r>
            <a:endParaRPr lang="en-US" altLang="ja-JP" sz="2800" dirty="0"/>
          </a:p>
          <a:p>
            <a:pPr marL="0" indent="0">
              <a:buNone/>
            </a:pPr>
            <a:endParaRPr lang="en-US" altLang="ja-JP" dirty="0"/>
          </a:p>
          <a:p>
            <a:pPr marL="0" indent="0">
              <a:buNone/>
            </a:pPr>
            <a:endParaRPr lang="en-US" altLang="ja-JP" sz="3000" dirty="0"/>
          </a:p>
          <a:p>
            <a:pPr marL="0" indent="0">
              <a:lnSpc>
                <a:spcPts val="2000"/>
              </a:lnSpc>
              <a:buNone/>
            </a:pPr>
            <a:endParaRPr lang="en-US" altLang="ja-JP" sz="3000" dirty="0"/>
          </a:p>
          <a:p>
            <a:pPr marL="0" indent="0">
              <a:buNone/>
            </a:pPr>
            <a:r>
              <a:rPr lang="ja-JP" altLang="en-US" sz="3000" b="1" dirty="0">
                <a:ln w="22225">
                  <a:solidFill>
                    <a:schemeClr val="accent1">
                      <a:lumMod val="75000"/>
                    </a:schemeClr>
                  </a:solidFill>
                  <a:prstDash val="solid"/>
                </a:ln>
                <a:solidFill>
                  <a:schemeClr val="accent1">
                    <a:lumMod val="40000"/>
                    <a:lumOff val="60000"/>
                  </a:schemeClr>
                </a:solidFill>
              </a:rPr>
              <a:t> </a:t>
            </a:r>
            <a:endParaRPr lang="en-US" altLang="ja-JP" sz="3000" dirty="0"/>
          </a:p>
        </p:txBody>
      </p:sp>
      <p:sp>
        <p:nvSpPr>
          <p:cNvPr id="4" name="スライド番号プレースホルダー 3"/>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111</a:t>
            </a:fld>
            <a:endParaRPr lang="ja-JP" altLang="en-US" dirty="0">
              <a:solidFill>
                <a:prstClr val="black">
                  <a:tint val="75000"/>
                </a:prstClr>
              </a:solidFill>
            </a:endParaRPr>
          </a:p>
        </p:txBody>
      </p:sp>
    </p:spTree>
    <p:extLst>
      <p:ext uri="{BB962C8B-B14F-4D97-AF65-F5344CB8AC3E}">
        <p14:creationId xmlns:p14="http://schemas.microsoft.com/office/powerpoint/2010/main" val="350055227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3728" y="1258534"/>
            <a:ext cx="8803036" cy="894761"/>
          </a:xfrm>
        </p:spPr>
        <p:txBody>
          <a:bodyPr>
            <a:noAutofit/>
          </a:bodyPr>
          <a:lstStyle/>
          <a:p>
            <a:pPr algn="l"/>
            <a:r>
              <a:rPr lang="ja-JP" altLang="en-US" sz="3200" b="1" dirty="0">
                <a:solidFill>
                  <a:srgbClr val="0070C0"/>
                </a:solidFill>
              </a:rPr>
              <a:t>□常に専門性の高い養育を維持し向上させるために、乳児院ではチームアプローチを大切にします</a:t>
            </a:r>
            <a:endParaRPr lang="en-US" altLang="ja-JP" sz="3200" b="1" dirty="0">
              <a:solidFill>
                <a:srgbClr val="0070C0"/>
              </a:solidFill>
            </a:endParaRPr>
          </a:p>
        </p:txBody>
      </p:sp>
      <p:sp>
        <p:nvSpPr>
          <p:cNvPr id="3" name="コンテンツ プレースホルダー 2"/>
          <p:cNvSpPr>
            <a:spLocks noGrp="1"/>
          </p:cNvSpPr>
          <p:nvPr>
            <p:ph idx="1"/>
          </p:nvPr>
        </p:nvSpPr>
        <p:spPr>
          <a:xfrm>
            <a:off x="371958" y="2712203"/>
            <a:ext cx="8446577" cy="3115160"/>
          </a:xfrm>
        </p:spPr>
        <p:txBody>
          <a:bodyPr>
            <a:noAutofit/>
          </a:bodyPr>
          <a:lstStyle/>
          <a:p>
            <a:pPr marL="0" indent="0">
              <a:buNone/>
            </a:pPr>
            <a:endParaRPr lang="en-US" altLang="ja-JP" sz="3000" dirty="0"/>
          </a:p>
          <a:p>
            <a:pPr marL="0" indent="0">
              <a:buNone/>
            </a:pPr>
            <a:endParaRPr lang="en-US" altLang="ja-JP" dirty="0"/>
          </a:p>
          <a:p>
            <a:pPr marL="0" indent="0">
              <a:buNone/>
            </a:pPr>
            <a:endParaRPr lang="en-US" altLang="ja-JP" sz="3000" dirty="0"/>
          </a:p>
          <a:p>
            <a:pPr marL="0" indent="0">
              <a:lnSpc>
                <a:spcPts val="2000"/>
              </a:lnSpc>
              <a:buNone/>
            </a:pPr>
            <a:endParaRPr lang="en-US" altLang="ja-JP" sz="3000" dirty="0"/>
          </a:p>
          <a:p>
            <a:pPr marL="0" indent="0">
              <a:buNone/>
            </a:pPr>
            <a:r>
              <a:rPr lang="ja-JP" altLang="en-US" sz="3000" b="1" dirty="0">
                <a:ln w="22225">
                  <a:solidFill>
                    <a:schemeClr val="accent1">
                      <a:lumMod val="75000"/>
                    </a:schemeClr>
                  </a:solidFill>
                  <a:prstDash val="solid"/>
                </a:ln>
                <a:solidFill>
                  <a:schemeClr val="accent1">
                    <a:lumMod val="40000"/>
                    <a:lumOff val="60000"/>
                  </a:schemeClr>
                </a:solidFill>
              </a:rPr>
              <a:t> </a:t>
            </a:r>
            <a:endParaRPr lang="en-US" altLang="ja-JP" sz="3000" dirty="0"/>
          </a:p>
        </p:txBody>
      </p:sp>
      <p:sp>
        <p:nvSpPr>
          <p:cNvPr id="4" name="吹き出し: 下矢印 3">
            <a:extLst>
              <a:ext uri="{FF2B5EF4-FFF2-40B4-BE49-F238E27FC236}">
                <a16:creationId xmlns="" xmlns:a16="http://schemas.microsoft.com/office/drawing/2014/main" id="{C06618F8-D181-466D-9387-339FBF107C7F}"/>
              </a:ext>
            </a:extLst>
          </p:cNvPr>
          <p:cNvSpPr/>
          <p:nvPr/>
        </p:nvSpPr>
        <p:spPr>
          <a:xfrm>
            <a:off x="325465" y="2967869"/>
            <a:ext cx="8088473" cy="1467391"/>
          </a:xfrm>
          <a:prstGeom prst="downArrowCallou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乳児院を利用する乳児と家族</a:t>
            </a:r>
            <a:r>
              <a:rPr kumimoji="1" lang="ja-JP" altLang="en-US" sz="2800" b="0" i="0" u="none" strike="noStrike" kern="1200" cap="none" spc="0" normalizeH="0" baseline="0" noProof="0" dirty="0" smtClean="0">
                <a:ln>
                  <a:noFill/>
                </a:ln>
                <a:solidFill>
                  <a:srgbClr val="FF0000"/>
                </a:solidFill>
                <a:effectLst/>
                <a:uLnTx/>
                <a:uFillTx/>
                <a:latin typeface="Calibri"/>
                <a:ea typeface="ＭＳ Ｐゴシック" panose="020B0600070205080204" pitchFamily="50" charset="-128"/>
                <a:cs typeface="+mn-cs"/>
              </a:rPr>
              <a:t>は多岐</a:t>
            </a:r>
            <a:r>
              <a:rPr kumimoji="1"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にわたる課題を抱えて</a:t>
            </a:r>
            <a:r>
              <a:rPr kumimoji="1" lang="ja-JP" altLang="en-US" sz="2800" b="0" i="0" u="none" strike="noStrike" kern="1200" cap="none" spc="0" normalizeH="0" baseline="0" noProof="0" dirty="0" smtClean="0">
                <a:ln>
                  <a:noFill/>
                </a:ln>
                <a:solidFill>
                  <a:srgbClr val="FF0000"/>
                </a:solidFill>
                <a:effectLst/>
                <a:uLnTx/>
                <a:uFillTx/>
                <a:latin typeface="Calibri"/>
                <a:ea typeface="ＭＳ Ｐゴシック" panose="020B0600070205080204" pitchFamily="50" charset="-128"/>
                <a:cs typeface="+mn-cs"/>
              </a:rPr>
              <a:t>います。</a:t>
            </a:r>
            <a:endParaRPr kumimoji="1" lang="en-US" altLang="ja-JP"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 xmlns:a16="http://schemas.microsoft.com/office/drawing/2014/main" id="{2A578138-85AB-44B4-8127-FB96893E78AB}"/>
              </a:ext>
            </a:extLst>
          </p:cNvPr>
          <p:cNvSpPr/>
          <p:nvPr/>
        </p:nvSpPr>
        <p:spPr>
          <a:xfrm>
            <a:off x="325465" y="4507268"/>
            <a:ext cx="8184058" cy="1293835"/>
          </a:xfrm>
          <a:prstGeom prst="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 name="正方形/長方形 5">
            <a:extLst>
              <a:ext uri="{FF2B5EF4-FFF2-40B4-BE49-F238E27FC236}">
                <a16:creationId xmlns="" xmlns:a16="http://schemas.microsoft.com/office/drawing/2014/main" id="{3AB46D3D-D64F-4441-9947-20E5C2696EB8}"/>
              </a:ext>
            </a:extLst>
          </p:cNvPr>
          <p:cNvSpPr/>
          <p:nvPr/>
        </p:nvSpPr>
        <p:spPr>
          <a:xfrm>
            <a:off x="479971" y="4631552"/>
            <a:ext cx="8184058" cy="1169551"/>
          </a:xfrm>
          <a:prstGeom prst="rect">
            <a:avLst/>
          </a:prstGeom>
        </p:spPr>
        <p:txBody>
          <a:bodyPr wrap="square">
            <a:spAutoFit/>
          </a:bodyPr>
          <a:lstStyle/>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それぞれの課題に沿った専門的な理解と対応の視点が必要で、施設内・外の多職種協働によるチームアプローチが不可欠なのです。</a:t>
            </a:r>
            <a:endParaRPr kumimoji="1" lang="en-US" altLang="ja-JP"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112</a:t>
            </a:fld>
            <a:endParaRPr lang="ja-JP" altLang="en-US" dirty="0">
              <a:solidFill>
                <a:prstClr val="black">
                  <a:tint val="75000"/>
                </a:prstClr>
              </a:solidFill>
            </a:endParaRPr>
          </a:p>
        </p:txBody>
      </p:sp>
    </p:spTree>
    <p:extLst>
      <p:ext uri="{BB962C8B-B14F-4D97-AF65-F5344CB8AC3E}">
        <p14:creationId xmlns:p14="http://schemas.microsoft.com/office/powerpoint/2010/main" val="6925302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8620" y="640080"/>
            <a:ext cx="8755380" cy="1249522"/>
          </a:xfrm>
        </p:spPr>
        <p:txBody>
          <a:bodyPr>
            <a:noAutofit/>
          </a:bodyPr>
          <a:lstStyle/>
          <a:p>
            <a:pPr algn="l"/>
            <a:r>
              <a:rPr lang="ja-JP" altLang="en-US" sz="3600" b="1" dirty="0">
                <a:solidFill>
                  <a:srgbClr val="0070C0"/>
                </a:solidFill>
              </a:rPr>
              <a:t>□養育はひとりで行うものではないことを意識し、抱え込みはしません</a:t>
            </a:r>
            <a:endParaRPr lang="en-US" altLang="ja-JP" sz="3600" b="1" dirty="0">
              <a:solidFill>
                <a:srgbClr val="0070C0"/>
              </a:solidFill>
            </a:endParaRPr>
          </a:p>
        </p:txBody>
      </p:sp>
      <p:sp>
        <p:nvSpPr>
          <p:cNvPr id="10" name="吹き出し: 下矢印 9">
            <a:extLst>
              <a:ext uri="{FF2B5EF4-FFF2-40B4-BE49-F238E27FC236}">
                <a16:creationId xmlns="" xmlns:a16="http://schemas.microsoft.com/office/drawing/2014/main" id="{E96E0378-18AE-46E1-BAC5-DE76F2C9C329}"/>
              </a:ext>
            </a:extLst>
          </p:cNvPr>
          <p:cNvSpPr/>
          <p:nvPr/>
        </p:nvSpPr>
        <p:spPr>
          <a:xfrm>
            <a:off x="251520" y="2178472"/>
            <a:ext cx="8322589" cy="1878243"/>
          </a:xfrm>
          <a:prstGeom prst="downArrowCallou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小規模ケアの養育では、少数の職員が抱え込みやすく、チームアプローチが機能しなくなる危険があります</a:t>
            </a:r>
            <a:endParaRPr kumimoji="1" lang="en-US" altLang="ja-JP"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2" name="正方形/長方形 11">
            <a:extLst>
              <a:ext uri="{FF2B5EF4-FFF2-40B4-BE49-F238E27FC236}">
                <a16:creationId xmlns="" xmlns:a16="http://schemas.microsoft.com/office/drawing/2014/main" id="{49257A8E-F9D8-4F7C-A66B-C4A2FE3542A9}"/>
              </a:ext>
            </a:extLst>
          </p:cNvPr>
          <p:cNvSpPr/>
          <p:nvPr/>
        </p:nvSpPr>
        <p:spPr>
          <a:xfrm>
            <a:off x="1403648" y="4325600"/>
            <a:ext cx="6984776" cy="1294549"/>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市</a:t>
            </a:r>
            <a:r>
              <a:rPr kumimoji="1"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小規模ケアに当たるあたる職員はチームアプローチを常に意識して養育にあたることが必要です</a:t>
            </a:r>
          </a:p>
        </p:txBody>
      </p:sp>
      <p:sp>
        <p:nvSpPr>
          <p:cNvPr id="15" name="楕円 14">
            <a:extLst>
              <a:ext uri="{FF2B5EF4-FFF2-40B4-BE49-F238E27FC236}">
                <a16:creationId xmlns="" xmlns:a16="http://schemas.microsoft.com/office/drawing/2014/main" id="{E67220AE-CCE6-478E-9F11-F90B8398ADC5}"/>
              </a:ext>
            </a:extLst>
          </p:cNvPr>
          <p:cNvSpPr/>
          <p:nvPr/>
        </p:nvSpPr>
        <p:spPr>
          <a:xfrm>
            <a:off x="369975" y="3621216"/>
            <a:ext cx="1296144" cy="1294549"/>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注</a:t>
            </a:r>
          </a:p>
        </p:txBody>
      </p:sp>
      <p:sp>
        <p:nvSpPr>
          <p:cNvPr id="3" name="スライド番号プレースホルダー 2"/>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113</a:t>
            </a:fld>
            <a:endParaRPr lang="ja-JP" altLang="en-US" dirty="0">
              <a:solidFill>
                <a:prstClr val="black">
                  <a:tint val="75000"/>
                </a:prstClr>
              </a:solidFill>
            </a:endParaRPr>
          </a:p>
        </p:txBody>
      </p:sp>
    </p:spTree>
    <p:extLst>
      <p:ext uri="{BB962C8B-B14F-4D97-AF65-F5344CB8AC3E}">
        <p14:creationId xmlns:p14="http://schemas.microsoft.com/office/powerpoint/2010/main" val="40408330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5456" y="768716"/>
            <a:ext cx="8515351" cy="1106579"/>
          </a:xfrm>
        </p:spPr>
        <p:txBody>
          <a:bodyPr>
            <a:noAutofit/>
          </a:bodyPr>
          <a:lstStyle/>
          <a:p>
            <a:pPr algn="l"/>
            <a:r>
              <a:rPr lang="ja-JP" altLang="en-US" sz="3200" b="1" dirty="0">
                <a:solidFill>
                  <a:srgbClr val="0070C0"/>
                </a:solidFill>
                <a:latin typeface="+mj-ea"/>
              </a:rPr>
              <a:t>□チームの中で、自分が果たすべき役割や</a:t>
            </a:r>
            <a:r>
              <a:rPr lang="en-US" altLang="ja-JP" sz="3200" b="1" dirty="0">
                <a:solidFill>
                  <a:srgbClr val="0070C0"/>
                </a:solidFill>
                <a:latin typeface="+mj-ea"/>
              </a:rPr>
              <a:t/>
            </a:r>
            <a:br>
              <a:rPr lang="en-US" altLang="ja-JP" sz="3200" b="1" dirty="0">
                <a:solidFill>
                  <a:srgbClr val="0070C0"/>
                </a:solidFill>
                <a:latin typeface="+mj-ea"/>
              </a:rPr>
            </a:br>
            <a:r>
              <a:rPr lang="ja-JP" altLang="en-US" sz="3200" b="1" dirty="0">
                <a:solidFill>
                  <a:srgbClr val="0070C0"/>
                </a:solidFill>
                <a:latin typeface="+mj-ea"/>
              </a:rPr>
              <a:t>　専門性を認識し実践します</a:t>
            </a:r>
            <a:endParaRPr lang="en-US" altLang="ja-JP" sz="3200" b="1" dirty="0">
              <a:solidFill>
                <a:srgbClr val="0070C0"/>
              </a:solidFill>
              <a:latin typeface="+mj-ea"/>
            </a:endParaRPr>
          </a:p>
        </p:txBody>
      </p:sp>
      <p:sp>
        <p:nvSpPr>
          <p:cNvPr id="3" name="コンテンツ プレースホルダー 2"/>
          <p:cNvSpPr>
            <a:spLocks noGrp="1"/>
          </p:cNvSpPr>
          <p:nvPr>
            <p:ph idx="1"/>
          </p:nvPr>
        </p:nvSpPr>
        <p:spPr>
          <a:xfrm>
            <a:off x="331470" y="1988840"/>
            <a:ext cx="8515351" cy="4497589"/>
          </a:xfrm>
        </p:spPr>
        <p:txBody>
          <a:bodyPr>
            <a:normAutofit/>
          </a:bodyPr>
          <a:lstStyle/>
          <a:p>
            <a:pPr marL="0" indent="0">
              <a:buNone/>
            </a:pPr>
            <a:r>
              <a:rPr lang="ja-JP" altLang="en-US" sz="3000" dirty="0"/>
              <a:t>■</a:t>
            </a:r>
            <a:r>
              <a:rPr lang="ja-JP" altLang="en-US" sz="3000" dirty="0">
                <a:solidFill>
                  <a:srgbClr val="C00000"/>
                </a:solidFill>
              </a:rPr>
              <a:t>乳児院で働く専門職としての役割は何か</a:t>
            </a:r>
            <a:endParaRPr lang="en-US" altLang="ja-JP" sz="3000" dirty="0">
              <a:solidFill>
                <a:srgbClr val="C00000"/>
              </a:solidFill>
            </a:endParaRPr>
          </a:p>
          <a:p>
            <a:pPr marL="0" indent="0">
              <a:lnSpc>
                <a:spcPts val="2500"/>
              </a:lnSpc>
              <a:buNone/>
            </a:pPr>
            <a:endParaRPr lang="en-US" altLang="ja-JP" sz="3000" dirty="0"/>
          </a:p>
          <a:p>
            <a:pPr marL="0" indent="0">
              <a:buNone/>
            </a:pPr>
            <a:r>
              <a:rPr lang="ja-JP" altLang="en-US" sz="3000" dirty="0"/>
              <a:t>■チームの一員としてのすべきこと</a:t>
            </a:r>
            <a:endParaRPr lang="en-US" altLang="ja-JP" sz="3000" dirty="0"/>
          </a:p>
          <a:p>
            <a:pPr marL="0" indent="0">
              <a:buNone/>
            </a:pPr>
            <a:r>
              <a:rPr lang="ja-JP" altLang="en-US" sz="3000" dirty="0"/>
              <a:t>　</a:t>
            </a:r>
            <a:r>
              <a:rPr lang="ja-JP" altLang="en-US" sz="3000" dirty="0">
                <a:solidFill>
                  <a:srgbClr val="C00000"/>
                </a:solidFill>
              </a:rPr>
              <a:t>→養育、支援はオープンであること</a:t>
            </a:r>
            <a:endParaRPr lang="en-US" altLang="ja-JP" sz="3000" dirty="0">
              <a:solidFill>
                <a:srgbClr val="C00000"/>
              </a:solidFill>
            </a:endParaRPr>
          </a:p>
          <a:p>
            <a:pPr marL="0" indent="0">
              <a:buNone/>
            </a:pPr>
            <a:r>
              <a:rPr lang="ja-JP" altLang="en-US" sz="3000" dirty="0">
                <a:solidFill>
                  <a:srgbClr val="C00000"/>
                </a:solidFill>
              </a:rPr>
              <a:t>　　　　（記録、報告、連絡、相談）</a:t>
            </a:r>
            <a:endParaRPr lang="en-US" altLang="ja-JP" sz="3000" dirty="0">
              <a:solidFill>
                <a:srgbClr val="C00000"/>
              </a:solidFill>
            </a:endParaRPr>
          </a:p>
          <a:p>
            <a:pPr marL="0" indent="0">
              <a:buNone/>
            </a:pPr>
            <a:r>
              <a:rPr lang="ja-JP" altLang="en-US" sz="3000" dirty="0">
                <a:ln w="0"/>
                <a:solidFill>
                  <a:prstClr val="black"/>
                </a:solidFill>
              </a:rPr>
              <a:t>　→チームでの話し合いに</a:t>
            </a:r>
            <a:r>
              <a:rPr lang="ja-JP" altLang="en-US" sz="3000" dirty="0">
                <a:ln w="0"/>
                <a:solidFill>
                  <a:srgbClr val="FF0000"/>
                </a:solidFill>
              </a:rPr>
              <a:t>積極的に参加すること</a:t>
            </a:r>
            <a:endParaRPr lang="en-US" altLang="ja-JP" sz="3000" dirty="0">
              <a:ln w="0"/>
              <a:solidFill>
                <a:srgbClr val="FF0000"/>
              </a:solidFill>
            </a:endParaRPr>
          </a:p>
          <a:p>
            <a:pPr marL="0" indent="0">
              <a:lnSpc>
                <a:spcPts val="1000"/>
              </a:lnSpc>
              <a:buNone/>
            </a:pPr>
            <a:endParaRPr lang="en-US" altLang="ja-JP" sz="3000" dirty="0">
              <a:ln w="0"/>
              <a:solidFill>
                <a:prstClr val="black"/>
              </a:solidFill>
            </a:endParaRPr>
          </a:p>
          <a:p>
            <a:pPr marL="0" indent="0">
              <a:lnSpc>
                <a:spcPts val="3000"/>
              </a:lnSpc>
              <a:buNone/>
            </a:pPr>
            <a:r>
              <a:rPr lang="ja-JP" altLang="en-US" sz="3000" dirty="0">
                <a:ln w="0"/>
                <a:solidFill>
                  <a:prstClr val="black"/>
                </a:solidFill>
              </a:rPr>
              <a:t>　→自分の意見とは違う結論になった場合、チーム</a:t>
            </a:r>
            <a:endParaRPr lang="en-US" altLang="ja-JP" sz="3000" dirty="0">
              <a:ln w="0"/>
              <a:solidFill>
                <a:prstClr val="black"/>
              </a:solidFill>
            </a:endParaRPr>
          </a:p>
          <a:p>
            <a:pPr marL="0" indent="0">
              <a:lnSpc>
                <a:spcPts val="3000"/>
              </a:lnSpc>
              <a:buNone/>
            </a:pPr>
            <a:r>
              <a:rPr lang="ja-JP" altLang="en-US" sz="3000" dirty="0">
                <a:ln w="0"/>
                <a:solidFill>
                  <a:prstClr val="black"/>
                </a:solidFill>
              </a:rPr>
              <a:t>　　としての結論</a:t>
            </a:r>
            <a:r>
              <a:rPr lang="ja-JP" altLang="en-US" sz="3000" dirty="0">
                <a:ln w="0"/>
                <a:solidFill>
                  <a:srgbClr val="C00000"/>
                </a:solidFill>
              </a:rPr>
              <a:t>を重視すること</a:t>
            </a:r>
            <a:endParaRPr lang="en-US" altLang="ja-JP" sz="3000" dirty="0">
              <a:ln w="0"/>
              <a:solidFill>
                <a:srgbClr val="C00000"/>
              </a:solidFill>
            </a:endParaRPr>
          </a:p>
          <a:p>
            <a:pPr marL="0" indent="0">
              <a:lnSpc>
                <a:spcPts val="1000"/>
              </a:lnSpc>
              <a:buNone/>
            </a:pPr>
            <a:endParaRPr lang="en-US" altLang="ja-JP" sz="3000" dirty="0">
              <a:ln w="0"/>
              <a:solidFill>
                <a:prstClr val="black"/>
              </a:solidFill>
            </a:endParaRPr>
          </a:p>
          <a:p>
            <a:pPr marL="0" indent="0">
              <a:lnSpc>
                <a:spcPts val="3000"/>
              </a:lnSpc>
              <a:buNone/>
            </a:pPr>
            <a:endParaRPr lang="en-US" altLang="ja-JP" sz="3000" dirty="0"/>
          </a:p>
          <a:p>
            <a:pPr marL="0" indent="0">
              <a:lnSpc>
                <a:spcPts val="3000"/>
              </a:lnSpc>
              <a:buNone/>
            </a:pPr>
            <a:endParaRPr lang="en-US" altLang="ja-JP" dirty="0"/>
          </a:p>
        </p:txBody>
      </p:sp>
      <p:sp>
        <p:nvSpPr>
          <p:cNvPr id="4" name="スライド番号プレースホルダー 3"/>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114</a:t>
            </a:fld>
            <a:endParaRPr lang="ja-JP" altLang="en-US" dirty="0">
              <a:solidFill>
                <a:prstClr val="black">
                  <a:tint val="75000"/>
                </a:prstClr>
              </a:solidFill>
            </a:endParaRPr>
          </a:p>
        </p:txBody>
      </p:sp>
    </p:spTree>
    <p:extLst>
      <p:ext uri="{BB962C8B-B14F-4D97-AF65-F5344CB8AC3E}">
        <p14:creationId xmlns:p14="http://schemas.microsoft.com/office/powerpoint/2010/main" val="171639492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0026" y="606314"/>
            <a:ext cx="8670504" cy="1293835"/>
          </a:xfrm>
        </p:spPr>
        <p:txBody>
          <a:bodyPr>
            <a:noAutofit/>
          </a:bodyPr>
          <a:lstStyle/>
          <a:p>
            <a:pPr algn="l"/>
            <a:r>
              <a:rPr lang="ja-JP" altLang="en-US" sz="3200" b="1" dirty="0">
                <a:solidFill>
                  <a:srgbClr val="0070C0"/>
                </a:solidFill>
              </a:rPr>
              <a:t>□職員同士で支え合い、さらなる養育の質の向上に取り組みましょう</a:t>
            </a:r>
            <a:endParaRPr lang="en-US" altLang="ja-JP" sz="3200" b="1" dirty="0">
              <a:solidFill>
                <a:srgbClr val="0070C0"/>
              </a:solidFill>
            </a:endParaRPr>
          </a:p>
        </p:txBody>
      </p:sp>
      <p:sp>
        <p:nvSpPr>
          <p:cNvPr id="3" name="コンテンツ プレースホルダー 2"/>
          <p:cNvSpPr>
            <a:spLocks noGrp="1"/>
          </p:cNvSpPr>
          <p:nvPr>
            <p:ph idx="1"/>
          </p:nvPr>
        </p:nvSpPr>
        <p:spPr>
          <a:xfrm>
            <a:off x="210026" y="2261937"/>
            <a:ext cx="8467809" cy="4283242"/>
          </a:xfrm>
        </p:spPr>
        <p:txBody>
          <a:bodyPr>
            <a:normAutofit/>
          </a:bodyPr>
          <a:lstStyle/>
          <a:p>
            <a:pPr marL="0" indent="0">
              <a:buNone/>
            </a:pPr>
            <a:endParaRPr lang="en-US" altLang="ja-JP" dirty="0"/>
          </a:p>
          <a:p>
            <a:pPr marL="0" indent="0">
              <a:buNone/>
            </a:pPr>
            <a:endParaRPr lang="en-US" altLang="ja-JP" dirty="0"/>
          </a:p>
          <a:p>
            <a:pPr marL="0" indent="0" algn="ctr">
              <a:lnSpc>
                <a:spcPts val="3000"/>
              </a:lnSpc>
              <a:buNone/>
            </a:pPr>
            <a:endParaRPr lang="en-US" altLang="ja-JP" dirty="0"/>
          </a:p>
          <a:p>
            <a:pPr marL="0" indent="0" algn="ctr">
              <a:buNone/>
            </a:pPr>
            <a:r>
              <a:rPr lang="ja-JP" altLang="en-US" dirty="0">
                <a:solidFill>
                  <a:schemeClr val="accent1">
                    <a:lumMod val="75000"/>
                  </a:schemeClr>
                </a:solidFill>
              </a:rPr>
              <a:t>職員同士で支え合う</a:t>
            </a:r>
            <a:endParaRPr lang="en-US" altLang="ja-JP" dirty="0">
              <a:solidFill>
                <a:schemeClr val="accent1">
                  <a:lumMod val="75000"/>
                </a:schemeClr>
              </a:solidFill>
            </a:endParaRPr>
          </a:p>
          <a:p>
            <a:pPr marL="0" indent="0" algn="ctr">
              <a:lnSpc>
                <a:spcPts val="2000"/>
              </a:lnSpc>
              <a:buNone/>
            </a:pPr>
            <a:endParaRPr lang="en-US" altLang="ja-JP" sz="2800" dirty="0"/>
          </a:p>
          <a:p>
            <a:pPr marL="0" indent="0" algn="ctr">
              <a:buNone/>
            </a:pPr>
            <a:r>
              <a:rPr lang="ja-JP" altLang="en-US" sz="2800" dirty="0"/>
              <a:t>　　　　　　　　＋学びの積み重ね</a:t>
            </a:r>
            <a:endParaRPr lang="en-US" altLang="ja-JP" sz="2800" dirty="0"/>
          </a:p>
          <a:p>
            <a:pPr marL="0" indent="0" algn="ctr">
              <a:buNone/>
            </a:pPr>
            <a:r>
              <a:rPr lang="ja-JP" altLang="en-US" sz="2800" dirty="0"/>
              <a:t>　　　　　 　          　　　　　＋積極的・主体的な研修参加</a:t>
            </a:r>
            <a:endParaRPr lang="en-US" altLang="ja-JP" sz="2800" dirty="0"/>
          </a:p>
          <a:p>
            <a:pPr marL="0" indent="0" algn="ctr">
              <a:buNone/>
            </a:pPr>
            <a:r>
              <a:rPr lang="ja-JP" altLang="en-US" sz="2800" dirty="0"/>
              <a:t>                   　　　　　＋日々のケアの振り返り　　　　　　　　 　</a:t>
            </a:r>
            <a:endParaRPr lang="en-US" altLang="ja-JP" dirty="0"/>
          </a:p>
          <a:p>
            <a:pPr marL="0" indent="0">
              <a:buNone/>
            </a:pPr>
            <a:endParaRPr lang="en-US" altLang="ja-JP" dirty="0"/>
          </a:p>
          <a:p>
            <a:pPr marL="0" indent="0">
              <a:buNone/>
            </a:pPr>
            <a:endParaRPr lang="en-US" altLang="ja-JP" dirty="0"/>
          </a:p>
        </p:txBody>
      </p:sp>
      <p:sp>
        <p:nvSpPr>
          <p:cNvPr id="5" name="円/楕円 4"/>
          <p:cNvSpPr/>
          <p:nvPr/>
        </p:nvSpPr>
        <p:spPr>
          <a:xfrm>
            <a:off x="1403854" y="2005263"/>
            <a:ext cx="6282844" cy="1209987"/>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養育の質の向上のために</a:t>
            </a:r>
            <a:endParaRPr kumimoji="1" lang="en-US" altLang="ja-JP" sz="3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 name="下矢印 5"/>
          <p:cNvSpPr/>
          <p:nvPr/>
        </p:nvSpPr>
        <p:spPr>
          <a:xfrm>
            <a:off x="4172935" y="3215250"/>
            <a:ext cx="744683" cy="592427"/>
          </a:xfrm>
          <a:prstGeom prst="down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115</a:t>
            </a:fld>
            <a:endParaRPr lang="ja-JP" altLang="en-US" dirty="0">
              <a:solidFill>
                <a:prstClr val="black">
                  <a:tint val="75000"/>
                </a:prstClr>
              </a:solidFill>
            </a:endParaRPr>
          </a:p>
        </p:txBody>
      </p:sp>
    </p:spTree>
    <p:extLst>
      <p:ext uri="{BB962C8B-B14F-4D97-AF65-F5344CB8AC3E}">
        <p14:creationId xmlns:p14="http://schemas.microsoft.com/office/powerpoint/2010/main" val="372990784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9483" y="404664"/>
            <a:ext cx="8205033" cy="897005"/>
          </a:xfrm>
        </p:spPr>
        <p:txBody>
          <a:bodyPr>
            <a:noAutofit/>
          </a:bodyPr>
          <a:lstStyle/>
          <a:p>
            <a:pPr algn="l"/>
            <a:r>
              <a:rPr lang="ja-JP" altLang="en-US" sz="3200" b="1" dirty="0">
                <a:solidFill>
                  <a:srgbClr val="0070C0"/>
                </a:solidFill>
              </a:rPr>
              <a:t>□チームとして機能するために、情報共有は</a:t>
            </a:r>
            <a:r>
              <a:rPr lang="en-US" altLang="ja-JP" sz="3200" b="1" dirty="0">
                <a:solidFill>
                  <a:srgbClr val="0070C0"/>
                </a:solidFill>
              </a:rPr>
              <a:t/>
            </a:r>
            <a:br>
              <a:rPr lang="en-US" altLang="ja-JP" sz="3200" b="1" dirty="0">
                <a:solidFill>
                  <a:srgbClr val="0070C0"/>
                </a:solidFill>
              </a:rPr>
            </a:br>
            <a:r>
              <a:rPr lang="ja-JP" altLang="en-US" sz="3200" b="1" dirty="0">
                <a:solidFill>
                  <a:srgbClr val="0070C0"/>
                </a:solidFill>
              </a:rPr>
              <a:t>　非常に重要です</a:t>
            </a:r>
            <a:endParaRPr lang="en-US" altLang="ja-JP" sz="3200" b="1" dirty="0">
              <a:solidFill>
                <a:srgbClr val="0070C0"/>
              </a:solidFill>
            </a:endParaRPr>
          </a:p>
        </p:txBody>
      </p:sp>
      <p:sp>
        <p:nvSpPr>
          <p:cNvPr id="3" name="コンテンツ プレースホルダー 2"/>
          <p:cNvSpPr>
            <a:spLocks noGrp="1"/>
          </p:cNvSpPr>
          <p:nvPr>
            <p:ph idx="1"/>
          </p:nvPr>
        </p:nvSpPr>
        <p:spPr>
          <a:xfrm>
            <a:off x="211787" y="1563061"/>
            <a:ext cx="8935909" cy="4896544"/>
          </a:xfrm>
        </p:spPr>
        <p:txBody>
          <a:bodyPr>
            <a:noAutofit/>
          </a:bodyPr>
          <a:lstStyle/>
          <a:p>
            <a:pPr marL="0" indent="0">
              <a:buNone/>
            </a:pPr>
            <a:r>
              <a:rPr lang="ja-JP" altLang="en-US" dirty="0">
                <a:solidFill>
                  <a:srgbClr val="C00000"/>
                </a:solidFill>
              </a:rPr>
              <a:t>共有すべき事柄は以下のようなものです</a:t>
            </a:r>
            <a:endParaRPr lang="en-US" altLang="ja-JP" dirty="0">
              <a:solidFill>
                <a:srgbClr val="C00000"/>
              </a:solidFill>
            </a:endParaRPr>
          </a:p>
          <a:p>
            <a:pPr marL="0" indent="0">
              <a:buNone/>
            </a:pPr>
            <a:r>
              <a:rPr lang="ja-JP" altLang="en-US" dirty="0">
                <a:solidFill>
                  <a:srgbClr val="C00000"/>
                </a:solidFill>
              </a:rPr>
              <a:t>　・ケースに関する情報</a:t>
            </a:r>
            <a:endParaRPr lang="en-US" altLang="ja-JP" dirty="0">
              <a:solidFill>
                <a:srgbClr val="C00000"/>
              </a:solidFill>
            </a:endParaRPr>
          </a:p>
          <a:p>
            <a:pPr marL="0" indent="0">
              <a:buNone/>
            </a:pPr>
            <a:r>
              <a:rPr lang="ja-JP" altLang="en-US" dirty="0">
                <a:solidFill>
                  <a:srgbClr val="C00000"/>
                </a:solidFill>
              </a:rPr>
              <a:t>　</a:t>
            </a:r>
            <a:r>
              <a:rPr lang="ja-JP" altLang="en-US" sz="2800" dirty="0">
                <a:solidFill>
                  <a:srgbClr val="C00000"/>
                </a:solidFill>
              </a:rPr>
              <a:t>　子どもの行動観察記録や家族に関する情報</a:t>
            </a:r>
            <a:endParaRPr lang="en-US" altLang="ja-JP" sz="2800" dirty="0">
              <a:solidFill>
                <a:srgbClr val="C00000"/>
              </a:solidFill>
            </a:endParaRPr>
          </a:p>
          <a:p>
            <a:pPr marL="0" indent="0">
              <a:buNone/>
            </a:pPr>
            <a:r>
              <a:rPr lang="ja-JP" altLang="en-US" dirty="0">
                <a:solidFill>
                  <a:srgbClr val="C00000"/>
                </a:solidFill>
              </a:rPr>
              <a:t>　・ケースの抱えた課題</a:t>
            </a:r>
            <a:endParaRPr lang="en-US" altLang="ja-JP" dirty="0">
              <a:solidFill>
                <a:srgbClr val="C00000"/>
              </a:solidFill>
            </a:endParaRPr>
          </a:p>
          <a:p>
            <a:pPr marL="0" indent="0">
              <a:buNone/>
            </a:pPr>
            <a:r>
              <a:rPr lang="ja-JP" altLang="en-US" sz="2800" dirty="0">
                <a:solidFill>
                  <a:srgbClr val="C00000"/>
                </a:solidFill>
              </a:rPr>
              <a:t>　　ケースカンファレンス等の話し合いによって共有</a:t>
            </a:r>
            <a:endParaRPr lang="en-US" altLang="ja-JP" sz="2800" dirty="0">
              <a:solidFill>
                <a:srgbClr val="C00000"/>
              </a:solidFill>
            </a:endParaRPr>
          </a:p>
          <a:p>
            <a:pPr marL="0" indent="0">
              <a:buNone/>
            </a:pPr>
            <a:r>
              <a:rPr lang="ja-JP" altLang="en-US" dirty="0">
                <a:solidFill>
                  <a:srgbClr val="C00000"/>
                </a:solidFill>
              </a:rPr>
              <a:t>　・養育、支援方針と具体的な手立て</a:t>
            </a:r>
            <a:endParaRPr lang="en-US" altLang="ja-JP" dirty="0">
              <a:solidFill>
                <a:srgbClr val="C00000"/>
              </a:solidFill>
            </a:endParaRPr>
          </a:p>
          <a:p>
            <a:pPr marL="0" indent="0">
              <a:buNone/>
            </a:pPr>
            <a:r>
              <a:rPr lang="ja-JP" altLang="en-US" sz="2800" dirty="0"/>
              <a:t>　　</a:t>
            </a:r>
            <a:r>
              <a:rPr lang="ja-JP" altLang="en-US" sz="2800" dirty="0">
                <a:solidFill>
                  <a:srgbClr val="C00000"/>
                </a:solidFill>
              </a:rPr>
              <a:t>ケースカンファレンス等の話し合いによって共有</a:t>
            </a:r>
            <a:endParaRPr lang="en-US" altLang="ja-JP" sz="2800" dirty="0">
              <a:solidFill>
                <a:srgbClr val="C00000"/>
              </a:solidFill>
            </a:endParaRPr>
          </a:p>
          <a:p>
            <a:pPr marL="0" indent="0">
              <a:buNone/>
            </a:pPr>
            <a:r>
              <a:rPr lang="ja-JP" altLang="en-US" sz="2800" dirty="0">
                <a:solidFill>
                  <a:srgbClr val="C00000"/>
                </a:solidFill>
              </a:rPr>
              <a:t>☆</a:t>
            </a:r>
            <a:r>
              <a:rPr lang="ja-JP" altLang="en-US" dirty="0">
                <a:solidFill>
                  <a:srgbClr val="C00000"/>
                </a:solidFill>
              </a:rPr>
              <a:t>共有されていないと皆がバラバラな対応となって</a:t>
            </a:r>
            <a:r>
              <a:rPr lang="ja-JP" altLang="en-US" dirty="0" smtClean="0">
                <a:solidFill>
                  <a:srgbClr val="C00000"/>
                </a:solidFill>
              </a:rPr>
              <a:t>しまいます</a:t>
            </a:r>
            <a:endParaRPr lang="en-US" altLang="ja-JP" dirty="0">
              <a:solidFill>
                <a:srgbClr val="C00000"/>
              </a:solidFill>
            </a:endParaRPr>
          </a:p>
        </p:txBody>
      </p:sp>
      <p:sp>
        <p:nvSpPr>
          <p:cNvPr id="4" name="スライド番号プレースホルダー 3"/>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116</a:t>
            </a:fld>
            <a:endParaRPr lang="ja-JP" altLang="en-US" dirty="0">
              <a:solidFill>
                <a:prstClr val="black">
                  <a:tint val="75000"/>
                </a:prstClr>
              </a:solidFill>
            </a:endParaRPr>
          </a:p>
        </p:txBody>
      </p:sp>
    </p:spTree>
    <p:extLst>
      <p:ext uri="{BB962C8B-B14F-4D97-AF65-F5344CB8AC3E}">
        <p14:creationId xmlns:p14="http://schemas.microsoft.com/office/powerpoint/2010/main" val="76749307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55731"/>
            <a:ext cx="8214103" cy="897005"/>
          </a:xfrm>
        </p:spPr>
        <p:txBody>
          <a:bodyPr>
            <a:normAutofit/>
          </a:bodyPr>
          <a:lstStyle/>
          <a:p>
            <a:r>
              <a:rPr lang="ja-JP" altLang="en-US" sz="3400" dirty="0">
                <a:solidFill>
                  <a:srgbClr val="C00000"/>
                </a:solidFill>
              </a:rPr>
              <a:t>記録の意義と留意点</a:t>
            </a:r>
            <a:endParaRPr lang="en-US" altLang="ja-JP" sz="3400" dirty="0">
              <a:solidFill>
                <a:srgbClr val="C00000"/>
              </a:solidFill>
            </a:endParaRPr>
          </a:p>
        </p:txBody>
      </p:sp>
      <p:sp>
        <p:nvSpPr>
          <p:cNvPr id="3" name="コンテンツ プレースホルダー 2"/>
          <p:cNvSpPr>
            <a:spLocks noGrp="1"/>
          </p:cNvSpPr>
          <p:nvPr>
            <p:ph idx="1"/>
          </p:nvPr>
        </p:nvSpPr>
        <p:spPr>
          <a:xfrm>
            <a:off x="274320" y="821492"/>
            <a:ext cx="8595360" cy="5215015"/>
          </a:xfrm>
        </p:spPr>
        <p:txBody>
          <a:bodyPr>
            <a:noAutofit/>
          </a:bodyPr>
          <a:lstStyle/>
          <a:p>
            <a:pPr marL="0" indent="0">
              <a:buNone/>
            </a:pPr>
            <a:r>
              <a:rPr lang="ja-JP" altLang="en-US" sz="3200" dirty="0"/>
              <a:t>■</a:t>
            </a:r>
            <a:r>
              <a:rPr lang="ja-JP" altLang="en-US" sz="3200" dirty="0">
                <a:solidFill>
                  <a:srgbClr val="C00000"/>
                </a:solidFill>
              </a:rPr>
              <a:t>記録の意義</a:t>
            </a:r>
            <a:endParaRPr lang="en-US" altLang="ja-JP" sz="3200" dirty="0">
              <a:solidFill>
                <a:srgbClr val="C00000"/>
              </a:solidFill>
            </a:endParaRPr>
          </a:p>
          <a:p>
            <a:pPr marL="0" indent="0">
              <a:buNone/>
            </a:pPr>
            <a:r>
              <a:rPr lang="ja-JP" altLang="en-US" sz="2800" dirty="0">
                <a:solidFill>
                  <a:srgbClr val="C00000"/>
                </a:solidFill>
              </a:rPr>
              <a:t>　　ケースの情報の共有のため</a:t>
            </a:r>
            <a:endParaRPr lang="en-US" altLang="ja-JP" sz="2800" dirty="0">
              <a:solidFill>
                <a:srgbClr val="C00000"/>
              </a:solidFill>
            </a:endParaRPr>
          </a:p>
          <a:p>
            <a:pPr marL="0" indent="0">
              <a:buNone/>
            </a:pPr>
            <a:r>
              <a:rPr lang="ja-JP" altLang="en-US" sz="2800" dirty="0">
                <a:solidFill>
                  <a:srgbClr val="C00000"/>
                </a:solidFill>
              </a:rPr>
              <a:t>　　子どもの育ちの軌跡として</a:t>
            </a:r>
            <a:endParaRPr lang="en-US" altLang="ja-JP" sz="2800" dirty="0">
              <a:solidFill>
                <a:srgbClr val="C00000"/>
              </a:solidFill>
            </a:endParaRPr>
          </a:p>
          <a:p>
            <a:pPr marL="0" indent="0">
              <a:buNone/>
            </a:pPr>
            <a:r>
              <a:rPr lang="ja-JP" altLang="en-US" sz="2800" dirty="0">
                <a:solidFill>
                  <a:srgbClr val="C00000"/>
                </a:solidFill>
              </a:rPr>
              <a:t>　　必要な情報開示のため</a:t>
            </a:r>
            <a:endParaRPr lang="en-US" altLang="ja-JP" sz="2800" dirty="0">
              <a:solidFill>
                <a:srgbClr val="C00000"/>
              </a:solidFill>
            </a:endParaRPr>
          </a:p>
          <a:p>
            <a:pPr marL="0" indent="0">
              <a:buNone/>
            </a:pPr>
            <a:r>
              <a:rPr lang="ja-JP" altLang="en-US" sz="3200" dirty="0">
                <a:solidFill>
                  <a:srgbClr val="C00000"/>
                </a:solidFill>
              </a:rPr>
              <a:t>■読み手が分かりやすいように</a:t>
            </a:r>
            <a:endParaRPr lang="en-US" altLang="ja-JP" dirty="0">
              <a:solidFill>
                <a:srgbClr val="C00000"/>
              </a:solidFill>
            </a:endParaRPr>
          </a:p>
          <a:p>
            <a:pPr marL="0" indent="0">
              <a:buNone/>
            </a:pPr>
            <a:r>
              <a:rPr lang="ja-JP" altLang="en-US" sz="2800" dirty="0">
                <a:solidFill>
                  <a:srgbClr val="C00000"/>
                </a:solidFill>
              </a:rPr>
              <a:t>　→丁寧な字で書く</a:t>
            </a:r>
            <a:endParaRPr lang="en-US" altLang="ja-JP" sz="2800" dirty="0">
              <a:solidFill>
                <a:srgbClr val="C00000"/>
              </a:solidFill>
            </a:endParaRPr>
          </a:p>
          <a:p>
            <a:pPr marL="0" indent="0">
              <a:buNone/>
            </a:pPr>
            <a:r>
              <a:rPr lang="ja-JP" altLang="en-US" sz="2800" dirty="0">
                <a:solidFill>
                  <a:srgbClr val="C00000"/>
                </a:solidFill>
              </a:rPr>
              <a:t>　→客観的な情報と主観的な情報を区別し、</a:t>
            </a:r>
            <a:endParaRPr lang="en-US" altLang="ja-JP" sz="2800" dirty="0">
              <a:solidFill>
                <a:srgbClr val="C00000"/>
              </a:solidFill>
            </a:endParaRPr>
          </a:p>
          <a:p>
            <a:pPr marL="0" indent="0">
              <a:buNone/>
            </a:pPr>
            <a:r>
              <a:rPr lang="ja-JP" altLang="en-US" sz="2800" dirty="0">
                <a:solidFill>
                  <a:srgbClr val="C00000"/>
                </a:solidFill>
              </a:rPr>
              <a:t>　　具体的、簡潔、明瞭な記録を目指す</a:t>
            </a:r>
            <a:endParaRPr lang="en-US" altLang="ja-JP" sz="2800" dirty="0">
              <a:solidFill>
                <a:srgbClr val="C00000"/>
              </a:solidFill>
            </a:endParaRPr>
          </a:p>
          <a:p>
            <a:pPr marL="0" indent="0">
              <a:buNone/>
            </a:pPr>
            <a:r>
              <a:rPr lang="ja-JP" altLang="en-US" sz="3200" dirty="0">
                <a:solidFill>
                  <a:srgbClr val="C00000"/>
                </a:solidFill>
              </a:rPr>
              <a:t>　→</a:t>
            </a:r>
            <a:r>
              <a:rPr lang="ja-JP" altLang="en-US" sz="3000" dirty="0">
                <a:solidFill>
                  <a:srgbClr val="C00000"/>
                </a:solidFill>
              </a:rPr>
              <a:t>職員の働きかけと子どもの反応が分かるように</a:t>
            </a:r>
            <a:endParaRPr lang="en-US" altLang="ja-JP" sz="3200" dirty="0">
              <a:solidFill>
                <a:srgbClr val="C00000"/>
              </a:solidFill>
            </a:endParaRPr>
          </a:p>
          <a:p>
            <a:pPr marL="0" indent="0">
              <a:buNone/>
            </a:pPr>
            <a:r>
              <a:rPr lang="ja-JP" altLang="en-US" dirty="0">
                <a:solidFill>
                  <a:srgbClr val="C00000"/>
                </a:solidFill>
              </a:rPr>
              <a:t>■高度な個人情報であることを認識すること</a:t>
            </a:r>
            <a:endParaRPr lang="en-US" altLang="ja-JP" dirty="0">
              <a:solidFill>
                <a:srgbClr val="C00000"/>
              </a:solidFill>
            </a:endParaRPr>
          </a:p>
          <a:p>
            <a:pPr marL="0" indent="0">
              <a:buNone/>
            </a:pPr>
            <a:r>
              <a:rPr lang="ja-JP" altLang="en-US" sz="2800" dirty="0">
                <a:solidFill>
                  <a:srgbClr val="C00000"/>
                </a:solidFill>
              </a:rPr>
              <a:t>　→守秘義務がかかっていること</a:t>
            </a:r>
            <a:endParaRPr lang="en-US" altLang="ja-JP" sz="3200" dirty="0">
              <a:solidFill>
                <a:srgbClr val="C00000"/>
              </a:solidFill>
            </a:endParaRPr>
          </a:p>
        </p:txBody>
      </p:sp>
      <p:sp>
        <p:nvSpPr>
          <p:cNvPr id="4" name="スライド番号プレースホルダー 3"/>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117</a:t>
            </a:fld>
            <a:endParaRPr lang="ja-JP" altLang="en-US" dirty="0">
              <a:solidFill>
                <a:prstClr val="black">
                  <a:tint val="75000"/>
                </a:prstClr>
              </a:solidFill>
            </a:endParaRPr>
          </a:p>
        </p:txBody>
      </p:sp>
    </p:spTree>
    <p:extLst>
      <p:ext uri="{BB962C8B-B14F-4D97-AF65-F5344CB8AC3E}">
        <p14:creationId xmlns:p14="http://schemas.microsoft.com/office/powerpoint/2010/main" val="311873953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49216"/>
            <a:ext cx="7886700" cy="897005"/>
          </a:xfrm>
        </p:spPr>
        <p:txBody>
          <a:bodyPr>
            <a:normAutofit/>
          </a:bodyPr>
          <a:lstStyle/>
          <a:p>
            <a:r>
              <a:rPr lang="ja-JP" altLang="en-US" sz="4000" dirty="0"/>
              <a:t>記録する内容</a:t>
            </a:r>
            <a:endParaRPr lang="en-US" altLang="ja-JP" sz="4000" dirty="0"/>
          </a:p>
        </p:txBody>
      </p:sp>
      <p:sp>
        <p:nvSpPr>
          <p:cNvPr id="3" name="コンテンツ プレースホルダー 2"/>
          <p:cNvSpPr>
            <a:spLocks noGrp="1"/>
          </p:cNvSpPr>
          <p:nvPr>
            <p:ph idx="1"/>
          </p:nvPr>
        </p:nvSpPr>
        <p:spPr>
          <a:xfrm>
            <a:off x="395536" y="1153613"/>
            <a:ext cx="8208912" cy="4927687"/>
          </a:xfrm>
        </p:spPr>
        <p:txBody>
          <a:bodyPr>
            <a:noAutofit/>
          </a:bodyPr>
          <a:lstStyle/>
          <a:p>
            <a:pPr marL="0" indent="0">
              <a:lnSpc>
                <a:spcPts val="500"/>
              </a:lnSpc>
              <a:buNone/>
            </a:pPr>
            <a:endParaRPr lang="en-US" altLang="ja-JP" sz="3000" dirty="0"/>
          </a:p>
          <a:p>
            <a:pPr marL="0" indent="0">
              <a:buNone/>
            </a:pPr>
            <a:r>
              <a:rPr lang="ja-JP" altLang="en-US" sz="3200" dirty="0"/>
              <a:t>　</a:t>
            </a:r>
            <a:r>
              <a:rPr lang="ja-JP" altLang="en-US" sz="3600" dirty="0"/>
              <a:t>①　子ども自身について</a:t>
            </a:r>
            <a:endParaRPr lang="en-US" altLang="ja-JP" sz="3600" dirty="0"/>
          </a:p>
          <a:p>
            <a:pPr marL="0" indent="0">
              <a:buNone/>
            </a:pPr>
            <a:endParaRPr lang="en-US" altLang="ja-JP" sz="1800" dirty="0"/>
          </a:p>
          <a:p>
            <a:pPr marL="0" indent="0">
              <a:buNone/>
            </a:pPr>
            <a:r>
              <a:rPr lang="ja-JP" altLang="en-US" sz="3600" dirty="0"/>
              <a:t>　②　関係性について</a:t>
            </a:r>
            <a:endParaRPr lang="en-US" altLang="ja-JP" sz="3600" dirty="0"/>
          </a:p>
          <a:p>
            <a:pPr marL="0" indent="0">
              <a:buNone/>
            </a:pPr>
            <a:endParaRPr lang="en-US" altLang="ja-JP" sz="1800" dirty="0"/>
          </a:p>
          <a:p>
            <a:pPr marL="0" indent="0">
              <a:buNone/>
            </a:pPr>
            <a:r>
              <a:rPr lang="ja-JP" altLang="en-US" sz="3600" dirty="0"/>
              <a:t>　③　家族について</a:t>
            </a:r>
            <a:endParaRPr lang="en-US" altLang="ja-JP" sz="3600" dirty="0"/>
          </a:p>
          <a:p>
            <a:pPr marL="0" indent="0">
              <a:buNone/>
            </a:pPr>
            <a:endParaRPr lang="en-US" altLang="ja-JP" sz="1800" dirty="0"/>
          </a:p>
          <a:p>
            <a:pPr marL="0" indent="0">
              <a:buNone/>
            </a:pPr>
            <a:r>
              <a:rPr lang="ja-JP" altLang="en-US" sz="3600" dirty="0"/>
              <a:t>　④　職員の対応</a:t>
            </a:r>
            <a:endParaRPr lang="en-US" altLang="ja-JP" sz="3600" dirty="0"/>
          </a:p>
          <a:p>
            <a:pPr marL="0" indent="0">
              <a:buNone/>
            </a:pPr>
            <a:endParaRPr lang="en-US" altLang="ja-JP" sz="1800" dirty="0"/>
          </a:p>
          <a:p>
            <a:pPr marL="0" indent="0">
              <a:buNone/>
            </a:pPr>
            <a:r>
              <a:rPr lang="ja-JP" altLang="en-US" sz="3600" dirty="0"/>
              <a:t>　⑤　その他特記事項</a:t>
            </a:r>
            <a:endParaRPr lang="en-US" altLang="ja-JP" sz="3600" dirty="0"/>
          </a:p>
        </p:txBody>
      </p:sp>
      <p:sp>
        <p:nvSpPr>
          <p:cNvPr id="4" name="スライド番号プレースホルダー 3"/>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118</a:t>
            </a:fld>
            <a:endParaRPr lang="ja-JP" altLang="en-US" dirty="0">
              <a:solidFill>
                <a:prstClr val="black">
                  <a:tint val="75000"/>
                </a:prstClr>
              </a:solidFill>
            </a:endParaRPr>
          </a:p>
        </p:txBody>
      </p:sp>
    </p:spTree>
    <p:extLst>
      <p:ext uri="{BB962C8B-B14F-4D97-AF65-F5344CB8AC3E}">
        <p14:creationId xmlns:p14="http://schemas.microsoft.com/office/powerpoint/2010/main" val="401009769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902" y="11460"/>
            <a:ext cx="8893969" cy="897005"/>
          </a:xfrm>
        </p:spPr>
        <p:txBody>
          <a:bodyPr>
            <a:noAutofit/>
          </a:bodyPr>
          <a:lstStyle/>
          <a:p>
            <a:r>
              <a:rPr lang="ja-JP" altLang="en-US" sz="4000" dirty="0">
                <a:solidFill>
                  <a:srgbClr val="C00000"/>
                </a:solidFill>
              </a:rPr>
              <a:t>情報共有の場面</a:t>
            </a:r>
            <a:endParaRPr lang="en-US" altLang="ja-JP" sz="4000" dirty="0">
              <a:solidFill>
                <a:srgbClr val="C00000"/>
              </a:solidFill>
            </a:endParaRPr>
          </a:p>
        </p:txBody>
      </p:sp>
      <p:sp>
        <p:nvSpPr>
          <p:cNvPr id="3" name="コンテンツ プレースホルダー 2"/>
          <p:cNvSpPr>
            <a:spLocks noGrp="1"/>
          </p:cNvSpPr>
          <p:nvPr>
            <p:ph idx="1"/>
          </p:nvPr>
        </p:nvSpPr>
        <p:spPr>
          <a:xfrm>
            <a:off x="112674" y="908465"/>
            <a:ext cx="8807116" cy="4941520"/>
          </a:xfrm>
        </p:spPr>
        <p:txBody>
          <a:bodyPr>
            <a:noAutofit/>
          </a:bodyPr>
          <a:lstStyle/>
          <a:p>
            <a:pPr marL="0" indent="0">
              <a:buNone/>
            </a:pPr>
            <a:r>
              <a:rPr lang="ja-JP" altLang="en-US" sz="3000" dirty="0">
                <a:solidFill>
                  <a:srgbClr val="C00000"/>
                </a:solidFill>
              </a:rPr>
              <a:t>■記録を読む</a:t>
            </a:r>
            <a:endParaRPr lang="en-US" altLang="ja-JP" sz="3000" dirty="0">
              <a:solidFill>
                <a:srgbClr val="C00000"/>
              </a:solidFill>
            </a:endParaRPr>
          </a:p>
          <a:p>
            <a:pPr marL="0" indent="0">
              <a:buNone/>
            </a:pPr>
            <a:r>
              <a:rPr lang="ja-JP" altLang="en-US" sz="2800" dirty="0">
                <a:solidFill>
                  <a:srgbClr val="C00000"/>
                </a:solidFill>
              </a:rPr>
              <a:t>　　児童記録票、施設の様々な記録</a:t>
            </a:r>
            <a:endParaRPr lang="en-US" altLang="ja-JP" sz="2800" dirty="0">
              <a:solidFill>
                <a:srgbClr val="C00000"/>
              </a:solidFill>
            </a:endParaRPr>
          </a:p>
          <a:p>
            <a:pPr marL="0" indent="0">
              <a:buNone/>
            </a:pPr>
            <a:r>
              <a:rPr lang="ja-JP" altLang="en-US" sz="3000" dirty="0">
                <a:solidFill>
                  <a:srgbClr val="C00000"/>
                </a:solidFill>
              </a:rPr>
              <a:t>■引継ぎ、申し送り</a:t>
            </a:r>
            <a:endParaRPr lang="en-US" altLang="ja-JP" sz="3000" dirty="0">
              <a:solidFill>
                <a:srgbClr val="C00000"/>
              </a:solidFill>
            </a:endParaRPr>
          </a:p>
          <a:p>
            <a:pPr marL="0" indent="0">
              <a:buNone/>
            </a:pPr>
            <a:r>
              <a:rPr lang="ja-JP" altLang="en-US" sz="2400" dirty="0">
                <a:solidFill>
                  <a:srgbClr val="C00000"/>
                </a:solidFill>
              </a:rPr>
              <a:t>　</a:t>
            </a:r>
            <a:r>
              <a:rPr lang="ja-JP" altLang="en-US" sz="2600" dirty="0">
                <a:solidFill>
                  <a:srgbClr val="C00000"/>
                </a:solidFill>
              </a:rPr>
              <a:t>子どもの経過を確認し、スクリーニングを行う</a:t>
            </a:r>
            <a:endParaRPr lang="en-US" altLang="ja-JP" sz="2400" dirty="0">
              <a:solidFill>
                <a:srgbClr val="C00000"/>
              </a:solidFill>
            </a:endParaRPr>
          </a:p>
          <a:p>
            <a:pPr marL="0" indent="0">
              <a:buNone/>
            </a:pPr>
            <a:r>
              <a:rPr lang="ja-JP" altLang="en-US" sz="3000" dirty="0">
                <a:solidFill>
                  <a:srgbClr val="C00000"/>
                </a:solidFill>
              </a:rPr>
              <a:t>■ケースカンファレンス</a:t>
            </a:r>
            <a:endParaRPr lang="en-US" altLang="ja-JP" sz="3000" dirty="0">
              <a:solidFill>
                <a:srgbClr val="C00000"/>
              </a:solidFill>
            </a:endParaRPr>
          </a:p>
          <a:p>
            <a:pPr marL="0" indent="0">
              <a:buNone/>
            </a:pPr>
            <a:r>
              <a:rPr lang="ja-JP" altLang="en-US" sz="2800" dirty="0">
                <a:solidFill>
                  <a:srgbClr val="C00000"/>
                </a:solidFill>
              </a:rPr>
              <a:t>　ケースに関する理解と方針の検討と共有</a:t>
            </a:r>
            <a:endParaRPr lang="en-US" altLang="ja-JP" sz="2800" dirty="0">
              <a:solidFill>
                <a:srgbClr val="C00000"/>
              </a:solidFill>
            </a:endParaRPr>
          </a:p>
          <a:p>
            <a:pPr marL="0" indent="0">
              <a:buNone/>
            </a:pPr>
            <a:r>
              <a:rPr lang="ja-JP" altLang="en-US" sz="2800" dirty="0">
                <a:solidFill>
                  <a:srgbClr val="C00000"/>
                </a:solidFill>
              </a:rPr>
              <a:t>　定期的と適宜、全体とユニット単位など様々な形態を駆使する</a:t>
            </a:r>
            <a:endParaRPr lang="en-US" altLang="ja-JP" sz="2800" dirty="0">
              <a:solidFill>
                <a:srgbClr val="C00000"/>
              </a:solidFill>
            </a:endParaRPr>
          </a:p>
          <a:p>
            <a:pPr marL="0" indent="0">
              <a:buNone/>
            </a:pPr>
            <a:r>
              <a:rPr lang="ja-JP" altLang="en-US" sz="3000" dirty="0">
                <a:solidFill>
                  <a:srgbClr val="C00000"/>
                </a:solidFill>
              </a:rPr>
              <a:t>■会議</a:t>
            </a:r>
            <a:endParaRPr lang="en-US" altLang="ja-JP" sz="3000" dirty="0">
              <a:solidFill>
                <a:srgbClr val="C00000"/>
              </a:solidFill>
            </a:endParaRPr>
          </a:p>
          <a:p>
            <a:pPr marL="0" indent="0">
              <a:buNone/>
            </a:pPr>
            <a:r>
              <a:rPr lang="ja-JP" altLang="en-US" sz="2800" dirty="0">
                <a:solidFill>
                  <a:srgbClr val="C00000"/>
                </a:solidFill>
              </a:rPr>
              <a:t>　施設の管理、運営等に関する取り決めの共有</a:t>
            </a:r>
            <a:endParaRPr lang="en-US" altLang="ja-JP" sz="2800" dirty="0">
              <a:solidFill>
                <a:srgbClr val="C00000"/>
              </a:solidFill>
            </a:endParaRPr>
          </a:p>
          <a:p>
            <a:pPr marL="0" indent="0">
              <a:buNone/>
            </a:pPr>
            <a:r>
              <a:rPr lang="ja-JP" altLang="en-US" dirty="0">
                <a:solidFill>
                  <a:srgbClr val="C00000"/>
                </a:solidFill>
              </a:rPr>
              <a:t>■職員同士のインフォーマルな会話</a:t>
            </a:r>
            <a:endParaRPr lang="en-US" altLang="ja-JP" dirty="0">
              <a:solidFill>
                <a:srgbClr val="C00000"/>
              </a:solidFill>
            </a:endParaRPr>
          </a:p>
        </p:txBody>
      </p:sp>
      <p:sp>
        <p:nvSpPr>
          <p:cNvPr id="4" name="スライド番号プレースホルダー 3"/>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119</a:t>
            </a:fld>
            <a:endParaRPr lang="ja-JP" altLang="en-US" dirty="0">
              <a:solidFill>
                <a:prstClr val="black">
                  <a:tint val="75000"/>
                </a:prstClr>
              </a:solidFill>
            </a:endParaRPr>
          </a:p>
        </p:txBody>
      </p:sp>
    </p:spTree>
    <p:extLst>
      <p:ext uri="{BB962C8B-B14F-4D97-AF65-F5344CB8AC3E}">
        <p14:creationId xmlns:p14="http://schemas.microsoft.com/office/powerpoint/2010/main" val="600925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395536" y="836712"/>
          <a:ext cx="8075240" cy="5509769"/>
        </p:xfrm>
        <a:graphic>
          <a:graphicData uri="http://schemas.openxmlformats.org/drawingml/2006/table">
            <a:tbl>
              <a:tblPr firstRow="1" bandRow="1">
                <a:tableStyleId>{69012ECD-51FC-41F1-AA8D-1B2483CD663E}</a:tableStyleId>
              </a:tblPr>
              <a:tblGrid>
                <a:gridCol w="8075240">
                  <a:extLst>
                    <a:ext uri="{9D8B030D-6E8A-4147-A177-3AD203B41FA5}">
                      <a16:colId xmlns="" xmlns:a16="http://schemas.microsoft.com/office/drawing/2014/main" val="20000"/>
                    </a:ext>
                  </a:extLst>
                </a:gridCol>
              </a:tblGrid>
              <a:tr h="608639">
                <a:tc>
                  <a:txBody>
                    <a:bodyPr/>
                    <a:lstStyle/>
                    <a:p>
                      <a:r>
                        <a:rPr kumimoji="1" lang="ja-JP" altLang="en-US" sz="2000" b="1" dirty="0"/>
                        <a:t>　</a:t>
                      </a:r>
                      <a:r>
                        <a:rPr kumimoji="1" lang="en-US" altLang="ja-JP" sz="6000" b="1" dirty="0"/>
                        <a:t>OJT</a:t>
                      </a:r>
                      <a:endParaRPr kumimoji="1" lang="ja-JP" altLang="en-US" sz="2000" b="1" dirty="0"/>
                    </a:p>
                  </a:txBody>
                  <a:tcPr/>
                </a:tc>
                <a:extLst>
                  <a:ext uri="{0D108BD9-81ED-4DB2-BD59-A6C34878D82A}">
                    <a16:rowId xmlns="" xmlns:a16="http://schemas.microsoft.com/office/drawing/2014/main" val="10000"/>
                  </a:ext>
                </a:extLst>
              </a:tr>
              <a:tr h="4503929">
                <a:tc>
                  <a:txBody>
                    <a:bodyPr/>
                    <a:lstStyle/>
                    <a:p>
                      <a:r>
                        <a:rPr kumimoji="1" lang="ja-JP" altLang="en-US" sz="2800" b="1" dirty="0"/>
                        <a:t>　施設の上司や先輩が部下や後輩に対して、日々の様々な業務を通して、業務に 必要な視点、知識、技術などを、意図的・計画的・継続的に指導すること</a:t>
                      </a:r>
                      <a:endParaRPr kumimoji="1" lang="en-US" altLang="ja-JP" sz="2800" b="1" dirty="0"/>
                    </a:p>
                    <a:p>
                      <a:endParaRPr kumimoji="1" lang="en-US" altLang="ja-JP" sz="2800" b="1" dirty="0"/>
                    </a:p>
                    <a:p>
                      <a:r>
                        <a:rPr kumimoji="1" lang="ja-JP" altLang="en-US" sz="2800" b="1" dirty="0"/>
                        <a:t>例</a:t>
                      </a:r>
                      <a:endParaRPr kumimoji="1" lang="en-US" altLang="ja-JP" sz="2800" b="1" dirty="0"/>
                    </a:p>
                    <a:p>
                      <a:r>
                        <a:rPr kumimoji="1" lang="ja-JP" altLang="en-US" sz="2800" b="1" dirty="0"/>
                        <a:t>①施設内でのスーパービジョン体制があり、定期的、継続的にスーパービジョン を受けること 　　</a:t>
                      </a:r>
                      <a:endParaRPr kumimoji="1" lang="en-US" altLang="ja-JP" sz="2800" b="1" dirty="0"/>
                    </a:p>
                    <a:p>
                      <a:r>
                        <a:rPr kumimoji="1" lang="ja-JP" altLang="en-US" sz="2800" b="1" dirty="0"/>
                        <a:t>②施設内での定期的なケースカンファレンスが行われており、定期的に参加して いること </a:t>
                      </a:r>
                    </a:p>
                  </a:txBody>
                  <a:tcPr/>
                </a:tc>
                <a:extLst>
                  <a:ext uri="{0D108BD9-81ED-4DB2-BD59-A6C34878D82A}">
                    <a16:rowId xmlns=""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2BF72-34EB-475C-92CC-0CE9DEB6EDC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0371155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5457" y="908720"/>
            <a:ext cx="8515351" cy="1106579"/>
          </a:xfrm>
        </p:spPr>
        <p:txBody>
          <a:bodyPr>
            <a:noAutofit/>
          </a:bodyPr>
          <a:lstStyle/>
          <a:p>
            <a:pPr algn="l"/>
            <a:r>
              <a:rPr lang="ja-JP" altLang="en-US" sz="3200" b="1" dirty="0">
                <a:solidFill>
                  <a:srgbClr val="0070C0"/>
                </a:solidFill>
              </a:rPr>
              <a:t>□自分とは異なる専門性を持つ職員の役割や</a:t>
            </a:r>
            <a:r>
              <a:rPr lang="en-US" altLang="ja-JP" sz="3200" b="1" dirty="0">
                <a:solidFill>
                  <a:srgbClr val="0070C0"/>
                </a:solidFill>
              </a:rPr>
              <a:t/>
            </a:r>
            <a:br>
              <a:rPr lang="en-US" altLang="ja-JP" sz="3200" b="1" dirty="0">
                <a:solidFill>
                  <a:srgbClr val="0070C0"/>
                </a:solidFill>
              </a:rPr>
            </a:br>
            <a:r>
              <a:rPr lang="ja-JP" altLang="en-US" sz="3200" b="1" dirty="0">
                <a:solidFill>
                  <a:srgbClr val="0070C0"/>
                </a:solidFill>
              </a:rPr>
              <a:t>　考えを理解し、協働を図りましょう</a:t>
            </a:r>
            <a:endParaRPr lang="en-US" altLang="ja-JP" sz="3200" b="1" dirty="0">
              <a:solidFill>
                <a:srgbClr val="0070C0"/>
              </a:solidFill>
            </a:endParaRPr>
          </a:p>
        </p:txBody>
      </p:sp>
      <p:sp>
        <p:nvSpPr>
          <p:cNvPr id="3" name="コンテンツ プレースホルダー 2"/>
          <p:cNvSpPr>
            <a:spLocks noGrp="1"/>
          </p:cNvSpPr>
          <p:nvPr>
            <p:ph idx="1"/>
          </p:nvPr>
        </p:nvSpPr>
        <p:spPr>
          <a:xfrm>
            <a:off x="455457" y="2564904"/>
            <a:ext cx="8515351" cy="3712232"/>
          </a:xfrm>
        </p:spPr>
        <p:txBody>
          <a:bodyPr>
            <a:normAutofit/>
          </a:bodyPr>
          <a:lstStyle/>
          <a:p>
            <a:pPr marL="0" indent="0">
              <a:buNone/>
            </a:pPr>
            <a:r>
              <a:rPr lang="ja-JP" altLang="en-US" sz="3200" dirty="0"/>
              <a:t>■自分の職種以外の専門性を知る</a:t>
            </a:r>
            <a:endParaRPr lang="en-US" altLang="ja-JP" sz="3200" dirty="0"/>
          </a:p>
          <a:p>
            <a:pPr marL="0" indent="0">
              <a:buNone/>
            </a:pPr>
            <a:endParaRPr lang="en-US" altLang="ja-JP" sz="3200" dirty="0"/>
          </a:p>
          <a:p>
            <a:pPr marL="0" indent="0">
              <a:lnSpc>
                <a:spcPts val="3000"/>
              </a:lnSpc>
              <a:buNone/>
            </a:pPr>
            <a:r>
              <a:rPr lang="ja-JP" altLang="en-US" dirty="0"/>
              <a:t>■いろんな人の視点で、</a:t>
            </a:r>
            <a:endParaRPr lang="en-US" altLang="ja-JP" dirty="0"/>
          </a:p>
          <a:p>
            <a:pPr marL="0" indent="0">
              <a:lnSpc>
                <a:spcPts val="3000"/>
              </a:lnSpc>
              <a:buNone/>
            </a:pPr>
            <a:r>
              <a:rPr lang="ja-JP" altLang="en-US" dirty="0"/>
              <a:t>“子どもにとって</a:t>
            </a:r>
            <a:r>
              <a:rPr lang="ja-JP" altLang="en-US" dirty="0">
                <a:solidFill>
                  <a:srgbClr val="C00000"/>
                </a:solidFill>
              </a:rPr>
              <a:t>の最善の利益”</a:t>
            </a:r>
            <a:r>
              <a:rPr lang="ja-JP" altLang="en-US" dirty="0"/>
              <a:t>を</a:t>
            </a:r>
            <a:endParaRPr lang="en-US" altLang="ja-JP" dirty="0"/>
          </a:p>
          <a:p>
            <a:pPr marL="0" indent="0">
              <a:lnSpc>
                <a:spcPts val="3000"/>
              </a:lnSpc>
              <a:buNone/>
            </a:pPr>
            <a:r>
              <a:rPr lang="ja-JP" altLang="en-US" dirty="0"/>
              <a:t>　多角的に考えていく</a:t>
            </a:r>
            <a:endParaRPr lang="en-US" altLang="ja-JP" dirty="0"/>
          </a:p>
          <a:p>
            <a:pPr marL="0" indent="0">
              <a:lnSpc>
                <a:spcPts val="3000"/>
              </a:lnSpc>
              <a:buNone/>
            </a:pPr>
            <a:endParaRPr lang="en-US" altLang="ja-JP" dirty="0"/>
          </a:p>
          <a:p>
            <a:pPr marL="0" indent="0">
              <a:buNone/>
            </a:pPr>
            <a:r>
              <a:rPr lang="ja-JP" altLang="en-US" dirty="0"/>
              <a:t>■カンファレンスの活用</a:t>
            </a:r>
            <a:endParaRPr lang="en-US" altLang="ja-JP" sz="3200" dirty="0"/>
          </a:p>
          <a:p>
            <a:pPr marL="0" indent="0">
              <a:buNone/>
            </a:pPr>
            <a:endParaRPr lang="en-US" altLang="ja-JP" sz="3200" dirty="0"/>
          </a:p>
          <a:p>
            <a:pPr marL="0" indent="0">
              <a:buNone/>
            </a:pPr>
            <a:endParaRPr lang="en-US" altLang="ja-JP" sz="3200" dirty="0"/>
          </a:p>
          <a:p>
            <a:pPr marL="0" indent="0">
              <a:buNone/>
            </a:pPr>
            <a:endParaRPr lang="en-US" altLang="ja-JP" sz="3200" dirty="0"/>
          </a:p>
          <a:p>
            <a:pPr marL="0" indent="0">
              <a:buNone/>
            </a:pPr>
            <a:endParaRPr lang="en-US" altLang="ja-JP" sz="3200" dirty="0"/>
          </a:p>
        </p:txBody>
      </p:sp>
      <p:sp>
        <p:nvSpPr>
          <p:cNvPr id="4" name="スライド番号プレースホルダー 3"/>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120</a:t>
            </a:fld>
            <a:endParaRPr lang="ja-JP" altLang="en-US" dirty="0">
              <a:solidFill>
                <a:prstClr val="black">
                  <a:tint val="75000"/>
                </a:prstClr>
              </a:solidFill>
            </a:endParaRPr>
          </a:p>
        </p:txBody>
      </p:sp>
    </p:spTree>
    <p:extLst>
      <p:ext uri="{BB962C8B-B14F-4D97-AF65-F5344CB8AC3E}">
        <p14:creationId xmlns:p14="http://schemas.microsoft.com/office/powerpoint/2010/main" val="249329812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8941" y="271378"/>
            <a:ext cx="8426824" cy="897005"/>
          </a:xfrm>
        </p:spPr>
        <p:txBody>
          <a:bodyPr>
            <a:noAutofit/>
          </a:bodyPr>
          <a:lstStyle/>
          <a:p>
            <a:r>
              <a:rPr lang="ja-JP" altLang="en-US" sz="4000" dirty="0"/>
              <a:t>協働を図るためのカンファレンス</a:t>
            </a:r>
            <a:endParaRPr lang="en-US" altLang="ja-JP" sz="4000" dirty="0"/>
          </a:p>
        </p:txBody>
      </p:sp>
      <p:sp>
        <p:nvSpPr>
          <p:cNvPr id="3" name="コンテンツ プレースホルダー 2"/>
          <p:cNvSpPr>
            <a:spLocks noGrp="1"/>
          </p:cNvSpPr>
          <p:nvPr>
            <p:ph idx="1"/>
          </p:nvPr>
        </p:nvSpPr>
        <p:spPr>
          <a:xfrm>
            <a:off x="717176" y="1355654"/>
            <a:ext cx="7978589" cy="5225660"/>
          </a:xfrm>
        </p:spPr>
        <p:txBody>
          <a:bodyPr>
            <a:normAutofit fontScale="77500" lnSpcReduction="20000"/>
          </a:bodyPr>
          <a:lstStyle/>
          <a:p>
            <a:pPr marL="0" indent="0">
              <a:buNone/>
            </a:pPr>
            <a:r>
              <a:rPr lang="ja-JP" altLang="en-US" sz="4100" dirty="0"/>
              <a:t>ケースカンファレンスとは：</a:t>
            </a:r>
            <a:endParaRPr lang="en-US" altLang="ja-JP" sz="4100" dirty="0"/>
          </a:p>
          <a:p>
            <a:pPr marL="0" indent="0">
              <a:buNone/>
            </a:pPr>
            <a:r>
              <a:rPr lang="ja-JP" altLang="en-US" sz="3600" dirty="0"/>
              <a:t>関係者が集まり、意見や情報を交換しながら、</a:t>
            </a:r>
            <a:r>
              <a:rPr lang="ja-JP" altLang="en-US" sz="3600" dirty="0">
                <a:solidFill>
                  <a:srgbClr val="FF0000"/>
                </a:solidFill>
              </a:rPr>
              <a:t>ケースに関する共通理解を図り、支援方針と具体的な手立てを見出し、実行するための役割分担等を決めていくために行うもの</a:t>
            </a:r>
            <a:endParaRPr lang="en-US" altLang="ja-JP" sz="3600" dirty="0">
              <a:solidFill>
                <a:srgbClr val="FF0000"/>
              </a:solidFill>
            </a:endParaRPr>
          </a:p>
          <a:p>
            <a:pPr marL="0" indent="0">
              <a:buNone/>
            </a:pPr>
            <a:r>
              <a:rPr lang="ja-JP" altLang="en-US" sz="3000" dirty="0"/>
              <a:t>　　　　　　　　　 </a:t>
            </a:r>
            <a:endParaRPr lang="en-US" altLang="ja-JP" sz="3000" dirty="0"/>
          </a:p>
          <a:p>
            <a:pPr marL="0" indent="0">
              <a:buNone/>
            </a:pPr>
            <a:r>
              <a:rPr lang="ja-JP" altLang="en-US" sz="3000" dirty="0"/>
              <a:t>　　■ケースの理解を深め、課題・支援目標の共有を図る</a:t>
            </a:r>
            <a:endParaRPr lang="en-US" altLang="ja-JP" sz="3000" dirty="0"/>
          </a:p>
          <a:p>
            <a:pPr marL="0" indent="0">
              <a:buNone/>
            </a:pPr>
            <a:r>
              <a:rPr lang="ja-JP" altLang="en-US" sz="3000" dirty="0"/>
              <a:t>　　　　ことができる</a:t>
            </a:r>
            <a:endParaRPr lang="en-US" altLang="ja-JP" sz="3000" dirty="0"/>
          </a:p>
          <a:p>
            <a:pPr marL="0" indent="0">
              <a:buNone/>
            </a:pPr>
            <a:r>
              <a:rPr lang="ja-JP" altLang="en-US" sz="3000" dirty="0"/>
              <a:t>　　■協働していく意欲が生まれ、支援の質の向上へ</a:t>
            </a:r>
            <a:endParaRPr lang="en-US" altLang="ja-JP" sz="3000" dirty="0"/>
          </a:p>
          <a:p>
            <a:pPr marL="0" indent="0">
              <a:buNone/>
            </a:pPr>
            <a:r>
              <a:rPr lang="ja-JP" altLang="en-US" sz="3000" dirty="0"/>
              <a:t>　　■自分自身の成長にもつながる</a:t>
            </a:r>
            <a:endParaRPr lang="en-US" altLang="ja-JP" sz="3000" dirty="0"/>
          </a:p>
          <a:p>
            <a:pPr marL="0" indent="0">
              <a:buNone/>
            </a:pPr>
            <a:endParaRPr lang="en-US" altLang="ja-JP" sz="3000" dirty="0"/>
          </a:p>
          <a:p>
            <a:pPr marL="0" indent="0">
              <a:lnSpc>
                <a:spcPts val="2000"/>
              </a:lnSpc>
              <a:buNone/>
            </a:pPr>
            <a:endParaRPr lang="en-US" altLang="ja-JP" sz="3000" dirty="0"/>
          </a:p>
          <a:p>
            <a:pPr marL="0" indent="0" algn="ctr">
              <a:buNone/>
            </a:pPr>
            <a:endParaRPr lang="en-US" altLang="ja-JP" sz="3000" dirty="0"/>
          </a:p>
          <a:p>
            <a:pPr marL="0" indent="0" algn="ctr">
              <a:buNone/>
            </a:pPr>
            <a:r>
              <a:rPr lang="ja-JP" altLang="en-US" sz="3000" dirty="0"/>
              <a:t>院内・外でカンファレンスを活用していく</a:t>
            </a:r>
            <a:endParaRPr lang="en-US" altLang="ja-JP" sz="3000" dirty="0"/>
          </a:p>
        </p:txBody>
      </p:sp>
      <p:sp>
        <p:nvSpPr>
          <p:cNvPr id="5" name="下矢印 4"/>
          <p:cNvSpPr/>
          <p:nvPr/>
        </p:nvSpPr>
        <p:spPr>
          <a:xfrm>
            <a:off x="4217094" y="5295429"/>
            <a:ext cx="709811" cy="5924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121</a:t>
            </a:fld>
            <a:endParaRPr lang="ja-JP" altLang="en-US" dirty="0">
              <a:solidFill>
                <a:prstClr val="black">
                  <a:tint val="75000"/>
                </a:prstClr>
              </a:solidFill>
            </a:endParaRPr>
          </a:p>
        </p:txBody>
      </p:sp>
    </p:spTree>
    <p:extLst>
      <p:ext uri="{BB962C8B-B14F-4D97-AF65-F5344CB8AC3E}">
        <p14:creationId xmlns:p14="http://schemas.microsoft.com/office/powerpoint/2010/main" val="1795548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292" y="1052736"/>
            <a:ext cx="8570563" cy="1083638"/>
          </a:xfrm>
        </p:spPr>
        <p:txBody>
          <a:bodyPr>
            <a:noAutofit/>
          </a:bodyPr>
          <a:lstStyle/>
          <a:p>
            <a:pPr algn="l"/>
            <a:r>
              <a:rPr lang="ja-JP" altLang="en-US" sz="3200" b="1" dirty="0">
                <a:solidFill>
                  <a:srgbClr val="0070C0"/>
                </a:solidFill>
              </a:rPr>
              <a:t>□危機管理マニュアルについては、職員全員が</a:t>
            </a:r>
            <a:r>
              <a:rPr lang="en-US" altLang="ja-JP" sz="3200" b="1" dirty="0">
                <a:solidFill>
                  <a:srgbClr val="0070C0"/>
                </a:solidFill>
              </a:rPr>
              <a:t/>
            </a:r>
            <a:br>
              <a:rPr lang="en-US" altLang="ja-JP" sz="3200" b="1" dirty="0">
                <a:solidFill>
                  <a:srgbClr val="0070C0"/>
                </a:solidFill>
              </a:rPr>
            </a:br>
            <a:r>
              <a:rPr lang="ja-JP" altLang="en-US" sz="3200" b="1" dirty="0">
                <a:solidFill>
                  <a:srgbClr val="0070C0"/>
                </a:solidFill>
              </a:rPr>
              <a:t>　理解することが必要です</a:t>
            </a:r>
            <a:endParaRPr lang="en-US" altLang="ja-JP" sz="3200" b="1" dirty="0">
              <a:solidFill>
                <a:srgbClr val="0070C0"/>
              </a:solidFill>
            </a:endParaRPr>
          </a:p>
        </p:txBody>
      </p:sp>
      <p:sp>
        <p:nvSpPr>
          <p:cNvPr id="3" name="コンテンツ プレースホルダー 2"/>
          <p:cNvSpPr>
            <a:spLocks noGrp="1"/>
          </p:cNvSpPr>
          <p:nvPr>
            <p:ph idx="1"/>
          </p:nvPr>
        </p:nvSpPr>
        <p:spPr>
          <a:xfrm>
            <a:off x="433952" y="2650209"/>
            <a:ext cx="8415580" cy="3688597"/>
          </a:xfrm>
          <a:noFill/>
        </p:spPr>
        <p:txBody>
          <a:bodyPr>
            <a:normAutofit/>
          </a:bodyPr>
          <a:lstStyle/>
          <a:p>
            <a:pPr marL="0" indent="0">
              <a:buNone/>
            </a:pPr>
            <a:endParaRPr lang="en-US" altLang="ja-JP" sz="2800" dirty="0"/>
          </a:p>
          <a:p>
            <a:pPr marL="0" indent="0">
              <a:lnSpc>
                <a:spcPts val="2900"/>
              </a:lnSpc>
              <a:buNone/>
            </a:pPr>
            <a:r>
              <a:rPr lang="ja-JP" altLang="en-US" sz="2800" dirty="0"/>
              <a:t>・初任職員であっても、緊急時の対応を理解し実践でき</a:t>
            </a:r>
            <a:endParaRPr lang="en-US" altLang="ja-JP" sz="2800" dirty="0"/>
          </a:p>
          <a:p>
            <a:pPr marL="0" indent="0">
              <a:lnSpc>
                <a:spcPts val="2900"/>
              </a:lnSpc>
              <a:buNone/>
            </a:pPr>
            <a:r>
              <a:rPr lang="ja-JP" altLang="en-US" sz="2800" dirty="0"/>
              <a:t>　ることが重要です。日頃より内容や動き等を確認し、</a:t>
            </a:r>
            <a:endParaRPr lang="en-US" altLang="ja-JP" sz="2800" dirty="0"/>
          </a:p>
          <a:p>
            <a:pPr marL="0" indent="0">
              <a:lnSpc>
                <a:spcPts val="2900"/>
              </a:lnSpc>
              <a:buNone/>
            </a:pPr>
            <a:r>
              <a:rPr lang="ja-JP" altLang="en-US" sz="2800" dirty="0"/>
              <a:t>　不明なことがあった場合には先輩職員に相談しなが</a:t>
            </a:r>
            <a:endParaRPr lang="en-US" altLang="ja-JP" sz="2800" dirty="0"/>
          </a:p>
          <a:p>
            <a:pPr marL="0" indent="0">
              <a:lnSpc>
                <a:spcPts val="2900"/>
              </a:lnSpc>
              <a:buNone/>
            </a:pPr>
            <a:r>
              <a:rPr lang="ja-JP" altLang="en-US" sz="2800" dirty="0"/>
              <a:t>　らすぐに解決しましょう。</a:t>
            </a:r>
            <a:endParaRPr lang="en-US" altLang="ja-JP" sz="2800" dirty="0"/>
          </a:p>
        </p:txBody>
      </p:sp>
      <p:sp>
        <p:nvSpPr>
          <p:cNvPr id="4" name="スライド番号プレースホルダー 3"/>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122</a:t>
            </a:fld>
            <a:endParaRPr lang="ja-JP" altLang="en-US" dirty="0">
              <a:solidFill>
                <a:prstClr val="black">
                  <a:tint val="75000"/>
                </a:prstClr>
              </a:solidFill>
            </a:endParaRPr>
          </a:p>
        </p:txBody>
      </p:sp>
    </p:spTree>
    <p:extLst>
      <p:ext uri="{BB962C8B-B14F-4D97-AF65-F5344CB8AC3E}">
        <p14:creationId xmlns:p14="http://schemas.microsoft.com/office/powerpoint/2010/main" val="131636984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49216"/>
            <a:ext cx="8973519" cy="1083638"/>
          </a:xfrm>
        </p:spPr>
        <p:txBody>
          <a:bodyPr>
            <a:noAutofit/>
          </a:bodyPr>
          <a:lstStyle/>
          <a:p>
            <a:r>
              <a:rPr lang="ja-JP" altLang="en-US" sz="4000" dirty="0"/>
              <a:t>危機管理について</a:t>
            </a:r>
            <a:endParaRPr lang="en-US" altLang="ja-JP" sz="4000" dirty="0"/>
          </a:p>
        </p:txBody>
      </p:sp>
      <p:sp>
        <p:nvSpPr>
          <p:cNvPr id="3" name="コンテンツ プレースホルダー 2"/>
          <p:cNvSpPr>
            <a:spLocks noGrp="1"/>
          </p:cNvSpPr>
          <p:nvPr>
            <p:ph idx="1"/>
          </p:nvPr>
        </p:nvSpPr>
        <p:spPr>
          <a:xfrm>
            <a:off x="-125730" y="1754507"/>
            <a:ext cx="9418320" cy="4760594"/>
          </a:xfrm>
          <a:noFill/>
        </p:spPr>
        <p:txBody>
          <a:bodyPr>
            <a:normAutofit lnSpcReduction="10000"/>
          </a:bodyPr>
          <a:lstStyle/>
          <a:p>
            <a:pPr marL="0" indent="0" algn="ctr">
              <a:buNone/>
            </a:pPr>
            <a:r>
              <a:rPr lang="ja-JP" altLang="en-US" sz="3000" dirty="0">
                <a:ln w="0"/>
                <a:solidFill>
                  <a:schemeClr val="accent1">
                    <a:lumMod val="75000"/>
                  </a:schemeClr>
                </a:solidFill>
              </a:rPr>
              <a:t>基本・・・最も大切な子どもの命を守る</a:t>
            </a:r>
            <a:endParaRPr lang="en-US" altLang="ja-JP" sz="3000" dirty="0">
              <a:ln w="0"/>
              <a:solidFill>
                <a:schemeClr val="accent1">
                  <a:lumMod val="75000"/>
                </a:schemeClr>
              </a:solidFill>
            </a:endParaRPr>
          </a:p>
          <a:p>
            <a:pPr marL="0" indent="0">
              <a:lnSpc>
                <a:spcPts val="2500"/>
              </a:lnSpc>
              <a:buNone/>
            </a:pPr>
            <a:endParaRPr lang="en-US" altLang="ja-JP" sz="2600" dirty="0">
              <a:ln w="0"/>
              <a:solidFill>
                <a:schemeClr val="accent1">
                  <a:lumMod val="75000"/>
                </a:schemeClr>
              </a:solidFill>
              <a:effectLst>
                <a:outerShdw blurRad="38100" dist="19050" dir="2700000" algn="tl" rotWithShape="0">
                  <a:schemeClr val="dk1">
                    <a:alpha val="40000"/>
                  </a:schemeClr>
                </a:outerShdw>
              </a:effectLst>
            </a:endParaRPr>
          </a:p>
          <a:p>
            <a:pPr marL="0" indent="0">
              <a:buNone/>
            </a:pPr>
            <a:r>
              <a:rPr lang="ja-JP" altLang="en-US" sz="2600" dirty="0"/>
              <a:t>　危機管理マニュアル：事故・けが・病気・自然災害などの発生時、</a:t>
            </a:r>
            <a:endParaRPr lang="en-US" altLang="ja-JP" sz="2600" dirty="0"/>
          </a:p>
          <a:p>
            <a:pPr marL="0" indent="0">
              <a:buNone/>
            </a:pPr>
            <a:r>
              <a:rPr lang="ja-JP" altLang="en-US" sz="2600" dirty="0"/>
              <a:t>　　　　　　　　　　　　　　  どのような対応をすればいいか記載されて</a:t>
            </a:r>
            <a:endParaRPr lang="en-US" altLang="ja-JP" sz="2600" dirty="0"/>
          </a:p>
          <a:p>
            <a:pPr marL="0" indent="0">
              <a:buNone/>
            </a:pPr>
            <a:r>
              <a:rPr lang="ja-JP" altLang="en-US" sz="2600" dirty="0"/>
              <a:t>　　　　　　　　　　　　　　  いる</a:t>
            </a:r>
            <a:endParaRPr lang="en-US" altLang="ja-JP" sz="2600" dirty="0"/>
          </a:p>
          <a:p>
            <a:pPr marL="0" indent="0">
              <a:lnSpc>
                <a:spcPts val="1200"/>
              </a:lnSpc>
              <a:buNone/>
            </a:pPr>
            <a:endParaRPr lang="en-US" altLang="ja-JP" sz="2600" dirty="0"/>
          </a:p>
          <a:p>
            <a:pPr marL="0" indent="0">
              <a:buNone/>
            </a:pPr>
            <a:r>
              <a:rPr lang="ja-JP" altLang="en-US" sz="2600" dirty="0"/>
              <a:t>　　①　マニュアルをきちんと理解して、不明なことは確認</a:t>
            </a:r>
            <a:endParaRPr lang="en-US" altLang="ja-JP" sz="2600" dirty="0"/>
          </a:p>
          <a:p>
            <a:pPr marL="0" indent="0">
              <a:buNone/>
            </a:pPr>
            <a:r>
              <a:rPr lang="ja-JP" altLang="en-US" sz="2600" dirty="0"/>
              <a:t>　　②　定期訓練で実際的な対応を身につける</a:t>
            </a:r>
            <a:endParaRPr lang="en-US" altLang="ja-JP" sz="2600" dirty="0"/>
          </a:p>
          <a:p>
            <a:pPr marL="0" indent="0">
              <a:buNone/>
            </a:pPr>
            <a:r>
              <a:rPr lang="ja-JP" altLang="en-US" sz="2600" dirty="0"/>
              <a:t>　　③　事故のリスクを洗い出し、職員全員で把握</a:t>
            </a:r>
            <a:endParaRPr lang="en-US" altLang="ja-JP" sz="2600" dirty="0"/>
          </a:p>
          <a:p>
            <a:pPr marL="0" indent="0">
              <a:buNone/>
            </a:pPr>
            <a:r>
              <a:rPr lang="ja-JP" altLang="en-US" sz="2600" dirty="0"/>
              <a:t>　　④　人間はエラーを起こす前提で、リスクを踏まえ、事故を</a:t>
            </a:r>
            <a:endParaRPr lang="en-US" altLang="ja-JP" sz="2600" dirty="0"/>
          </a:p>
          <a:p>
            <a:pPr marL="0" indent="0">
              <a:buNone/>
            </a:pPr>
            <a:r>
              <a:rPr lang="ja-JP" altLang="en-US" sz="2600" dirty="0"/>
              <a:t>　　　　 予測した対策</a:t>
            </a:r>
            <a:endParaRPr lang="en-US" altLang="ja-JP" sz="3000" dirty="0"/>
          </a:p>
        </p:txBody>
      </p:sp>
      <p:sp>
        <p:nvSpPr>
          <p:cNvPr id="4" name="スライド番号プレースホルダー 3"/>
          <p:cNvSpPr>
            <a:spLocks noGrp="1"/>
          </p:cNvSpPr>
          <p:nvPr>
            <p:ph type="sldNum" sz="quarter" idx="12"/>
          </p:nvPr>
        </p:nvSpPr>
        <p:spPr/>
        <p:txBody>
          <a:bodyPr/>
          <a:lstStyle/>
          <a:p>
            <a:fld id="{DAB1A043-A070-4ECB-A719-69554CE16FE5}" type="slidenum">
              <a:rPr lang="ja-JP" altLang="en-US" smtClean="0">
                <a:solidFill>
                  <a:prstClr val="black">
                    <a:tint val="75000"/>
                  </a:prstClr>
                </a:solidFill>
              </a:rPr>
              <a:pPr/>
              <a:t>123</a:t>
            </a:fld>
            <a:endParaRPr lang="ja-JP" altLang="en-US" dirty="0">
              <a:solidFill>
                <a:prstClr val="black">
                  <a:tint val="75000"/>
                </a:prstClr>
              </a:solidFill>
            </a:endParaRPr>
          </a:p>
        </p:txBody>
      </p:sp>
    </p:spTree>
    <p:extLst>
      <p:ext uri="{BB962C8B-B14F-4D97-AF65-F5344CB8AC3E}">
        <p14:creationId xmlns:p14="http://schemas.microsoft.com/office/powerpoint/2010/main" val="21368719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576" y="1988840"/>
            <a:ext cx="7772400" cy="1470025"/>
          </a:xfrm>
        </p:spPr>
        <p:txBody>
          <a:bodyPr>
            <a:normAutofit/>
          </a:bodyPr>
          <a:lstStyle/>
          <a:p>
            <a:r>
              <a:rPr lang="ja-JP" altLang="en-US" dirty="0"/>
              <a:t>⑦保護者支援</a:t>
            </a:r>
            <a:endParaRPr kumimoji="1" lang="ja-JP" altLang="en-US" dirty="0"/>
          </a:p>
        </p:txBody>
      </p:sp>
      <p:sp>
        <p:nvSpPr>
          <p:cNvPr id="3" name="サブタイトル 2"/>
          <p:cNvSpPr>
            <a:spLocks noGrp="1"/>
          </p:cNvSpPr>
          <p:nvPr>
            <p:ph type="subTitle" idx="1"/>
          </p:nvPr>
        </p:nvSpPr>
        <p:spPr>
          <a:xfrm>
            <a:off x="1187624" y="3886200"/>
            <a:ext cx="6984776" cy="1270992"/>
          </a:xfrm>
        </p:spPr>
        <p:txBody>
          <a:bodyPr/>
          <a:lstStyle/>
          <a:p>
            <a:r>
              <a:rPr lang="ja-JP" altLang="en-US" dirty="0"/>
              <a:t>全国乳児福祉協議会</a:t>
            </a:r>
            <a:endParaRPr lang="en-US" altLang="ja-JP" dirty="0"/>
          </a:p>
          <a:p>
            <a:r>
              <a:rPr lang="ja-JP" altLang="en-US" dirty="0"/>
              <a:t>研修体系具体化にむけた検討委員会</a:t>
            </a:r>
            <a:endParaRPr kumimoji="1" lang="ja-JP" altLang="en-US"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124</a:t>
            </a:fld>
            <a:endParaRPr lang="ja-JP" altLang="en-US" dirty="0">
              <a:solidFill>
                <a:prstClr val="black">
                  <a:tint val="75000"/>
                </a:prstClr>
              </a:solidFill>
            </a:endParaRPr>
          </a:p>
        </p:txBody>
      </p:sp>
    </p:spTree>
    <p:extLst>
      <p:ext uri="{BB962C8B-B14F-4D97-AF65-F5344CB8AC3E}">
        <p14:creationId xmlns:p14="http://schemas.microsoft.com/office/powerpoint/2010/main" val="243908067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lang="ja-JP" altLang="en-US" sz="4000" dirty="0"/>
              <a:t>はじめに</a:t>
            </a:r>
            <a:endParaRPr kumimoji="1" lang="ja-JP" altLang="en-US" sz="4000" dirty="0"/>
          </a:p>
        </p:txBody>
      </p:sp>
      <p:sp>
        <p:nvSpPr>
          <p:cNvPr id="5" name="コンテンツ プレースホルダー 4"/>
          <p:cNvSpPr>
            <a:spLocks noGrp="1"/>
          </p:cNvSpPr>
          <p:nvPr>
            <p:ph idx="1"/>
          </p:nvPr>
        </p:nvSpPr>
        <p:spPr/>
        <p:txBody>
          <a:bodyPr/>
          <a:lstStyle/>
          <a:p>
            <a:pPr marL="0" indent="0">
              <a:buNone/>
            </a:pPr>
            <a:r>
              <a:rPr lang="ja-JP" altLang="en-US" sz="2800" dirty="0"/>
              <a:t>今日の入所児のほとんどは保護者がいて、しかも複雑な家庭問題を背景に持つ入所児が多い</a:t>
            </a:r>
            <a:endParaRPr lang="en-US" altLang="ja-JP" sz="2800" dirty="0"/>
          </a:p>
          <a:p>
            <a:pPr marL="0" indent="0">
              <a:buNone/>
            </a:pPr>
            <a:endParaRPr lang="en-US" altLang="ja-JP" sz="2800" dirty="0"/>
          </a:p>
          <a:p>
            <a:pPr marL="0" indent="0">
              <a:buNone/>
            </a:pPr>
            <a:r>
              <a:rPr lang="ja-JP" altLang="en-US" dirty="0"/>
              <a:t>　</a:t>
            </a:r>
            <a:endParaRPr lang="en-US" altLang="ja-JP" dirty="0"/>
          </a:p>
          <a:p>
            <a:pPr marL="0" indent="0">
              <a:buNone/>
            </a:pPr>
            <a:r>
              <a:rPr lang="ja-JP" altLang="en-US" sz="2800" dirty="0"/>
              <a:t>保護者の問題が解消されないかぎり、家庭復帰は望めない</a:t>
            </a:r>
          </a:p>
          <a:p>
            <a:pPr marL="0" indent="0">
              <a:buNone/>
            </a:pPr>
            <a:endParaRPr kumimoji="1" lang="en-US" altLang="ja-JP" dirty="0"/>
          </a:p>
        </p:txBody>
      </p:sp>
      <p:sp>
        <p:nvSpPr>
          <p:cNvPr id="2" name="下矢印 1"/>
          <p:cNvSpPr/>
          <p:nvPr/>
        </p:nvSpPr>
        <p:spPr>
          <a:xfrm>
            <a:off x="4329407" y="2981997"/>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 name="下矢印 5"/>
          <p:cNvSpPr/>
          <p:nvPr/>
        </p:nvSpPr>
        <p:spPr>
          <a:xfrm>
            <a:off x="4310082" y="4437112"/>
            <a:ext cx="4846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フローチャート : 代替処理 2"/>
          <p:cNvSpPr/>
          <p:nvPr/>
        </p:nvSpPr>
        <p:spPr>
          <a:xfrm>
            <a:off x="1043608" y="5351543"/>
            <a:ext cx="7344816" cy="957182"/>
          </a:xfrm>
          <a:prstGeom prst="flowChartAlternateProcess">
            <a:avLst/>
          </a:prstGeom>
          <a:solidFill>
            <a:srgbClr val="FF99CC"/>
          </a:solidFill>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保護者へのケースワーク（</a:t>
            </a:r>
            <a:r>
              <a:rPr kumimoji="1" lang="ja-JP" altLang="en-US" sz="2800" b="0" i="0" u="none" strike="noStrike" kern="1200" cap="none" spc="0" normalizeH="0" baseline="0" noProof="0" dirty="0">
                <a:ln>
                  <a:noFill/>
                </a:ln>
                <a:solidFill>
                  <a:srgbClr val="C00000"/>
                </a:solidFill>
                <a:effectLst/>
                <a:uLnTx/>
                <a:uFillTx/>
                <a:latin typeface="Calibri"/>
                <a:ea typeface="ＭＳ Ｐゴシック" panose="020B0600070205080204" pitchFamily="50" charset="-128"/>
                <a:cs typeface="+mn-cs"/>
              </a:rPr>
              <a:t>ソーシャルワーク</a:t>
            </a: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）はとても重要な仕事</a:t>
            </a:r>
          </a:p>
        </p:txBody>
      </p:sp>
      <p:sp>
        <p:nvSpPr>
          <p:cNvPr id="7" name="スライド番号プレースホルダー 6"/>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125</a:t>
            </a:fld>
            <a:endParaRPr lang="ja-JP" altLang="en-US" dirty="0">
              <a:solidFill>
                <a:prstClr val="black">
                  <a:tint val="75000"/>
                </a:prstClr>
              </a:solidFill>
            </a:endParaRPr>
          </a:p>
        </p:txBody>
      </p:sp>
    </p:spTree>
    <p:extLst>
      <p:ext uri="{BB962C8B-B14F-4D97-AF65-F5344CB8AC3E}">
        <p14:creationId xmlns:p14="http://schemas.microsoft.com/office/powerpoint/2010/main" val="189787909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5417" y="476672"/>
            <a:ext cx="8229600" cy="1143000"/>
          </a:xfrm>
          <a:ln>
            <a:noFill/>
          </a:ln>
        </p:spPr>
        <p:txBody>
          <a:bodyPr>
            <a:noAutofit/>
          </a:bodyPr>
          <a:lstStyle/>
          <a:p>
            <a:r>
              <a:rPr kumimoji="1" lang="ja-JP" altLang="en-US" sz="4000" dirty="0"/>
              <a:t>保護者へのケースワークの役目</a:t>
            </a:r>
          </a:p>
        </p:txBody>
      </p:sp>
      <p:sp>
        <p:nvSpPr>
          <p:cNvPr id="3" name="コンテンツ プレースホルダー 2"/>
          <p:cNvSpPr>
            <a:spLocks noGrp="1"/>
          </p:cNvSpPr>
          <p:nvPr>
            <p:ph idx="1"/>
          </p:nvPr>
        </p:nvSpPr>
        <p:spPr>
          <a:xfrm>
            <a:off x="852925" y="1598066"/>
            <a:ext cx="7859216" cy="4525963"/>
          </a:xfrm>
        </p:spPr>
        <p:txBody>
          <a:bodyPr/>
          <a:lstStyle/>
          <a:p>
            <a:pPr marL="0" indent="0">
              <a:buNone/>
            </a:pPr>
            <a:endParaRPr kumimoji="1" lang="en-US" altLang="ja-JP" sz="2800" dirty="0"/>
          </a:p>
          <a:p>
            <a:pPr marL="0" indent="0">
              <a:buNone/>
            </a:pPr>
            <a:r>
              <a:rPr kumimoji="1" lang="ja-JP" altLang="en-US" sz="2800" dirty="0"/>
              <a:t>乳児院の職員が児童相談所等と連携し行うことで、</a:t>
            </a:r>
            <a:endParaRPr kumimoji="1" lang="en-US" altLang="ja-JP" sz="2800" dirty="0"/>
          </a:p>
          <a:p>
            <a:pPr marL="0" indent="0">
              <a:buNone/>
            </a:pPr>
            <a:r>
              <a:rPr kumimoji="1" lang="ja-JP" altLang="en-US" sz="2800" dirty="0"/>
              <a:t>より適切な支援が組み立てられる</a:t>
            </a:r>
            <a:endParaRPr lang="en-US" altLang="ja-JP" sz="2800" dirty="0"/>
          </a:p>
          <a:p>
            <a:pPr marL="0" indent="0">
              <a:buNone/>
            </a:pPr>
            <a:endParaRPr kumimoji="1" lang="en-US" altLang="ja-JP" sz="2800" dirty="0"/>
          </a:p>
          <a:p>
            <a:pPr marL="0" indent="0">
              <a:buNone/>
            </a:pPr>
            <a:endParaRPr lang="en-US" altLang="ja-JP" sz="2800" dirty="0"/>
          </a:p>
          <a:p>
            <a:pPr marL="0" indent="0">
              <a:buNone/>
            </a:pPr>
            <a:r>
              <a:rPr kumimoji="1" lang="ja-JP" altLang="en-US" sz="2800" dirty="0"/>
              <a:t>　　　　　　　　　保護者支援の中心となる</a:t>
            </a:r>
            <a:r>
              <a:rPr kumimoji="1" lang="ja-JP" altLang="en-US" dirty="0"/>
              <a:t>　　　　　　</a:t>
            </a:r>
            <a:endParaRPr kumimoji="1" lang="en-US" altLang="ja-JP" dirty="0"/>
          </a:p>
          <a:p>
            <a:pPr marL="0" indent="0" algn="ctr">
              <a:buNone/>
            </a:pPr>
            <a:r>
              <a:rPr kumimoji="1" lang="ja-JP" altLang="en-US" dirty="0">
                <a:solidFill>
                  <a:srgbClr val="FF0000"/>
                </a:solidFill>
              </a:rPr>
              <a:t>家庭支援専門相談員</a:t>
            </a:r>
            <a:r>
              <a:rPr kumimoji="1" lang="ja-JP" altLang="en-US" dirty="0"/>
              <a:t>を配置</a:t>
            </a:r>
          </a:p>
        </p:txBody>
      </p:sp>
      <p:sp>
        <p:nvSpPr>
          <p:cNvPr id="4" name="下矢印 3"/>
          <p:cNvSpPr/>
          <p:nvPr/>
        </p:nvSpPr>
        <p:spPr>
          <a:xfrm>
            <a:off x="4297901" y="3284984"/>
            <a:ext cx="4846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126</a:t>
            </a:fld>
            <a:endParaRPr lang="ja-JP" altLang="en-US" dirty="0">
              <a:solidFill>
                <a:prstClr val="black">
                  <a:tint val="75000"/>
                </a:prstClr>
              </a:solidFill>
            </a:endParaRPr>
          </a:p>
        </p:txBody>
      </p:sp>
    </p:spTree>
    <p:extLst>
      <p:ext uri="{BB962C8B-B14F-4D97-AF65-F5344CB8AC3E}">
        <p14:creationId xmlns:p14="http://schemas.microsoft.com/office/powerpoint/2010/main" val="351960972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548680"/>
            <a:ext cx="8229600" cy="1143000"/>
          </a:xfrm>
        </p:spPr>
        <p:txBody>
          <a:bodyPr/>
          <a:lstStyle/>
          <a:p>
            <a:r>
              <a:rPr lang="ja-JP" altLang="en-US" dirty="0"/>
              <a:t>家族との関係構築を図るために</a:t>
            </a:r>
            <a:endParaRPr kumimoji="1" lang="ja-JP" altLang="en-US" dirty="0"/>
          </a:p>
        </p:txBody>
      </p:sp>
      <p:sp>
        <p:nvSpPr>
          <p:cNvPr id="3" name="コンテンツ プレースホルダー 2"/>
          <p:cNvSpPr>
            <a:spLocks noGrp="1"/>
          </p:cNvSpPr>
          <p:nvPr>
            <p:ph idx="1"/>
          </p:nvPr>
        </p:nvSpPr>
        <p:spPr>
          <a:xfrm>
            <a:off x="457200" y="1916832"/>
            <a:ext cx="8229600" cy="4209331"/>
          </a:xfrm>
        </p:spPr>
        <p:txBody>
          <a:bodyPr/>
          <a:lstStyle/>
          <a:p>
            <a:pPr marL="0" indent="0">
              <a:buNone/>
            </a:pPr>
            <a:endParaRPr kumimoji="1" lang="en-US" altLang="ja-JP" dirty="0"/>
          </a:p>
          <a:p>
            <a:pPr marL="0" indent="0">
              <a:buNone/>
            </a:pPr>
            <a:r>
              <a:rPr kumimoji="1" lang="ja-JP" altLang="en-US" dirty="0"/>
              <a:t>　私たち、乳児院職員が考えるべきこと</a:t>
            </a:r>
            <a:endParaRPr kumimoji="1" lang="en-US" altLang="ja-JP" dirty="0"/>
          </a:p>
          <a:p>
            <a:pPr marL="0" indent="0">
              <a:buNone/>
            </a:pPr>
            <a:endParaRPr lang="en-US" altLang="ja-JP" sz="1600" dirty="0"/>
          </a:p>
          <a:p>
            <a:pPr marL="0" indent="0">
              <a:buNone/>
            </a:pPr>
            <a:r>
              <a:rPr lang="ja-JP" altLang="en-US" sz="4000" dirty="0">
                <a:solidFill>
                  <a:srgbClr val="0070C0"/>
                </a:solidFill>
              </a:rPr>
              <a:t>　</a:t>
            </a:r>
            <a:r>
              <a:rPr lang="ja-JP" altLang="en-US" sz="4000" dirty="0">
                <a:solidFill>
                  <a:schemeClr val="accent5">
                    <a:lumMod val="75000"/>
                  </a:schemeClr>
                </a:solidFill>
              </a:rPr>
              <a:t>「</a:t>
            </a:r>
            <a:r>
              <a:rPr kumimoji="1" lang="ja-JP" altLang="en-US" sz="4000" dirty="0">
                <a:solidFill>
                  <a:schemeClr val="accent5">
                    <a:lumMod val="75000"/>
                  </a:schemeClr>
                </a:solidFill>
              </a:rPr>
              <a:t>この子を育てるため、</a:t>
            </a:r>
            <a:endParaRPr kumimoji="1" lang="en-US" altLang="ja-JP" sz="4000" dirty="0">
              <a:solidFill>
                <a:schemeClr val="accent5">
                  <a:lumMod val="75000"/>
                </a:schemeClr>
              </a:solidFill>
            </a:endParaRPr>
          </a:p>
          <a:p>
            <a:pPr marL="0" indent="0">
              <a:buNone/>
            </a:pPr>
            <a:r>
              <a:rPr lang="ja-JP" altLang="en-US" sz="4000" dirty="0">
                <a:solidFill>
                  <a:schemeClr val="accent5">
                    <a:lumMod val="75000"/>
                  </a:schemeClr>
                </a:solidFill>
              </a:rPr>
              <a:t>　　</a:t>
            </a:r>
            <a:r>
              <a:rPr kumimoji="1" lang="ja-JP" altLang="en-US" sz="4000" dirty="0">
                <a:solidFill>
                  <a:schemeClr val="accent5">
                    <a:lumMod val="75000"/>
                  </a:schemeClr>
                </a:solidFill>
              </a:rPr>
              <a:t>家族とどのように協力すべきか」</a:t>
            </a:r>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127</a:t>
            </a:fld>
            <a:endParaRPr lang="ja-JP" altLang="en-US" dirty="0">
              <a:solidFill>
                <a:prstClr val="black">
                  <a:tint val="75000"/>
                </a:prstClr>
              </a:solidFill>
            </a:endParaRPr>
          </a:p>
        </p:txBody>
      </p:sp>
    </p:spTree>
    <p:extLst>
      <p:ext uri="{BB962C8B-B14F-4D97-AF65-F5344CB8AC3E}">
        <p14:creationId xmlns:p14="http://schemas.microsoft.com/office/powerpoint/2010/main" val="196595345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764704"/>
            <a:ext cx="8640960" cy="1143000"/>
          </a:xfrm>
        </p:spPr>
        <p:txBody>
          <a:bodyPr>
            <a:noAutofit/>
          </a:bodyPr>
          <a:lstStyle/>
          <a:p>
            <a:pPr algn="l"/>
            <a:r>
              <a:rPr lang="ja-JP" altLang="en-US" sz="3200" b="1" dirty="0">
                <a:solidFill>
                  <a:srgbClr val="0070C0"/>
                </a:solidFill>
              </a:rPr>
              <a:t>□家族</a:t>
            </a:r>
            <a:r>
              <a:rPr kumimoji="1" lang="ja-JP" altLang="en-US" sz="3200" b="1" dirty="0">
                <a:solidFill>
                  <a:srgbClr val="0070C0"/>
                </a:solidFill>
              </a:rPr>
              <a:t>に対する基本</a:t>
            </a:r>
            <a:r>
              <a:rPr lang="ja-JP" altLang="en-US" sz="3200" b="1" dirty="0">
                <a:solidFill>
                  <a:srgbClr val="0070C0"/>
                </a:solidFill>
              </a:rPr>
              <a:t>的な対応を身につけましょう（基本姿勢）</a:t>
            </a:r>
            <a:endParaRPr kumimoji="1" lang="ja-JP" altLang="en-US" sz="3200" b="1" dirty="0">
              <a:solidFill>
                <a:srgbClr val="0070C0"/>
              </a:solidFill>
            </a:endParaRPr>
          </a:p>
        </p:txBody>
      </p:sp>
      <p:sp>
        <p:nvSpPr>
          <p:cNvPr id="3" name="コンテンツ プレースホルダー 2"/>
          <p:cNvSpPr>
            <a:spLocks noGrp="1"/>
          </p:cNvSpPr>
          <p:nvPr>
            <p:ph idx="1"/>
          </p:nvPr>
        </p:nvSpPr>
        <p:spPr>
          <a:xfrm>
            <a:off x="863588" y="2013496"/>
            <a:ext cx="7416824" cy="4104456"/>
          </a:xfrm>
        </p:spPr>
        <p:txBody>
          <a:bodyPr>
            <a:normAutofit lnSpcReduction="10000"/>
          </a:bodyPr>
          <a:lstStyle/>
          <a:p>
            <a:pPr marL="0" indent="0">
              <a:buNone/>
            </a:pPr>
            <a:r>
              <a:rPr lang="ja-JP" altLang="en-US" sz="3000" b="1" dirty="0">
                <a:solidFill>
                  <a:srgbClr val="0070C0"/>
                </a:solidFill>
              </a:rPr>
              <a:t>　様々な事情</a:t>
            </a:r>
            <a:r>
              <a:rPr lang="ja-JP" altLang="en-US" sz="3000" b="1" dirty="0">
                <a:solidFill>
                  <a:srgbClr val="C00000"/>
                </a:solidFill>
              </a:rPr>
              <a:t>が複雑に絡み合った背景</a:t>
            </a:r>
            <a:r>
              <a:rPr lang="ja-JP" altLang="en-US" sz="3000" b="1" dirty="0">
                <a:solidFill>
                  <a:srgbClr val="0070C0"/>
                </a:solidFill>
              </a:rPr>
              <a:t>を抱えていることを理解する</a:t>
            </a:r>
            <a:endParaRPr lang="en-US" altLang="ja-JP" sz="3000" b="1" dirty="0">
              <a:solidFill>
                <a:srgbClr val="0070C0"/>
              </a:solidFill>
            </a:endParaRPr>
          </a:p>
          <a:p>
            <a:pPr marL="0" indent="0">
              <a:buNone/>
            </a:pPr>
            <a:endParaRPr kumimoji="1" lang="en-US" altLang="ja-JP" sz="1200" dirty="0"/>
          </a:p>
          <a:p>
            <a:r>
              <a:rPr lang="ja-JP" altLang="en-US" sz="2800" dirty="0"/>
              <a:t>心身の調子を崩している</a:t>
            </a:r>
            <a:endParaRPr lang="en-US" altLang="ja-JP" sz="2800" dirty="0"/>
          </a:p>
          <a:p>
            <a:r>
              <a:rPr lang="ja-JP" altLang="en-US" sz="2800" dirty="0"/>
              <a:t>障害</a:t>
            </a:r>
            <a:r>
              <a:rPr lang="ja-JP" altLang="en-US" sz="2800" dirty="0" smtClean="0"/>
              <a:t>を</a:t>
            </a:r>
            <a:r>
              <a:rPr lang="ja-JP" altLang="en-US" sz="2800" dirty="0"/>
              <a:t>持っている</a:t>
            </a:r>
            <a:endParaRPr lang="en-US" altLang="ja-JP" sz="2800" dirty="0"/>
          </a:p>
          <a:p>
            <a:r>
              <a:rPr kumimoji="1" lang="ja-JP" altLang="en-US" sz="2800" dirty="0"/>
              <a:t>家族との関係が上手くいっていない</a:t>
            </a:r>
            <a:endParaRPr kumimoji="1" lang="en-US" altLang="ja-JP" sz="2800" dirty="0"/>
          </a:p>
          <a:p>
            <a:r>
              <a:rPr lang="ja-JP" altLang="en-US" sz="2800" dirty="0"/>
              <a:t>子育ての支援者が近くにいない</a:t>
            </a:r>
            <a:endParaRPr lang="en-US" altLang="ja-JP" sz="2800" dirty="0"/>
          </a:p>
          <a:p>
            <a:r>
              <a:rPr lang="ja-JP" altLang="en-US" sz="2800" dirty="0">
                <a:solidFill>
                  <a:srgbClr val="C00000"/>
                </a:solidFill>
              </a:rPr>
              <a:t>地域で孤立している</a:t>
            </a:r>
            <a:endParaRPr lang="en-US" altLang="ja-JP" sz="2800" dirty="0">
              <a:solidFill>
                <a:srgbClr val="C00000"/>
              </a:solidFill>
            </a:endParaRPr>
          </a:p>
          <a:p>
            <a:r>
              <a:rPr kumimoji="1" lang="ja-JP" altLang="en-US" sz="2800" dirty="0"/>
              <a:t>経済的に困っている　等</a:t>
            </a:r>
            <a:endParaRPr kumimoji="1" lang="en-US" altLang="ja-JP" sz="2800" dirty="0"/>
          </a:p>
          <a:p>
            <a:pPr marL="0" indent="0">
              <a:buNone/>
            </a:pPr>
            <a:endParaRPr kumimoji="1" lang="en-US" altLang="ja-JP" dirty="0">
              <a:solidFill>
                <a:srgbClr val="0070C0"/>
              </a:solidFill>
            </a:endParaRPr>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128</a:t>
            </a:fld>
            <a:endParaRPr lang="ja-JP" altLang="en-US" dirty="0">
              <a:solidFill>
                <a:prstClr val="black">
                  <a:tint val="75000"/>
                </a:prstClr>
              </a:solidFill>
            </a:endParaRPr>
          </a:p>
        </p:txBody>
      </p:sp>
    </p:spTree>
    <p:extLst>
      <p:ext uri="{BB962C8B-B14F-4D97-AF65-F5344CB8AC3E}">
        <p14:creationId xmlns:p14="http://schemas.microsoft.com/office/powerpoint/2010/main" val="303471840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43608" y="2276872"/>
            <a:ext cx="7488832" cy="3456384"/>
          </a:xfrm>
        </p:spPr>
        <p:txBody>
          <a:bodyPr>
            <a:normAutofit/>
          </a:bodyPr>
          <a:lstStyle/>
          <a:p>
            <a:pPr marL="0" indent="0">
              <a:buNone/>
            </a:pPr>
            <a:r>
              <a:rPr lang="ja-JP" altLang="en-US" sz="3000" b="1" dirty="0">
                <a:solidFill>
                  <a:srgbClr val="0070C0"/>
                </a:solidFill>
              </a:rPr>
              <a:t>　</a:t>
            </a:r>
            <a:r>
              <a:rPr kumimoji="1" lang="ja-JP" altLang="en-US" sz="3000" b="1" dirty="0">
                <a:solidFill>
                  <a:srgbClr val="0070C0"/>
                </a:solidFill>
              </a:rPr>
              <a:t>子どもにとって唯一無二の存在である</a:t>
            </a:r>
            <a:endParaRPr kumimoji="1" lang="en-US" altLang="ja-JP" sz="3000" b="1" dirty="0">
              <a:solidFill>
                <a:srgbClr val="0070C0"/>
              </a:solidFill>
            </a:endParaRPr>
          </a:p>
          <a:p>
            <a:pPr marL="0" indent="0">
              <a:buNone/>
            </a:pPr>
            <a:endParaRPr kumimoji="1" lang="en-US" altLang="ja-JP" sz="1600" dirty="0">
              <a:solidFill>
                <a:srgbClr val="0070C0"/>
              </a:solidFill>
            </a:endParaRPr>
          </a:p>
          <a:p>
            <a:pPr marL="0" indent="0">
              <a:buNone/>
            </a:pPr>
            <a:r>
              <a:rPr lang="ja-JP" altLang="en-US" sz="2800" dirty="0"/>
              <a:t>・保護者は子どもにとっての根源とも言える存在</a:t>
            </a:r>
            <a:endParaRPr lang="en-US" altLang="ja-JP" sz="2800" dirty="0"/>
          </a:p>
          <a:p>
            <a:pPr marL="0" indent="0">
              <a:buNone/>
            </a:pPr>
            <a:r>
              <a:rPr lang="ja-JP" altLang="en-US" sz="2800" dirty="0"/>
              <a:t>・保護者は子どもにとって</a:t>
            </a:r>
            <a:r>
              <a:rPr lang="ja-JP" altLang="en-US" sz="2800" dirty="0">
                <a:solidFill>
                  <a:srgbClr val="C00000"/>
                </a:solidFill>
              </a:rPr>
              <a:t>替え難い</a:t>
            </a:r>
            <a:r>
              <a:rPr lang="ja-JP" altLang="en-US" sz="2800" dirty="0"/>
              <a:t>大切な存在</a:t>
            </a:r>
            <a:endParaRPr lang="en-US" altLang="ja-JP" sz="2800" dirty="0"/>
          </a:p>
          <a:p>
            <a:pPr marL="0" indent="0">
              <a:buNone/>
            </a:pPr>
            <a:r>
              <a:rPr kumimoji="1" lang="ja-JP" altLang="en-US" sz="2800" dirty="0"/>
              <a:t>　</a:t>
            </a:r>
            <a:r>
              <a:rPr kumimoji="1" lang="ja-JP" altLang="en-US" sz="2800" dirty="0">
                <a:solidFill>
                  <a:srgbClr val="C00000"/>
                </a:solidFill>
              </a:rPr>
              <a:t>　（あるいは実親は</a:t>
            </a:r>
            <a:r>
              <a:rPr kumimoji="1" lang="ja-JP" altLang="en-US" sz="2800" dirty="0" smtClean="0">
                <a:solidFill>
                  <a:srgbClr val="C00000"/>
                </a:solidFill>
              </a:rPr>
              <a:t>子どもに</a:t>
            </a:r>
            <a:r>
              <a:rPr kumimoji="1" lang="ja-JP" altLang="en-US" sz="2800" dirty="0">
                <a:solidFill>
                  <a:srgbClr val="C00000"/>
                </a:solidFill>
              </a:rPr>
              <a:t>とって替わることのできない存在）</a:t>
            </a:r>
            <a:endParaRPr kumimoji="1" lang="en-US" altLang="ja-JP" sz="2800" dirty="0">
              <a:solidFill>
                <a:srgbClr val="C00000"/>
              </a:solidFill>
            </a:endParaRPr>
          </a:p>
        </p:txBody>
      </p:sp>
      <p:sp>
        <p:nvSpPr>
          <p:cNvPr id="5" name="タイトル 1"/>
          <p:cNvSpPr>
            <a:spLocks noGrp="1"/>
          </p:cNvSpPr>
          <p:nvPr>
            <p:ph type="title"/>
          </p:nvPr>
        </p:nvSpPr>
        <p:spPr>
          <a:xfrm>
            <a:off x="449796" y="836712"/>
            <a:ext cx="8676456" cy="1143000"/>
          </a:xfrm>
        </p:spPr>
        <p:txBody>
          <a:bodyPr>
            <a:noAutofit/>
          </a:bodyPr>
          <a:lstStyle/>
          <a:p>
            <a:pPr algn="l"/>
            <a:r>
              <a:rPr lang="ja-JP" altLang="en-US" sz="3200" b="1" dirty="0">
                <a:solidFill>
                  <a:srgbClr val="0070C0"/>
                </a:solidFill>
              </a:rPr>
              <a:t>□家族</a:t>
            </a:r>
            <a:r>
              <a:rPr kumimoji="1" lang="ja-JP" altLang="en-US" sz="3200" b="1" dirty="0">
                <a:solidFill>
                  <a:srgbClr val="0070C0"/>
                </a:solidFill>
              </a:rPr>
              <a:t>に対する基本</a:t>
            </a:r>
            <a:r>
              <a:rPr lang="ja-JP" altLang="en-US" sz="3200" b="1" dirty="0">
                <a:solidFill>
                  <a:srgbClr val="0070C0"/>
                </a:solidFill>
              </a:rPr>
              <a:t>的な対応を身につけましょう</a:t>
            </a:r>
            <a:r>
              <a:rPr lang="en-US" altLang="ja-JP" sz="3200" b="1" dirty="0">
                <a:solidFill>
                  <a:srgbClr val="0070C0"/>
                </a:solidFill>
              </a:rPr>
              <a:t/>
            </a:r>
            <a:br>
              <a:rPr lang="en-US" altLang="ja-JP" sz="3200" b="1" dirty="0">
                <a:solidFill>
                  <a:srgbClr val="0070C0"/>
                </a:solidFill>
              </a:rPr>
            </a:br>
            <a:r>
              <a:rPr lang="ja-JP" altLang="en-US" sz="3200" b="1" dirty="0">
                <a:solidFill>
                  <a:srgbClr val="0070C0"/>
                </a:solidFill>
              </a:rPr>
              <a:t>（基本姿勢）</a:t>
            </a:r>
            <a:endParaRPr kumimoji="1" lang="ja-JP" altLang="en-US" sz="3200" b="1" dirty="0">
              <a:solidFill>
                <a:srgbClr val="0070C0"/>
              </a:solidFill>
            </a:endParaRPr>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129</a:t>
            </a:fld>
            <a:endParaRPr lang="ja-JP" altLang="en-US" dirty="0">
              <a:solidFill>
                <a:prstClr val="black">
                  <a:tint val="75000"/>
                </a:prstClr>
              </a:solidFill>
            </a:endParaRPr>
          </a:p>
        </p:txBody>
      </p:sp>
    </p:spTree>
    <p:extLst>
      <p:ext uri="{BB962C8B-B14F-4D97-AF65-F5344CB8AC3E}">
        <p14:creationId xmlns:p14="http://schemas.microsoft.com/office/powerpoint/2010/main" val="3056943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323528" y="836712"/>
          <a:ext cx="8363272" cy="5519638"/>
        </p:xfrm>
        <a:graphic>
          <a:graphicData uri="http://schemas.openxmlformats.org/drawingml/2006/table">
            <a:tbl>
              <a:tblPr firstRow="1" bandRow="1">
                <a:tableStyleId>{69012ECD-51FC-41F1-AA8D-1B2483CD663E}</a:tableStyleId>
              </a:tblPr>
              <a:tblGrid>
                <a:gridCol w="8363272">
                  <a:extLst>
                    <a:ext uri="{9D8B030D-6E8A-4147-A177-3AD203B41FA5}">
                      <a16:colId xmlns="" xmlns:a16="http://schemas.microsoft.com/office/drawing/2014/main" val="20000"/>
                    </a:ext>
                  </a:extLst>
                </a:gridCol>
              </a:tblGrid>
              <a:tr h="821375">
                <a:tc>
                  <a:txBody>
                    <a:bodyPr/>
                    <a:lstStyle/>
                    <a:p>
                      <a:r>
                        <a:rPr kumimoji="1" lang="en-US" altLang="ja-JP" sz="4400" b="1" dirty="0"/>
                        <a:t>Off-JT</a:t>
                      </a:r>
                      <a:endParaRPr kumimoji="1" lang="ja-JP" altLang="en-US" sz="4400" b="1" dirty="0"/>
                    </a:p>
                  </a:txBody>
                  <a:tcPr/>
                </a:tc>
                <a:extLst>
                  <a:ext uri="{0D108BD9-81ED-4DB2-BD59-A6C34878D82A}">
                    <a16:rowId xmlns="" xmlns:a16="http://schemas.microsoft.com/office/drawing/2014/main" val="10000"/>
                  </a:ext>
                </a:extLst>
              </a:tr>
              <a:tr h="4698263">
                <a:tc>
                  <a:txBody>
                    <a:bodyPr/>
                    <a:lstStyle/>
                    <a:p>
                      <a:r>
                        <a:rPr kumimoji="1" lang="ja-JP" altLang="en-US" sz="2800" b="1" dirty="0"/>
                        <a:t>日常業務を離れての研修。これには施設内 で職員が集まって行われる研修形態と、施設が職員を派遣して外部研修に参加する形態とがある。</a:t>
                      </a:r>
                      <a:endParaRPr kumimoji="1" lang="en-US" altLang="ja-JP" sz="2800" b="1" dirty="0"/>
                    </a:p>
                    <a:p>
                      <a:endParaRPr kumimoji="1" lang="en-US" altLang="ja-JP" sz="2800" b="1" dirty="0"/>
                    </a:p>
                    <a:p>
                      <a:r>
                        <a:rPr kumimoji="1" lang="ja-JP" altLang="en-US" sz="2800" b="1" dirty="0"/>
                        <a:t>例 </a:t>
                      </a:r>
                      <a:endParaRPr kumimoji="1" lang="en-US" altLang="ja-JP" sz="2800" b="1" dirty="0"/>
                    </a:p>
                    <a:p>
                      <a:r>
                        <a:rPr kumimoji="1" lang="ja-JP" altLang="en-US" sz="2800" b="1" dirty="0"/>
                        <a:t>○施設内で行われる研修会</a:t>
                      </a:r>
                      <a:endParaRPr kumimoji="1" lang="en-US" altLang="ja-JP" sz="2800" b="1" dirty="0"/>
                    </a:p>
                    <a:p>
                      <a:r>
                        <a:rPr kumimoji="1" lang="ja-JP" altLang="en-US" sz="2800" b="1" dirty="0"/>
                        <a:t>○各自治体や乳児福祉協議会の地域ブロック等、　</a:t>
                      </a:r>
                      <a:endParaRPr kumimoji="1" lang="en-US" altLang="ja-JP" sz="2800" b="1" dirty="0"/>
                    </a:p>
                    <a:p>
                      <a:r>
                        <a:rPr kumimoji="1" lang="ja-JP" altLang="en-US" sz="2800" b="1" dirty="0"/>
                        <a:t>地域が行う乳児院職員を対象と した研修会 </a:t>
                      </a:r>
                      <a:endParaRPr kumimoji="1" lang="en-US" altLang="ja-JP" sz="2800" b="1" dirty="0"/>
                    </a:p>
                    <a:p>
                      <a:r>
                        <a:rPr kumimoji="1" lang="ja-JP" altLang="en-US" sz="2800" b="1" dirty="0"/>
                        <a:t>○全国乳児福祉協議会主催の研修会</a:t>
                      </a:r>
                      <a:endParaRPr kumimoji="1" lang="en-US" altLang="ja-JP" sz="2800" b="1" dirty="0"/>
                    </a:p>
                    <a:p>
                      <a:r>
                        <a:rPr kumimoji="1" lang="ja-JP" altLang="en-US" sz="2800" b="1" dirty="0"/>
                        <a:t>○全国乳児福祉協議会が指定する研修会</a:t>
                      </a:r>
                    </a:p>
                  </a:txBody>
                  <a:tcPr/>
                </a:tc>
                <a:extLst>
                  <a:ext uri="{0D108BD9-81ED-4DB2-BD59-A6C34878D82A}">
                    <a16:rowId xmlns=""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2BF72-34EB-475C-92CC-0CE9DEB6EDC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7066516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47564" y="1784174"/>
            <a:ext cx="7869560" cy="4165105"/>
          </a:xfrm>
        </p:spPr>
        <p:txBody>
          <a:bodyPr>
            <a:normAutofit lnSpcReduction="10000"/>
          </a:bodyPr>
          <a:lstStyle/>
          <a:p>
            <a:pPr marL="0" indent="0">
              <a:buNone/>
            </a:pPr>
            <a:r>
              <a:rPr lang="ja-JP" altLang="en-US" sz="2800" dirty="0"/>
              <a:t>何らかの形で「保護者とつながり、</a:t>
            </a:r>
            <a:r>
              <a:rPr lang="ja-JP" altLang="en-US" sz="2800" dirty="0">
                <a:solidFill>
                  <a:srgbClr val="C00000"/>
                </a:solidFill>
              </a:rPr>
              <a:t>保護者としてできる養育を担っていただくこと」</a:t>
            </a:r>
            <a:r>
              <a:rPr lang="ja-JP" altLang="en-US" sz="2800" dirty="0"/>
              <a:t>が子どもにとっての最善の利益</a:t>
            </a:r>
            <a:endParaRPr kumimoji="1" lang="en-US" altLang="ja-JP" sz="2800" dirty="0"/>
          </a:p>
          <a:p>
            <a:pPr marL="0" indent="0">
              <a:buNone/>
            </a:pPr>
            <a:endParaRPr kumimoji="1" lang="en-US" altLang="ja-JP" sz="2800" dirty="0"/>
          </a:p>
          <a:p>
            <a:pPr marL="0" indent="0">
              <a:buNone/>
            </a:pPr>
            <a:endParaRPr kumimoji="1" lang="en-US" altLang="ja-JP" sz="2800" dirty="0"/>
          </a:p>
          <a:p>
            <a:pPr marL="0" indent="0">
              <a:buNone/>
            </a:pPr>
            <a:endParaRPr kumimoji="1" lang="en-US" altLang="ja-JP" sz="2800" dirty="0"/>
          </a:p>
          <a:p>
            <a:pPr marL="0" indent="0">
              <a:buNone/>
            </a:pPr>
            <a:r>
              <a:rPr lang="ja-JP" altLang="en-US" sz="2800" dirty="0"/>
              <a:t>乳児院</a:t>
            </a:r>
            <a:r>
              <a:rPr kumimoji="1" lang="ja-JP" altLang="en-US" sz="2800" dirty="0"/>
              <a:t>は、</a:t>
            </a:r>
            <a:endParaRPr kumimoji="1" lang="en-US" altLang="ja-JP" sz="2800" dirty="0"/>
          </a:p>
          <a:p>
            <a:pPr marL="0" indent="0">
              <a:buNone/>
            </a:pPr>
            <a:r>
              <a:rPr kumimoji="1" lang="ja-JP" altLang="en-US" sz="2800" dirty="0"/>
              <a:t>　　「保護者を支えながら」「保護者とともに」</a:t>
            </a:r>
            <a:endParaRPr kumimoji="1" lang="en-US" altLang="ja-JP" sz="2800" dirty="0"/>
          </a:p>
          <a:p>
            <a:pPr marL="0" indent="0">
              <a:buNone/>
            </a:pPr>
            <a:r>
              <a:rPr lang="ja-JP" altLang="en-US" sz="2800" dirty="0"/>
              <a:t>　　子どもの養育を考え</a:t>
            </a:r>
            <a:r>
              <a:rPr lang="ja-JP" altLang="en-US" sz="2800" dirty="0">
                <a:solidFill>
                  <a:srgbClr val="C00000"/>
                </a:solidFill>
              </a:rPr>
              <a:t>、実践する</a:t>
            </a:r>
            <a:r>
              <a:rPr lang="ja-JP" altLang="en-US" sz="2800" dirty="0">
                <a:solidFill>
                  <a:srgbClr val="FF0000"/>
                </a:solidFill>
              </a:rPr>
              <a:t>パートナー</a:t>
            </a:r>
            <a:endParaRPr kumimoji="1" lang="en-US" altLang="ja-JP" sz="2800" dirty="0"/>
          </a:p>
        </p:txBody>
      </p:sp>
      <p:sp>
        <p:nvSpPr>
          <p:cNvPr id="4" name="下矢印 3"/>
          <p:cNvSpPr/>
          <p:nvPr/>
        </p:nvSpPr>
        <p:spPr>
          <a:xfrm>
            <a:off x="4097712" y="3248980"/>
            <a:ext cx="618304"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 name="タイトル 1"/>
          <p:cNvSpPr txBox="1">
            <a:spLocks/>
          </p:cNvSpPr>
          <p:nvPr/>
        </p:nvSpPr>
        <p:spPr>
          <a:xfrm>
            <a:off x="467544" y="62068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j-cs"/>
              </a:rPr>
              <a:t>□家族は、ともに子どもを育てる協働者です</a:t>
            </a:r>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130</a:t>
            </a:fld>
            <a:endParaRPr lang="ja-JP" altLang="en-US" dirty="0">
              <a:solidFill>
                <a:prstClr val="black">
                  <a:tint val="75000"/>
                </a:prstClr>
              </a:solidFill>
            </a:endParaRPr>
          </a:p>
        </p:txBody>
      </p:sp>
    </p:spTree>
    <p:extLst>
      <p:ext uri="{BB962C8B-B14F-4D97-AF65-F5344CB8AC3E}">
        <p14:creationId xmlns:p14="http://schemas.microsoft.com/office/powerpoint/2010/main" val="141056841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4604" y="476672"/>
            <a:ext cx="8229600" cy="1143000"/>
          </a:xfrm>
        </p:spPr>
        <p:txBody>
          <a:bodyPr>
            <a:normAutofit/>
          </a:bodyPr>
          <a:lstStyle/>
          <a:p>
            <a:r>
              <a:rPr kumimoji="1" lang="ja-JP" altLang="en-US" sz="3200" b="1" dirty="0">
                <a:solidFill>
                  <a:srgbClr val="0070C0"/>
                </a:solidFill>
              </a:rPr>
              <a:t>□家族は、ともに子どもを育てる協働者です</a:t>
            </a:r>
          </a:p>
        </p:txBody>
      </p:sp>
      <p:sp>
        <p:nvSpPr>
          <p:cNvPr id="3" name="コンテンツ プレースホルダー 2"/>
          <p:cNvSpPr>
            <a:spLocks noGrp="1"/>
          </p:cNvSpPr>
          <p:nvPr>
            <p:ph idx="1"/>
          </p:nvPr>
        </p:nvSpPr>
        <p:spPr>
          <a:xfrm>
            <a:off x="457200" y="1412776"/>
            <a:ext cx="8229600" cy="4713387"/>
          </a:xfrm>
        </p:spPr>
        <p:txBody>
          <a:bodyPr>
            <a:normAutofit/>
          </a:bodyPr>
          <a:lstStyle/>
          <a:p>
            <a:pPr marL="0" indent="0" algn="ctr">
              <a:buNone/>
            </a:pPr>
            <a:r>
              <a:rPr kumimoji="1" lang="ja-JP" altLang="en-US" sz="2800" b="1" dirty="0">
                <a:solidFill>
                  <a:schemeClr val="tx2">
                    <a:lumMod val="75000"/>
                  </a:schemeClr>
                </a:solidFill>
              </a:rPr>
              <a:t>乳児院の大切な役割</a:t>
            </a:r>
            <a:endParaRPr kumimoji="1" lang="en-US" altLang="ja-JP" sz="2800" b="1" dirty="0">
              <a:solidFill>
                <a:schemeClr val="tx2">
                  <a:lumMod val="75000"/>
                </a:schemeClr>
              </a:solidFill>
            </a:endParaRPr>
          </a:p>
          <a:p>
            <a:pPr marL="0" indent="0" algn="ctr">
              <a:buNone/>
            </a:pPr>
            <a:r>
              <a:rPr kumimoji="1" lang="ja-JP" altLang="en-US" sz="2800" b="1" dirty="0">
                <a:solidFill>
                  <a:schemeClr val="tx2">
                    <a:lumMod val="75000"/>
                  </a:schemeClr>
                </a:solidFill>
              </a:rPr>
              <a:t>保護者と子どものかかわりを支える</a:t>
            </a:r>
            <a:endParaRPr kumimoji="1" lang="en-US" altLang="ja-JP" sz="2800" b="1" dirty="0">
              <a:solidFill>
                <a:schemeClr val="tx2">
                  <a:lumMod val="75000"/>
                </a:schemeClr>
              </a:solidFill>
            </a:endParaRPr>
          </a:p>
          <a:p>
            <a:pPr marL="0" indent="0" algn="ctr">
              <a:buNone/>
            </a:pPr>
            <a:endParaRPr kumimoji="1" lang="en-US" altLang="ja-JP" sz="2800" b="1" dirty="0">
              <a:solidFill>
                <a:schemeClr val="accent1"/>
              </a:solidFill>
            </a:endParaRPr>
          </a:p>
          <a:p>
            <a:pPr marL="0" indent="0">
              <a:buNone/>
            </a:pPr>
            <a:r>
              <a:rPr lang="ja-JP" altLang="en-US" sz="2800" dirty="0"/>
              <a:t>・それぞれの家族に合わせた場面の設定や環境設定が必要。</a:t>
            </a:r>
            <a:endParaRPr kumimoji="1" lang="en-US" altLang="ja-JP" sz="2800" dirty="0"/>
          </a:p>
          <a:p>
            <a:pPr marL="0" indent="0">
              <a:buNone/>
            </a:pPr>
            <a:r>
              <a:rPr kumimoji="1" lang="ja-JP" altLang="en-US" sz="2800" dirty="0"/>
              <a:t>・保護者に対し、養育の</a:t>
            </a:r>
            <a:r>
              <a:rPr lang="ja-JP" altLang="en-US" sz="2800" dirty="0"/>
              <a:t>状況を伝えるだけではなく、子どもと保護者が心地良くかかわれるよう</a:t>
            </a:r>
            <a:r>
              <a:rPr lang="ja-JP" altLang="en-US" sz="2800" dirty="0">
                <a:solidFill>
                  <a:srgbClr val="C00000"/>
                </a:solidFill>
              </a:rPr>
              <a:t>関係を支え、保護者をフォローをすることが大切。</a:t>
            </a:r>
            <a:endParaRPr lang="en-US" altLang="ja-JP" sz="2800" dirty="0">
              <a:solidFill>
                <a:srgbClr val="C00000"/>
              </a:solidFill>
            </a:endParaRPr>
          </a:p>
          <a:p>
            <a:pPr marL="0" indent="0">
              <a:buNone/>
            </a:pPr>
            <a:r>
              <a:rPr lang="ja-JP" altLang="en-US" sz="2800" dirty="0"/>
              <a:t>・親子の関係性に十分配慮したプロセスが必要。</a:t>
            </a:r>
            <a:endParaRPr lang="en-US" altLang="ja-JP" sz="2800" dirty="0"/>
          </a:p>
          <a:p>
            <a:pPr marL="0" indent="0">
              <a:buNone/>
            </a:pPr>
            <a:endParaRPr kumimoji="1" lang="ja-JP" altLang="en-US" sz="2800"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131</a:t>
            </a:fld>
            <a:endParaRPr lang="ja-JP" altLang="en-US" dirty="0">
              <a:solidFill>
                <a:prstClr val="black">
                  <a:tint val="75000"/>
                </a:prstClr>
              </a:solidFill>
            </a:endParaRPr>
          </a:p>
        </p:txBody>
      </p:sp>
    </p:spTree>
    <p:extLst>
      <p:ext uri="{BB962C8B-B14F-4D97-AF65-F5344CB8AC3E}">
        <p14:creationId xmlns:p14="http://schemas.microsoft.com/office/powerpoint/2010/main" val="234404398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47115" y="1722501"/>
            <a:ext cx="7704856" cy="3484984"/>
          </a:xfrm>
        </p:spPr>
        <p:txBody>
          <a:bodyPr>
            <a:normAutofit/>
          </a:bodyPr>
          <a:lstStyle/>
          <a:p>
            <a:pPr marL="0" indent="0">
              <a:buNone/>
            </a:pPr>
            <a:r>
              <a:rPr lang="ja-JP" altLang="en-US" sz="3000" b="1" dirty="0">
                <a:solidFill>
                  <a:srgbClr val="0070C0"/>
                </a:solidFill>
              </a:rPr>
              <a:t>　　</a:t>
            </a:r>
            <a:r>
              <a:rPr kumimoji="1" lang="ja-JP" altLang="en-US" sz="3000" b="1" dirty="0">
                <a:solidFill>
                  <a:schemeClr val="tx2">
                    <a:lumMod val="75000"/>
                  </a:schemeClr>
                </a:solidFill>
              </a:rPr>
              <a:t>“面会に来ることが出来た”という意識</a:t>
            </a:r>
            <a:endParaRPr kumimoji="1" lang="en-US" altLang="ja-JP" sz="1600" dirty="0">
              <a:solidFill>
                <a:schemeClr val="tx2">
                  <a:lumMod val="75000"/>
                </a:schemeClr>
              </a:solidFill>
            </a:endParaRPr>
          </a:p>
          <a:p>
            <a:pPr marL="0" indent="0">
              <a:buNone/>
            </a:pPr>
            <a:r>
              <a:rPr lang="ja-JP" altLang="en-US" sz="2800" dirty="0"/>
              <a:t>どうして子どもと上手く関われないのか（背景、理由）</a:t>
            </a:r>
            <a:r>
              <a:rPr lang="ja-JP" altLang="en-US" sz="2800" dirty="0">
                <a:solidFill>
                  <a:srgbClr val="C00000"/>
                </a:solidFill>
              </a:rPr>
              <a:t>を考えること</a:t>
            </a:r>
            <a:endParaRPr lang="en-US" altLang="ja-JP" sz="2800" dirty="0">
              <a:solidFill>
                <a:srgbClr val="C00000"/>
              </a:solidFill>
            </a:endParaRPr>
          </a:p>
          <a:p>
            <a:pPr marL="0" indent="0">
              <a:buNone/>
            </a:pPr>
            <a:r>
              <a:rPr kumimoji="1" lang="ja-JP" altLang="en-US" sz="2800" dirty="0"/>
              <a:t>　　</a:t>
            </a:r>
            <a:r>
              <a:rPr lang="ja-JP" altLang="en-US" sz="2800" dirty="0">
                <a:solidFill>
                  <a:srgbClr val="C00000"/>
                </a:solidFill>
              </a:rPr>
              <a:t>例）</a:t>
            </a:r>
            <a:r>
              <a:rPr kumimoji="1" lang="ja-JP" altLang="en-US" sz="2800" dirty="0"/>
              <a:t>施設までの距離が遠いく、病気</a:t>
            </a:r>
            <a:r>
              <a:rPr kumimoji="1" lang="ja-JP" altLang="en-US" sz="2800" dirty="0" smtClean="0"/>
              <a:t>や</a:t>
            </a:r>
            <a:r>
              <a:rPr lang="ja-JP" altLang="en-US" sz="2800" dirty="0"/>
              <a:t>障害</a:t>
            </a:r>
            <a:r>
              <a:rPr kumimoji="1" lang="ja-JP" altLang="en-US" sz="2800" dirty="0" smtClean="0"/>
              <a:t>が</a:t>
            </a:r>
            <a:r>
              <a:rPr kumimoji="1" lang="ja-JP" altLang="en-US" sz="2800" dirty="0"/>
              <a:t>あるために、交通機関を使用することも大変である　　</a:t>
            </a:r>
            <a:endParaRPr kumimoji="1" lang="en-US" altLang="ja-JP" sz="2800" dirty="0"/>
          </a:p>
          <a:p>
            <a:pPr marL="0" indent="0">
              <a:buNone/>
            </a:pPr>
            <a:r>
              <a:rPr lang="ja-JP" altLang="en-US" sz="2800" dirty="0">
                <a:solidFill>
                  <a:srgbClr val="C00000"/>
                </a:solidFill>
              </a:rPr>
              <a:t>　　例）子どもには会いたいが、うまくかかわる自信がなく、恐い。</a:t>
            </a:r>
            <a:endParaRPr kumimoji="1" lang="en-US" altLang="ja-JP" sz="2800" dirty="0">
              <a:solidFill>
                <a:srgbClr val="C00000"/>
              </a:solidFill>
            </a:endParaRPr>
          </a:p>
        </p:txBody>
      </p:sp>
      <p:sp>
        <p:nvSpPr>
          <p:cNvPr id="5" name="下矢印 4"/>
          <p:cNvSpPr/>
          <p:nvPr/>
        </p:nvSpPr>
        <p:spPr>
          <a:xfrm>
            <a:off x="4311707" y="4726491"/>
            <a:ext cx="484632" cy="676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a:xfrm>
            <a:off x="2362019" y="5403141"/>
            <a:ext cx="4868640"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保護者の立場になって考え、</a:t>
            </a:r>
            <a:endParaRPr kumimoji="1" lang="en-US" altLang="ja-JP" sz="30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0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面会に来れたことを評価する</a:t>
            </a:r>
          </a:p>
        </p:txBody>
      </p:sp>
      <p:sp>
        <p:nvSpPr>
          <p:cNvPr id="2" name="タイトル 1"/>
          <p:cNvSpPr>
            <a:spLocks noGrp="1"/>
          </p:cNvSpPr>
          <p:nvPr>
            <p:ph type="title"/>
          </p:nvPr>
        </p:nvSpPr>
        <p:spPr>
          <a:xfrm>
            <a:off x="336383" y="481673"/>
            <a:ext cx="8435280" cy="1143000"/>
          </a:xfrm>
        </p:spPr>
        <p:txBody>
          <a:bodyPr>
            <a:noAutofit/>
          </a:bodyPr>
          <a:lstStyle/>
          <a:p>
            <a:r>
              <a:rPr lang="ja-JP" altLang="en-US" sz="3200" b="1" dirty="0">
                <a:solidFill>
                  <a:srgbClr val="0070C0"/>
                </a:solidFill>
              </a:rPr>
              <a:t>□家族は、ともに子どもを育てる協働者です</a:t>
            </a:r>
            <a:endParaRPr kumimoji="1" lang="ja-JP" altLang="en-US" sz="3200" dirty="0">
              <a:solidFill>
                <a:srgbClr val="0070C0"/>
              </a:solidFill>
            </a:endParaRPr>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132</a:t>
            </a:fld>
            <a:endParaRPr lang="ja-JP" altLang="en-US" dirty="0">
              <a:solidFill>
                <a:prstClr val="black">
                  <a:tint val="75000"/>
                </a:prstClr>
              </a:solidFill>
            </a:endParaRPr>
          </a:p>
        </p:txBody>
      </p:sp>
    </p:spTree>
    <p:extLst>
      <p:ext uri="{BB962C8B-B14F-4D97-AF65-F5344CB8AC3E}">
        <p14:creationId xmlns:p14="http://schemas.microsoft.com/office/powerpoint/2010/main" val="172904511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55576" y="1628800"/>
            <a:ext cx="7776864" cy="4525963"/>
          </a:xfrm>
        </p:spPr>
        <p:txBody>
          <a:bodyPr/>
          <a:lstStyle/>
          <a:p>
            <a:pPr marL="0" indent="0">
              <a:buNone/>
            </a:pPr>
            <a:r>
              <a:rPr kumimoji="1" lang="ja-JP" altLang="en-US" sz="2800" dirty="0"/>
              <a:t>子どもの成長に伴う変化（人見知り等）や発達の状況について、保護者も見通しが持てるように丁寧に伝える。</a:t>
            </a:r>
            <a:endParaRPr kumimoji="1" lang="en-US" altLang="ja-JP" sz="2800" dirty="0"/>
          </a:p>
          <a:p>
            <a:pPr marL="0" indent="0">
              <a:buNone/>
            </a:pPr>
            <a:endParaRPr kumimoji="1" lang="en-US" altLang="ja-JP" dirty="0"/>
          </a:p>
          <a:p>
            <a:pPr marL="0" indent="0">
              <a:buNone/>
            </a:pPr>
            <a:endParaRPr kumimoji="1" lang="en-US" altLang="ja-JP" dirty="0"/>
          </a:p>
          <a:p>
            <a:pPr marL="0" indent="0">
              <a:buNone/>
            </a:pPr>
            <a:r>
              <a:rPr lang="ja-JP" altLang="en-US" sz="2800" dirty="0"/>
              <a:t>保護者のことを嫌いになったのではなく、子どもには“時期”があることをきちんと伝え、保護者が子どもに会いたい気持ちをつないでいく。</a:t>
            </a:r>
            <a:endParaRPr kumimoji="1" lang="en-US" altLang="ja-JP" sz="2800" dirty="0"/>
          </a:p>
        </p:txBody>
      </p:sp>
      <p:sp>
        <p:nvSpPr>
          <p:cNvPr id="4" name="タイトル 1"/>
          <p:cNvSpPr>
            <a:spLocks noGrp="1"/>
          </p:cNvSpPr>
          <p:nvPr>
            <p:ph type="title"/>
          </p:nvPr>
        </p:nvSpPr>
        <p:spPr>
          <a:xfrm>
            <a:off x="395536" y="404664"/>
            <a:ext cx="8229600" cy="1143000"/>
          </a:xfrm>
        </p:spPr>
        <p:txBody>
          <a:bodyPr>
            <a:noAutofit/>
          </a:bodyPr>
          <a:lstStyle/>
          <a:p>
            <a:r>
              <a:rPr lang="ja-JP" altLang="en-US" sz="3000" b="1" dirty="0">
                <a:solidFill>
                  <a:srgbClr val="0070C0"/>
                </a:solidFill>
              </a:rPr>
              <a:t>□家族</a:t>
            </a:r>
            <a:r>
              <a:rPr lang="ja-JP" altLang="en-US" sz="3200" b="1" dirty="0">
                <a:solidFill>
                  <a:srgbClr val="0070C0"/>
                </a:solidFill>
              </a:rPr>
              <a:t>は、ともに子どもを育てる協働者です</a:t>
            </a:r>
            <a:endParaRPr kumimoji="1" lang="ja-JP" altLang="en-US" sz="3200" dirty="0">
              <a:solidFill>
                <a:srgbClr val="0070C0"/>
              </a:solidFill>
            </a:endParaRPr>
          </a:p>
        </p:txBody>
      </p:sp>
      <p:sp>
        <p:nvSpPr>
          <p:cNvPr id="5" name="下矢印 4"/>
          <p:cNvSpPr/>
          <p:nvPr/>
        </p:nvSpPr>
        <p:spPr>
          <a:xfrm>
            <a:off x="4080317" y="2996952"/>
            <a:ext cx="720080" cy="8642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133</a:t>
            </a:fld>
            <a:endParaRPr lang="ja-JP" altLang="en-US" dirty="0">
              <a:solidFill>
                <a:prstClr val="black">
                  <a:tint val="75000"/>
                </a:prstClr>
              </a:solidFill>
            </a:endParaRPr>
          </a:p>
        </p:txBody>
      </p:sp>
    </p:spTree>
    <p:extLst>
      <p:ext uri="{BB962C8B-B14F-4D97-AF65-F5344CB8AC3E}">
        <p14:creationId xmlns:p14="http://schemas.microsoft.com/office/powerpoint/2010/main" val="1763420543"/>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99592" y="2204864"/>
            <a:ext cx="7488832" cy="3849291"/>
          </a:xfrm>
        </p:spPr>
        <p:txBody>
          <a:bodyPr>
            <a:normAutofit/>
          </a:bodyPr>
          <a:lstStyle/>
          <a:p>
            <a:pPr marL="0" indent="0">
              <a:buNone/>
            </a:pPr>
            <a:r>
              <a:rPr lang="ja-JP" altLang="en-US" sz="3000" b="1" dirty="0">
                <a:solidFill>
                  <a:schemeClr val="tx2">
                    <a:lumMod val="75000"/>
                  </a:schemeClr>
                </a:solidFill>
              </a:rPr>
              <a:t>　</a:t>
            </a:r>
            <a:r>
              <a:rPr kumimoji="1" lang="ja-JP" altLang="en-US" sz="3000" b="1" dirty="0">
                <a:solidFill>
                  <a:schemeClr val="tx2">
                    <a:lumMod val="75000"/>
                  </a:schemeClr>
                </a:solidFill>
              </a:rPr>
              <a:t>保護者の気持ち</a:t>
            </a:r>
            <a:r>
              <a:rPr lang="ja-JP" altLang="en-US" sz="3000" b="1" dirty="0">
                <a:solidFill>
                  <a:schemeClr val="tx2">
                    <a:lumMod val="75000"/>
                  </a:schemeClr>
                </a:solidFill>
              </a:rPr>
              <a:t>を大切に考え、</a:t>
            </a:r>
            <a:r>
              <a:rPr lang="ja-JP" altLang="en-US" sz="3000" b="1" dirty="0">
                <a:solidFill>
                  <a:srgbClr val="C00000"/>
                </a:solidFill>
              </a:rPr>
              <a:t>受け止める</a:t>
            </a:r>
            <a:endParaRPr lang="en-US" altLang="ja-JP" sz="3000" b="1" dirty="0">
              <a:solidFill>
                <a:srgbClr val="C00000"/>
              </a:solidFill>
            </a:endParaRPr>
          </a:p>
          <a:p>
            <a:pPr marL="0" indent="0">
              <a:buNone/>
            </a:pPr>
            <a:endParaRPr lang="en-US" altLang="ja-JP" sz="1500" dirty="0">
              <a:solidFill>
                <a:srgbClr val="0070C0"/>
              </a:solidFill>
            </a:endParaRPr>
          </a:p>
          <a:p>
            <a:pPr marL="0" indent="0">
              <a:buNone/>
            </a:pPr>
            <a:r>
              <a:rPr lang="ja-JP" altLang="en-US" dirty="0"/>
              <a:t>　</a:t>
            </a:r>
            <a:r>
              <a:rPr kumimoji="1" lang="ja-JP" altLang="en-US" sz="2800" dirty="0"/>
              <a:t>可能な限り、保護者の意向を</a:t>
            </a:r>
            <a:r>
              <a:rPr kumimoji="1" lang="ja-JP" altLang="en-US" sz="2800" dirty="0">
                <a:solidFill>
                  <a:srgbClr val="C00000"/>
                </a:solidFill>
              </a:rPr>
              <a:t>受け入れる</a:t>
            </a:r>
            <a:endParaRPr kumimoji="1" lang="en-US" altLang="ja-JP" sz="2800" dirty="0">
              <a:solidFill>
                <a:srgbClr val="C00000"/>
              </a:solidFill>
            </a:endParaRPr>
          </a:p>
          <a:p>
            <a:pPr marL="0" indent="0">
              <a:buNone/>
            </a:pPr>
            <a:endParaRPr lang="en-US" altLang="ja-JP" sz="2800" dirty="0"/>
          </a:p>
          <a:p>
            <a:pPr marL="0" indent="0">
              <a:buNone/>
            </a:pPr>
            <a:endParaRPr kumimoji="1" lang="en-US" altLang="ja-JP" sz="2800" dirty="0"/>
          </a:p>
          <a:p>
            <a:pPr marL="0" indent="0">
              <a:buNone/>
            </a:pPr>
            <a:r>
              <a:rPr lang="ja-JP" altLang="en-US" sz="2800" dirty="0"/>
              <a:t>どうしても施設で応えられない希望については、明確な理由を添えて、保護者にきちんと説明する</a:t>
            </a:r>
            <a:endParaRPr kumimoji="1" lang="ja-JP" altLang="en-US" sz="2800" dirty="0"/>
          </a:p>
        </p:txBody>
      </p:sp>
      <p:sp>
        <p:nvSpPr>
          <p:cNvPr id="5" name="下矢印 4"/>
          <p:cNvSpPr/>
          <p:nvPr/>
        </p:nvSpPr>
        <p:spPr>
          <a:xfrm>
            <a:off x="4098553" y="3789040"/>
            <a:ext cx="4846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 name="タイトル 1"/>
          <p:cNvSpPr txBox="1">
            <a:spLocks/>
          </p:cNvSpPr>
          <p:nvPr/>
        </p:nvSpPr>
        <p:spPr>
          <a:xfrm>
            <a:off x="395536" y="40466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000" b="1"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j-cs"/>
              </a:rPr>
              <a:t>□家族</a:t>
            </a:r>
            <a:r>
              <a:rPr kumimoji="1" lang="ja-JP" altLang="en-US" sz="3200" b="1"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j-cs"/>
              </a:rPr>
              <a:t>は、ともに子どもを育てる協働者です</a:t>
            </a:r>
            <a:endParaRPr kumimoji="1" lang="ja-JP" altLang="en-US" sz="3200" b="0"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j-cs"/>
            </a:endParaRPr>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134</a:t>
            </a:fld>
            <a:endParaRPr lang="ja-JP" altLang="en-US" dirty="0">
              <a:solidFill>
                <a:prstClr val="black">
                  <a:tint val="75000"/>
                </a:prstClr>
              </a:solidFill>
            </a:endParaRPr>
          </a:p>
        </p:txBody>
      </p:sp>
    </p:spTree>
    <p:extLst>
      <p:ext uri="{BB962C8B-B14F-4D97-AF65-F5344CB8AC3E}">
        <p14:creationId xmlns:p14="http://schemas.microsoft.com/office/powerpoint/2010/main" val="118813299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6211" y="476672"/>
            <a:ext cx="8229600" cy="1143000"/>
          </a:xfrm>
        </p:spPr>
        <p:txBody>
          <a:bodyPr/>
          <a:lstStyle/>
          <a:p>
            <a:r>
              <a:rPr kumimoji="1" lang="ja-JP" altLang="en-US" dirty="0"/>
              <a:t>個々の家族に合わせた対応を</a:t>
            </a:r>
          </a:p>
        </p:txBody>
      </p:sp>
      <p:sp>
        <p:nvSpPr>
          <p:cNvPr id="3" name="コンテンツ プレースホルダー 2"/>
          <p:cNvSpPr>
            <a:spLocks noGrp="1"/>
          </p:cNvSpPr>
          <p:nvPr>
            <p:ph idx="1"/>
          </p:nvPr>
        </p:nvSpPr>
        <p:spPr>
          <a:xfrm>
            <a:off x="516828" y="2172598"/>
            <a:ext cx="8229600" cy="3816424"/>
          </a:xfrm>
        </p:spPr>
        <p:txBody>
          <a:bodyPr>
            <a:normAutofit/>
          </a:bodyPr>
          <a:lstStyle/>
          <a:p>
            <a:pPr marL="0" indent="0">
              <a:buNone/>
            </a:pPr>
            <a:r>
              <a:rPr kumimoji="1" lang="ja-JP" altLang="en-US" sz="2800" dirty="0"/>
              <a:t>・１つとして、同じケースはない</a:t>
            </a:r>
            <a:endParaRPr kumimoji="1" lang="en-US" altLang="ja-JP" sz="2800" dirty="0"/>
          </a:p>
          <a:p>
            <a:pPr marL="0" indent="0">
              <a:buNone/>
            </a:pPr>
            <a:r>
              <a:rPr kumimoji="1" lang="ja-JP" altLang="en-US" sz="2800" dirty="0"/>
              <a:t>・子ども１人ひとり、また、それぞれの保護者に合わせた対応が求められる</a:t>
            </a:r>
            <a:endParaRPr kumimoji="1" lang="en-US" altLang="ja-JP" sz="2800" dirty="0"/>
          </a:p>
          <a:p>
            <a:pPr marL="0" indent="0">
              <a:buNone/>
            </a:pPr>
            <a:endParaRPr kumimoji="1" lang="en-US" altLang="ja-JP" sz="2800" dirty="0"/>
          </a:p>
          <a:p>
            <a:pPr marL="0" indent="0">
              <a:buNone/>
            </a:pPr>
            <a:endParaRPr kumimoji="1" lang="en-US" altLang="ja-JP" sz="2800" dirty="0"/>
          </a:p>
          <a:p>
            <a:pPr marL="0" indent="0" algn="ctr">
              <a:buNone/>
            </a:pPr>
            <a:r>
              <a:rPr kumimoji="1" lang="ja-JP" altLang="en-US" sz="2800" b="1" dirty="0">
                <a:solidFill>
                  <a:srgbClr val="FF0000"/>
                </a:solidFill>
              </a:rPr>
              <a:t>スーパーバイザーや経験のある職員と</a:t>
            </a:r>
            <a:endParaRPr kumimoji="1" lang="en-US" altLang="ja-JP" sz="2800" b="1" dirty="0">
              <a:solidFill>
                <a:srgbClr val="FF0000"/>
              </a:solidFill>
            </a:endParaRPr>
          </a:p>
          <a:p>
            <a:pPr marL="0" indent="0" algn="ctr">
              <a:buNone/>
            </a:pPr>
            <a:r>
              <a:rPr kumimoji="1" lang="ja-JP" altLang="en-US" sz="2800" b="1" dirty="0">
                <a:solidFill>
                  <a:srgbClr val="FF0000"/>
                </a:solidFill>
              </a:rPr>
              <a:t>相談した上で、対応することが原則</a:t>
            </a:r>
            <a:endParaRPr kumimoji="1" lang="ja-JP" altLang="en-US" sz="2800" b="1" dirty="0"/>
          </a:p>
        </p:txBody>
      </p:sp>
      <p:sp>
        <p:nvSpPr>
          <p:cNvPr id="4" name="下矢印 3"/>
          <p:cNvSpPr/>
          <p:nvPr/>
        </p:nvSpPr>
        <p:spPr>
          <a:xfrm>
            <a:off x="4389312" y="3613685"/>
            <a:ext cx="484632"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p:cNvSpPr txBox="1"/>
          <p:nvPr/>
        </p:nvSpPr>
        <p:spPr>
          <a:xfrm>
            <a:off x="2028601" y="5989022"/>
            <a:ext cx="479650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乳児院運営ハンドブック</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第</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部</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３参照</a:t>
            </a: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135</a:t>
            </a:fld>
            <a:endParaRPr lang="ja-JP" altLang="en-US" dirty="0">
              <a:solidFill>
                <a:prstClr val="black">
                  <a:tint val="75000"/>
                </a:prstClr>
              </a:solidFill>
            </a:endParaRPr>
          </a:p>
        </p:txBody>
      </p:sp>
    </p:spTree>
    <p:extLst>
      <p:ext uri="{BB962C8B-B14F-4D97-AF65-F5344CB8AC3E}">
        <p14:creationId xmlns:p14="http://schemas.microsoft.com/office/powerpoint/2010/main" val="422258513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323528" y="188640"/>
            <a:ext cx="8496945" cy="63709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家庭支援専門相談員</a:t>
            </a:r>
            <a:r>
              <a:rPr kumimoji="1" lang="en-US" altLang="ja-JP" sz="3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rPr>
              <a:t>□ 家族のアセスメントについて基本を学び、実践します</a:t>
            </a:r>
            <a:endParaRPr kumimoji="1" lang="en-US" altLang="ja-JP" sz="36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rPr>
              <a:t>□ 家族への支援について乳児院の役割を理解し、実践します </a:t>
            </a:r>
            <a:endParaRPr kumimoji="1" lang="en-US" altLang="ja-JP" sz="36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rPr>
              <a:t>□ 精神疾患について正しく理解し、実践に活かしましょう</a:t>
            </a:r>
            <a:endParaRPr kumimoji="1" lang="en-US" altLang="ja-JP" sz="36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rPr>
              <a:t>□ 家族の抱えるリスク要因について理解を深め、改善にむけた手立てを検討 しましょう</a:t>
            </a:r>
            <a:endParaRPr kumimoji="1" lang="en-US" altLang="ja-JP" sz="36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★専門知識　専門技術　の領域内容　を要参照</a:t>
            </a:r>
            <a:endParaRPr kumimoji="1" lang="en-US" altLang="ja-JP"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136</a:t>
            </a:fld>
            <a:endParaRPr lang="ja-JP" altLang="en-US" dirty="0">
              <a:solidFill>
                <a:prstClr val="black">
                  <a:tint val="75000"/>
                </a:prstClr>
              </a:solidFill>
            </a:endParaRPr>
          </a:p>
        </p:txBody>
      </p:sp>
    </p:spTree>
    <p:extLst>
      <p:ext uri="{BB962C8B-B14F-4D97-AF65-F5344CB8AC3E}">
        <p14:creationId xmlns:p14="http://schemas.microsoft.com/office/powerpoint/2010/main" val="425767717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7544" y="620688"/>
            <a:ext cx="8280920"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4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家庭支援専門相談員　心理職</a:t>
            </a:r>
            <a:r>
              <a:rPr kumimoji="1" lang="en-US" altLang="ja-JP" sz="4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rPr>
              <a:t>□ 家族面接、電話相談の基本を習得しましょう</a:t>
            </a:r>
            <a:endParaRPr kumimoji="1" lang="en-US" altLang="ja-JP" sz="4000" b="1"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rPr>
              <a:t>□ 家族対応について、スーパーバイザーに相談しながら実践することが</a:t>
            </a:r>
            <a:r>
              <a:rPr kumimoji="1" lang="ja-JP" altLang="en-US" sz="40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rPr>
              <a:t>重要</a:t>
            </a:r>
            <a:r>
              <a:rPr kumimoji="1" lang="ja-JP" altLang="en-US" sz="4000" b="1"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rPr>
              <a:t>です</a:t>
            </a:r>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137</a:t>
            </a:fld>
            <a:endParaRPr lang="ja-JP" altLang="en-US" dirty="0">
              <a:solidFill>
                <a:prstClr val="black">
                  <a:tint val="75000"/>
                </a:prstClr>
              </a:solidFill>
            </a:endParaRPr>
          </a:p>
        </p:txBody>
      </p:sp>
    </p:spTree>
    <p:extLst>
      <p:ext uri="{BB962C8B-B14F-4D97-AF65-F5344CB8AC3E}">
        <p14:creationId xmlns:p14="http://schemas.microsoft.com/office/powerpoint/2010/main" val="411509492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7544" y="620688"/>
            <a:ext cx="8280920"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4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心理職</a:t>
            </a:r>
            <a:r>
              <a:rPr kumimoji="1" lang="en-US" altLang="ja-JP" sz="4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4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0070C0"/>
                </a:solidFill>
                <a:effectLst/>
                <a:uLnTx/>
                <a:uFillTx/>
                <a:latin typeface="Calibri"/>
                <a:ea typeface="ＭＳ Ｐゴシック" panose="020B0600070205080204" pitchFamily="50" charset="-128"/>
                <a:cs typeface="+mn-cs"/>
              </a:rPr>
              <a:t>□ 親子関係調整の手立てについて、スーパーバイズを受けながら実践しまし ょう </a:t>
            </a:r>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138</a:t>
            </a:fld>
            <a:endParaRPr lang="ja-JP" altLang="en-US" dirty="0">
              <a:solidFill>
                <a:prstClr val="black">
                  <a:tint val="75000"/>
                </a:prstClr>
              </a:solidFill>
            </a:endParaRPr>
          </a:p>
        </p:txBody>
      </p:sp>
    </p:spTree>
    <p:extLst>
      <p:ext uri="{BB962C8B-B14F-4D97-AF65-F5344CB8AC3E}">
        <p14:creationId xmlns:p14="http://schemas.microsoft.com/office/powerpoint/2010/main" val="354236577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情報把握と記録</a:t>
            </a:r>
            <a:endParaRPr kumimoji="1" lang="ja-JP" altLang="en-US" dirty="0"/>
          </a:p>
        </p:txBody>
      </p:sp>
      <p:sp>
        <p:nvSpPr>
          <p:cNvPr id="3" name="コンテンツ プレースホルダー 2"/>
          <p:cNvSpPr>
            <a:spLocks noGrp="1"/>
          </p:cNvSpPr>
          <p:nvPr>
            <p:ph idx="1"/>
          </p:nvPr>
        </p:nvSpPr>
        <p:spPr>
          <a:xfrm>
            <a:off x="744703" y="1412776"/>
            <a:ext cx="7962066" cy="4824536"/>
          </a:xfrm>
        </p:spPr>
        <p:txBody>
          <a:bodyPr>
            <a:normAutofit fontScale="77500" lnSpcReduction="20000"/>
          </a:bodyPr>
          <a:lstStyle/>
          <a:p>
            <a:pPr marL="0" indent="0">
              <a:buNone/>
            </a:pPr>
            <a:r>
              <a:rPr lang="ja-JP" altLang="en-US" sz="3400" b="1" dirty="0">
                <a:solidFill>
                  <a:schemeClr val="tx2">
                    <a:lumMod val="75000"/>
                  </a:schemeClr>
                </a:solidFill>
              </a:rPr>
              <a:t>■情報収集のポイント</a:t>
            </a:r>
            <a:endParaRPr kumimoji="1" lang="en-US" altLang="ja-JP" sz="3400" b="1" dirty="0">
              <a:solidFill>
                <a:schemeClr val="tx2">
                  <a:lumMod val="75000"/>
                </a:schemeClr>
              </a:solidFill>
            </a:endParaRPr>
          </a:p>
          <a:p>
            <a:pPr marL="0" indent="0">
              <a:buNone/>
            </a:pPr>
            <a:r>
              <a:rPr kumimoji="1" lang="ja-JP" altLang="en-US" sz="3400" dirty="0"/>
              <a:t>①</a:t>
            </a:r>
            <a:r>
              <a:rPr lang="ja-JP" altLang="en-US" sz="3400" dirty="0"/>
              <a:t>虐待の有無やかかわり方の特徴等も含めた親子関係</a:t>
            </a:r>
            <a:endParaRPr lang="en-US" altLang="ja-JP" sz="3400" dirty="0"/>
          </a:p>
          <a:p>
            <a:pPr marL="0" indent="0">
              <a:buNone/>
            </a:pPr>
            <a:r>
              <a:rPr lang="ja-JP" altLang="en-US" sz="3400" dirty="0"/>
              <a:t>②家族構造</a:t>
            </a:r>
            <a:endParaRPr lang="en-US" altLang="ja-JP" sz="3400" dirty="0"/>
          </a:p>
          <a:p>
            <a:pPr marL="0" indent="0">
              <a:buNone/>
            </a:pPr>
            <a:r>
              <a:rPr lang="ja-JP" altLang="en-US" sz="3400" dirty="0"/>
              <a:t>③家族成員の特徴や生育歴・障害や疾病</a:t>
            </a:r>
            <a:endParaRPr lang="en-US" altLang="ja-JP" sz="3400" dirty="0"/>
          </a:p>
          <a:p>
            <a:pPr marL="0" indent="0">
              <a:buNone/>
            </a:pPr>
            <a:r>
              <a:rPr lang="ja-JP" altLang="en-US" sz="3400" dirty="0"/>
              <a:t>④家族間の関係</a:t>
            </a:r>
            <a:endParaRPr lang="en-US" altLang="ja-JP" sz="3400" dirty="0"/>
          </a:p>
          <a:p>
            <a:pPr marL="0" indent="0">
              <a:buNone/>
            </a:pPr>
            <a:r>
              <a:rPr lang="ja-JP" altLang="en-US" sz="3400" dirty="0"/>
              <a:t>⑤家族の生活・経済状況</a:t>
            </a:r>
            <a:endParaRPr lang="en-US" altLang="ja-JP" sz="3400" dirty="0"/>
          </a:p>
          <a:p>
            <a:pPr marL="0" indent="0">
              <a:buNone/>
            </a:pPr>
            <a:r>
              <a:rPr lang="ja-JP" altLang="en-US" sz="3400" dirty="0"/>
              <a:t>⑥家族と地域の関係等</a:t>
            </a:r>
            <a:endParaRPr lang="en-US" altLang="ja-JP" sz="3400" dirty="0"/>
          </a:p>
          <a:p>
            <a:pPr marL="0" indent="0">
              <a:buNone/>
            </a:pPr>
            <a:endParaRPr kumimoji="1" lang="en-US" altLang="ja-JP" dirty="0"/>
          </a:p>
          <a:p>
            <a:pPr marL="0" indent="0">
              <a:buNone/>
            </a:pPr>
            <a:endParaRPr kumimoji="1" lang="en-US" altLang="ja-JP" dirty="0"/>
          </a:p>
          <a:p>
            <a:pPr marL="0" indent="0">
              <a:buNone/>
            </a:pPr>
            <a:r>
              <a:rPr kumimoji="1" lang="ja-JP" altLang="en-US" b="1" dirty="0">
                <a:solidFill>
                  <a:schemeClr val="tx2">
                    <a:lumMod val="75000"/>
                  </a:schemeClr>
                </a:solidFill>
              </a:rPr>
              <a:t>■記録</a:t>
            </a:r>
            <a:endParaRPr kumimoji="1" lang="en-US" altLang="ja-JP" b="1" dirty="0">
              <a:solidFill>
                <a:schemeClr val="tx2">
                  <a:lumMod val="75000"/>
                </a:schemeClr>
              </a:solidFill>
            </a:endParaRPr>
          </a:p>
          <a:p>
            <a:pPr marL="0" indent="0">
              <a:buNone/>
            </a:pPr>
            <a:r>
              <a:rPr lang="ja-JP" altLang="en-US" sz="3400" dirty="0"/>
              <a:t>いつ・どこで・誰が・何を・どのようにしたかを簡潔明瞭に記述する</a:t>
            </a:r>
            <a:endParaRPr kumimoji="1" lang="ja-JP" altLang="en-US" sz="3400" dirty="0"/>
          </a:p>
        </p:txBody>
      </p:sp>
      <p:sp>
        <p:nvSpPr>
          <p:cNvPr id="4" name="下矢印 3"/>
          <p:cNvSpPr/>
          <p:nvPr/>
        </p:nvSpPr>
        <p:spPr>
          <a:xfrm>
            <a:off x="4241104" y="4345428"/>
            <a:ext cx="484632" cy="674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139</a:t>
            </a:fld>
            <a:endParaRPr lang="ja-JP" altLang="en-US" dirty="0">
              <a:solidFill>
                <a:prstClr val="black">
                  <a:tint val="75000"/>
                </a:prstClr>
              </a:solidFill>
            </a:endParaRPr>
          </a:p>
        </p:txBody>
      </p:sp>
    </p:spTree>
    <p:extLst>
      <p:ext uri="{BB962C8B-B14F-4D97-AF65-F5344CB8AC3E}">
        <p14:creationId xmlns:p14="http://schemas.microsoft.com/office/powerpoint/2010/main" val="858439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963258733"/>
              </p:ext>
            </p:extLst>
          </p:nvPr>
        </p:nvGraphicFramePr>
        <p:xfrm>
          <a:off x="251520" y="1659672"/>
          <a:ext cx="8435280" cy="4896544"/>
        </p:xfrm>
        <a:graphic>
          <a:graphicData uri="http://schemas.openxmlformats.org/drawingml/2006/table">
            <a:tbl>
              <a:tblPr firstRow="1" bandRow="1">
                <a:tableStyleId>{BDBED569-4797-4DF1-A0F4-6AAB3CD982D8}</a:tableStyleId>
              </a:tblPr>
              <a:tblGrid>
                <a:gridCol w="8435280">
                  <a:extLst>
                    <a:ext uri="{9D8B030D-6E8A-4147-A177-3AD203B41FA5}">
                      <a16:colId xmlns="" xmlns:a16="http://schemas.microsoft.com/office/drawing/2014/main" val="20000"/>
                    </a:ext>
                  </a:extLst>
                </a:gridCol>
              </a:tblGrid>
              <a:tr h="4896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t>職員の施設内外での自主的な研修活動を施設が認め、財源の負担や場所の</a:t>
                      </a:r>
                      <a:r>
                        <a:rPr lang="ja-JP" altLang="en-US" sz="2800" b="1" dirty="0" smtClean="0"/>
                        <a:t>提供など</a:t>
                      </a:r>
                      <a:r>
                        <a:rPr lang="ja-JP" altLang="en-US" sz="2800" b="1" dirty="0"/>
                        <a:t>の援助を行い、積極的な自己研鑽を促すもの。</a:t>
                      </a:r>
                      <a:endParaRPr lang="en-US" altLang="ja-JP" sz="2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a:t>
                      </a:r>
                      <a:r>
                        <a:rPr lang="ja-JP" altLang="en-US" sz="2400" b="1" dirty="0" smtClean="0"/>
                        <a:t>職員</a:t>
                      </a:r>
                      <a:r>
                        <a:rPr lang="ja-JP" altLang="en-US" sz="2400" b="1" dirty="0"/>
                        <a:t>有志で集まっ </a:t>
                      </a:r>
                      <a:r>
                        <a:rPr lang="ja-JP" altLang="en-US" sz="2400" b="1" dirty="0" err="1"/>
                        <a:t>ての</a:t>
                      </a:r>
                      <a:r>
                        <a:rPr lang="ja-JP" altLang="en-US" sz="2400" b="1" dirty="0" smtClean="0"/>
                        <a:t>勉強会</a:t>
                      </a:r>
                      <a:endParaRPr lang="en-US" altLang="ja-JP" sz="2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a:t>
                      </a:r>
                      <a:r>
                        <a:rPr lang="ja-JP" altLang="en-US" sz="2400" b="1" dirty="0" smtClean="0"/>
                        <a:t>職員</a:t>
                      </a:r>
                      <a:r>
                        <a:rPr lang="ja-JP" altLang="en-US" sz="2400" b="1" dirty="0"/>
                        <a:t>個人が自主的参加を希望した外部研修等</a:t>
                      </a:r>
                      <a:endParaRPr lang="en-US" altLang="ja-JP" sz="2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ポイント</a:t>
                      </a:r>
                      <a:r>
                        <a:rPr lang="ja-JP" altLang="en-US" sz="2400" b="1" dirty="0" smtClean="0"/>
                        <a:t>の獲得</a:t>
                      </a:r>
                      <a:r>
                        <a:rPr lang="ja-JP" altLang="en-US" sz="2400" b="1" dirty="0"/>
                        <a:t>できる研修としては、乳児院の業務に関係した内容で、各施設で作成した</a:t>
                      </a:r>
                      <a:r>
                        <a:rPr lang="ja-JP" altLang="en-US" sz="2400" b="1" dirty="0" smtClean="0"/>
                        <a:t>人材</a:t>
                      </a:r>
                      <a:r>
                        <a:rPr lang="ja-JP" altLang="en-US" sz="2400" b="1" dirty="0"/>
                        <a:t>育成方針と合致し、かつ施設長が実施や参加を認めたものとする。また他</a:t>
                      </a:r>
                      <a:r>
                        <a:rPr lang="ja-JP" altLang="en-US" sz="2400" b="1" dirty="0" smtClean="0"/>
                        <a:t>施設や</a:t>
                      </a:r>
                      <a:r>
                        <a:rPr lang="ja-JP" altLang="en-US" sz="2400" b="1" dirty="0"/>
                        <a:t>関係機関への実習もこれに含める。</a:t>
                      </a:r>
                      <a:endParaRPr lang="en-US" altLang="ja-JP" sz="2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○外部で行われる任意の研修会で施設長が認めたもの</a:t>
                      </a:r>
                      <a:endParaRPr lang="en-US" altLang="ja-JP" sz="2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○自分たちで実施した勉強会で施設長が認めたもの  </a:t>
                      </a:r>
                      <a:endParaRPr lang="en-US" altLang="ja-JP" sz="2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○他施設や関係機関への実習 </a:t>
                      </a:r>
                      <a:endParaRPr kumimoji="1" lang="ja-JP" altLang="en-US" sz="2400" b="1" dirty="0"/>
                    </a:p>
                  </a:txBody>
                  <a:tcPr/>
                </a:tc>
                <a:extLst>
                  <a:ext uri="{0D108BD9-81ED-4DB2-BD59-A6C34878D82A}">
                    <a16:rowId xmlns="" xmlns:a16="http://schemas.microsoft.com/office/drawing/2014/main" val="10000"/>
                  </a:ext>
                </a:extLst>
              </a:tr>
            </a:tbl>
          </a:graphicData>
        </a:graphic>
      </p:graphicFrame>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2BF72-34EB-475C-92CC-0CE9DEB6EDC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graphicFrame>
        <p:nvGraphicFramePr>
          <p:cNvPr id="4" name="表 3"/>
          <p:cNvGraphicFramePr>
            <a:graphicFrameLocks noGrp="1"/>
          </p:cNvGraphicFramePr>
          <p:nvPr>
            <p:extLst/>
          </p:nvPr>
        </p:nvGraphicFramePr>
        <p:xfrm>
          <a:off x="179511" y="836712"/>
          <a:ext cx="8507289" cy="822960"/>
        </p:xfrm>
        <a:graphic>
          <a:graphicData uri="http://schemas.openxmlformats.org/drawingml/2006/table">
            <a:tbl>
              <a:tblPr firstRow="1" bandRow="1">
                <a:tableStyleId>{69012ECD-51FC-41F1-AA8D-1B2483CD663E}</a:tableStyleId>
              </a:tblPr>
              <a:tblGrid>
                <a:gridCol w="428552">
                  <a:extLst>
                    <a:ext uri="{9D8B030D-6E8A-4147-A177-3AD203B41FA5}">
                      <a16:colId xmlns="" xmlns:a16="http://schemas.microsoft.com/office/drawing/2014/main" val="20000"/>
                    </a:ext>
                  </a:extLst>
                </a:gridCol>
                <a:gridCol w="8078737">
                  <a:extLst>
                    <a:ext uri="{9D8B030D-6E8A-4147-A177-3AD203B41FA5}">
                      <a16:colId xmlns="" xmlns:a16="http://schemas.microsoft.com/office/drawing/2014/main" val="20001"/>
                    </a:ext>
                  </a:extLst>
                </a:gridCol>
              </a:tblGrid>
              <a:tr h="504056">
                <a:tc>
                  <a:txBody>
                    <a:bodyPr/>
                    <a:lstStyle/>
                    <a:p>
                      <a:endParaRPr kumimoji="1" lang="ja-JP" altLang="en-US" sz="4800" b="1" dirty="0"/>
                    </a:p>
                  </a:txBody>
                  <a:tcPr/>
                </a:tc>
                <a:tc>
                  <a:txBody>
                    <a:bodyPr/>
                    <a:lstStyle/>
                    <a:p>
                      <a:r>
                        <a:rPr kumimoji="1" lang="en-US" altLang="ja-JP" sz="4800" b="1" dirty="0"/>
                        <a:t>SDS</a:t>
                      </a:r>
                    </a:p>
                  </a:txBody>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65458616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理解、支援方針の策定</a:t>
            </a:r>
          </a:p>
        </p:txBody>
      </p:sp>
      <p:sp>
        <p:nvSpPr>
          <p:cNvPr id="3" name="コンテンツ プレースホルダー 2"/>
          <p:cNvSpPr>
            <a:spLocks noGrp="1"/>
          </p:cNvSpPr>
          <p:nvPr>
            <p:ph idx="1"/>
          </p:nvPr>
        </p:nvSpPr>
        <p:spPr/>
        <p:txBody>
          <a:bodyPr/>
          <a:lstStyle/>
          <a:p>
            <a:pPr marL="0" indent="0">
              <a:buNone/>
            </a:pPr>
            <a:r>
              <a:rPr lang="ja-JP" altLang="en-US" b="1" dirty="0">
                <a:solidFill>
                  <a:schemeClr val="tx2">
                    <a:lumMod val="75000"/>
                  </a:schemeClr>
                </a:solidFill>
              </a:rPr>
              <a:t>■チームで情報共有、検討</a:t>
            </a:r>
            <a:endParaRPr lang="en-US" altLang="ja-JP" b="1" dirty="0">
              <a:solidFill>
                <a:schemeClr val="tx2">
                  <a:lumMod val="75000"/>
                </a:schemeClr>
              </a:solidFill>
            </a:endParaRPr>
          </a:p>
          <a:p>
            <a:pPr marL="0" indent="0">
              <a:buNone/>
            </a:pPr>
            <a:r>
              <a:rPr lang="ja-JP" altLang="en-US" sz="2800" dirty="0"/>
              <a:t>様々な専門職の視点から、子どもと保護者に対する理解を、互いに共有し統合していく。</a:t>
            </a:r>
            <a:endParaRPr lang="en-US" altLang="ja-JP" sz="2800" dirty="0"/>
          </a:p>
          <a:p>
            <a:pPr marL="0" indent="0">
              <a:buNone/>
            </a:pPr>
            <a:endParaRPr kumimoji="1" lang="en-US" altLang="ja-JP" dirty="0"/>
          </a:p>
          <a:p>
            <a:pPr marL="0" indent="0">
              <a:buNone/>
            </a:pPr>
            <a:r>
              <a:rPr lang="ja-JP" altLang="en-US" b="1" dirty="0">
                <a:solidFill>
                  <a:schemeClr val="tx2">
                    <a:lumMod val="75000"/>
                  </a:schemeClr>
                </a:solidFill>
              </a:rPr>
              <a:t>■短期、中長期的に支援する方針を定める</a:t>
            </a:r>
            <a:endParaRPr lang="en-US" altLang="ja-JP" b="1" dirty="0">
              <a:solidFill>
                <a:schemeClr val="tx2">
                  <a:lumMod val="75000"/>
                </a:schemeClr>
              </a:solidFill>
            </a:endParaRPr>
          </a:p>
          <a:p>
            <a:pPr marL="0" indent="0">
              <a:buNone/>
            </a:pPr>
            <a:r>
              <a:rPr kumimoji="1" lang="ja-JP" altLang="en-US" sz="2800" dirty="0"/>
              <a:t>日々、新たな情報が加えられ、支援方針は定期的に評価をし、修正を加えながら行われる。</a:t>
            </a:r>
            <a:endParaRPr kumimoji="1" lang="en-US" altLang="ja-JP" sz="2800"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140</a:t>
            </a:fld>
            <a:endParaRPr lang="ja-JP" altLang="en-US" dirty="0">
              <a:solidFill>
                <a:prstClr val="black">
                  <a:tint val="75000"/>
                </a:prstClr>
              </a:solidFill>
            </a:endParaRPr>
          </a:p>
        </p:txBody>
      </p:sp>
    </p:spTree>
    <p:extLst>
      <p:ext uri="{BB962C8B-B14F-4D97-AF65-F5344CB8AC3E}">
        <p14:creationId xmlns:p14="http://schemas.microsoft.com/office/powerpoint/2010/main" val="2462126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保護者への対応のポイント</a:t>
            </a:r>
          </a:p>
        </p:txBody>
      </p:sp>
      <p:sp>
        <p:nvSpPr>
          <p:cNvPr id="3" name="コンテンツ プレースホルダー 2"/>
          <p:cNvSpPr>
            <a:spLocks noGrp="1"/>
          </p:cNvSpPr>
          <p:nvPr>
            <p:ph idx="1"/>
          </p:nvPr>
        </p:nvSpPr>
        <p:spPr>
          <a:xfrm>
            <a:off x="1043608" y="1556792"/>
            <a:ext cx="7056784" cy="4781128"/>
          </a:xfrm>
        </p:spPr>
        <p:txBody>
          <a:bodyPr>
            <a:normAutofit/>
          </a:bodyPr>
          <a:lstStyle/>
          <a:p>
            <a:pPr marL="0" indent="0">
              <a:buNone/>
            </a:pPr>
            <a:r>
              <a:rPr kumimoji="1" lang="ja-JP" altLang="en-US" sz="2800" dirty="0"/>
              <a:t>①笑顔で挨拶</a:t>
            </a:r>
            <a:endParaRPr kumimoji="1" lang="en-US" altLang="ja-JP" sz="2800" dirty="0"/>
          </a:p>
          <a:p>
            <a:pPr marL="0" indent="0">
              <a:buNone/>
            </a:pPr>
            <a:r>
              <a:rPr lang="ja-JP" altLang="en-US" sz="2800" dirty="0"/>
              <a:t>②姿勢</a:t>
            </a:r>
            <a:endParaRPr lang="en-US" altLang="ja-JP" sz="2800" dirty="0"/>
          </a:p>
          <a:p>
            <a:pPr marL="0" indent="0">
              <a:buNone/>
            </a:pPr>
            <a:r>
              <a:rPr kumimoji="1" lang="ja-JP" altLang="en-US" sz="2800" dirty="0"/>
              <a:t>③準備（面会場所、子どもの身だしなみ）</a:t>
            </a:r>
            <a:endParaRPr kumimoji="1" lang="en-US" altLang="ja-JP" sz="2800" dirty="0"/>
          </a:p>
          <a:p>
            <a:pPr marL="0" indent="0">
              <a:buNone/>
            </a:pPr>
            <a:r>
              <a:rPr lang="ja-JP" altLang="en-US" sz="2800" dirty="0"/>
              <a:t>④言葉使い</a:t>
            </a:r>
            <a:endParaRPr lang="en-US" altLang="ja-JP" sz="2800" dirty="0"/>
          </a:p>
          <a:p>
            <a:pPr marL="0" indent="0">
              <a:buNone/>
            </a:pPr>
            <a:r>
              <a:rPr kumimoji="1" lang="ja-JP" altLang="en-US" sz="2800" dirty="0"/>
              <a:t>⑤職員の服装</a:t>
            </a:r>
            <a:endParaRPr kumimoji="1" lang="en-US" altLang="ja-JP" sz="2800" dirty="0"/>
          </a:p>
          <a:p>
            <a:pPr marL="0" indent="0">
              <a:buNone/>
            </a:pPr>
            <a:r>
              <a:rPr lang="ja-JP" altLang="en-US" sz="2800" dirty="0"/>
              <a:t>⑥ケースの把握</a:t>
            </a:r>
            <a:endParaRPr lang="en-US" altLang="ja-JP" sz="2800" dirty="0"/>
          </a:p>
          <a:p>
            <a:pPr marL="0" indent="0">
              <a:buNone/>
            </a:pPr>
            <a:r>
              <a:rPr kumimoji="1" lang="ja-JP" altLang="en-US" sz="2800" dirty="0"/>
              <a:t>⑦情報共有</a:t>
            </a:r>
            <a:endParaRPr kumimoji="1" lang="en-US" altLang="ja-JP" sz="2800" dirty="0"/>
          </a:p>
          <a:p>
            <a:pPr marL="0" indent="0">
              <a:buNone/>
            </a:pPr>
            <a:r>
              <a:rPr lang="ja-JP" altLang="en-US" sz="2800" dirty="0"/>
              <a:t>⑧保護者の要望、気持ちの受け止め</a:t>
            </a:r>
            <a:endParaRPr lang="en-US" altLang="ja-JP" sz="2800" dirty="0"/>
          </a:p>
          <a:p>
            <a:pPr marL="0" indent="0">
              <a:buNone/>
            </a:pPr>
            <a:r>
              <a:rPr kumimoji="1" lang="ja-JP" altLang="en-US" sz="2800" dirty="0"/>
              <a:t>⑨他の職員への伝達</a:t>
            </a:r>
            <a:endParaRPr kumimoji="1" lang="en-US" altLang="ja-JP" sz="2800"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141</a:t>
            </a:fld>
            <a:endParaRPr lang="ja-JP" altLang="en-US" dirty="0">
              <a:solidFill>
                <a:prstClr val="black">
                  <a:tint val="75000"/>
                </a:prstClr>
              </a:solidFill>
            </a:endParaRPr>
          </a:p>
        </p:txBody>
      </p:sp>
    </p:spTree>
    <p:extLst>
      <p:ext uri="{BB962C8B-B14F-4D97-AF65-F5344CB8AC3E}">
        <p14:creationId xmlns:p14="http://schemas.microsoft.com/office/powerpoint/2010/main" val="177997174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908720"/>
            <a:ext cx="8424936" cy="1143000"/>
          </a:xfrm>
        </p:spPr>
        <p:txBody>
          <a:bodyPr>
            <a:normAutofit/>
          </a:bodyPr>
          <a:lstStyle/>
          <a:p>
            <a:r>
              <a:rPr lang="ja-JP" altLang="en-US" sz="3600" dirty="0"/>
              <a:t>困ったことやトラブルがおきてしまったら</a:t>
            </a:r>
            <a:r>
              <a:rPr kumimoji="1" lang="ja-JP" altLang="en-US" sz="3600" dirty="0"/>
              <a:t>・・・</a:t>
            </a:r>
          </a:p>
        </p:txBody>
      </p:sp>
      <p:sp>
        <p:nvSpPr>
          <p:cNvPr id="3" name="コンテンツ プレースホルダー 2"/>
          <p:cNvSpPr>
            <a:spLocks noGrp="1"/>
          </p:cNvSpPr>
          <p:nvPr>
            <p:ph idx="1"/>
          </p:nvPr>
        </p:nvSpPr>
        <p:spPr>
          <a:xfrm>
            <a:off x="611560" y="2636912"/>
            <a:ext cx="8208912" cy="1872208"/>
          </a:xfrm>
        </p:spPr>
        <p:txBody>
          <a:bodyPr>
            <a:normAutofit/>
          </a:bodyPr>
          <a:lstStyle/>
          <a:p>
            <a:pPr marL="0" indent="0">
              <a:buNone/>
            </a:pPr>
            <a:r>
              <a:rPr lang="ja-JP" altLang="en-US" sz="2800" dirty="0"/>
              <a:t>★</a:t>
            </a:r>
            <a:r>
              <a:rPr kumimoji="1" lang="ja-JP" altLang="en-US" sz="2800" dirty="0"/>
              <a:t>一人で抱え込</a:t>
            </a:r>
            <a:r>
              <a:rPr lang="ja-JP" altLang="en-US" sz="2800" dirty="0"/>
              <a:t>んだり、</a:t>
            </a:r>
            <a:r>
              <a:rPr kumimoji="1" lang="ja-JP" altLang="en-US" sz="2800" dirty="0"/>
              <a:t>判断</a:t>
            </a:r>
            <a:r>
              <a:rPr lang="ja-JP" altLang="en-US" sz="2800" dirty="0"/>
              <a:t>しない。</a:t>
            </a:r>
            <a:endParaRPr lang="en-US" altLang="ja-JP" sz="2800" dirty="0"/>
          </a:p>
          <a:p>
            <a:pPr marL="0" indent="0">
              <a:buNone/>
            </a:pPr>
            <a:r>
              <a:rPr lang="ja-JP" altLang="en-US" sz="2800" dirty="0"/>
              <a:t>★</a:t>
            </a:r>
            <a:r>
              <a:rPr kumimoji="1" lang="ja-JP" altLang="en-US" sz="2800" dirty="0"/>
              <a:t>他の職員（スーパーバイザー等）へ必ず相談</a:t>
            </a:r>
            <a:endParaRPr kumimoji="1" lang="en-US" altLang="ja-JP" sz="2800" dirty="0"/>
          </a:p>
          <a:p>
            <a:pPr marL="0" indent="0">
              <a:buNone/>
            </a:pPr>
            <a:r>
              <a:rPr lang="ja-JP" altLang="en-US" sz="2800" dirty="0"/>
              <a:t>　　</a:t>
            </a:r>
            <a:r>
              <a:rPr kumimoji="1" lang="ja-JP" altLang="en-US" sz="2800" dirty="0"/>
              <a:t>しましょう！</a:t>
            </a:r>
            <a:endParaRPr kumimoji="1" lang="en-US" altLang="ja-JP" sz="2800" dirty="0"/>
          </a:p>
          <a:p>
            <a:pPr marL="0" indent="0">
              <a:buNone/>
            </a:pPr>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142</a:t>
            </a:fld>
            <a:endParaRPr lang="ja-JP" altLang="en-US" dirty="0">
              <a:solidFill>
                <a:prstClr val="black">
                  <a:tint val="75000"/>
                </a:prstClr>
              </a:solidFill>
            </a:endParaRPr>
          </a:p>
        </p:txBody>
      </p:sp>
    </p:spTree>
    <p:extLst>
      <p:ext uri="{BB962C8B-B14F-4D97-AF65-F5344CB8AC3E}">
        <p14:creationId xmlns:p14="http://schemas.microsoft.com/office/powerpoint/2010/main" val="240214039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a:t>⑧ 他 機 関 連 携</a:t>
            </a:r>
            <a:endParaRPr kumimoji="1" lang="ja-JP" altLang="en-US" dirty="0"/>
          </a:p>
        </p:txBody>
      </p:sp>
      <p:sp>
        <p:nvSpPr>
          <p:cNvPr id="3" name="サブタイトル 2"/>
          <p:cNvSpPr>
            <a:spLocks noGrp="1"/>
          </p:cNvSpPr>
          <p:nvPr>
            <p:ph type="subTitle" idx="1"/>
          </p:nvPr>
        </p:nvSpPr>
        <p:spPr>
          <a:xfrm>
            <a:off x="1187624" y="3886200"/>
            <a:ext cx="6984776" cy="1752600"/>
          </a:xfrm>
        </p:spPr>
        <p:txBody>
          <a:bodyPr/>
          <a:lstStyle/>
          <a:p>
            <a:r>
              <a:rPr lang="ja-JP" altLang="en-US" dirty="0"/>
              <a:t>全国乳児福祉協議会</a:t>
            </a:r>
            <a:endParaRPr lang="en-US" altLang="ja-JP" dirty="0"/>
          </a:p>
          <a:p>
            <a:r>
              <a:rPr lang="ja-JP" altLang="en-US" dirty="0"/>
              <a:t>研修体系具体化にむけた検討委員会</a:t>
            </a:r>
            <a:endParaRPr kumimoji="1" lang="ja-JP" altLang="en-US"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143</a:t>
            </a:fld>
            <a:endParaRPr lang="ja-JP" altLang="en-US">
              <a:solidFill>
                <a:prstClr val="black">
                  <a:tint val="75000"/>
                </a:prstClr>
              </a:solidFill>
            </a:endParaRPr>
          </a:p>
        </p:txBody>
      </p:sp>
    </p:spTree>
    <p:extLst>
      <p:ext uri="{BB962C8B-B14F-4D97-AF65-F5344CB8AC3E}">
        <p14:creationId xmlns:p14="http://schemas.microsoft.com/office/powerpoint/2010/main" val="346165185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a:xfrm>
            <a:off x="0" y="274638"/>
            <a:ext cx="9144000" cy="850106"/>
          </a:xfrm>
        </p:spPr>
        <p:txBody>
          <a:bodyPr/>
          <a:lstStyle/>
          <a:p>
            <a:pPr algn="l"/>
            <a:r>
              <a:rPr lang="en-US" altLang="ja-JP" sz="3200" dirty="0">
                <a:solidFill>
                  <a:srgbClr val="00B0F0"/>
                </a:solidFill>
                <a:ea typeface="HG丸ｺﾞｼｯｸM-PRO" panose="020F0600000000000000" pitchFamily="50" charset="-128"/>
              </a:rPr>
              <a:t> </a:t>
            </a:r>
            <a:r>
              <a:rPr lang="en-US" altLang="ja-JP" sz="3200" dirty="0">
                <a:solidFill>
                  <a:srgbClr val="0070C0"/>
                </a:solidFill>
                <a:latin typeface="+mn-ea"/>
                <a:ea typeface="+mn-ea"/>
              </a:rPr>
              <a:t>□</a:t>
            </a:r>
            <a:r>
              <a:rPr lang="ja-JP" altLang="en-US" sz="3200" dirty="0">
                <a:solidFill>
                  <a:srgbClr val="0070C0"/>
                </a:solidFill>
                <a:latin typeface="+mn-ea"/>
                <a:ea typeface="+mn-ea"/>
              </a:rPr>
              <a:t>  はじめに</a:t>
            </a:r>
          </a:p>
        </p:txBody>
      </p:sp>
      <p:sp>
        <p:nvSpPr>
          <p:cNvPr id="2" name="四角形: 角を丸くする 1"/>
          <p:cNvSpPr/>
          <p:nvPr/>
        </p:nvSpPr>
        <p:spPr>
          <a:xfrm>
            <a:off x="107504" y="980728"/>
            <a:ext cx="8928992" cy="5328592"/>
          </a:xfrm>
          <a:prstGeom prst="roundRect">
            <a:avLst>
              <a:gd name="adj" fmla="val 520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7030A0"/>
                </a:solidFill>
                <a:effectLst/>
                <a:uLnTx/>
                <a:uFillTx/>
                <a:latin typeface="Calibri"/>
                <a:ea typeface="ＭＳ Ｐゴシック" panose="020B0600070205080204" pitchFamily="50" charset="-128"/>
                <a:cs typeface="+mn-cs"/>
              </a:rPr>
              <a:t>選択機能</a:t>
            </a:r>
          </a:p>
        </p:txBody>
      </p:sp>
      <p:sp>
        <p:nvSpPr>
          <p:cNvPr id="5" name="四角形: 角を丸くする 4"/>
          <p:cNvSpPr/>
          <p:nvPr/>
        </p:nvSpPr>
        <p:spPr>
          <a:xfrm>
            <a:off x="467544" y="1867247"/>
            <a:ext cx="8136584" cy="4298057"/>
          </a:xfrm>
          <a:prstGeom prst="roundRect">
            <a:avLst>
              <a:gd name="adj" fmla="val 520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7030A0"/>
                </a:solidFill>
                <a:effectLst/>
                <a:uLnTx/>
                <a:uFillTx/>
                <a:latin typeface="Calibri"/>
                <a:ea typeface="ＭＳ Ｐゴシック" panose="020B0600070205080204" pitchFamily="50" charset="-128"/>
                <a:cs typeface="+mn-cs"/>
              </a:rPr>
              <a:t>法的（必須）義務機能</a:t>
            </a:r>
          </a:p>
        </p:txBody>
      </p:sp>
      <p:sp>
        <p:nvSpPr>
          <p:cNvPr id="3" name="楕円 2"/>
          <p:cNvSpPr/>
          <p:nvPr/>
        </p:nvSpPr>
        <p:spPr>
          <a:xfrm>
            <a:off x="3577111" y="1494478"/>
            <a:ext cx="1512168" cy="288000"/>
          </a:xfrm>
          <a:prstGeom prst="ellipse">
            <a:avLst/>
          </a:prstGeom>
          <a:solidFill>
            <a:srgbClr val="FFFF99">
              <a:alpha val="59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里 親 支 援</a:t>
            </a:r>
          </a:p>
        </p:txBody>
      </p:sp>
      <p:sp>
        <p:nvSpPr>
          <p:cNvPr id="6" name="正方形/長方形 5"/>
          <p:cNvSpPr/>
          <p:nvPr/>
        </p:nvSpPr>
        <p:spPr>
          <a:xfrm>
            <a:off x="701616" y="1406727"/>
            <a:ext cx="2484000" cy="360000"/>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地域子育て支援機能</a:t>
            </a:r>
            <a:r>
              <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endPar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8" name="楕円 7"/>
          <p:cNvSpPr/>
          <p:nvPr/>
        </p:nvSpPr>
        <p:spPr>
          <a:xfrm>
            <a:off x="5556950" y="1478727"/>
            <a:ext cx="2808000" cy="288000"/>
          </a:xfrm>
          <a:prstGeom prst="ellipse">
            <a:avLst/>
          </a:prstGeom>
          <a:solidFill>
            <a:srgbClr val="FFFF99">
              <a:alpha val="59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児童家庭支援センター</a:t>
            </a:r>
          </a:p>
        </p:txBody>
      </p:sp>
      <p:sp>
        <p:nvSpPr>
          <p:cNvPr id="9" name="楕円 8"/>
          <p:cNvSpPr/>
          <p:nvPr/>
        </p:nvSpPr>
        <p:spPr>
          <a:xfrm>
            <a:off x="3365904" y="1124744"/>
            <a:ext cx="2083542" cy="288000"/>
          </a:xfrm>
          <a:prstGeom prst="ellipse">
            <a:avLst/>
          </a:prstGeom>
          <a:solidFill>
            <a:srgbClr val="FFFF99">
              <a:alpha val="59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養育支援訪問</a:t>
            </a:r>
          </a:p>
        </p:txBody>
      </p:sp>
      <p:sp>
        <p:nvSpPr>
          <p:cNvPr id="10" name="楕円 9"/>
          <p:cNvSpPr/>
          <p:nvPr/>
        </p:nvSpPr>
        <p:spPr>
          <a:xfrm>
            <a:off x="5556950" y="1089536"/>
            <a:ext cx="2808000" cy="288000"/>
          </a:xfrm>
          <a:prstGeom prst="ellipse">
            <a:avLst/>
          </a:prstGeom>
          <a:solidFill>
            <a:srgbClr val="FFFF99">
              <a:alpha val="59000"/>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こんにちは赤ちゃん事業</a:t>
            </a:r>
          </a:p>
        </p:txBody>
      </p:sp>
      <p:sp>
        <p:nvSpPr>
          <p:cNvPr id="11" name="正方形/長方形 10"/>
          <p:cNvSpPr/>
          <p:nvPr/>
        </p:nvSpPr>
        <p:spPr>
          <a:xfrm>
            <a:off x="859047" y="2693658"/>
            <a:ext cx="360000" cy="2484000"/>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一時保護所機能</a:t>
            </a:r>
            <a:r>
              <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endPar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14" name="正方形/長方形 13"/>
          <p:cNvSpPr/>
          <p:nvPr/>
        </p:nvSpPr>
        <p:spPr>
          <a:xfrm>
            <a:off x="2177872" y="5201381"/>
            <a:ext cx="2484000" cy="360000"/>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親子関係育成機能</a:t>
            </a:r>
            <a:r>
              <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endPar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7" name="四角形: 対角を丸める 6"/>
          <p:cNvSpPr/>
          <p:nvPr/>
        </p:nvSpPr>
        <p:spPr>
          <a:xfrm>
            <a:off x="553731" y="5061097"/>
            <a:ext cx="1008000" cy="468000"/>
          </a:xfrm>
          <a:prstGeom prst="round2Diag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一時保護</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アセスメント</a:t>
            </a:r>
          </a:p>
        </p:txBody>
      </p:sp>
      <p:sp>
        <p:nvSpPr>
          <p:cNvPr id="16" name="正方形/長方形 15"/>
          <p:cNvSpPr/>
          <p:nvPr/>
        </p:nvSpPr>
        <p:spPr>
          <a:xfrm>
            <a:off x="1763688" y="2348880"/>
            <a:ext cx="3312368" cy="3312368"/>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 name="四角形: 角を丸くする 17"/>
          <p:cNvSpPr/>
          <p:nvPr/>
        </p:nvSpPr>
        <p:spPr>
          <a:xfrm>
            <a:off x="1971014" y="2438257"/>
            <a:ext cx="2916416" cy="1544589"/>
          </a:xfrm>
          <a:prstGeom prst="roundRect">
            <a:avLst>
              <a:gd name="adj" fmla="val 520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4F81BD">
                    <a:lumMod val="75000"/>
                  </a:srgbClr>
                </a:solidFill>
                <a:effectLst/>
                <a:uLnTx/>
                <a:uFillTx/>
                <a:latin typeface="Calibri"/>
                <a:ea typeface="ＭＳ Ｐゴシック" panose="020B0600070205080204" pitchFamily="50" charset="-128"/>
                <a:cs typeface="+mn-cs"/>
              </a:rPr>
              <a:t>１：１を理想とした少人数養育</a:t>
            </a:r>
          </a:p>
        </p:txBody>
      </p:sp>
      <p:sp>
        <p:nvSpPr>
          <p:cNvPr id="17" name="正方形/長方形 16"/>
          <p:cNvSpPr/>
          <p:nvPr/>
        </p:nvSpPr>
        <p:spPr>
          <a:xfrm>
            <a:off x="8472454" y="1528939"/>
            <a:ext cx="480453" cy="237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など</a:t>
            </a:r>
          </a:p>
        </p:txBody>
      </p:sp>
      <p:cxnSp>
        <p:nvCxnSpPr>
          <p:cNvPr id="28" name="直線矢印コネクタ 27"/>
          <p:cNvCxnSpPr/>
          <p:nvPr/>
        </p:nvCxnSpPr>
        <p:spPr>
          <a:xfrm>
            <a:off x="1331640" y="4077072"/>
            <a:ext cx="288032" cy="0"/>
          </a:xfrm>
          <a:prstGeom prst="straightConnector1">
            <a:avLst/>
          </a:prstGeom>
          <a:ln w="31750" cap="sq">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cxnSpLocks/>
          </p:cNvCxnSpPr>
          <p:nvPr/>
        </p:nvCxnSpPr>
        <p:spPr>
          <a:xfrm rot="-5400000">
            <a:off x="3303222" y="4149543"/>
            <a:ext cx="252000" cy="0"/>
          </a:xfrm>
          <a:prstGeom prst="straightConnector1">
            <a:avLst/>
          </a:prstGeom>
          <a:ln w="31750" cap="sq">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cxnSpLocks/>
          </p:cNvCxnSpPr>
          <p:nvPr/>
        </p:nvCxnSpPr>
        <p:spPr>
          <a:xfrm flipV="1">
            <a:off x="4671437" y="3645248"/>
            <a:ext cx="1881527" cy="1556132"/>
          </a:xfrm>
          <a:prstGeom prst="straightConnector1">
            <a:avLst/>
          </a:prstGeom>
          <a:ln w="31750" cap="sq">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cxnSpLocks/>
          </p:cNvCxnSpPr>
          <p:nvPr/>
        </p:nvCxnSpPr>
        <p:spPr>
          <a:xfrm rot="-16200000">
            <a:off x="3303223" y="5040030"/>
            <a:ext cx="252000" cy="0"/>
          </a:xfrm>
          <a:prstGeom prst="straightConnector1">
            <a:avLst/>
          </a:prstGeom>
          <a:ln w="31750" cap="sq">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cxnSpLocks/>
          </p:cNvCxnSpPr>
          <p:nvPr/>
        </p:nvCxnSpPr>
        <p:spPr>
          <a:xfrm flipV="1">
            <a:off x="4657721" y="4411044"/>
            <a:ext cx="1904153" cy="790338"/>
          </a:xfrm>
          <a:prstGeom prst="straightConnector1">
            <a:avLst/>
          </a:prstGeom>
          <a:ln w="31750" cap="sq">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a:cxnSpLocks/>
          </p:cNvCxnSpPr>
          <p:nvPr/>
        </p:nvCxnSpPr>
        <p:spPr>
          <a:xfrm>
            <a:off x="4671437" y="5201381"/>
            <a:ext cx="1890437" cy="14135"/>
          </a:xfrm>
          <a:prstGeom prst="straightConnector1">
            <a:avLst/>
          </a:prstGeom>
          <a:ln w="31750" cap="sq">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a:cxnSpLocks/>
          </p:cNvCxnSpPr>
          <p:nvPr/>
        </p:nvCxnSpPr>
        <p:spPr>
          <a:xfrm flipV="1">
            <a:off x="1561731" y="3539382"/>
            <a:ext cx="3769546" cy="1746922"/>
          </a:xfrm>
          <a:prstGeom prst="straightConnector1">
            <a:avLst/>
          </a:prstGeom>
          <a:ln w="31750" cap="sq">
            <a:solidFill>
              <a:srgbClr val="00B050"/>
            </a:solidFill>
            <a:prstDash val="sysDash"/>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9" name="四角形: 対角を丸める 18"/>
          <p:cNvSpPr/>
          <p:nvPr/>
        </p:nvSpPr>
        <p:spPr>
          <a:xfrm>
            <a:off x="2930619" y="4358113"/>
            <a:ext cx="1008000" cy="468000"/>
          </a:xfrm>
          <a:prstGeom prst="round2Diag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関係性</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アセスメント</a:t>
            </a:r>
          </a:p>
        </p:txBody>
      </p:sp>
      <p:sp>
        <p:nvSpPr>
          <p:cNvPr id="15" name="正方形/長方形 14"/>
          <p:cNvSpPr/>
          <p:nvPr/>
        </p:nvSpPr>
        <p:spPr>
          <a:xfrm>
            <a:off x="2215668" y="2813644"/>
            <a:ext cx="2484000" cy="1010703"/>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専門的養育機能</a:t>
            </a:r>
            <a:r>
              <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endParaRPr kumimoji="1" lang="en-US" altLang="ja-JP" sz="10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・予防的発達促進的養育</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・病虚弱児・</a:t>
            </a:r>
            <a:r>
              <a:rPr kumimoji="1" lang="ja-JP" altLang="en-US" sz="12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障がい</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児の養育</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・被虐待児の養育など</a:t>
            </a:r>
          </a:p>
        </p:txBody>
      </p:sp>
      <p:sp>
        <p:nvSpPr>
          <p:cNvPr id="12" name="正方形/長方形 11"/>
          <p:cNvSpPr/>
          <p:nvPr/>
        </p:nvSpPr>
        <p:spPr>
          <a:xfrm>
            <a:off x="5679727" y="3177248"/>
            <a:ext cx="360000" cy="2484000"/>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再出発支援機能</a:t>
            </a:r>
            <a:r>
              <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endPar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20" name="四角形: 対角を丸める 19"/>
          <p:cNvSpPr/>
          <p:nvPr/>
        </p:nvSpPr>
        <p:spPr>
          <a:xfrm>
            <a:off x="5331277" y="2986613"/>
            <a:ext cx="1008000" cy="468000"/>
          </a:xfrm>
          <a:prstGeom prst="round2Diag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再出発</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アセスメント</a:t>
            </a:r>
          </a:p>
        </p:txBody>
      </p:sp>
      <p:sp>
        <p:nvSpPr>
          <p:cNvPr id="64" name="楕円 63"/>
          <p:cNvSpPr/>
          <p:nvPr/>
        </p:nvSpPr>
        <p:spPr>
          <a:xfrm>
            <a:off x="6566680" y="3533113"/>
            <a:ext cx="1620000" cy="396000"/>
          </a:xfrm>
          <a:prstGeom prst="ellipse">
            <a:avLst/>
          </a:prstGeom>
          <a:solidFill>
            <a:srgbClr val="FFFF99">
              <a:alpha val="59000"/>
            </a:srgbClr>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児童養護施設</a:t>
            </a:r>
          </a:p>
        </p:txBody>
      </p:sp>
      <p:sp>
        <p:nvSpPr>
          <p:cNvPr id="65" name="楕円 64"/>
          <p:cNvSpPr/>
          <p:nvPr/>
        </p:nvSpPr>
        <p:spPr>
          <a:xfrm>
            <a:off x="6566680" y="4266365"/>
            <a:ext cx="1620000" cy="396000"/>
          </a:xfrm>
          <a:prstGeom prst="ellipse">
            <a:avLst/>
          </a:prstGeom>
          <a:solidFill>
            <a:srgbClr val="FFFF99">
              <a:alpha val="59000"/>
            </a:srgbClr>
          </a:solidFill>
          <a:ln w="158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里 親 家 庭</a:t>
            </a:r>
          </a:p>
        </p:txBody>
      </p:sp>
      <p:sp>
        <p:nvSpPr>
          <p:cNvPr id="66" name="楕円 65"/>
          <p:cNvSpPr/>
          <p:nvPr/>
        </p:nvSpPr>
        <p:spPr>
          <a:xfrm>
            <a:off x="6559775" y="5085543"/>
            <a:ext cx="1620000" cy="396000"/>
          </a:xfrm>
          <a:prstGeom prst="ellipse">
            <a:avLst/>
          </a:prstGeom>
          <a:solidFill>
            <a:srgbClr val="99CCFF">
              <a:alpha val="58824"/>
            </a:srgbClr>
          </a:solidFill>
          <a:ln w="158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家庭（実親）</a:t>
            </a:r>
          </a:p>
        </p:txBody>
      </p:sp>
      <p:sp>
        <p:nvSpPr>
          <p:cNvPr id="63" name="矢印: 右 62"/>
          <p:cNvSpPr/>
          <p:nvPr/>
        </p:nvSpPr>
        <p:spPr>
          <a:xfrm>
            <a:off x="859047" y="5661247"/>
            <a:ext cx="7385361" cy="412123"/>
          </a:xfrm>
          <a:prstGeom prst="rightArrow">
            <a:avLst>
              <a:gd name="adj1" fmla="val 50000"/>
              <a:gd name="adj2" fmla="val 1657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適 切 な 養 育 環 境 の 永 続 的 保 障</a:t>
            </a:r>
          </a:p>
        </p:txBody>
      </p:sp>
      <p:sp>
        <p:nvSpPr>
          <p:cNvPr id="13" name="正方形/長方形 12"/>
          <p:cNvSpPr/>
          <p:nvPr/>
        </p:nvSpPr>
        <p:spPr>
          <a:xfrm>
            <a:off x="7970089" y="3120990"/>
            <a:ext cx="360000" cy="2484000"/>
          </a:xfrm>
          <a:prstGeom prst="rect">
            <a:avLst/>
          </a:prstGeom>
          <a:solidFill>
            <a:schemeClr val="bg1"/>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アフターケア機能</a:t>
            </a:r>
            <a:r>
              <a:rPr kumimoji="1" lang="en-US" altLang="ja-JP"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endParaRPr kumimoji="1" lang="ja-JP" altLang="en-US" sz="1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67" name="正方形/長方形 66"/>
          <p:cNvSpPr/>
          <p:nvPr/>
        </p:nvSpPr>
        <p:spPr>
          <a:xfrm>
            <a:off x="4499992" y="6309320"/>
            <a:ext cx="406899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養育の流れ　　　　　　  アセスメントの連続性</a:t>
            </a:r>
            <a:endPar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cxnSp>
        <p:nvCxnSpPr>
          <p:cNvPr id="69" name="直線矢印コネクタ 68"/>
          <p:cNvCxnSpPr/>
          <p:nvPr/>
        </p:nvCxnSpPr>
        <p:spPr>
          <a:xfrm>
            <a:off x="4887430" y="6453336"/>
            <a:ext cx="288032" cy="0"/>
          </a:xfrm>
          <a:prstGeom prst="straightConnector1">
            <a:avLst/>
          </a:prstGeom>
          <a:ln w="31750" cap="sq">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a:cxnSpLocks/>
          </p:cNvCxnSpPr>
          <p:nvPr/>
        </p:nvCxnSpPr>
        <p:spPr>
          <a:xfrm>
            <a:off x="6444208" y="6453336"/>
            <a:ext cx="360000" cy="0"/>
          </a:xfrm>
          <a:prstGeom prst="straightConnector1">
            <a:avLst/>
          </a:prstGeom>
          <a:ln w="31750" cap="sq">
            <a:solidFill>
              <a:srgbClr val="00B050"/>
            </a:solidFill>
            <a:prstDash val="sysDash"/>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71" name="正方形/長方形 70"/>
          <p:cNvSpPr/>
          <p:nvPr/>
        </p:nvSpPr>
        <p:spPr>
          <a:xfrm>
            <a:off x="2482563" y="587405"/>
            <a:ext cx="5329797"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＊全乳協「乳児院の将来ビジョン検討委員会報告書」（</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H24.9</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）より</a:t>
            </a:r>
          </a:p>
        </p:txBody>
      </p:sp>
      <p:sp>
        <p:nvSpPr>
          <p:cNvPr id="21" name="スライド番号プレースホルダー 20"/>
          <p:cNvSpPr>
            <a:spLocks noGrp="1"/>
          </p:cNvSpPr>
          <p:nvPr>
            <p:ph type="sldNum" sz="quarter" idx="12"/>
          </p:nvPr>
        </p:nvSpPr>
        <p:spPr>
          <a:xfrm>
            <a:off x="6758880" y="6356350"/>
            <a:ext cx="2133600" cy="365125"/>
          </a:xfrm>
        </p:spPr>
        <p:txBody>
          <a:bodyPr/>
          <a:lstStyle/>
          <a:p>
            <a:fld id="{52885D5F-1D73-4CD8-8BE9-6FDEEE1081D8}" type="slidenum">
              <a:rPr lang="ja-JP" altLang="en-US" smtClean="0">
                <a:solidFill>
                  <a:prstClr val="black">
                    <a:tint val="75000"/>
                  </a:prstClr>
                </a:solidFill>
              </a:rPr>
              <a:pPr/>
              <a:t>144</a:t>
            </a:fld>
            <a:endParaRPr lang="ja-JP" altLang="en-US" dirty="0">
              <a:solidFill>
                <a:prstClr val="black">
                  <a:tint val="75000"/>
                </a:prstClr>
              </a:solidFill>
            </a:endParaRPr>
          </a:p>
        </p:txBody>
      </p:sp>
    </p:spTree>
    <p:extLst>
      <p:ext uri="{BB962C8B-B14F-4D97-AF65-F5344CB8AC3E}">
        <p14:creationId xmlns:p14="http://schemas.microsoft.com/office/powerpoint/2010/main" val="330570622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1052736"/>
            <a:ext cx="9144000" cy="648072"/>
          </a:xfrm>
        </p:spPr>
        <p:txBody>
          <a:bodyPr>
            <a:normAutofit/>
          </a:bodyPr>
          <a:lstStyle/>
          <a:p>
            <a:pPr marL="0" indent="0">
              <a:buNone/>
            </a:pPr>
            <a:r>
              <a:rPr lang="ja-JP" altLang="en-US" sz="3000" dirty="0">
                <a:solidFill>
                  <a:srgbClr val="0070C0"/>
                </a:solidFill>
                <a:latin typeface="+mn-ea"/>
              </a:rPr>
              <a:t>□</a:t>
            </a:r>
            <a:r>
              <a:rPr lang="ja-JP" altLang="ja-JP" sz="3000" dirty="0">
                <a:solidFill>
                  <a:srgbClr val="0070C0"/>
                </a:solidFill>
                <a:latin typeface="+mn-ea"/>
              </a:rPr>
              <a:t>児童相談所の役割や協働の大切さを理解し</a:t>
            </a:r>
            <a:r>
              <a:rPr lang="ja-JP" altLang="en-US" sz="3000" dirty="0">
                <a:solidFill>
                  <a:srgbClr val="0070C0"/>
                </a:solidFill>
                <a:latin typeface="+mn-ea"/>
              </a:rPr>
              <a:t>ま</a:t>
            </a:r>
            <a:r>
              <a:rPr lang="ja-JP" altLang="ja-JP" sz="3000" dirty="0">
                <a:solidFill>
                  <a:srgbClr val="0070C0"/>
                </a:solidFill>
                <a:latin typeface="+mn-ea"/>
              </a:rPr>
              <a:t>しょう</a:t>
            </a:r>
          </a:p>
        </p:txBody>
      </p:sp>
      <p:sp>
        <p:nvSpPr>
          <p:cNvPr id="4" name="コンテンツ プレースホルダー 2"/>
          <p:cNvSpPr txBox="1">
            <a:spLocks/>
          </p:cNvSpPr>
          <p:nvPr/>
        </p:nvSpPr>
        <p:spPr>
          <a:xfrm>
            <a:off x="1714" y="2348879"/>
            <a:ext cx="9144000" cy="43134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3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〇</a:t>
            </a:r>
            <a:r>
              <a:rPr kumimoji="1" lang="ja-JP"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児童相談所は、入退所の判断や家族との調整</a:t>
            </a: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等を</a:t>
            </a:r>
            <a:r>
              <a:rPr kumimoji="1" lang="ja-JP"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行う</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役割を持ち、乳児院が密に関わる機関</a:t>
            </a: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の一つ</a:t>
            </a:r>
            <a:r>
              <a:rPr kumimoji="1" lang="ja-JP"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です。</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乳児院は常に子どもを中心にした視点を大切に</a:t>
            </a: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しな</a:t>
            </a:r>
            <a:r>
              <a:rPr kumimoji="1" lang="ja-JP"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が</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ら、児童相談所と協働し</a:t>
            </a: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子どもを守り育</a:t>
            </a: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てる使命</a:t>
            </a:r>
            <a:r>
              <a:rPr kumimoji="1" lang="ja-JP"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を持</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ja-JP" sz="28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って</a:t>
            </a:r>
            <a:r>
              <a:rPr kumimoji="1" lang="ja-JP"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います。</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⇒『改訂新版　乳児院養育指針』第１２章</a:t>
            </a:r>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145</a:t>
            </a:fld>
            <a:endParaRPr lang="ja-JP" altLang="en-US">
              <a:solidFill>
                <a:prstClr val="black">
                  <a:tint val="75000"/>
                </a:prstClr>
              </a:solidFill>
            </a:endParaRPr>
          </a:p>
        </p:txBody>
      </p:sp>
    </p:spTree>
    <p:extLst>
      <p:ext uri="{BB962C8B-B14F-4D97-AF65-F5344CB8AC3E}">
        <p14:creationId xmlns:p14="http://schemas.microsoft.com/office/powerpoint/2010/main" val="58219101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p:cNvSpPr>
            <a:spLocks noGrp="1"/>
          </p:cNvSpPr>
          <p:nvPr>
            <p:ph idx="1"/>
          </p:nvPr>
        </p:nvSpPr>
        <p:spPr>
          <a:xfrm>
            <a:off x="0" y="836712"/>
            <a:ext cx="9144000" cy="5760640"/>
          </a:xfrm>
        </p:spPr>
        <p:txBody>
          <a:bodyPr>
            <a:normAutofit/>
          </a:bodyPr>
          <a:lstStyle/>
          <a:p>
            <a:pPr marL="0" indent="0">
              <a:buNone/>
            </a:pPr>
            <a:endParaRPr lang="en-US" altLang="ja-JP" sz="1400" dirty="0"/>
          </a:p>
          <a:p>
            <a:pPr marL="0" indent="0">
              <a:buNone/>
            </a:pPr>
            <a:r>
              <a:rPr lang="ja-JP" altLang="en-US" sz="2800" dirty="0"/>
              <a:t>　　</a:t>
            </a:r>
            <a:r>
              <a:rPr lang="en-US" altLang="ja-JP" sz="2800" dirty="0"/>
              <a:t>1. </a:t>
            </a:r>
            <a:r>
              <a:rPr lang="ja-JP" altLang="en-US" sz="2800" dirty="0"/>
              <a:t>児童相談所設置の目的</a:t>
            </a:r>
            <a:endParaRPr lang="en-US" altLang="ja-JP" sz="2800" dirty="0"/>
          </a:p>
          <a:p>
            <a:pPr marL="0" indent="0">
              <a:buNone/>
            </a:pPr>
            <a:endParaRPr lang="en-US" altLang="ja-JP" sz="1800" dirty="0">
              <a:latin typeface="+mn-ea"/>
            </a:endParaRPr>
          </a:p>
          <a:p>
            <a:pPr marL="0" indent="0">
              <a:buNone/>
            </a:pPr>
            <a:r>
              <a:rPr lang="ja-JP" altLang="en-US" sz="2800" dirty="0"/>
              <a:t>　　</a:t>
            </a:r>
            <a:r>
              <a:rPr lang="en-US" altLang="ja-JP" sz="2800" dirty="0"/>
              <a:t>2. </a:t>
            </a:r>
            <a:r>
              <a:rPr lang="ja-JP" altLang="en-US" sz="2800" dirty="0"/>
              <a:t>児童相談所の設置主体</a:t>
            </a:r>
            <a:endParaRPr lang="en-US" altLang="ja-JP" sz="2800" dirty="0"/>
          </a:p>
          <a:p>
            <a:pPr marL="0" indent="0">
              <a:buNone/>
            </a:pPr>
            <a:endParaRPr lang="en-US" altLang="ja-JP" sz="1800" dirty="0">
              <a:latin typeface="+mn-ea"/>
            </a:endParaRPr>
          </a:p>
          <a:p>
            <a:pPr marL="0" indent="0">
              <a:buNone/>
            </a:pPr>
            <a:r>
              <a:rPr lang="en-US" altLang="ja-JP" sz="2800" dirty="0"/>
              <a:t>  </a:t>
            </a:r>
            <a:r>
              <a:rPr lang="ja-JP" altLang="en-US" sz="2800" dirty="0"/>
              <a:t>　</a:t>
            </a:r>
            <a:r>
              <a:rPr lang="en-US" altLang="ja-JP" sz="2800" dirty="0"/>
              <a:t> 3.</a:t>
            </a:r>
            <a:r>
              <a:rPr lang="ja-JP" altLang="en-US" sz="2800" dirty="0"/>
              <a:t> 児童相談所の役割</a:t>
            </a:r>
            <a:endParaRPr lang="en-US" altLang="ja-JP" sz="2800" dirty="0"/>
          </a:p>
          <a:p>
            <a:pPr marL="0" indent="0">
              <a:buNone/>
            </a:pPr>
            <a:endParaRPr lang="en-US" altLang="ja-JP" sz="1800" dirty="0">
              <a:latin typeface="+mn-ea"/>
            </a:endParaRPr>
          </a:p>
          <a:p>
            <a:pPr marL="0" indent="0">
              <a:buNone/>
            </a:pPr>
            <a:r>
              <a:rPr lang="en-US" altLang="ja-JP" sz="2800" dirty="0"/>
              <a:t>  </a:t>
            </a:r>
            <a:r>
              <a:rPr lang="ja-JP" altLang="en-US" sz="2800" dirty="0"/>
              <a:t>　</a:t>
            </a:r>
            <a:r>
              <a:rPr lang="en-US" altLang="ja-JP" sz="2800" dirty="0"/>
              <a:t> </a:t>
            </a:r>
            <a:r>
              <a:rPr lang="en-US" altLang="ja-JP" sz="2800" dirty="0">
                <a:solidFill>
                  <a:schemeClr val="bg1">
                    <a:lumMod val="50000"/>
                  </a:schemeClr>
                </a:solidFill>
              </a:rPr>
              <a:t>4.</a:t>
            </a:r>
            <a:r>
              <a:rPr lang="ja-JP" altLang="en-US" sz="2800" dirty="0">
                <a:solidFill>
                  <a:schemeClr val="bg1">
                    <a:lumMod val="50000"/>
                  </a:schemeClr>
                </a:solidFill>
              </a:rPr>
              <a:t> 児童相談所の業務</a:t>
            </a:r>
            <a:endParaRPr lang="en-US" altLang="ja-JP" sz="2800" dirty="0">
              <a:solidFill>
                <a:schemeClr val="bg1">
                  <a:lumMod val="50000"/>
                </a:schemeClr>
              </a:solidFill>
            </a:endParaRPr>
          </a:p>
          <a:p>
            <a:pPr marL="0" indent="0">
              <a:buNone/>
            </a:pPr>
            <a:endParaRPr lang="en-US" altLang="ja-JP" sz="1800" dirty="0">
              <a:solidFill>
                <a:schemeClr val="bg1">
                  <a:lumMod val="50000"/>
                </a:schemeClr>
              </a:solidFill>
              <a:latin typeface="+mn-ea"/>
            </a:endParaRPr>
          </a:p>
          <a:p>
            <a:pPr marL="0" indent="0">
              <a:buNone/>
            </a:pPr>
            <a:r>
              <a:rPr lang="en-US" altLang="ja-JP" sz="2800" dirty="0">
                <a:solidFill>
                  <a:schemeClr val="bg1">
                    <a:lumMod val="50000"/>
                  </a:schemeClr>
                </a:solidFill>
              </a:rPr>
              <a:t>  </a:t>
            </a:r>
            <a:r>
              <a:rPr lang="ja-JP" altLang="en-US" sz="2800" dirty="0">
                <a:solidFill>
                  <a:schemeClr val="bg1">
                    <a:lumMod val="50000"/>
                  </a:schemeClr>
                </a:solidFill>
              </a:rPr>
              <a:t>　</a:t>
            </a:r>
            <a:r>
              <a:rPr lang="en-US" altLang="ja-JP" sz="2800" dirty="0">
                <a:solidFill>
                  <a:schemeClr val="bg1">
                    <a:lumMod val="50000"/>
                  </a:schemeClr>
                </a:solidFill>
              </a:rPr>
              <a:t> 5.</a:t>
            </a:r>
            <a:r>
              <a:rPr lang="ja-JP" altLang="en-US" sz="2800" dirty="0">
                <a:solidFill>
                  <a:schemeClr val="bg1">
                    <a:lumMod val="50000"/>
                  </a:schemeClr>
                </a:solidFill>
              </a:rPr>
              <a:t> 児童相談所の職員 </a:t>
            </a:r>
            <a:endParaRPr lang="en-US" altLang="ja-JP" sz="2800" dirty="0">
              <a:solidFill>
                <a:schemeClr val="bg1">
                  <a:lumMod val="50000"/>
                </a:schemeClr>
              </a:solidFill>
            </a:endParaRPr>
          </a:p>
          <a:p>
            <a:pPr marL="0" indent="0">
              <a:buNone/>
            </a:pPr>
            <a:endParaRPr lang="en-US" altLang="ja-JP" sz="1800" dirty="0">
              <a:solidFill>
                <a:schemeClr val="bg1">
                  <a:lumMod val="50000"/>
                </a:schemeClr>
              </a:solidFill>
            </a:endParaRPr>
          </a:p>
          <a:p>
            <a:pPr marL="0" indent="0">
              <a:buNone/>
            </a:pPr>
            <a:r>
              <a:rPr lang="en-US" altLang="ja-JP" sz="2800" dirty="0">
                <a:solidFill>
                  <a:schemeClr val="bg1">
                    <a:lumMod val="50000"/>
                  </a:schemeClr>
                </a:solidFill>
              </a:rPr>
              <a:t>   </a:t>
            </a:r>
            <a:r>
              <a:rPr lang="ja-JP" altLang="en-US" sz="2800" dirty="0">
                <a:solidFill>
                  <a:schemeClr val="bg1">
                    <a:lumMod val="50000"/>
                  </a:schemeClr>
                </a:solidFill>
              </a:rPr>
              <a:t>　</a:t>
            </a:r>
            <a:r>
              <a:rPr lang="en-US" altLang="ja-JP" sz="2800" dirty="0">
                <a:solidFill>
                  <a:schemeClr val="bg1">
                    <a:lumMod val="50000"/>
                  </a:schemeClr>
                </a:solidFill>
              </a:rPr>
              <a:t>6.</a:t>
            </a:r>
            <a:r>
              <a:rPr lang="ja-JP" altLang="en-US" sz="2800" dirty="0">
                <a:solidFill>
                  <a:schemeClr val="bg1">
                    <a:lumMod val="50000"/>
                  </a:schemeClr>
                </a:solidFill>
              </a:rPr>
              <a:t> 児童相談所への相談の種類</a:t>
            </a:r>
            <a:endParaRPr lang="en-US" altLang="ja-JP" sz="2800" dirty="0">
              <a:solidFill>
                <a:schemeClr val="bg1">
                  <a:lumMod val="50000"/>
                </a:schemeClr>
              </a:solidFill>
            </a:endParaRPr>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146</a:t>
            </a:fld>
            <a:endParaRPr lang="ja-JP" altLang="en-US">
              <a:solidFill>
                <a:prstClr val="black">
                  <a:tint val="75000"/>
                </a:prstClr>
              </a:solidFill>
            </a:endParaRPr>
          </a:p>
        </p:txBody>
      </p:sp>
    </p:spTree>
    <p:extLst>
      <p:ext uri="{BB962C8B-B14F-4D97-AF65-F5344CB8AC3E}">
        <p14:creationId xmlns:p14="http://schemas.microsoft.com/office/powerpoint/2010/main" val="368391629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p:cNvSpPr>
            <a:spLocks noGrp="1"/>
          </p:cNvSpPr>
          <p:nvPr>
            <p:ph idx="1"/>
          </p:nvPr>
        </p:nvSpPr>
        <p:spPr>
          <a:xfrm>
            <a:off x="0" y="836712"/>
            <a:ext cx="9144000" cy="5760640"/>
          </a:xfrm>
        </p:spPr>
        <p:txBody>
          <a:bodyPr>
            <a:normAutofit/>
          </a:bodyPr>
          <a:lstStyle/>
          <a:p>
            <a:pPr marL="0" indent="0">
              <a:buNone/>
            </a:pPr>
            <a:endParaRPr lang="en-US" altLang="ja-JP" sz="1400" dirty="0"/>
          </a:p>
          <a:p>
            <a:pPr marL="0" indent="0">
              <a:buNone/>
            </a:pPr>
            <a:r>
              <a:rPr lang="ja-JP" altLang="en-US" sz="2800" dirty="0"/>
              <a:t>　　</a:t>
            </a:r>
            <a:r>
              <a:rPr lang="en-US" altLang="ja-JP" sz="2800" dirty="0">
                <a:solidFill>
                  <a:schemeClr val="bg1">
                    <a:lumMod val="50000"/>
                  </a:schemeClr>
                </a:solidFill>
              </a:rPr>
              <a:t>1. </a:t>
            </a:r>
            <a:r>
              <a:rPr lang="ja-JP" altLang="en-US" sz="2800" dirty="0">
                <a:solidFill>
                  <a:schemeClr val="bg1">
                    <a:lumMod val="50000"/>
                  </a:schemeClr>
                </a:solidFill>
              </a:rPr>
              <a:t>児童相談所設置の目的</a:t>
            </a:r>
            <a:endParaRPr lang="en-US" altLang="ja-JP" sz="2800" dirty="0">
              <a:solidFill>
                <a:schemeClr val="bg1">
                  <a:lumMod val="50000"/>
                </a:schemeClr>
              </a:solidFill>
            </a:endParaRPr>
          </a:p>
          <a:p>
            <a:pPr marL="0" indent="0">
              <a:buNone/>
            </a:pPr>
            <a:endParaRPr lang="en-US" altLang="ja-JP" sz="1800" dirty="0">
              <a:solidFill>
                <a:schemeClr val="bg1">
                  <a:lumMod val="50000"/>
                </a:schemeClr>
              </a:solidFill>
              <a:latin typeface="+mn-ea"/>
            </a:endParaRPr>
          </a:p>
          <a:p>
            <a:pPr marL="0" indent="0">
              <a:buNone/>
            </a:pPr>
            <a:r>
              <a:rPr lang="ja-JP" altLang="en-US" sz="2800" dirty="0">
                <a:solidFill>
                  <a:schemeClr val="bg1">
                    <a:lumMod val="50000"/>
                  </a:schemeClr>
                </a:solidFill>
              </a:rPr>
              <a:t>　　</a:t>
            </a:r>
            <a:r>
              <a:rPr lang="en-US" altLang="ja-JP" sz="2800" dirty="0">
                <a:solidFill>
                  <a:schemeClr val="bg1">
                    <a:lumMod val="50000"/>
                  </a:schemeClr>
                </a:solidFill>
              </a:rPr>
              <a:t>2. </a:t>
            </a:r>
            <a:r>
              <a:rPr lang="ja-JP" altLang="en-US" sz="2800" dirty="0">
                <a:solidFill>
                  <a:schemeClr val="bg1">
                    <a:lumMod val="50000"/>
                  </a:schemeClr>
                </a:solidFill>
              </a:rPr>
              <a:t>児童相談所の設置主体</a:t>
            </a:r>
            <a:endParaRPr lang="en-US" altLang="ja-JP" sz="2800" dirty="0">
              <a:solidFill>
                <a:schemeClr val="bg1">
                  <a:lumMod val="50000"/>
                </a:schemeClr>
              </a:solidFill>
            </a:endParaRPr>
          </a:p>
          <a:p>
            <a:pPr marL="0" indent="0">
              <a:buNone/>
            </a:pPr>
            <a:endParaRPr lang="en-US" altLang="ja-JP" sz="1800" dirty="0">
              <a:solidFill>
                <a:schemeClr val="bg1">
                  <a:lumMod val="50000"/>
                </a:schemeClr>
              </a:solidFill>
              <a:latin typeface="+mn-ea"/>
            </a:endParaRPr>
          </a:p>
          <a:p>
            <a:pPr marL="0" indent="0">
              <a:buNone/>
            </a:pPr>
            <a:r>
              <a:rPr lang="en-US" altLang="ja-JP" sz="2800" dirty="0">
                <a:solidFill>
                  <a:schemeClr val="bg1">
                    <a:lumMod val="50000"/>
                  </a:schemeClr>
                </a:solidFill>
              </a:rPr>
              <a:t>  </a:t>
            </a:r>
            <a:r>
              <a:rPr lang="ja-JP" altLang="en-US" sz="2800" dirty="0">
                <a:solidFill>
                  <a:schemeClr val="bg1">
                    <a:lumMod val="50000"/>
                  </a:schemeClr>
                </a:solidFill>
              </a:rPr>
              <a:t>　</a:t>
            </a:r>
            <a:r>
              <a:rPr lang="en-US" altLang="ja-JP" sz="2800" dirty="0">
                <a:solidFill>
                  <a:schemeClr val="bg1">
                    <a:lumMod val="50000"/>
                  </a:schemeClr>
                </a:solidFill>
              </a:rPr>
              <a:t> 3.</a:t>
            </a:r>
            <a:r>
              <a:rPr lang="ja-JP" altLang="en-US" sz="2800" dirty="0">
                <a:solidFill>
                  <a:schemeClr val="bg1">
                    <a:lumMod val="50000"/>
                  </a:schemeClr>
                </a:solidFill>
              </a:rPr>
              <a:t> 児童相談所の役割</a:t>
            </a:r>
            <a:endParaRPr lang="en-US" altLang="ja-JP" sz="2800" dirty="0">
              <a:solidFill>
                <a:schemeClr val="bg1">
                  <a:lumMod val="50000"/>
                </a:schemeClr>
              </a:solidFill>
            </a:endParaRPr>
          </a:p>
          <a:p>
            <a:pPr marL="0" indent="0">
              <a:buNone/>
            </a:pPr>
            <a:endParaRPr lang="en-US" altLang="ja-JP" sz="1800" dirty="0">
              <a:latin typeface="+mn-ea"/>
            </a:endParaRPr>
          </a:p>
          <a:p>
            <a:pPr marL="0" indent="0">
              <a:buNone/>
            </a:pPr>
            <a:r>
              <a:rPr lang="en-US" altLang="ja-JP" sz="2800" dirty="0"/>
              <a:t>  </a:t>
            </a:r>
            <a:r>
              <a:rPr lang="ja-JP" altLang="en-US" sz="2800" dirty="0"/>
              <a:t>　</a:t>
            </a:r>
            <a:r>
              <a:rPr lang="en-US" altLang="ja-JP" sz="2800" dirty="0"/>
              <a:t> 4.</a:t>
            </a:r>
            <a:r>
              <a:rPr lang="ja-JP" altLang="en-US" sz="2800" dirty="0"/>
              <a:t> 児童相談所の業務</a:t>
            </a:r>
            <a:endParaRPr lang="en-US" altLang="ja-JP" sz="2800" dirty="0"/>
          </a:p>
          <a:p>
            <a:pPr marL="0" indent="0">
              <a:buNone/>
            </a:pPr>
            <a:endParaRPr lang="en-US" altLang="ja-JP" sz="1800" dirty="0">
              <a:latin typeface="+mn-ea"/>
            </a:endParaRPr>
          </a:p>
          <a:p>
            <a:pPr marL="0" indent="0">
              <a:buNone/>
            </a:pPr>
            <a:r>
              <a:rPr lang="en-US" altLang="ja-JP" sz="2800" dirty="0"/>
              <a:t>  </a:t>
            </a:r>
            <a:r>
              <a:rPr lang="ja-JP" altLang="en-US" sz="2800" dirty="0"/>
              <a:t>　</a:t>
            </a:r>
            <a:r>
              <a:rPr lang="en-US" altLang="ja-JP" sz="2800" dirty="0"/>
              <a:t> 5.</a:t>
            </a:r>
            <a:r>
              <a:rPr lang="ja-JP" altLang="en-US" sz="2800" dirty="0"/>
              <a:t> 児童相談所の職員 </a:t>
            </a:r>
            <a:endParaRPr lang="en-US" altLang="ja-JP" sz="2800" dirty="0"/>
          </a:p>
          <a:p>
            <a:pPr marL="0" indent="0">
              <a:buNone/>
            </a:pPr>
            <a:endParaRPr lang="en-US" altLang="ja-JP" sz="1800" dirty="0"/>
          </a:p>
          <a:p>
            <a:pPr marL="0" indent="0">
              <a:buNone/>
            </a:pPr>
            <a:r>
              <a:rPr lang="en-US" altLang="ja-JP" sz="2800" dirty="0"/>
              <a:t>   </a:t>
            </a:r>
            <a:r>
              <a:rPr lang="ja-JP" altLang="en-US" sz="2800" dirty="0"/>
              <a:t>　</a:t>
            </a:r>
            <a:r>
              <a:rPr lang="en-US" altLang="ja-JP" sz="2800" dirty="0"/>
              <a:t>6.</a:t>
            </a:r>
            <a:r>
              <a:rPr lang="ja-JP" altLang="en-US" sz="2800" dirty="0"/>
              <a:t> 児童相談所への相談の種類</a:t>
            </a:r>
            <a:endParaRPr lang="en-US" altLang="ja-JP" sz="2800" dirty="0"/>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147</a:t>
            </a:fld>
            <a:endParaRPr lang="ja-JP" altLang="en-US">
              <a:solidFill>
                <a:prstClr val="black">
                  <a:tint val="75000"/>
                </a:prstClr>
              </a:solidFill>
            </a:endParaRPr>
          </a:p>
        </p:txBody>
      </p:sp>
    </p:spTree>
    <p:extLst>
      <p:ext uri="{BB962C8B-B14F-4D97-AF65-F5344CB8AC3E}">
        <p14:creationId xmlns:p14="http://schemas.microsoft.com/office/powerpoint/2010/main" val="396992029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562074"/>
          </a:xfrm>
        </p:spPr>
        <p:txBody>
          <a:bodyPr>
            <a:normAutofit/>
          </a:bodyPr>
          <a:lstStyle/>
          <a:p>
            <a:pPr algn="l"/>
            <a:r>
              <a:rPr lang="ja-JP" altLang="en-US" sz="2800" dirty="0"/>
              <a:t>　児童相談の主な流れ</a:t>
            </a:r>
            <a:endParaRPr kumimoji="1" lang="ja-JP" altLang="en-US" sz="2800" dirty="0"/>
          </a:p>
        </p:txBody>
      </p:sp>
      <p:sp>
        <p:nvSpPr>
          <p:cNvPr id="4" name="四角形: 角を丸くする 3"/>
          <p:cNvSpPr/>
          <p:nvPr/>
        </p:nvSpPr>
        <p:spPr>
          <a:xfrm>
            <a:off x="183261" y="1353392"/>
            <a:ext cx="1080120" cy="4968552"/>
          </a:xfrm>
          <a:prstGeom prst="roundRect">
            <a:avLst>
              <a:gd name="adj" fmla="val 994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家  　族</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近隣住民</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医療機関</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市町村</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児童委員</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民生委員</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保育所</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幼稚園</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学 　校</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児童本人</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警 　察</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児家セン</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など</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四角形: 角を丸くする 4"/>
          <p:cNvSpPr/>
          <p:nvPr/>
        </p:nvSpPr>
        <p:spPr>
          <a:xfrm>
            <a:off x="183261" y="1113839"/>
            <a:ext cx="1080120" cy="414267"/>
          </a:xfrm>
          <a:prstGeom prst="roundRect">
            <a:avLst>
              <a:gd name="adj" fmla="val 99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　域</a:t>
            </a:r>
          </a:p>
        </p:txBody>
      </p:sp>
      <p:sp>
        <p:nvSpPr>
          <p:cNvPr id="6" name="矢印: 右 5"/>
          <p:cNvSpPr/>
          <p:nvPr/>
        </p:nvSpPr>
        <p:spPr>
          <a:xfrm>
            <a:off x="1334088" y="2754813"/>
            <a:ext cx="406642" cy="2437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四角形: 角を丸くする 7"/>
          <p:cNvSpPr/>
          <p:nvPr/>
        </p:nvSpPr>
        <p:spPr>
          <a:xfrm>
            <a:off x="1876158" y="1996872"/>
            <a:ext cx="5646846" cy="4347501"/>
          </a:xfrm>
          <a:prstGeom prst="roundRect">
            <a:avLst>
              <a:gd name="adj" fmla="val 5231"/>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 name="四角形: 角を丸くする 6"/>
          <p:cNvSpPr/>
          <p:nvPr/>
        </p:nvSpPr>
        <p:spPr>
          <a:xfrm>
            <a:off x="1876158" y="1889360"/>
            <a:ext cx="5646845" cy="399486"/>
          </a:xfrm>
          <a:prstGeom prst="roundRect">
            <a:avLst>
              <a:gd name="adj" fmla="val 4004"/>
            </a:avLst>
          </a:prstGeom>
          <a:solidFill>
            <a:schemeClr val="accent6"/>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児　童　相　談　所</a:t>
            </a:r>
          </a:p>
        </p:txBody>
      </p:sp>
      <p:sp>
        <p:nvSpPr>
          <p:cNvPr id="9" name="四角形: 角を丸くする 8"/>
          <p:cNvSpPr/>
          <p:nvPr/>
        </p:nvSpPr>
        <p:spPr>
          <a:xfrm>
            <a:off x="2849431" y="2372754"/>
            <a:ext cx="979633" cy="2700000"/>
          </a:xfrm>
          <a:prstGeom prst="roundRect">
            <a:avLst>
              <a:gd name="adj" fmla="val 994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調　査</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 name="四角形: 角を丸くする 10"/>
          <p:cNvSpPr/>
          <p:nvPr/>
        </p:nvSpPr>
        <p:spPr>
          <a:xfrm>
            <a:off x="2018494" y="3024381"/>
            <a:ext cx="442348" cy="2781901"/>
          </a:xfrm>
          <a:prstGeom prst="roundRect">
            <a:avLst>
              <a:gd name="adj" fmla="val 994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相 談 受 付　→　受 理 会 議</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四角形: 角を丸くする 11"/>
          <p:cNvSpPr/>
          <p:nvPr/>
        </p:nvSpPr>
        <p:spPr>
          <a:xfrm>
            <a:off x="1336731" y="3064489"/>
            <a:ext cx="423254" cy="2643769"/>
          </a:xfrm>
          <a:prstGeom prst="roundRect">
            <a:avLst>
              <a:gd name="adj" fmla="val 9948"/>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相 談 ・ 通  告 ・ 送 致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3" name="矢印: 右 12"/>
          <p:cNvSpPr>
            <a:spLocks noChangeAspect="1"/>
          </p:cNvSpPr>
          <p:nvPr/>
        </p:nvSpPr>
        <p:spPr>
          <a:xfrm>
            <a:off x="2573672" y="3396225"/>
            <a:ext cx="180000" cy="223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四角形: 角を丸くする 13"/>
          <p:cNvSpPr/>
          <p:nvPr/>
        </p:nvSpPr>
        <p:spPr>
          <a:xfrm>
            <a:off x="2791500" y="2594242"/>
            <a:ext cx="918539" cy="2458408"/>
          </a:xfrm>
          <a:prstGeom prst="roundRect">
            <a:avLst>
              <a:gd name="adj" fmla="val 9948"/>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照 会 ・ 健康診断　など</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面 接 ・ 委 嘱・ 心理検査</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電 話 ・ 立 入 調 査</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四角形: 角を丸くする 14"/>
          <p:cNvSpPr/>
          <p:nvPr/>
        </p:nvSpPr>
        <p:spPr>
          <a:xfrm>
            <a:off x="2805056" y="5160672"/>
            <a:ext cx="1085125" cy="1080000"/>
          </a:xfrm>
          <a:prstGeom prst="roundRect">
            <a:avLst>
              <a:gd name="adj" fmla="val 994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一時保護</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・保護</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・観察</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・指導</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 name="矢印: 右 15"/>
          <p:cNvSpPr>
            <a:spLocks noChangeAspect="1"/>
          </p:cNvSpPr>
          <p:nvPr/>
        </p:nvSpPr>
        <p:spPr>
          <a:xfrm>
            <a:off x="2563880" y="5326346"/>
            <a:ext cx="180000" cy="223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四角形: 角を丸くする 16"/>
          <p:cNvSpPr/>
          <p:nvPr/>
        </p:nvSpPr>
        <p:spPr>
          <a:xfrm>
            <a:off x="4248456" y="2853752"/>
            <a:ext cx="1224000" cy="340593"/>
          </a:xfrm>
          <a:prstGeom prst="roundRect">
            <a:avLst>
              <a:gd name="adj" fmla="val 994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社 会 診 断</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四角形: 角を丸くする 17"/>
          <p:cNvSpPr/>
          <p:nvPr/>
        </p:nvSpPr>
        <p:spPr>
          <a:xfrm>
            <a:off x="4248456" y="3620063"/>
            <a:ext cx="1224000" cy="340593"/>
          </a:xfrm>
          <a:prstGeom prst="roundRect">
            <a:avLst>
              <a:gd name="adj" fmla="val 994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心 理 診 断</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四角形: 角を丸くする 18"/>
          <p:cNvSpPr/>
          <p:nvPr/>
        </p:nvSpPr>
        <p:spPr>
          <a:xfrm>
            <a:off x="4217497" y="4386374"/>
            <a:ext cx="1224000" cy="340593"/>
          </a:xfrm>
          <a:prstGeom prst="roundRect">
            <a:avLst>
              <a:gd name="adj" fmla="val 994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医 学 診 断</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0" name="四角形: 角を丸くする 19"/>
          <p:cNvSpPr/>
          <p:nvPr/>
        </p:nvSpPr>
        <p:spPr>
          <a:xfrm>
            <a:off x="4226189" y="5143303"/>
            <a:ext cx="1224000" cy="340593"/>
          </a:xfrm>
          <a:prstGeom prst="roundRect">
            <a:avLst>
              <a:gd name="adj" fmla="val 994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行 動 診 断</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 name="矢印: 右 20"/>
          <p:cNvSpPr>
            <a:spLocks noChangeAspect="1"/>
          </p:cNvSpPr>
          <p:nvPr/>
        </p:nvSpPr>
        <p:spPr>
          <a:xfrm>
            <a:off x="3963531" y="5199321"/>
            <a:ext cx="180000" cy="223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 name="矢印: 右 21"/>
          <p:cNvSpPr>
            <a:spLocks noChangeAspect="1"/>
          </p:cNvSpPr>
          <p:nvPr/>
        </p:nvSpPr>
        <p:spPr>
          <a:xfrm>
            <a:off x="3948849" y="2899842"/>
            <a:ext cx="180000" cy="223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矢印: 右 22"/>
          <p:cNvSpPr>
            <a:spLocks noChangeAspect="1"/>
          </p:cNvSpPr>
          <p:nvPr/>
        </p:nvSpPr>
        <p:spPr>
          <a:xfrm>
            <a:off x="3949608" y="3656081"/>
            <a:ext cx="180000" cy="223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4" name="矢印: 右 23"/>
          <p:cNvSpPr>
            <a:spLocks noChangeAspect="1"/>
          </p:cNvSpPr>
          <p:nvPr/>
        </p:nvSpPr>
        <p:spPr>
          <a:xfrm>
            <a:off x="3940547" y="4427577"/>
            <a:ext cx="180000" cy="223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5" name="矢印: 右 24"/>
          <p:cNvSpPr>
            <a:spLocks noChangeAspect="1"/>
          </p:cNvSpPr>
          <p:nvPr/>
        </p:nvSpPr>
        <p:spPr>
          <a:xfrm>
            <a:off x="5602928" y="2913071"/>
            <a:ext cx="180000" cy="223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矢印: 右 25"/>
          <p:cNvSpPr>
            <a:spLocks noChangeAspect="1"/>
          </p:cNvSpPr>
          <p:nvPr/>
        </p:nvSpPr>
        <p:spPr>
          <a:xfrm>
            <a:off x="5572278" y="4470472"/>
            <a:ext cx="180000" cy="223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7" name="矢印: 右 26"/>
          <p:cNvSpPr>
            <a:spLocks noChangeAspect="1"/>
          </p:cNvSpPr>
          <p:nvPr/>
        </p:nvSpPr>
        <p:spPr>
          <a:xfrm>
            <a:off x="5531449" y="5207406"/>
            <a:ext cx="180000" cy="223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 name="矢印: 右 27"/>
          <p:cNvSpPr>
            <a:spLocks noChangeAspect="1"/>
          </p:cNvSpPr>
          <p:nvPr/>
        </p:nvSpPr>
        <p:spPr>
          <a:xfrm>
            <a:off x="5600116" y="3657111"/>
            <a:ext cx="180000" cy="223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四角形: 角を丸くする 28"/>
          <p:cNvSpPr/>
          <p:nvPr/>
        </p:nvSpPr>
        <p:spPr>
          <a:xfrm>
            <a:off x="5914279" y="2837600"/>
            <a:ext cx="463673" cy="2625169"/>
          </a:xfrm>
          <a:prstGeom prst="roundRect">
            <a:avLst>
              <a:gd name="adj" fmla="val 994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判 定 会 議 （ 総 合 診 断 ）</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0" name="四角形: 角を丸くする 29"/>
          <p:cNvSpPr/>
          <p:nvPr/>
        </p:nvSpPr>
        <p:spPr>
          <a:xfrm>
            <a:off x="1897707" y="2430662"/>
            <a:ext cx="832553" cy="340593"/>
          </a:xfrm>
          <a:prstGeom prst="roundRect">
            <a:avLst>
              <a:gd name="adj" fmla="val 9948"/>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受　理</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31" name="四角形: 角を丸くする 30"/>
          <p:cNvSpPr/>
          <p:nvPr/>
        </p:nvSpPr>
        <p:spPr>
          <a:xfrm>
            <a:off x="3973065" y="2430662"/>
            <a:ext cx="1941213" cy="340593"/>
          </a:xfrm>
          <a:prstGeom prst="roundRect">
            <a:avLst>
              <a:gd name="adj" fmla="val 9948"/>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ア　セ　ス　メ　ン　ト</a:t>
            </a:r>
            <a:endParaRPr kumimoji="1" lang="en-US" altLang="ja-JP" sz="16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33" name="矢印: 右 32"/>
          <p:cNvSpPr/>
          <p:nvPr/>
        </p:nvSpPr>
        <p:spPr>
          <a:xfrm>
            <a:off x="6524625" y="3977845"/>
            <a:ext cx="288000" cy="2437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4" name="四角形: 角を丸くする 33"/>
          <p:cNvSpPr/>
          <p:nvPr/>
        </p:nvSpPr>
        <p:spPr>
          <a:xfrm>
            <a:off x="6912729" y="3002295"/>
            <a:ext cx="440462" cy="2194834"/>
          </a:xfrm>
          <a:prstGeom prst="roundRect">
            <a:avLst>
              <a:gd name="adj" fmla="val 9948"/>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援 助 方 針 決 定</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5" name="矢印: 右 34"/>
          <p:cNvSpPr/>
          <p:nvPr/>
        </p:nvSpPr>
        <p:spPr>
          <a:xfrm>
            <a:off x="7632093" y="3175631"/>
            <a:ext cx="288000" cy="2437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6" name="矢印: 右 35"/>
          <p:cNvSpPr/>
          <p:nvPr/>
        </p:nvSpPr>
        <p:spPr>
          <a:xfrm>
            <a:off x="7632093" y="4747699"/>
            <a:ext cx="288000" cy="2437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吹き出し: 線 36"/>
          <p:cNvSpPr/>
          <p:nvPr/>
        </p:nvSpPr>
        <p:spPr>
          <a:xfrm>
            <a:off x="4036855" y="5700301"/>
            <a:ext cx="2047313" cy="540371"/>
          </a:xfrm>
          <a:prstGeom prst="borderCallout1">
            <a:avLst>
              <a:gd name="adj1" fmla="val 43153"/>
              <a:gd name="adj2" fmla="val -424"/>
              <a:gd name="adj3" fmla="val -5991"/>
              <a:gd name="adj4" fmla="val -902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乳児院へ一時保護</a:t>
            </a:r>
            <a:endParaRPr kumimoji="1" lang="en-US" altLang="ja-JP" sz="18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（アセスメント）</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9" name="四角形: 角を丸くする 38"/>
          <p:cNvSpPr/>
          <p:nvPr/>
        </p:nvSpPr>
        <p:spPr>
          <a:xfrm>
            <a:off x="8029181" y="4685674"/>
            <a:ext cx="855025" cy="1800000"/>
          </a:xfrm>
          <a:prstGeom prst="roundRect">
            <a:avLst>
              <a:gd name="adj" fmla="val 994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家庭訪問</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来所相談・ 検査</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助言・ 指導・ 判定</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0" name="四角形: 角を丸くする 39"/>
          <p:cNvSpPr/>
          <p:nvPr/>
        </p:nvSpPr>
        <p:spPr>
          <a:xfrm>
            <a:off x="8029180" y="1269160"/>
            <a:ext cx="855025" cy="2880000"/>
          </a:xfrm>
          <a:prstGeom prst="roundRect">
            <a:avLst>
              <a:gd name="adj" fmla="val 9948"/>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観察 ・ 健康診断</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聞き取り（　家族・ 関係機関）</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入所 ・ アセスメント</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8" name="四角形: 角を丸くする 37"/>
          <p:cNvSpPr/>
          <p:nvPr/>
        </p:nvSpPr>
        <p:spPr>
          <a:xfrm>
            <a:off x="8029180" y="1003965"/>
            <a:ext cx="855026" cy="349427"/>
          </a:xfrm>
          <a:prstGeom prst="roundRect">
            <a:avLst>
              <a:gd name="adj" fmla="val 9948"/>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乳児院</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1" name="四角形: 角を丸くする 40"/>
          <p:cNvSpPr/>
          <p:nvPr/>
        </p:nvSpPr>
        <p:spPr>
          <a:xfrm>
            <a:off x="8029180" y="4332255"/>
            <a:ext cx="855026" cy="364589"/>
          </a:xfrm>
          <a:prstGeom prst="roundRect">
            <a:avLst>
              <a:gd name="adj" fmla="val 994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在宅</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2" name="四角形: 角を丸くする 41"/>
          <p:cNvSpPr/>
          <p:nvPr/>
        </p:nvSpPr>
        <p:spPr>
          <a:xfrm>
            <a:off x="1876159" y="965300"/>
            <a:ext cx="2096906" cy="325046"/>
          </a:xfrm>
          <a:prstGeom prst="roundRect">
            <a:avLst>
              <a:gd name="adj" fmla="val 9948"/>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裁　判　所</a:t>
            </a:r>
          </a:p>
        </p:txBody>
      </p:sp>
      <p:sp>
        <p:nvSpPr>
          <p:cNvPr id="43" name="四角形: 角を丸くする 42"/>
          <p:cNvSpPr/>
          <p:nvPr/>
        </p:nvSpPr>
        <p:spPr>
          <a:xfrm>
            <a:off x="4401736" y="956324"/>
            <a:ext cx="2096906" cy="343514"/>
          </a:xfrm>
          <a:prstGeom prst="roundRect">
            <a:avLst>
              <a:gd name="adj" fmla="val 9948"/>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児童福祉審議会</a:t>
            </a:r>
          </a:p>
        </p:txBody>
      </p:sp>
      <p:cxnSp>
        <p:nvCxnSpPr>
          <p:cNvPr id="45" name="直線矢印コネクタ 44"/>
          <p:cNvCxnSpPr>
            <a:cxnSpLocks/>
          </p:cNvCxnSpPr>
          <p:nvPr/>
        </p:nvCxnSpPr>
        <p:spPr>
          <a:xfrm flipV="1">
            <a:off x="2123728" y="1388019"/>
            <a:ext cx="1" cy="42070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cxnSpLocks/>
          </p:cNvCxnSpPr>
          <p:nvPr/>
        </p:nvCxnSpPr>
        <p:spPr>
          <a:xfrm>
            <a:off x="3710039" y="1388019"/>
            <a:ext cx="0" cy="40027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cxnSpLocks/>
          </p:cNvCxnSpPr>
          <p:nvPr/>
        </p:nvCxnSpPr>
        <p:spPr>
          <a:xfrm flipV="1">
            <a:off x="4638282" y="1388019"/>
            <a:ext cx="1" cy="42070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a:cxnSpLocks/>
          </p:cNvCxnSpPr>
          <p:nvPr/>
        </p:nvCxnSpPr>
        <p:spPr>
          <a:xfrm>
            <a:off x="6300192" y="1377804"/>
            <a:ext cx="0" cy="42070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四角形: 角を丸くする 54"/>
          <p:cNvSpPr/>
          <p:nvPr/>
        </p:nvSpPr>
        <p:spPr>
          <a:xfrm>
            <a:off x="2165355" y="1377329"/>
            <a:ext cx="1477221" cy="437029"/>
          </a:xfrm>
          <a:prstGeom prst="roundRect">
            <a:avLst>
              <a:gd name="adj" fmla="val 9948"/>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虐待ケース</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56" name="四角形: 角を丸くする 55"/>
          <p:cNvSpPr/>
          <p:nvPr/>
        </p:nvSpPr>
        <p:spPr>
          <a:xfrm>
            <a:off x="1533457" y="1543998"/>
            <a:ext cx="643959" cy="355577"/>
          </a:xfrm>
          <a:prstGeom prst="roundRect">
            <a:avLst>
              <a:gd name="adj" fmla="val 9948"/>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請求</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7" name="四角形: 角を丸くする 56"/>
          <p:cNvSpPr/>
          <p:nvPr/>
        </p:nvSpPr>
        <p:spPr>
          <a:xfrm>
            <a:off x="3692711" y="1269159"/>
            <a:ext cx="643959" cy="355577"/>
          </a:xfrm>
          <a:prstGeom prst="roundRect">
            <a:avLst>
              <a:gd name="adj" fmla="val 9948"/>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許可</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9" name="四角形: 角を丸くする 58"/>
          <p:cNvSpPr/>
          <p:nvPr/>
        </p:nvSpPr>
        <p:spPr>
          <a:xfrm>
            <a:off x="4730627" y="1368423"/>
            <a:ext cx="1477221" cy="437029"/>
          </a:xfrm>
          <a:prstGeom prst="roundRect">
            <a:avLst>
              <a:gd name="adj" fmla="val 9948"/>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諮問</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答申</a:t>
            </a:r>
            <a:endPar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148</a:t>
            </a:fld>
            <a:endParaRPr lang="ja-JP" altLang="en-US">
              <a:solidFill>
                <a:prstClr val="black">
                  <a:tint val="75000"/>
                </a:prstClr>
              </a:solidFill>
            </a:endParaRPr>
          </a:p>
        </p:txBody>
      </p:sp>
    </p:spTree>
    <p:extLst>
      <p:ext uri="{BB962C8B-B14F-4D97-AF65-F5344CB8AC3E}">
        <p14:creationId xmlns:p14="http://schemas.microsoft.com/office/powerpoint/2010/main" val="197968157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矢印: 上下 98"/>
          <p:cNvSpPr/>
          <p:nvPr/>
        </p:nvSpPr>
        <p:spPr>
          <a:xfrm rot="20939021">
            <a:off x="5497978" y="2909707"/>
            <a:ext cx="275243" cy="2340000"/>
          </a:xfrm>
          <a:prstGeom prst="upDownArrow">
            <a:avLst>
              <a:gd name="adj1" fmla="val 50000"/>
              <a:gd name="adj2" fmla="val 82883"/>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コンテンツ プレースホルダー 2"/>
          <p:cNvSpPr>
            <a:spLocks noGrp="1"/>
          </p:cNvSpPr>
          <p:nvPr>
            <p:ph idx="1"/>
          </p:nvPr>
        </p:nvSpPr>
        <p:spPr>
          <a:xfrm>
            <a:off x="0" y="476672"/>
            <a:ext cx="9144000" cy="504056"/>
          </a:xfrm>
        </p:spPr>
        <p:txBody>
          <a:bodyPr anchor="t" anchorCtr="0">
            <a:normAutofit lnSpcReduction="10000"/>
          </a:bodyPr>
          <a:lstStyle/>
          <a:p>
            <a:pPr marL="0" indent="0">
              <a:buNone/>
            </a:pPr>
            <a:r>
              <a:rPr lang="ja-JP" altLang="en-US" sz="2800" dirty="0">
                <a:solidFill>
                  <a:srgbClr val="FF0000"/>
                </a:solidFill>
              </a:rPr>
              <a:t>　</a:t>
            </a:r>
            <a:r>
              <a:rPr lang="ja-JP" altLang="en-US" sz="2000" dirty="0"/>
              <a:t>〇児童相談所と乳児院との協働（入所前から退所後までのイメージ）</a:t>
            </a:r>
            <a:endParaRPr lang="en-US" altLang="ja-JP" sz="2000" dirty="0"/>
          </a:p>
        </p:txBody>
      </p:sp>
      <p:sp>
        <p:nvSpPr>
          <p:cNvPr id="2" name="四角形: 角を丸くする 1"/>
          <p:cNvSpPr/>
          <p:nvPr/>
        </p:nvSpPr>
        <p:spPr>
          <a:xfrm>
            <a:off x="179512" y="980727"/>
            <a:ext cx="8784976" cy="1367986"/>
          </a:xfrm>
          <a:prstGeom prst="roundRect">
            <a:avLst>
              <a:gd name="adj" fmla="val 10806"/>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など</a:t>
            </a:r>
          </a:p>
        </p:txBody>
      </p:sp>
      <p:sp>
        <p:nvSpPr>
          <p:cNvPr id="3" name="楕円 2"/>
          <p:cNvSpPr/>
          <p:nvPr/>
        </p:nvSpPr>
        <p:spPr>
          <a:xfrm>
            <a:off x="325331" y="1089546"/>
            <a:ext cx="1260000" cy="360000"/>
          </a:xfrm>
          <a:prstGeom prst="ellipse">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区 市 町</a:t>
            </a:r>
          </a:p>
        </p:txBody>
      </p:sp>
      <p:sp>
        <p:nvSpPr>
          <p:cNvPr id="5" name="楕円 4"/>
          <p:cNvSpPr/>
          <p:nvPr/>
        </p:nvSpPr>
        <p:spPr>
          <a:xfrm>
            <a:off x="7524670" y="1109351"/>
            <a:ext cx="1260000" cy="360000"/>
          </a:xfrm>
          <a:prstGeom prst="ellipse">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保 育 所</a:t>
            </a:r>
          </a:p>
        </p:txBody>
      </p:sp>
      <p:sp>
        <p:nvSpPr>
          <p:cNvPr id="6" name="楕円 5"/>
          <p:cNvSpPr/>
          <p:nvPr/>
        </p:nvSpPr>
        <p:spPr>
          <a:xfrm>
            <a:off x="1864388" y="1109351"/>
            <a:ext cx="1476000" cy="360000"/>
          </a:xfrm>
          <a:prstGeom prst="ellipse">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医療機関</a:t>
            </a:r>
          </a:p>
        </p:txBody>
      </p:sp>
      <p:sp>
        <p:nvSpPr>
          <p:cNvPr id="7" name="楕円 6"/>
          <p:cNvSpPr/>
          <p:nvPr/>
        </p:nvSpPr>
        <p:spPr>
          <a:xfrm>
            <a:off x="5853543" y="1089546"/>
            <a:ext cx="1476000" cy="360000"/>
          </a:xfrm>
          <a:prstGeom prst="ellipse">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地域住民</a:t>
            </a:r>
          </a:p>
        </p:txBody>
      </p:sp>
      <p:sp>
        <p:nvSpPr>
          <p:cNvPr id="11" name="楕円 10"/>
          <p:cNvSpPr/>
          <p:nvPr/>
        </p:nvSpPr>
        <p:spPr>
          <a:xfrm>
            <a:off x="3600000" y="1109351"/>
            <a:ext cx="1944000" cy="360000"/>
          </a:xfrm>
          <a:prstGeom prst="ellipse">
            <a:avLst/>
          </a:prstGeom>
          <a:no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保護者・家族</a:t>
            </a:r>
          </a:p>
        </p:txBody>
      </p:sp>
      <p:sp>
        <p:nvSpPr>
          <p:cNvPr id="12" name="四角形: 角を丸くする 11"/>
          <p:cNvSpPr/>
          <p:nvPr/>
        </p:nvSpPr>
        <p:spPr>
          <a:xfrm>
            <a:off x="3197164" y="2490545"/>
            <a:ext cx="2772000" cy="390746"/>
          </a:xfrm>
          <a:prstGeom prst="roundRect">
            <a:avLst>
              <a:gd name="adj" fmla="val 10806"/>
            </a:avLst>
          </a:prstGeom>
          <a:solidFill>
            <a:srgbClr val="FFCC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児　童　相　談　所</a:t>
            </a:r>
          </a:p>
        </p:txBody>
      </p:sp>
      <p:cxnSp>
        <p:nvCxnSpPr>
          <p:cNvPr id="14" name="直線矢印コネクタ 13"/>
          <p:cNvCxnSpPr>
            <a:cxnSpLocks/>
            <a:stCxn id="3" idx="5"/>
          </p:cNvCxnSpPr>
          <p:nvPr/>
        </p:nvCxnSpPr>
        <p:spPr>
          <a:xfrm>
            <a:off x="1400808" y="1396825"/>
            <a:ext cx="1799775" cy="1129759"/>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cxnSpLocks/>
            <a:stCxn id="10" idx="5"/>
            <a:endCxn id="12" idx="1"/>
          </p:cNvCxnSpPr>
          <p:nvPr/>
        </p:nvCxnSpPr>
        <p:spPr>
          <a:xfrm>
            <a:off x="1372904" y="1932516"/>
            <a:ext cx="1824260" cy="753402"/>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楕円 9"/>
          <p:cNvSpPr/>
          <p:nvPr/>
        </p:nvSpPr>
        <p:spPr>
          <a:xfrm>
            <a:off x="297427" y="1625237"/>
            <a:ext cx="1260000" cy="360000"/>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保 健 師</a:t>
            </a:r>
          </a:p>
        </p:txBody>
      </p:sp>
      <p:cxnSp>
        <p:nvCxnSpPr>
          <p:cNvPr id="18" name="直線矢印コネクタ 17"/>
          <p:cNvCxnSpPr>
            <a:cxnSpLocks/>
            <a:stCxn id="6" idx="5"/>
          </p:cNvCxnSpPr>
          <p:nvPr/>
        </p:nvCxnSpPr>
        <p:spPr>
          <a:xfrm>
            <a:off x="3124233" y="1416630"/>
            <a:ext cx="830451" cy="104907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cxnSpLocks/>
            <a:stCxn id="5" idx="3"/>
          </p:cNvCxnSpPr>
          <p:nvPr/>
        </p:nvCxnSpPr>
        <p:spPr>
          <a:xfrm flipH="1">
            <a:off x="5835486" y="1416630"/>
            <a:ext cx="1873707" cy="1066906"/>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楕円 7"/>
          <p:cNvSpPr/>
          <p:nvPr/>
        </p:nvSpPr>
        <p:spPr>
          <a:xfrm>
            <a:off x="7718840" y="1572516"/>
            <a:ext cx="1080000" cy="360000"/>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警　察</a:t>
            </a:r>
          </a:p>
        </p:txBody>
      </p:sp>
      <p:cxnSp>
        <p:nvCxnSpPr>
          <p:cNvPr id="22" name="直線矢印コネクタ 21"/>
          <p:cNvCxnSpPr>
            <a:cxnSpLocks/>
            <a:stCxn id="8" idx="3"/>
            <a:endCxn id="12" idx="3"/>
          </p:cNvCxnSpPr>
          <p:nvPr/>
        </p:nvCxnSpPr>
        <p:spPr>
          <a:xfrm flipH="1">
            <a:off x="5969164" y="1879795"/>
            <a:ext cx="1907838" cy="806123"/>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cxnSpLocks/>
            <a:stCxn id="7" idx="3"/>
          </p:cNvCxnSpPr>
          <p:nvPr/>
        </p:nvCxnSpPr>
        <p:spPr>
          <a:xfrm flipH="1">
            <a:off x="5189878" y="1396825"/>
            <a:ext cx="879820" cy="1080511"/>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cxnSpLocks/>
          </p:cNvCxnSpPr>
          <p:nvPr/>
        </p:nvCxnSpPr>
        <p:spPr>
          <a:xfrm>
            <a:off x="3032606" y="1985237"/>
            <a:ext cx="463072" cy="485682"/>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矢印: 下 50"/>
          <p:cNvSpPr/>
          <p:nvPr/>
        </p:nvSpPr>
        <p:spPr>
          <a:xfrm>
            <a:off x="3386299" y="2942632"/>
            <a:ext cx="2393608" cy="632189"/>
          </a:xfrm>
          <a:prstGeom prst="downArrow">
            <a:avLst>
              <a:gd name="adj1" fmla="val 50000"/>
              <a:gd name="adj2" fmla="val 61954"/>
            </a:avLst>
          </a:prstGeom>
          <a:solidFill>
            <a:schemeClr val="tx2">
              <a:lumMod val="40000"/>
              <a:lumOff val="60000"/>
            </a:schemeClr>
          </a:solidFill>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措　置</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（一時保護）</a:t>
            </a:r>
          </a:p>
        </p:txBody>
      </p:sp>
      <p:sp>
        <p:nvSpPr>
          <p:cNvPr id="65" name="四角形: 角を丸くする 64"/>
          <p:cNvSpPr/>
          <p:nvPr/>
        </p:nvSpPr>
        <p:spPr>
          <a:xfrm>
            <a:off x="2692208" y="3617416"/>
            <a:ext cx="3781915" cy="960817"/>
          </a:xfrm>
          <a:prstGeom prst="roundRect">
            <a:avLst>
              <a:gd name="adj" fmla="val 10806"/>
            </a:avLst>
          </a:prstGeom>
          <a:solidFill>
            <a:srgbClr val="CCFF99"/>
          </a:solidFill>
          <a:ln w="15875">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乳　　児　　院</a:t>
            </a:r>
          </a:p>
        </p:txBody>
      </p:sp>
      <p:sp>
        <p:nvSpPr>
          <p:cNvPr id="66" name="四角形: 角を丸くする 65"/>
          <p:cNvSpPr/>
          <p:nvPr/>
        </p:nvSpPr>
        <p:spPr>
          <a:xfrm>
            <a:off x="179512" y="5114636"/>
            <a:ext cx="8784976" cy="1421674"/>
          </a:xfrm>
          <a:prstGeom prst="roundRect">
            <a:avLst>
              <a:gd name="adj" fmla="val 10806"/>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など</a:t>
            </a:r>
            <a:r>
              <a:rPr kumimoji="1" lang="ja-JP" altLang="en-US" sz="1800" b="0"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50" charset="-128"/>
                <a:cs typeface="+mn-cs"/>
              </a:rPr>
              <a:t>など</a:t>
            </a:r>
          </a:p>
        </p:txBody>
      </p:sp>
      <p:sp>
        <p:nvSpPr>
          <p:cNvPr id="67" name="楕円 66"/>
          <p:cNvSpPr/>
          <p:nvPr/>
        </p:nvSpPr>
        <p:spPr>
          <a:xfrm>
            <a:off x="325331" y="6032253"/>
            <a:ext cx="1260000" cy="36000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50" charset="-128"/>
                <a:cs typeface="+mn-cs"/>
              </a:rPr>
              <a:t>区 市 町</a:t>
            </a:r>
          </a:p>
        </p:txBody>
      </p:sp>
      <p:sp>
        <p:nvSpPr>
          <p:cNvPr id="68" name="楕円 67"/>
          <p:cNvSpPr/>
          <p:nvPr/>
        </p:nvSpPr>
        <p:spPr>
          <a:xfrm>
            <a:off x="1746886" y="6032253"/>
            <a:ext cx="1476000" cy="36000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50" charset="-128"/>
                <a:cs typeface="+mn-cs"/>
              </a:rPr>
              <a:t>医療機関</a:t>
            </a:r>
          </a:p>
        </p:txBody>
      </p:sp>
      <p:sp>
        <p:nvSpPr>
          <p:cNvPr id="69" name="楕円 68"/>
          <p:cNvSpPr/>
          <p:nvPr/>
        </p:nvSpPr>
        <p:spPr>
          <a:xfrm>
            <a:off x="3356837" y="6023347"/>
            <a:ext cx="1872000" cy="36000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50" charset="-128"/>
                <a:cs typeface="+mn-cs"/>
              </a:rPr>
              <a:t>保護者・家族</a:t>
            </a:r>
          </a:p>
        </p:txBody>
      </p:sp>
      <p:sp>
        <p:nvSpPr>
          <p:cNvPr id="70" name="楕円 69"/>
          <p:cNvSpPr/>
          <p:nvPr/>
        </p:nvSpPr>
        <p:spPr>
          <a:xfrm>
            <a:off x="7547603" y="6055448"/>
            <a:ext cx="1260000" cy="36000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50" charset="-128"/>
                <a:cs typeface="+mn-cs"/>
              </a:rPr>
              <a:t>保 育 所</a:t>
            </a:r>
          </a:p>
        </p:txBody>
      </p:sp>
      <p:sp>
        <p:nvSpPr>
          <p:cNvPr id="13" name="楕円 12"/>
          <p:cNvSpPr/>
          <p:nvPr/>
        </p:nvSpPr>
        <p:spPr>
          <a:xfrm>
            <a:off x="1675342" y="1617302"/>
            <a:ext cx="2160000" cy="360000"/>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民生・児童委員</a:t>
            </a:r>
          </a:p>
        </p:txBody>
      </p:sp>
      <p:cxnSp>
        <p:nvCxnSpPr>
          <p:cNvPr id="92" name="直線矢印コネクタ 91"/>
          <p:cNvCxnSpPr>
            <a:cxnSpLocks/>
            <a:stCxn id="11" idx="4"/>
          </p:cNvCxnSpPr>
          <p:nvPr/>
        </p:nvCxnSpPr>
        <p:spPr>
          <a:xfrm flipH="1">
            <a:off x="4317249" y="1469351"/>
            <a:ext cx="254751" cy="1016778"/>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a:cxnSpLocks/>
            <a:endCxn id="12" idx="0"/>
          </p:cNvCxnSpPr>
          <p:nvPr/>
        </p:nvCxnSpPr>
        <p:spPr>
          <a:xfrm flipH="1">
            <a:off x="4583164" y="1941165"/>
            <a:ext cx="324083" cy="54938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2" name="楕円 101"/>
          <p:cNvSpPr/>
          <p:nvPr/>
        </p:nvSpPr>
        <p:spPr>
          <a:xfrm>
            <a:off x="5362789" y="6032253"/>
            <a:ext cx="2027930" cy="360000"/>
          </a:xfrm>
          <a:prstGeom prst="ellipse">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50" charset="-128"/>
                <a:cs typeface="+mn-cs"/>
              </a:rPr>
              <a:t>児童養護施設</a:t>
            </a:r>
          </a:p>
        </p:txBody>
      </p:sp>
      <p:cxnSp>
        <p:nvCxnSpPr>
          <p:cNvPr id="105" name="直線矢印コネクタ 104"/>
          <p:cNvCxnSpPr>
            <a:cxnSpLocks/>
            <a:endCxn id="65" idx="1"/>
          </p:cNvCxnSpPr>
          <p:nvPr/>
        </p:nvCxnSpPr>
        <p:spPr>
          <a:xfrm flipV="1">
            <a:off x="1265092" y="4097825"/>
            <a:ext cx="1427116" cy="1430372"/>
          </a:xfrm>
          <a:prstGeom prst="straightConnector1">
            <a:avLst/>
          </a:prstGeom>
          <a:ln w="2540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a:cxnSpLocks/>
            <a:stCxn id="67" idx="7"/>
          </p:cNvCxnSpPr>
          <p:nvPr/>
        </p:nvCxnSpPr>
        <p:spPr>
          <a:xfrm flipV="1">
            <a:off x="1400808" y="4532199"/>
            <a:ext cx="1275250" cy="1552775"/>
          </a:xfrm>
          <a:prstGeom prst="straightConnector1">
            <a:avLst/>
          </a:prstGeom>
          <a:ln w="2540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楕円 70"/>
          <p:cNvSpPr/>
          <p:nvPr/>
        </p:nvSpPr>
        <p:spPr>
          <a:xfrm>
            <a:off x="301017" y="5514527"/>
            <a:ext cx="1332000" cy="36000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50" charset="-128"/>
                <a:cs typeface="+mn-cs"/>
              </a:rPr>
              <a:t>保 健 師</a:t>
            </a:r>
          </a:p>
        </p:txBody>
      </p:sp>
      <p:cxnSp>
        <p:nvCxnSpPr>
          <p:cNvPr id="111" name="直線矢印コネクタ 110"/>
          <p:cNvCxnSpPr>
            <a:cxnSpLocks/>
            <a:stCxn id="68" idx="0"/>
          </p:cNvCxnSpPr>
          <p:nvPr/>
        </p:nvCxnSpPr>
        <p:spPr>
          <a:xfrm flipV="1">
            <a:off x="2484886" y="4578233"/>
            <a:ext cx="452047" cy="1454020"/>
          </a:xfrm>
          <a:prstGeom prst="straightConnector1">
            <a:avLst/>
          </a:prstGeom>
          <a:ln w="2540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楕円 99"/>
          <p:cNvSpPr/>
          <p:nvPr/>
        </p:nvSpPr>
        <p:spPr>
          <a:xfrm>
            <a:off x="1724692" y="5494382"/>
            <a:ext cx="2160000" cy="36000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50" charset="-128"/>
                <a:cs typeface="+mn-cs"/>
              </a:rPr>
              <a:t>民生・児童委員</a:t>
            </a:r>
          </a:p>
        </p:txBody>
      </p:sp>
      <p:cxnSp>
        <p:nvCxnSpPr>
          <p:cNvPr id="115" name="直線矢印コネクタ 114"/>
          <p:cNvCxnSpPr>
            <a:cxnSpLocks/>
          </p:cNvCxnSpPr>
          <p:nvPr/>
        </p:nvCxnSpPr>
        <p:spPr>
          <a:xfrm flipV="1">
            <a:off x="3170615" y="4591632"/>
            <a:ext cx="52271" cy="902751"/>
          </a:xfrm>
          <a:prstGeom prst="straightConnector1">
            <a:avLst/>
          </a:prstGeom>
          <a:ln w="2540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a:cxnSpLocks/>
            <a:stCxn id="104" idx="0"/>
            <a:endCxn id="65" idx="3"/>
          </p:cNvCxnSpPr>
          <p:nvPr/>
        </p:nvCxnSpPr>
        <p:spPr>
          <a:xfrm flipH="1" flipV="1">
            <a:off x="6474123" y="4097825"/>
            <a:ext cx="1836300" cy="1412141"/>
          </a:xfrm>
          <a:prstGeom prst="straightConnector1">
            <a:avLst/>
          </a:prstGeom>
          <a:ln w="2540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a:cxnSpLocks/>
            <a:stCxn id="70" idx="0"/>
          </p:cNvCxnSpPr>
          <p:nvPr/>
        </p:nvCxnSpPr>
        <p:spPr>
          <a:xfrm flipH="1" flipV="1">
            <a:off x="6493225" y="4546044"/>
            <a:ext cx="1684378" cy="1509404"/>
          </a:xfrm>
          <a:prstGeom prst="straightConnector1">
            <a:avLst/>
          </a:prstGeom>
          <a:ln w="2540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4" name="楕円 103"/>
          <p:cNvSpPr/>
          <p:nvPr/>
        </p:nvSpPr>
        <p:spPr>
          <a:xfrm>
            <a:off x="7770423" y="5509966"/>
            <a:ext cx="1080000" cy="36000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50" charset="-128"/>
                <a:cs typeface="+mn-cs"/>
              </a:rPr>
              <a:t>里　親</a:t>
            </a:r>
          </a:p>
        </p:txBody>
      </p:sp>
      <p:cxnSp>
        <p:nvCxnSpPr>
          <p:cNvPr id="124" name="直線矢印コネクタ 123"/>
          <p:cNvCxnSpPr>
            <a:cxnSpLocks/>
            <a:stCxn id="69" idx="0"/>
          </p:cNvCxnSpPr>
          <p:nvPr/>
        </p:nvCxnSpPr>
        <p:spPr>
          <a:xfrm flipH="1" flipV="1">
            <a:off x="3975136" y="4591632"/>
            <a:ext cx="317701" cy="1431715"/>
          </a:xfrm>
          <a:prstGeom prst="straightConnector1">
            <a:avLst/>
          </a:prstGeom>
          <a:ln w="2540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a:cxnSpLocks/>
            <a:stCxn id="101" idx="0"/>
          </p:cNvCxnSpPr>
          <p:nvPr/>
        </p:nvCxnSpPr>
        <p:spPr>
          <a:xfrm flipH="1" flipV="1">
            <a:off x="5441299" y="4628695"/>
            <a:ext cx="384626" cy="872538"/>
          </a:xfrm>
          <a:prstGeom prst="straightConnector1">
            <a:avLst/>
          </a:prstGeom>
          <a:ln w="2540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a:cxnSpLocks/>
            <a:stCxn id="102" idx="0"/>
          </p:cNvCxnSpPr>
          <p:nvPr/>
        </p:nvCxnSpPr>
        <p:spPr>
          <a:xfrm flipH="1" flipV="1">
            <a:off x="6021640" y="4578233"/>
            <a:ext cx="355114" cy="1454020"/>
          </a:xfrm>
          <a:prstGeom prst="straightConnector1">
            <a:avLst/>
          </a:prstGeom>
          <a:ln w="2540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1" name="楕円 100"/>
          <p:cNvSpPr/>
          <p:nvPr/>
        </p:nvSpPr>
        <p:spPr>
          <a:xfrm>
            <a:off x="3975136" y="5501233"/>
            <a:ext cx="3701577" cy="360000"/>
          </a:xfrm>
          <a:prstGeom prst="ellipse">
            <a:avLst/>
          </a:prstGeom>
          <a:solidFill>
            <a:schemeClr val="bg1"/>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50" charset="-128"/>
                <a:cs typeface="+mn-cs"/>
              </a:rPr>
              <a:t>要保護児童対策地域協議会</a:t>
            </a:r>
          </a:p>
        </p:txBody>
      </p:sp>
      <p:sp>
        <p:nvSpPr>
          <p:cNvPr id="160" name="正方形/長方形 159"/>
          <p:cNvSpPr/>
          <p:nvPr/>
        </p:nvSpPr>
        <p:spPr>
          <a:xfrm>
            <a:off x="7735609" y="2128073"/>
            <a:ext cx="1101657" cy="416013"/>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　域</a:t>
            </a:r>
          </a:p>
        </p:txBody>
      </p:sp>
      <p:sp>
        <p:nvSpPr>
          <p:cNvPr id="161" name="正方形/長方形 160"/>
          <p:cNvSpPr/>
          <p:nvPr/>
        </p:nvSpPr>
        <p:spPr>
          <a:xfrm>
            <a:off x="292502" y="4919263"/>
            <a:ext cx="1101657" cy="416013"/>
          </a:xfrm>
          <a:prstGeom prst="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50" charset="-128"/>
                <a:cs typeface="+mn-cs"/>
              </a:rPr>
              <a:t>地　域</a:t>
            </a:r>
          </a:p>
        </p:txBody>
      </p:sp>
      <p:sp>
        <p:nvSpPr>
          <p:cNvPr id="164" name="吹き出し: 折線 163"/>
          <p:cNvSpPr/>
          <p:nvPr/>
        </p:nvSpPr>
        <p:spPr>
          <a:xfrm>
            <a:off x="288754" y="3621020"/>
            <a:ext cx="1730633" cy="1116000"/>
          </a:xfrm>
          <a:prstGeom prst="borderCallout2">
            <a:avLst>
              <a:gd name="adj1" fmla="val 44452"/>
              <a:gd name="adj2" fmla="val 394"/>
              <a:gd name="adj3" fmla="val 110287"/>
              <a:gd name="adj4" fmla="val -7701"/>
              <a:gd name="adj5" fmla="val 142345"/>
              <a:gd name="adj6" fmla="val -6029"/>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50" charset="-128"/>
                <a:cs typeface="+mn-cs"/>
              </a:rPr>
              <a:t>入 所 中 </a:t>
            </a:r>
            <a:r>
              <a:rPr kumimoji="1" lang="en-US" altLang="ja-JP" sz="1600" b="0"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50" charset="-128"/>
                <a:cs typeface="+mn-cs"/>
              </a:rPr>
              <a:t>退 所 前 </a:t>
            </a:r>
            <a:r>
              <a:rPr kumimoji="1" lang="en-US" altLang="ja-JP" sz="1600" b="0"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50" charset="-128"/>
                <a:cs typeface="+mn-cs"/>
              </a:rPr>
              <a:t>退 所 時 </a:t>
            </a:r>
            <a:r>
              <a:rPr kumimoji="1" lang="en-US" altLang="ja-JP" sz="1600" b="0"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50" charset="-128"/>
                <a:cs typeface="+mn-cs"/>
              </a:rPr>
              <a:t>退 所 後 </a:t>
            </a:r>
            <a:r>
              <a:rPr kumimoji="1" lang="en-US" altLang="ja-JP" sz="1600" b="0"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50" charset="-128"/>
                <a:cs typeface="+mn-cs"/>
              </a:rPr>
              <a:t>】</a:t>
            </a:r>
            <a:endParaRPr kumimoji="1" lang="ja-JP" altLang="en-US" sz="1600" b="0"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50" charset="-128"/>
              <a:cs typeface="+mn-cs"/>
            </a:endParaRPr>
          </a:p>
        </p:txBody>
      </p:sp>
      <p:sp>
        <p:nvSpPr>
          <p:cNvPr id="165" name="吹き出し: 折線 164"/>
          <p:cNvSpPr/>
          <p:nvPr/>
        </p:nvSpPr>
        <p:spPr>
          <a:xfrm>
            <a:off x="283158" y="2473107"/>
            <a:ext cx="1724033" cy="970042"/>
          </a:xfrm>
          <a:prstGeom prst="borderCallout2">
            <a:avLst>
              <a:gd name="adj1" fmla="val 44452"/>
              <a:gd name="adj2" fmla="val 394"/>
              <a:gd name="adj3" fmla="val 16023"/>
              <a:gd name="adj4" fmla="val -9865"/>
              <a:gd name="adj5" fmla="val -17670"/>
              <a:gd name="adj6" fmla="val -4607"/>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入 所 前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入 所 時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（一時保護含む）</a:t>
            </a:r>
          </a:p>
        </p:txBody>
      </p:sp>
      <p:sp>
        <p:nvSpPr>
          <p:cNvPr id="170" name="大かっこ 169"/>
          <p:cNvSpPr/>
          <p:nvPr/>
        </p:nvSpPr>
        <p:spPr>
          <a:xfrm>
            <a:off x="6737525" y="2893980"/>
            <a:ext cx="2278952" cy="1017489"/>
          </a:xfrm>
          <a:prstGeom prst="bracketPair">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情報収集・提供・共有</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（その時々で必要になる</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アセスメント）</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71" name="直線矢印コネクタ 170"/>
          <p:cNvCxnSpPr>
            <a:cxnSpLocks/>
          </p:cNvCxnSpPr>
          <p:nvPr/>
        </p:nvCxnSpPr>
        <p:spPr>
          <a:xfrm>
            <a:off x="7050965" y="3038927"/>
            <a:ext cx="1652073" cy="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四角形: 角を丸くする 74"/>
          <p:cNvSpPr/>
          <p:nvPr/>
        </p:nvSpPr>
        <p:spPr>
          <a:xfrm>
            <a:off x="4740976" y="3686789"/>
            <a:ext cx="1620000" cy="252000"/>
          </a:xfrm>
          <a:prstGeom prst="roundRect">
            <a:avLst>
              <a:gd name="adj" fmla="val 10806"/>
            </a:avLst>
          </a:prstGeom>
          <a:solidFill>
            <a:srgbClr val="CCFF99"/>
          </a:solidFill>
          <a:ln w="15875">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アドミッションケア</a:t>
            </a:r>
          </a:p>
        </p:txBody>
      </p:sp>
      <p:sp>
        <p:nvSpPr>
          <p:cNvPr id="76" name="四角形: 角を丸くする 75"/>
          <p:cNvSpPr/>
          <p:nvPr/>
        </p:nvSpPr>
        <p:spPr>
          <a:xfrm>
            <a:off x="4737652" y="3999079"/>
            <a:ext cx="1620000" cy="252000"/>
          </a:xfrm>
          <a:prstGeom prst="roundRect">
            <a:avLst>
              <a:gd name="adj" fmla="val 10806"/>
            </a:avLst>
          </a:prstGeom>
          <a:solidFill>
            <a:srgbClr val="CCFF99"/>
          </a:solidFill>
          <a:ln w="15875">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イ　ン　ケ　ア</a:t>
            </a:r>
          </a:p>
        </p:txBody>
      </p:sp>
      <p:sp>
        <p:nvSpPr>
          <p:cNvPr id="77" name="四角形: 角を丸くする 76"/>
          <p:cNvSpPr/>
          <p:nvPr/>
        </p:nvSpPr>
        <p:spPr>
          <a:xfrm>
            <a:off x="4746221" y="4294044"/>
            <a:ext cx="1584000" cy="252000"/>
          </a:xfrm>
          <a:prstGeom prst="roundRect">
            <a:avLst>
              <a:gd name="adj" fmla="val 10806"/>
            </a:avLst>
          </a:prstGeom>
          <a:solidFill>
            <a:srgbClr val="CCFF99"/>
          </a:solidFill>
          <a:ln w="15875">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リービングケア</a:t>
            </a:r>
          </a:p>
        </p:txBody>
      </p:sp>
      <p:sp>
        <p:nvSpPr>
          <p:cNvPr id="64" name="矢印: 上下 63"/>
          <p:cNvSpPr/>
          <p:nvPr/>
        </p:nvSpPr>
        <p:spPr>
          <a:xfrm rot="20939021">
            <a:off x="2598238" y="2181947"/>
            <a:ext cx="275243" cy="1692000"/>
          </a:xfrm>
          <a:prstGeom prst="upDownArrow">
            <a:avLst>
              <a:gd name="adj1" fmla="val 50000"/>
              <a:gd name="adj2" fmla="val 82883"/>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72" name="直線矢印コネクタ 71"/>
          <p:cNvCxnSpPr>
            <a:cxnSpLocks/>
          </p:cNvCxnSpPr>
          <p:nvPr/>
        </p:nvCxnSpPr>
        <p:spPr>
          <a:xfrm>
            <a:off x="5909088" y="2881291"/>
            <a:ext cx="0" cy="736125"/>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7" name="矢印: 下 86"/>
          <p:cNvSpPr/>
          <p:nvPr/>
        </p:nvSpPr>
        <p:spPr>
          <a:xfrm>
            <a:off x="3515139" y="4724796"/>
            <a:ext cx="2160000" cy="316094"/>
          </a:xfrm>
          <a:prstGeom prst="downArrow">
            <a:avLst>
              <a:gd name="adj1" fmla="val 50000"/>
              <a:gd name="adj2" fmla="val 61954"/>
            </a:avLst>
          </a:prstGeom>
          <a:solidFill>
            <a:schemeClr val="bg1">
              <a:lumMod val="85000"/>
            </a:schemeClr>
          </a:soli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50" charset="-128"/>
                <a:cs typeface="+mn-cs"/>
              </a:rPr>
              <a:t>退　所</a:t>
            </a:r>
            <a:endParaRPr kumimoji="1" lang="en-US" altLang="ja-JP" sz="1600" b="1"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50" charset="-128"/>
              <a:cs typeface="+mn-cs"/>
            </a:endParaRPr>
          </a:p>
        </p:txBody>
      </p:sp>
      <p:sp>
        <p:nvSpPr>
          <p:cNvPr id="79" name="楕円 78"/>
          <p:cNvSpPr/>
          <p:nvPr/>
        </p:nvSpPr>
        <p:spPr>
          <a:xfrm>
            <a:off x="3953257" y="1606751"/>
            <a:ext cx="3701577" cy="360000"/>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要保護児童対策地域協議会</a:t>
            </a:r>
          </a:p>
        </p:txBody>
      </p:sp>
      <p:sp>
        <p:nvSpPr>
          <p:cNvPr id="4" name="スライド番号プレースホルダー 3"/>
          <p:cNvSpPr>
            <a:spLocks noGrp="1"/>
          </p:cNvSpPr>
          <p:nvPr>
            <p:ph type="sldNum" sz="quarter" idx="12"/>
          </p:nvPr>
        </p:nvSpPr>
        <p:spPr>
          <a:xfrm>
            <a:off x="7092280" y="6356350"/>
            <a:ext cx="2133600" cy="365125"/>
          </a:xfrm>
        </p:spPr>
        <p:txBody>
          <a:bodyPr/>
          <a:lstStyle/>
          <a:p>
            <a:fld id="{52885D5F-1D73-4CD8-8BE9-6FDEEE1081D8}" type="slidenum">
              <a:rPr lang="ja-JP" altLang="en-US" smtClean="0">
                <a:solidFill>
                  <a:prstClr val="black">
                    <a:tint val="75000"/>
                  </a:prstClr>
                </a:solidFill>
              </a:rPr>
              <a:pPr/>
              <a:t>149</a:t>
            </a:fld>
            <a:endParaRPr lang="ja-JP" altLang="en-US" dirty="0">
              <a:solidFill>
                <a:prstClr val="black">
                  <a:tint val="75000"/>
                </a:prstClr>
              </a:solidFill>
            </a:endParaRPr>
          </a:p>
        </p:txBody>
      </p:sp>
    </p:spTree>
    <p:extLst>
      <p:ext uri="{BB962C8B-B14F-4D97-AF65-F5344CB8AC3E}">
        <p14:creationId xmlns:p14="http://schemas.microsoft.com/office/powerpoint/2010/main" val="468477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908720"/>
            <a:ext cx="8568952" cy="5268244"/>
          </a:xfrm>
        </p:spPr>
        <p:txBody>
          <a:bodyPr>
            <a:noAutofit/>
          </a:bodyPr>
          <a:lstStyle/>
          <a:p>
            <a:r>
              <a:rPr kumimoji="1" lang="ja-JP" altLang="en-US" sz="4000" dirty="0"/>
              <a:t>計画的研修の受講</a:t>
            </a:r>
            <a:endParaRPr kumimoji="1" lang="en-US" altLang="ja-JP" sz="4000" dirty="0"/>
          </a:p>
          <a:p>
            <a:pPr marL="0" indent="0">
              <a:buNone/>
            </a:pPr>
            <a:r>
              <a:rPr lang="ja-JP" altLang="en-US" sz="3600" dirty="0"/>
              <a:t>　</a:t>
            </a:r>
            <a:endParaRPr lang="en-US" altLang="ja-JP" sz="3600" dirty="0"/>
          </a:p>
          <a:p>
            <a:pPr marL="0" indent="0">
              <a:buNone/>
            </a:pPr>
            <a:endParaRPr lang="en-US" altLang="ja-JP" sz="3600" dirty="0"/>
          </a:p>
          <a:p>
            <a:pPr marL="0" indent="0">
              <a:buNone/>
            </a:pPr>
            <a:r>
              <a:rPr lang="ja-JP" altLang="en-US" sz="3600" dirty="0"/>
              <a:t>→</a:t>
            </a:r>
            <a:r>
              <a:rPr kumimoji="1" lang="ja-JP" altLang="en-US" sz="3600" dirty="0"/>
              <a:t>自身の専門性向上へ</a:t>
            </a:r>
            <a:endParaRPr kumimoji="1" lang="en-US" altLang="ja-JP" sz="3600" dirty="0"/>
          </a:p>
          <a:p>
            <a:pPr marL="0" indent="0">
              <a:buNone/>
            </a:pPr>
            <a:r>
              <a:rPr lang="ja-JP" altLang="en-US" sz="3600" dirty="0"/>
              <a:t>→</a:t>
            </a:r>
            <a:r>
              <a:rPr kumimoji="1" lang="ja-JP" altLang="en-US" sz="3600" dirty="0"/>
              <a:t>チーム、施設全体のサービスの質向上へ</a:t>
            </a:r>
            <a:endParaRPr kumimoji="1" lang="en-US" altLang="ja-JP" sz="3600" dirty="0"/>
          </a:p>
          <a:p>
            <a:pPr marL="0" indent="0">
              <a:buNone/>
            </a:pPr>
            <a:endParaRPr kumimoji="1" lang="en-US" altLang="ja-JP" sz="2000" dirty="0"/>
          </a:p>
          <a:p>
            <a:pPr marL="0" indent="0">
              <a:buNone/>
            </a:pPr>
            <a:r>
              <a:rPr kumimoji="1" lang="ja-JP" altLang="en-US" sz="2000" dirty="0"/>
              <a:t>＊１　研修振り返りノートは、</a:t>
            </a:r>
            <a:r>
              <a:rPr lang="en-US" altLang="ja-JP" sz="2000" dirty="0"/>
              <a:t>『</a:t>
            </a:r>
            <a:r>
              <a:rPr lang="ja-JP" altLang="en-US" sz="2000" dirty="0"/>
              <a:t>改訂　乳児院の研修体系　小規模化にも対応するための人材育成の指針－</a:t>
            </a:r>
            <a:r>
              <a:rPr lang="en-US" altLang="ja-JP" sz="2000" dirty="0"/>
              <a:t>』</a:t>
            </a:r>
            <a:r>
              <a:rPr lang="ja-JP" altLang="en-US" sz="2000" dirty="0"/>
              <a:t>　（平成</a:t>
            </a:r>
            <a:r>
              <a:rPr lang="en-US" altLang="ja-JP" sz="2000" dirty="0"/>
              <a:t>27</a:t>
            </a:r>
            <a:r>
              <a:rPr lang="ja-JP" altLang="en-US" sz="2000" dirty="0"/>
              <a:t>年）、</a:t>
            </a:r>
            <a:r>
              <a:rPr lang="en-US" altLang="ja-JP" sz="2000" dirty="0"/>
              <a:t>『</a:t>
            </a:r>
            <a:r>
              <a:rPr lang="ja-JP" altLang="en-US" sz="2000" dirty="0"/>
              <a:t>初任職員に向けた研修小冊子～乳児院の養育を担うスタートを切るために～</a:t>
            </a:r>
            <a:r>
              <a:rPr lang="en-US" altLang="ja-JP" sz="2000" dirty="0"/>
              <a:t>』</a:t>
            </a:r>
            <a:r>
              <a:rPr lang="ja-JP" altLang="en-US" sz="2000" dirty="0"/>
              <a:t>平成</a:t>
            </a:r>
            <a:r>
              <a:rPr lang="en-US" altLang="ja-JP" sz="2000" dirty="0"/>
              <a:t>28</a:t>
            </a:r>
            <a:r>
              <a:rPr lang="ja-JP" altLang="en-US" sz="2000" dirty="0"/>
              <a:t>年</a:t>
            </a:r>
            <a:r>
              <a:rPr lang="en-US" altLang="ja-JP" sz="2000" dirty="0"/>
              <a:t>3</a:t>
            </a:r>
            <a:r>
              <a:rPr lang="ja-JP" altLang="en-US" sz="2000" dirty="0"/>
              <a:t>月に所収。全国乳児福祉協議会</a:t>
            </a:r>
            <a:r>
              <a:rPr lang="en-US" altLang="ja-JP" sz="2000" dirty="0"/>
              <a:t>HP</a:t>
            </a:r>
            <a:r>
              <a:rPr lang="ja-JP" altLang="en-US" sz="2000" dirty="0"/>
              <a:t>　</a:t>
            </a:r>
            <a:r>
              <a:rPr lang="en-US" altLang="ja-JP" sz="2000" dirty="0">
                <a:hlinkClick r:id="rId3"/>
              </a:rPr>
              <a:t>http://www.nyujiin.gr.jp/</a:t>
            </a:r>
            <a:r>
              <a:rPr lang="ja-JP" altLang="en-US" sz="2000" dirty="0"/>
              <a:t>　資料コーナーよりダウンロード可</a:t>
            </a:r>
            <a:endParaRPr kumimoji="1" lang="en-US" altLang="ja-JP" sz="3600" dirty="0"/>
          </a:p>
          <a:p>
            <a:pPr marL="0" indent="0">
              <a:buNone/>
            </a:pPr>
            <a:endParaRPr lang="en-US" altLang="ja-JP" sz="3600" dirty="0"/>
          </a:p>
          <a:p>
            <a:endParaRPr kumimoji="1" lang="ja-JP" altLang="en-US" sz="3600" dirty="0"/>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2BF72-34EB-475C-92CC-0CE9DEB6EDC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角丸四角形吹き出し 4"/>
          <p:cNvSpPr/>
          <p:nvPr/>
        </p:nvSpPr>
        <p:spPr>
          <a:xfrm>
            <a:off x="4133649" y="1556792"/>
            <a:ext cx="4553151" cy="1433963"/>
          </a:xfrm>
          <a:prstGeom prst="wedgeRoundRectCallout">
            <a:avLst>
              <a:gd name="adj1" fmla="val -77523"/>
              <a:gd name="adj2" fmla="val -5518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ツール：</a:t>
            </a:r>
            <a:r>
              <a:rPr kumimoji="1" lang="ja-JP" altLang="en-US" sz="2800" b="1" i="0" u="sng"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研修振り返りノート</a:t>
            </a:r>
            <a:r>
              <a:rPr kumimoji="1" lang="ja-JP" altLang="en-US" sz="2800" b="1" i="0" u="sng" strike="noStrike" kern="1200" cap="none" spc="0" normalizeH="0" baseline="30000" noProof="0" dirty="0">
                <a:ln>
                  <a:noFill/>
                </a:ln>
                <a:solidFill>
                  <a:srgbClr val="FF0000"/>
                </a:solidFill>
                <a:effectLst/>
                <a:uLnTx/>
                <a:uFillTx/>
                <a:latin typeface="Calibri"/>
                <a:ea typeface="ＭＳ Ｐゴシック" panose="020B0600070205080204" pitchFamily="50" charset="-128"/>
                <a:cs typeface="+mn-cs"/>
              </a:rPr>
              <a:t>＊１</a:t>
            </a:r>
            <a:endParaRPr kumimoji="1" lang="en-US" altLang="ja-JP" sz="2800" b="1" i="0" u="none" strike="noStrike" kern="1200" cap="none" spc="0" normalizeH="0" baseline="3000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活用によって学びの積み重ねの確認、レベルアップへ</a:t>
            </a:r>
            <a:endParaRPr kumimoji="1" lang="en-US" altLang="ja-JP"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ポイント制の活用も</a:t>
            </a:r>
          </a:p>
        </p:txBody>
      </p:sp>
    </p:spTree>
    <p:extLst>
      <p:ext uri="{BB962C8B-B14F-4D97-AF65-F5344CB8AC3E}">
        <p14:creationId xmlns:p14="http://schemas.microsoft.com/office/powerpoint/2010/main" val="126220618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矢印: 上下 56"/>
          <p:cNvSpPr/>
          <p:nvPr/>
        </p:nvSpPr>
        <p:spPr>
          <a:xfrm rot="20939021">
            <a:off x="5497978" y="2909707"/>
            <a:ext cx="275243" cy="2340000"/>
          </a:xfrm>
          <a:prstGeom prst="upDownArrow">
            <a:avLst>
              <a:gd name="adj1" fmla="val 50000"/>
              <a:gd name="adj2" fmla="val 82883"/>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コンテンツ プレースホルダー 2"/>
          <p:cNvSpPr>
            <a:spLocks noGrp="1"/>
          </p:cNvSpPr>
          <p:nvPr>
            <p:ph idx="1"/>
          </p:nvPr>
        </p:nvSpPr>
        <p:spPr>
          <a:xfrm>
            <a:off x="0" y="476672"/>
            <a:ext cx="9144000" cy="504056"/>
          </a:xfrm>
        </p:spPr>
        <p:txBody>
          <a:bodyPr anchor="t" anchorCtr="0">
            <a:normAutofit lnSpcReduction="10000"/>
          </a:bodyPr>
          <a:lstStyle/>
          <a:p>
            <a:pPr marL="0" indent="0">
              <a:buNone/>
            </a:pPr>
            <a:r>
              <a:rPr lang="ja-JP" altLang="en-US" sz="2800" dirty="0">
                <a:solidFill>
                  <a:srgbClr val="FF0000"/>
                </a:solidFill>
              </a:rPr>
              <a:t>　</a:t>
            </a:r>
            <a:r>
              <a:rPr lang="ja-JP" altLang="en-US" sz="2000" dirty="0"/>
              <a:t>〇児童相談所と乳児院との協働（入所前から退所後までのイメージ）</a:t>
            </a:r>
            <a:endParaRPr lang="en-US" altLang="ja-JP" sz="2000" dirty="0"/>
          </a:p>
        </p:txBody>
      </p:sp>
      <p:sp>
        <p:nvSpPr>
          <p:cNvPr id="2" name="四角形: 角を丸くする 1"/>
          <p:cNvSpPr/>
          <p:nvPr/>
        </p:nvSpPr>
        <p:spPr>
          <a:xfrm>
            <a:off x="179512" y="980727"/>
            <a:ext cx="8784976" cy="1367986"/>
          </a:xfrm>
          <a:prstGeom prst="roundRect">
            <a:avLst>
              <a:gd name="adj" fmla="val 10806"/>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lumMod val="65000"/>
                  </a:prstClr>
                </a:solidFill>
                <a:effectLst/>
                <a:uLnTx/>
                <a:uFillTx/>
                <a:latin typeface="Calibri"/>
                <a:ea typeface="ＭＳ Ｐゴシック" panose="020B0600070205080204" pitchFamily="50" charset="-128"/>
                <a:cs typeface="+mn-cs"/>
              </a:rPr>
              <a:t>など</a:t>
            </a:r>
          </a:p>
        </p:txBody>
      </p:sp>
      <p:sp>
        <p:nvSpPr>
          <p:cNvPr id="3" name="楕円 2"/>
          <p:cNvSpPr/>
          <p:nvPr/>
        </p:nvSpPr>
        <p:spPr>
          <a:xfrm>
            <a:off x="325331" y="1089546"/>
            <a:ext cx="1260000" cy="3600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lumMod val="50000"/>
                  </a:prstClr>
                </a:solidFill>
                <a:effectLst/>
                <a:uLnTx/>
                <a:uFillTx/>
                <a:latin typeface="Calibri"/>
                <a:ea typeface="ＭＳ Ｐゴシック" panose="020B0600070205080204" pitchFamily="50" charset="-128"/>
                <a:cs typeface="+mn-cs"/>
              </a:rPr>
              <a:t>区 市 町</a:t>
            </a:r>
          </a:p>
        </p:txBody>
      </p:sp>
      <p:sp>
        <p:nvSpPr>
          <p:cNvPr id="5" name="楕円 4"/>
          <p:cNvSpPr/>
          <p:nvPr/>
        </p:nvSpPr>
        <p:spPr>
          <a:xfrm>
            <a:off x="7524670" y="1109351"/>
            <a:ext cx="1260000" cy="3600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lumMod val="50000"/>
                  </a:prstClr>
                </a:solidFill>
                <a:effectLst/>
                <a:uLnTx/>
                <a:uFillTx/>
                <a:latin typeface="Calibri"/>
                <a:ea typeface="ＭＳ Ｐゴシック" panose="020B0600070205080204" pitchFamily="50" charset="-128"/>
                <a:cs typeface="+mn-cs"/>
              </a:rPr>
              <a:t>保 育 所</a:t>
            </a:r>
          </a:p>
        </p:txBody>
      </p:sp>
      <p:sp>
        <p:nvSpPr>
          <p:cNvPr id="6" name="楕円 5"/>
          <p:cNvSpPr/>
          <p:nvPr/>
        </p:nvSpPr>
        <p:spPr>
          <a:xfrm>
            <a:off x="1864388" y="1109351"/>
            <a:ext cx="1476000" cy="3600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lumMod val="50000"/>
                  </a:prstClr>
                </a:solidFill>
                <a:effectLst/>
                <a:uLnTx/>
                <a:uFillTx/>
                <a:latin typeface="Calibri"/>
                <a:ea typeface="ＭＳ Ｐゴシック" panose="020B0600070205080204" pitchFamily="50" charset="-128"/>
                <a:cs typeface="+mn-cs"/>
              </a:rPr>
              <a:t>医療機関</a:t>
            </a:r>
          </a:p>
        </p:txBody>
      </p:sp>
      <p:sp>
        <p:nvSpPr>
          <p:cNvPr id="7" name="楕円 6"/>
          <p:cNvSpPr/>
          <p:nvPr/>
        </p:nvSpPr>
        <p:spPr>
          <a:xfrm>
            <a:off x="5853543" y="1089546"/>
            <a:ext cx="1476000" cy="3600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lumMod val="50000"/>
                  </a:prstClr>
                </a:solidFill>
                <a:effectLst/>
                <a:uLnTx/>
                <a:uFillTx/>
                <a:latin typeface="Calibri"/>
                <a:ea typeface="ＭＳ Ｐゴシック" panose="020B0600070205080204" pitchFamily="50" charset="-128"/>
                <a:cs typeface="+mn-cs"/>
              </a:rPr>
              <a:t>地域住民</a:t>
            </a:r>
          </a:p>
        </p:txBody>
      </p:sp>
      <p:sp>
        <p:nvSpPr>
          <p:cNvPr id="11" name="楕円 10"/>
          <p:cNvSpPr/>
          <p:nvPr/>
        </p:nvSpPr>
        <p:spPr>
          <a:xfrm>
            <a:off x="3600000" y="1109351"/>
            <a:ext cx="1944000" cy="3600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lumMod val="50000"/>
                  </a:prstClr>
                </a:solidFill>
                <a:effectLst/>
                <a:uLnTx/>
                <a:uFillTx/>
                <a:latin typeface="Calibri"/>
                <a:ea typeface="ＭＳ Ｐゴシック" panose="020B0600070205080204" pitchFamily="50" charset="-128"/>
                <a:cs typeface="+mn-cs"/>
              </a:rPr>
              <a:t>保護者・家族</a:t>
            </a:r>
          </a:p>
        </p:txBody>
      </p:sp>
      <p:sp>
        <p:nvSpPr>
          <p:cNvPr id="12" name="四角形: 角を丸くする 11"/>
          <p:cNvSpPr/>
          <p:nvPr/>
        </p:nvSpPr>
        <p:spPr>
          <a:xfrm>
            <a:off x="3197164" y="2490545"/>
            <a:ext cx="2772000" cy="390746"/>
          </a:xfrm>
          <a:prstGeom prst="roundRect">
            <a:avLst>
              <a:gd name="adj" fmla="val 10806"/>
            </a:avLst>
          </a:prstGeom>
          <a:solidFill>
            <a:srgbClr val="FFCC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児　童　相　談　所</a:t>
            </a:r>
          </a:p>
        </p:txBody>
      </p:sp>
      <p:cxnSp>
        <p:nvCxnSpPr>
          <p:cNvPr id="14" name="直線矢印コネクタ 13"/>
          <p:cNvCxnSpPr>
            <a:cxnSpLocks/>
            <a:stCxn id="3" idx="5"/>
          </p:cNvCxnSpPr>
          <p:nvPr/>
        </p:nvCxnSpPr>
        <p:spPr>
          <a:xfrm>
            <a:off x="1400808" y="1396825"/>
            <a:ext cx="1799775" cy="1129759"/>
          </a:xfrm>
          <a:prstGeom prst="straightConnector1">
            <a:avLst/>
          </a:prstGeom>
          <a:ln w="22225">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cxnSpLocks/>
            <a:stCxn id="10" idx="5"/>
            <a:endCxn id="12" idx="1"/>
          </p:cNvCxnSpPr>
          <p:nvPr/>
        </p:nvCxnSpPr>
        <p:spPr>
          <a:xfrm>
            <a:off x="1372904" y="1932516"/>
            <a:ext cx="1824260" cy="753402"/>
          </a:xfrm>
          <a:prstGeom prst="straightConnector1">
            <a:avLst/>
          </a:prstGeom>
          <a:ln w="22225">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楕円 9"/>
          <p:cNvSpPr/>
          <p:nvPr/>
        </p:nvSpPr>
        <p:spPr>
          <a:xfrm>
            <a:off x="297427" y="1625237"/>
            <a:ext cx="1260000" cy="3600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lumMod val="50000"/>
                  </a:prstClr>
                </a:solidFill>
                <a:effectLst/>
                <a:uLnTx/>
                <a:uFillTx/>
                <a:latin typeface="Calibri"/>
                <a:ea typeface="ＭＳ Ｐゴシック" panose="020B0600070205080204" pitchFamily="50" charset="-128"/>
                <a:cs typeface="+mn-cs"/>
              </a:rPr>
              <a:t>保 健 師</a:t>
            </a:r>
          </a:p>
        </p:txBody>
      </p:sp>
      <p:cxnSp>
        <p:nvCxnSpPr>
          <p:cNvPr id="18" name="直線矢印コネクタ 17"/>
          <p:cNvCxnSpPr>
            <a:cxnSpLocks/>
            <a:stCxn id="6" idx="5"/>
          </p:cNvCxnSpPr>
          <p:nvPr/>
        </p:nvCxnSpPr>
        <p:spPr>
          <a:xfrm>
            <a:off x="3124233" y="1416630"/>
            <a:ext cx="830451" cy="1049070"/>
          </a:xfrm>
          <a:prstGeom prst="straightConnector1">
            <a:avLst/>
          </a:prstGeom>
          <a:ln w="22225">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cxnSpLocks/>
            <a:stCxn id="5" idx="3"/>
          </p:cNvCxnSpPr>
          <p:nvPr/>
        </p:nvCxnSpPr>
        <p:spPr>
          <a:xfrm flipH="1">
            <a:off x="5835486" y="1416630"/>
            <a:ext cx="1873707" cy="1066906"/>
          </a:xfrm>
          <a:prstGeom prst="straightConnector1">
            <a:avLst/>
          </a:prstGeom>
          <a:ln w="22225">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楕円 7"/>
          <p:cNvSpPr/>
          <p:nvPr/>
        </p:nvSpPr>
        <p:spPr>
          <a:xfrm>
            <a:off x="7718840" y="1572516"/>
            <a:ext cx="1080000" cy="3600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lumMod val="50000"/>
                  </a:prstClr>
                </a:solidFill>
                <a:effectLst/>
                <a:uLnTx/>
                <a:uFillTx/>
                <a:latin typeface="Calibri"/>
                <a:ea typeface="ＭＳ Ｐゴシック" panose="020B0600070205080204" pitchFamily="50" charset="-128"/>
                <a:cs typeface="+mn-cs"/>
              </a:rPr>
              <a:t>警　察</a:t>
            </a:r>
          </a:p>
        </p:txBody>
      </p:sp>
      <p:cxnSp>
        <p:nvCxnSpPr>
          <p:cNvPr id="22" name="直線矢印コネクタ 21"/>
          <p:cNvCxnSpPr>
            <a:cxnSpLocks/>
            <a:stCxn id="8" idx="3"/>
            <a:endCxn id="12" idx="3"/>
          </p:cNvCxnSpPr>
          <p:nvPr/>
        </p:nvCxnSpPr>
        <p:spPr>
          <a:xfrm flipH="1">
            <a:off x="5969164" y="1879795"/>
            <a:ext cx="1907838" cy="806123"/>
          </a:xfrm>
          <a:prstGeom prst="straightConnector1">
            <a:avLst/>
          </a:prstGeom>
          <a:ln w="22225">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cxnSpLocks/>
            <a:stCxn id="7" idx="4"/>
          </p:cNvCxnSpPr>
          <p:nvPr/>
        </p:nvCxnSpPr>
        <p:spPr>
          <a:xfrm flipH="1">
            <a:off x="5189876" y="1449546"/>
            <a:ext cx="1401667" cy="1027790"/>
          </a:xfrm>
          <a:prstGeom prst="straightConnector1">
            <a:avLst/>
          </a:prstGeom>
          <a:ln w="22225">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cxnSpLocks/>
            <a:stCxn id="13" idx="4"/>
          </p:cNvCxnSpPr>
          <p:nvPr/>
        </p:nvCxnSpPr>
        <p:spPr>
          <a:xfrm>
            <a:off x="2755342" y="1977302"/>
            <a:ext cx="740336" cy="493617"/>
          </a:xfrm>
          <a:prstGeom prst="straightConnector1">
            <a:avLst/>
          </a:prstGeom>
          <a:ln w="22225">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矢印: 下 50"/>
          <p:cNvSpPr/>
          <p:nvPr/>
        </p:nvSpPr>
        <p:spPr>
          <a:xfrm>
            <a:off x="3386299" y="2942632"/>
            <a:ext cx="2393608" cy="632189"/>
          </a:xfrm>
          <a:prstGeom prst="downArrow">
            <a:avLst>
              <a:gd name="adj1" fmla="val 50000"/>
              <a:gd name="adj2" fmla="val 61954"/>
            </a:avLst>
          </a:prstGeom>
          <a:solidFill>
            <a:schemeClr val="tx2">
              <a:lumMod val="40000"/>
              <a:lumOff val="60000"/>
            </a:schemeClr>
          </a:solidFill>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措　置</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（一時保護）</a:t>
            </a:r>
          </a:p>
        </p:txBody>
      </p:sp>
      <p:sp>
        <p:nvSpPr>
          <p:cNvPr id="66" name="四角形: 角を丸くする 65"/>
          <p:cNvSpPr/>
          <p:nvPr/>
        </p:nvSpPr>
        <p:spPr>
          <a:xfrm>
            <a:off x="179512" y="5114636"/>
            <a:ext cx="8784976" cy="1421674"/>
          </a:xfrm>
          <a:prstGeom prst="roundRect">
            <a:avLst>
              <a:gd name="adj" fmla="val 1080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など</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など</a:t>
            </a:r>
          </a:p>
        </p:txBody>
      </p:sp>
      <p:sp>
        <p:nvSpPr>
          <p:cNvPr id="65" name="四角形: 角を丸くする 64"/>
          <p:cNvSpPr/>
          <p:nvPr/>
        </p:nvSpPr>
        <p:spPr>
          <a:xfrm>
            <a:off x="2692208" y="3617416"/>
            <a:ext cx="3781915" cy="960817"/>
          </a:xfrm>
          <a:prstGeom prst="roundRect">
            <a:avLst>
              <a:gd name="adj" fmla="val 10806"/>
            </a:avLst>
          </a:prstGeom>
          <a:solidFill>
            <a:srgbClr val="CCFF99"/>
          </a:solidFill>
          <a:ln w="15875">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乳　　児　　院</a:t>
            </a:r>
          </a:p>
        </p:txBody>
      </p:sp>
      <p:sp>
        <p:nvSpPr>
          <p:cNvPr id="67" name="楕円 66"/>
          <p:cNvSpPr/>
          <p:nvPr/>
        </p:nvSpPr>
        <p:spPr>
          <a:xfrm>
            <a:off x="325331" y="6032253"/>
            <a:ext cx="1260000" cy="36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区 市 町</a:t>
            </a:r>
          </a:p>
        </p:txBody>
      </p:sp>
      <p:sp>
        <p:nvSpPr>
          <p:cNvPr id="68" name="楕円 67"/>
          <p:cNvSpPr/>
          <p:nvPr/>
        </p:nvSpPr>
        <p:spPr>
          <a:xfrm>
            <a:off x="1746886" y="6032253"/>
            <a:ext cx="1476000" cy="36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医療機関</a:t>
            </a:r>
          </a:p>
        </p:txBody>
      </p:sp>
      <p:sp>
        <p:nvSpPr>
          <p:cNvPr id="69" name="楕円 68"/>
          <p:cNvSpPr/>
          <p:nvPr/>
        </p:nvSpPr>
        <p:spPr>
          <a:xfrm>
            <a:off x="3356837" y="6023347"/>
            <a:ext cx="1872000" cy="36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保護者・家族</a:t>
            </a:r>
          </a:p>
        </p:txBody>
      </p:sp>
      <p:sp>
        <p:nvSpPr>
          <p:cNvPr id="70" name="楕円 69"/>
          <p:cNvSpPr/>
          <p:nvPr/>
        </p:nvSpPr>
        <p:spPr>
          <a:xfrm>
            <a:off x="7547603" y="6055448"/>
            <a:ext cx="1260000" cy="36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保 育 所</a:t>
            </a:r>
          </a:p>
        </p:txBody>
      </p:sp>
      <p:sp>
        <p:nvSpPr>
          <p:cNvPr id="13" name="楕円 12"/>
          <p:cNvSpPr/>
          <p:nvPr/>
        </p:nvSpPr>
        <p:spPr>
          <a:xfrm>
            <a:off x="1675342" y="1617302"/>
            <a:ext cx="2160000" cy="3600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lumMod val="50000"/>
                  </a:prstClr>
                </a:solidFill>
                <a:effectLst/>
                <a:uLnTx/>
                <a:uFillTx/>
                <a:latin typeface="Calibri"/>
                <a:ea typeface="ＭＳ Ｐゴシック" panose="020B0600070205080204" pitchFamily="50" charset="-128"/>
                <a:cs typeface="+mn-cs"/>
              </a:rPr>
              <a:t>民生・児童委員</a:t>
            </a:r>
          </a:p>
        </p:txBody>
      </p:sp>
      <p:sp>
        <p:nvSpPr>
          <p:cNvPr id="79" name="楕円 78"/>
          <p:cNvSpPr/>
          <p:nvPr/>
        </p:nvSpPr>
        <p:spPr>
          <a:xfrm>
            <a:off x="3953257" y="1606751"/>
            <a:ext cx="3701577" cy="360000"/>
          </a:xfrm>
          <a:prstGeom prst="ellipse">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white">
                    <a:lumMod val="50000"/>
                  </a:prstClr>
                </a:solidFill>
                <a:effectLst/>
                <a:uLnTx/>
                <a:uFillTx/>
                <a:latin typeface="Calibri"/>
                <a:ea typeface="ＭＳ Ｐゴシック" panose="020B0600070205080204" pitchFamily="50" charset="-128"/>
                <a:cs typeface="+mn-cs"/>
              </a:rPr>
              <a:t>要保護児童対策地域協議会</a:t>
            </a:r>
          </a:p>
        </p:txBody>
      </p:sp>
      <p:cxnSp>
        <p:nvCxnSpPr>
          <p:cNvPr id="92" name="直線矢印コネクタ 91"/>
          <p:cNvCxnSpPr>
            <a:cxnSpLocks/>
            <a:stCxn id="11" idx="4"/>
          </p:cNvCxnSpPr>
          <p:nvPr/>
        </p:nvCxnSpPr>
        <p:spPr>
          <a:xfrm flipH="1">
            <a:off x="4317249" y="1469351"/>
            <a:ext cx="254751" cy="1016778"/>
          </a:xfrm>
          <a:prstGeom prst="straightConnector1">
            <a:avLst/>
          </a:prstGeom>
          <a:ln w="22225">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直線矢印コネクタ 95"/>
          <p:cNvCxnSpPr>
            <a:cxnSpLocks/>
            <a:endCxn id="12" idx="0"/>
          </p:cNvCxnSpPr>
          <p:nvPr/>
        </p:nvCxnSpPr>
        <p:spPr>
          <a:xfrm flipH="1">
            <a:off x="4583164" y="1941165"/>
            <a:ext cx="324083" cy="549380"/>
          </a:xfrm>
          <a:prstGeom prst="straightConnector1">
            <a:avLst/>
          </a:prstGeom>
          <a:ln w="22225">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2" name="楕円 101"/>
          <p:cNvSpPr/>
          <p:nvPr/>
        </p:nvSpPr>
        <p:spPr>
          <a:xfrm>
            <a:off x="5362789" y="6032253"/>
            <a:ext cx="2027930" cy="36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児童養護施設</a:t>
            </a:r>
          </a:p>
        </p:txBody>
      </p:sp>
      <p:cxnSp>
        <p:nvCxnSpPr>
          <p:cNvPr id="105" name="直線矢印コネクタ 104"/>
          <p:cNvCxnSpPr>
            <a:cxnSpLocks/>
            <a:endCxn id="65" idx="1"/>
          </p:cNvCxnSpPr>
          <p:nvPr/>
        </p:nvCxnSpPr>
        <p:spPr>
          <a:xfrm flipV="1">
            <a:off x="1265092" y="4097825"/>
            <a:ext cx="1427116" cy="1430372"/>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a:cxnSpLocks/>
            <a:stCxn id="67" idx="7"/>
          </p:cNvCxnSpPr>
          <p:nvPr/>
        </p:nvCxnSpPr>
        <p:spPr>
          <a:xfrm flipV="1">
            <a:off x="1400808" y="4532199"/>
            <a:ext cx="1275250" cy="1552775"/>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楕円 70"/>
          <p:cNvSpPr/>
          <p:nvPr/>
        </p:nvSpPr>
        <p:spPr>
          <a:xfrm>
            <a:off x="301017" y="5514527"/>
            <a:ext cx="1332000" cy="360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保 健 師</a:t>
            </a:r>
          </a:p>
        </p:txBody>
      </p:sp>
      <p:cxnSp>
        <p:nvCxnSpPr>
          <p:cNvPr id="111" name="直線矢印コネクタ 110"/>
          <p:cNvCxnSpPr>
            <a:cxnSpLocks/>
            <a:stCxn id="68" idx="0"/>
          </p:cNvCxnSpPr>
          <p:nvPr/>
        </p:nvCxnSpPr>
        <p:spPr>
          <a:xfrm flipV="1">
            <a:off x="2484886" y="4578233"/>
            <a:ext cx="452047" cy="145402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楕円 99"/>
          <p:cNvSpPr/>
          <p:nvPr/>
        </p:nvSpPr>
        <p:spPr>
          <a:xfrm>
            <a:off x="1724692" y="5494382"/>
            <a:ext cx="2160000" cy="360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民生・児童委員</a:t>
            </a:r>
          </a:p>
        </p:txBody>
      </p:sp>
      <p:cxnSp>
        <p:nvCxnSpPr>
          <p:cNvPr id="115" name="直線矢印コネクタ 114"/>
          <p:cNvCxnSpPr>
            <a:cxnSpLocks/>
          </p:cNvCxnSpPr>
          <p:nvPr/>
        </p:nvCxnSpPr>
        <p:spPr>
          <a:xfrm flipV="1">
            <a:off x="3170615" y="4591632"/>
            <a:ext cx="52271" cy="902751"/>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a:cxnSpLocks/>
            <a:stCxn id="104" idx="0"/>
            <a:endCxn id="65" idx="3"/>
          </p:cNvCxnSpPr>
          <p:nvPr/>
        </p:nvCxnSpPr>
        <p:spPr>
          <a:xfrm flipH="1" flipV="1">
            <a:off x="6474123" y="4097825"/>
            <a:ext cx="1836300" cy="1412141"/>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a:cxnSpLocks/>
            <a:stCxn id="70" idx="0"/>
          </p:cNvCxnSpPr>
          <p:nvPr/>
        </p:nvCxnSpPr>
        <p:spPr>
          <a:xfrm flipH="1" flipV="1">
            <a:off x="6493225" y="4546044"/>
            <a:ext cx="1684378" cy="1509404"/>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4" name="楕円 103"/>
          <p:cNvSpPr/>
          <p:nvPr/>
        </p:nvSpPr>
        <p:spPr>
          <a:xfrm>
            <a:off x="7770423" y="5509966"/>
            <a:ext cx="1080000" cy="360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里　親</a:t>
            </a:r>
          </a:p>
        </p:txBody>
      </p:sp>
      <p:cxnSp>
        <p:nvCxnSpPr>
          <p:cNvPr id="124" name="直線矢印コネクタ 123"/>
          <p:cNvCxnSpPr>
            <a:cxnSpLocks/>
            <a:stCxn id="69" idx="0"/>
          </p:cNvCxnSpPr>
          <p:nvPr/>
        </p:nvCxnSpPr>
        <p:spPr>
          <a:xfrm flipH="1" flipV="1">
            <a:off x="3975136" y="4591632"/>
            <a:ext cx="317701" cy="1431715"/>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a:cxnSpLocks/>
          </p:cNvCxnSpPr>
          <p:nvPr/>
        </p:nvCxnSpPr>
        <p:spPr>
          <a:xfrm flipH="1" flipV="1">
            <a:off x="5331040" y="4619790"/>
            <a:ext cx="60600" cy="908407"/>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a:cxnSpLocks/>
            <a:stCxn id="102" idx="0"/>
          </p:cNvCxnSpPr>
          <p:nvPr/>
        </p:nvCxnSpPr>
        <p:spPr>
          <a:xfrm flipH="1" flipV="1">
            <a:off x="6021640" y="4578233"/>
            <a:ext cx="355114" cy="145402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1" name="楕円 100"/>
          <p:cNvSpPr/>
          <p:nvPr/>
        </p:nvSpPr>
        <p:spPr>
          <a:xfrm>
            <a:off x="3975136" y="5501233"/>
            <a:ext cx="3701577" cy="3600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要保護児童対策地域協議会</a:t>
            </a:r>
          </a:p>
        </p:txBody>
      </p:sp>
      <p:sp>
        <p:nvSpPr>
          <p:cNvPr id="160" name="正方形/長方形 159"/>
          <p:cNvSpPr/>
          <p:nvPr/>
        </p:nvSpPr>
        <p:spPr>
          <a:xfrm>
            <a:off x="7735609" y="2128073"/>
            <a:ext cx="1101657" cy="416013"/>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lumMod val="50000"/>
                  </a:prstClr>
                </a:solidFill>
                <a:effectLst/>
                <a:uLnTx/>
                <a:uFillTx/>
                <a:latin typeface="Calibri"/>
                <a:ea typeface="ＭＳ Ｐゴシック" panose="020B0600070205080204" pitchFamily="50" charset="-128"/>
                <a:cs typeface="+mn-cs"/>
              </a:rPr>
              <a:t>地　域</a:t>
            </a:r>
          </a:p>
        </p:txBody>
      </p:sp>
      <p:sp>
        <p:nvSpPr>
          <p:cNvPr id="161" name="正方形/長方形 160"/>
          <p:cNvSpPr/>
          <p:nvPr/>
        </p:nvSpPr>
        <p:spPr>
          <a:xfrm>
            <a:off x="292502" y="4919263"/>
            <a:ext cx="1101657" cy="41601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　域</a:t>
            </a:r>
          </a:p>
        </p:txBody>
      </p:sp>
      <p:sp>
        <p:nvSpPr>
          <p:cNvPr id="164" name="吹き出し: 折線 163"/>
          <p:cNvSpPr/>
          <p:nvPr/>
        </p:nvSpPr>
        <p:spPr>
          <a:xfrm>
            <a:off x="288754" y="3621020"/>
            <a:ext cx="1730633" cy="1116000"/>
          </a:xfrm>
          <a:prstGeom prst="borderCallout2">
            <a:avLst>
              <a:gd name="adj1" fmla="val 44452"/>
              <a:gd name="adj2" fmla="val 394"/>
              <a:gd name="adj3" fmla="val 110287"/>
              <a:gd name="adj4" fmla="val -7701"/>
              <a:gd name="adj5" fmla="val 142345"/>
              <a:gd name="adj6" fmla="val -6029"/>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入 所 中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退 所 前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退 所 時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退 所 後 </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5" name="吹き出し: 折線 164"/>
          <p:cNvSpPr/>
          <p:nvPr/>
        </p:nvSpPr>
        <p:spPr>
          <a:xfrm>
            <a:off x="283158" y="2473107"/>
            <a:ext cx="1724033" cy="970042"/>
          </a:xfrm>
          <a:prstGeom prst="borderCallout2">
            <a:avLst>
              <a:gd name="adj1" fmla="val 44452"/>
              <a:gd name="adj2" fmla="val 394"/>
              <a:gd name="adj3" fmla="val 16023"/>
              <a:gd name="adj4" fmla="val -9865"/>
              <a:gd name="adj5" fmla="val -17670"/>
              <a:gd name="adj6" fmla="val -4607"/>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lumMod val="50000"/>
                  </a:prstClr>
                </a:solidFill>
                <a:effectLst/>
                <a:uLnTx/>
                <a:uFillTx/>
                <a:latin typeface="Calibri"/>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white">
                    <a:lumMod val="50000"/>
                  </a:prstClr>
                </a:solidFill>
                <a:effectLst/>
                <a:uLnTx/>
                <a:uFillTx/>
                <a:latin typeface="Calibri"/>
                <a:ea typeface="ＭＳ Ｐゴシック" panose="020B0600070205080204" pitchFamily="50" charset="-128"/>
                <a:cs typeface="+mn-cs"/>
              </a:rPr>
              <a:t>入 所 前 </a:t>
            </a:r>
            <a:r>
              <a:rPr kumimoji="1" lang="en-US" altLang="ja-JP" sz="1600" b="0" i="0" u="none" strike="noStrike" kern="1200" cap="none" spc="0" normalizeH="0" baseline="0" noProof="0" dirty="0">
                <a:ln>
                  <a:noFill/>
                </a:ln>
                <a:solidFill>
                  <a:prstClr val="white">
                    <a:lumMod val="50000"/>
                  </a:prstClr>
                </a:solidFill>
                <a:effectLst/>
                <a:uLnTx/>
                <a:uFillTx/>
                <a:latin typeface="Calibri"/>
                <a:ea typeface="ＭＳ Ｐゴシック" panose="020B060007020508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lumMod val="50000"/>
                  </a:prstClr>
                </a:solidFill>
                <a:effectLst/>
                <a:uLnTx/>
                <a:uFillTx/>
                <a:latin typeface="Calibri"/>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white">
                    <a:lumMod val="50000"/>
                  </a:prstClr>
                </a:solidFill>
                <a:effectLst/>
                <a:uLnTx/>
                <a:uFillTx/>
                <a:latin typeface="Calibri"/>
                <a:ea typeface="ＭＳ Ｐゴシック" panose="020B0600070205080204" pitchFamily="50" charset="-128"/>
                <a:cs typeface="+mn-cs"/>
              </a:rPr>
              <a:t>入 所 時 </a:t>
            </a:r>
            <a:r>
              <a:rPr kumimoji="1" lang="en-US" altLang="ja-JP" sz="1600" b="0" i="0" u="none" strike="noStrike" kern="1200" cap="none" spc="0" normalizeH="0" baseline="0" noProof="0" dirty="0">
                <a:ln>
                  <a:noFill/>
                </a:ln>
                <a:solidFill>
                  <a:prstClr val="white">
                    <a:lumMod val="50000"/>
                  </a:prstClr>
                </a:solidFill>
                <a:effectLst/>
                <a:uLnTx/>
                <a:uFillTx/>
                <a:latin typeface="Calibri"/>
                <a:ea typeface="ＭＳ Ｐゴシック" panose="020B0600070205080204" pitchFamily="50"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lumMod val="50000"/>
                  </a:prstClr>
                </a:solidFill>
                <a:effectLst/>
                <a:uLnTx/>
                <a:uFillTx/>
                <a:latin typeface="Calibri"/>
                <a:ea typeface="ＭＳ Ｐゴシック" panose="020B0600070205080204" pitchFamily="50" charset="-128"/>
                <a:cs typeface="+mn-cs"/>
              </a:rPr>
              <a:t>（一時保護含む）</a:t>
            </a:r>
          </a:p>
        </p:txBody>
      </p:sp>
      <p:sp>
        <p:nvSpPr>
          <p:cNvPr id="170" name="大かっこ 169"/>
          <p:cNvSpPr/>
          <p:nvPr/>
        </p:nvSpPr>
        <p:spPr>
          <a:xfrm>
            <a:off x="6630947" y="2877389"/>
            <a:ext cx="2278952" cy="1017489"/>
          </a:xfrm>
          <a:prstGeom prst="bracketPair">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情報収集・提供・共有</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（その時々で必要になる</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アセスメント）</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171" name="直線矢印コネクタ 170"/>
          <p:cNvCxnSpPr>
            <a:cxnSpLocks/>
          </p:cNvCxnSpPr>
          <p:nvPr/>
        </p:nvCxnSpPr>
        <p:spPr>
          <a:xfrm>
            <a:off x="6992405" y="2969941"/>
            <a:ext cx="1652073" cy="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矢印: 上下 63"/>
          <p:cNvSpPr/>
          <p:nvPr/>
        </p:nvSpPr>
        <p:spPr>
          <a:xfrm rot="20939021">
            <a:off x="2598238" y="2181947"/>
            <a:ext cx="275243" cy="1692000"/>
          </a:xfrm>
          <a:prstGeom prst="upDownArrow">
            <a:avLst>
              <a:gd name="adj1" fmla="val 50000"/>
              <a:gd name="adj2" fmla="val 82883"/>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72" name="直線矢印コネクタ 71"/>
          <p:cNvCxnSpPr>
            <a:cxnSpLocks/>
          </p:cNvCxnSpPr>
          <p:nvPr/>
        </p:nvCxnSpPr>
        <p:spPr>
          <a:xfrm>
            <a:off x="5909088" y="2881291"/>
            <a:ext cx="0" cy="736125"/>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7" name="矢印: 下 86"/>
          <p:cNvSpPr/>
          <p:nvPr/>
        </p:nvSpPr>
        <p:spPr>
          <a:xfrm>
            <a:off x="3515139" y="4724796"/>
            <a:ext cx="2160000" cy="316094"/>
          </a:xfrm>
          <a:prstGeom prst="downArrow">
            <a:avLst>
              <a:gd name="adj1" fmla="val 50000"/>
              <a:gd name="adj2" fmla="val 61954"/>
            </a:avLst>
          </a:prstGeom>
          <a:solidFill>
            <a:schemeClr val="tx2">
              <a:lumMod val="40000"/>
              <a:lumOff val="60000"/>
            </a:schemeClr>
          </a:solidFill>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退　所</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6" name="四角形: 角を丸くする 75"/>
          <p:cNvSpPr/>
          <p:nvPr/>
        </p:nvSpPr>
        <p:spPr>
          <a:xfrm>
            <a:off x="4737652" y="3999079"/>
            <a:ext cx="1620000" cy="252000"/>
          </a:xfrm>
          <a:prstGeom prst="roundRect">
            <a:avLst>
              <a:gd name="adj" fmla="val 10806"/>
            </a:avLst>
          </a:prstGeom>
          <a:solidFill>
            <a:srgbClr val="CCFF99"/>
          </a:solidFill>
          <a:ln w="15875">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イ　ン　ケ　ア</a:t>
            </a:r>
          </a:p>
        </p:txBody>
      </p:sp>
      <p:sp>
        <p:nvSpPr>
          <p:cNvPr id="77" name="四角形: 角を丸くする 76"/>
          <p:cNvSpPr/>
          <p:nvPr/>
        </p:nvSpPr>
        <p:spPr>
          <a:xfrm>
            <a:off x="4746221" y="4294044"/>
            <a:ext cx="1584000" cy="252000"/>
          </a:xfrm>
          <a:prstGeom prst="roundRect">
            <a:avLst>
              <a:gd name="adj" fmla="val 10806"/>
            </a:avLst>
          </a:prstGeom>
          <a:solidFill>
            <a:srgbClr val="CCFF99"/>
          </a:solidFill>
          <a:ln w="15875">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リービングケア</a:t>
            </a:r>
          </a:p>
        </p:txBody>
      </p:sp>
      <p:sp>
        <p:nvSpPr>
          <p:cNvPr id="75" name="四角形: 角を丸くする 74"/>
          <p:cNvSpPr/>
          <p:nvPr/>
        </p:nvSpPr>
        <p:spPr>
          <a:xfrm>
            <a:off x="4740976" y="3686789"/>
            <a:ext cx="1620000" cy="252000"/>
          </a:xfrm>
          <a:prstGeom prst="roundRect">
            <a:avLst>
              <a:gd name="adj" fmla="val 10806"/>
            </a:avLst>
          </a:prstGeom>
          <a:solidFill>
            <a:srgbClr val="CCFF99"/>
          </a:solidFill>
          <a:ln w="15875">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アドミッションケア</a:t>
            </a:r>
          </a:p>
        </p:txBody>
      </p:sp>
      <p:sp>
        <p:nvSpPr>
          <p:cNvPr id="4" name="スライド番号プレースホルダー 3"/>
          <p:cNvSpPr>
            <a:spLocks noGrp="1"/>
          </p:cNvSpPr>
          <p:nvPr>
            <p:ph type="sldNum" sz="quarter" idx="12"/>
          </p:nvPr>
        </p:nvSpPr>
        <p:spPr>
          <a:xfrm>
            <a:off x="7092280" y="6356350"/>
            <a:ext cx="2133600" cy="365125"/>
          </a:xfrm>
        </p:spPr>
        <p:txBody>
          <a:bodyPr/>
          <a:lstStyle/>
          <a:p>
            <a:fld id="{52885D5F-1D73-4CD8-8BE9-6FDEEE1081D8}" type="slidenum">
              <a:rPr lang="ja-JP" altLang="en-US" smtClean="0">
                <a:solidFill>
                  <a:prstClr val="black">
                    <a:tint val="75000"/>
                  </a:prstClr>
                </a:solidFill>
              </a:rPr>
              <a:pPr/>
              <a:t>150</a:t>
            </a:fld>
            <a:endParaRPr lang="ja-JP" altLang="en-US" dirty="0">
              <a:solidFill>
                <a:prstClr val="black">
                  <a:tint val="75000"/>
                </a:prstClr>
              </a:solidFill>
            </a:endParaRPr>
          </a:p>
        </p:txBody>
      </p:sp>
    </p:spTree>
    <p:extLst>
      <p:ext uri="{BB962C8B-B14F-4D97-AF65-F5344CB8AC3E}">
        <p14:creationId xmlns:p14="http://schemas.microsoft.com/office/powerpoint/2010/main" val="363074045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908720"/>
            <a:ext cx="9144000" cy="5688632"/>
          </a:xfrm>
        </p:spPr>
        <p:txBody>
          <a:bodyPr>
            <a:normAutofit fontScale="55000" lnSpcReduction="20000"/>
          </a:bodyPr>
          <a:lstStyle/>
          <a:p>
            <a:pPr marL="0" indent="0">
              <a:buNone/>
            </a:pPr>
            <a:r>
              <a:rPr lang="ja-JP" altLang="en-US" sz="2800" dirty="0"/>
              <a:t>　</a:t>
            </a:r>
            <a:r>
              <a:rPr lang="ja-JP" altLang="en-US" sz="4500" dirty="0"/>
              <a:t>○乳児院から「つなぐ」先のこと</a:t>
            </a:r>
            <a:endParaRPr lang="en-US" altLang="ja-JP" sz="4500" dirty="0"/>
          </a:p>
          <a:p>
            <a:pPr marL="0" indent="0">
              <a:buNone/>
            </a:pPr>
            <a:r>
              <a:rPr lang="ja-JP" altLang="en-US" sz="4500" dirty="0"/>
              <a:t>　　◆</a:t>
            </a:r>
            <a:r>
              <a:rPr lang="ja-JP" altLang="ja-JP" sz="4500" dirty="0"/>
              <a:t>家庭</a:t>
            </a:r>
            <a:r>
              <a:rPr lang="ja-JP" altLang="en-US" sz="4500" dirty="0"/>
              <a:t>・・・</a:t>
            </a:r>
            <a:r>
              <a:rPr lang="ja-JP" altLang="ja-JP" sz="4500" dirty="0"/>
              <a:t>両親世帯・ひとり親世帯・親族世帯</a:t>
            </a:r>
            <a:endParaRPr lang="en-US" altLang="ja-JP" sz="4500" dirty="0"/>
          </a:p>
          <a:p>
            <a:pPr marL="0" indent="0">
              <a:buNone/>
            </a:pPr>
            <a:r>
              <a:rPr lang="ja-JP" altLang="en-US" sz="4500" dirty="0"/>
              <a:t>　　　　　　　　  保護者の病気</a:t>
            </a:r>
            <a:r>
              <a:rPr lang="ja-JP" altLang="en-US" sz="4500" dirty="0" smtClean="0"/>
              <a:t>や</a:t>
            </a:r>
            <a:r>
              <a:rPr lang="ja-JP" altLang="en-US" sz="4500" dirty="0"/>
              <a:t>障害</a:t>
            </a:r>
            <a:r>
              <a:rPr lang="ja-JP" altLang="en-US" sz="4500" dirty="0" smtClean="0"/>
              <a:t>の</a:t>
            </a:r>
            <a:r>
              <a:rPr lang="ja-JP" altLang="en-US" sz="4500" dirty="0"/>
              <a:t>有無、養育スキル、</a:t>
            </a:r>
            <a:endParaRPr lang="en-US" altLang="ja-JP" sz="4500" dirty="0"/>
          </a:p>
          <a:p>
            <a:pPr marL="0" indent="0">
              <a:buNone/>
            </a:pPr>
            <a:r>
              <a:rPr lang="ja-JP" altLang="en-US" sz="4500" dirty="0"/>
              <a:t>　　　　　　　　  子どもへの思い、住環境、経済状況、地域性、</a:t>
            </a:r>
            <a:endParaRPr lang="en-US" altLang="ja-JP" sz="4500" dirty="0"/>
          </a:p>
          <a:p>
            <a:pPr marL="0" indent="0">
              <a:buNone/>
            </a:pPr>
            <a:r>
              <a:rPr lang="ja-JP" altLang="en-US" sz="4500" dirty="0"/>
              <a:t>　　　　　　　　  サポート体制（家族・社会資源）</a:t>
            </a:r>
            <a:r>
              <a:rPr lang="ja-JP" altLang="en-US" sz="4500" dirty="0" err="1"/>
              <a:t>。。。</a:t>
            </a:r>
            <a:endParaRPr lang="en-US" altLang="ja-JP" sz="4500" dirty="0"/>
          </a:p>
          <a:p>
            <a:pPr marL="0" indent="0">
              <a:buNone/>
            </a:pPr>
            <a:r>
              <a:rPr lang="ja-JP" altLang="en-US" sz="4500" dirty="0"/>
              <a:t>　　　　　　　　  ◎</a:t>
            </a:r>
            <a:r>
              <a:rPr lang="ja-JP" altLang="en-US" sz="4500" dirty="0">
                <a:solidFill>
                  <a:srgbClr val="C00000"/>
                </a:solidFill>
              </a:rPr>
              <a:t>親子関係調整</a:t>
            </a:r>
            <a:r>
              <a:rPr lang="ja-JP" altLang="en-US" sz="4500" dirty="0"/>
              <a:t>、面会・外出・外泊</a:t>
            </a:r>
            <a:endParaRPr lang="en-US" altLang="ja-JP" sz="4500" dirty="0"/>
          </a:p>
          <a:p>
            <a:pPr marL="0" indent="0">
              <a:buNone/>
            </a:pPr>
            <a:r>
              <a:rPr lang="ja-JP" altLang="en-US" sz="4500" dirty="0"/>
              <a:t>　　◆</a:t>
            </a:r>
            <a:r>
              <a:rPr lang="ja-JP" altLang="en-US" sz="4500" dirty="0">
                <a:solidFill>
                  <a:srgbClr val="FF0000"/>
                </a:solidFill>
              </a:rPr>
              <a:t>里親養育　ファミリーホーム　特別養子縁組</a:t>
            </a:r>
            <a:endParaRPr lang="en-US" altLang="ja-JP" sz="4500" dirty="0">
              <a:solidFill>
                <a:srgbClr val="FF0000"/>
              </a:solidFill>
            </a:endParaRPr>
          </a:p>
          <a:p>
            <a:pPr marL="0" indent="0">
              <a:buNone/>
            </a:pPr>
            <a:r>
              <a:rPr lang="ja-JP" altLang="en-US" sz="4500" dirty="0"/>
              <a:t>　　　　　　　・・・里親、養親の年齢、養育スキル、サポート体制、</a:t>
            </a:r>
            <a:endParaRPr lang="en-US" altLang="ja-JP" sz="4500" dirty="0"/>
          </a:p>
          <a:p>
            <a:pPr marL="0" indent="0">
              <a:buNone/>
            </a:pPr>
            <a:r>
              <a:rPr lang="ja-JP" altLang="en-US" sz="4500" dirty="0"/>
              <a:t>　　　　　　　　  親族等の理解や協力、地域性</a:t>
            </a:r>
            <a:r>
              <a:rPr lang="ja-JP" altLang="en-US" sz="4500" dirty="0" err="1"/>
              <a:t>。。。</a:t>
            </a:r>
            <a:endParaRPr lang="en-US" altLang="ja-JP" sz="4500" dirty="0"/>
          </a:p>
          <a:p>
            <a:pPr marL="0" indent="0">
              <a:buNone/>
            </a:pPr>
            <a:r>
              <a:rPr lang="ja-JP" altLang="en-US" sz="4500" dirty="0"/>
              <a:t>　　　　　　　　  ◎マッチング（面会・外出・外泊）</a:t>
            </a:r>
            <a:endParaRPr lang="en-US" altLang="ja-JP" sz="4500" dirty="0"/>
          </a:p>
          <a:p>
            <a:pPr marL="0" indent="0">
              <a:buNone/>
            </a:pPr>
            <a:r>
              <a:rPr lang="ja-JP" altLang="en-US" sz="4500" dirty="0"/>
              <a:t>　　◆児童養護施設</a:t>
            </a:r>
            <a:endParaRPr lang="en-US" altLang="ja-JP" sz="4500" dirty="0"/>
          </a:p>
          <a:p>
            <a:pPr marL="0" indent="0">
              <a:buNone/>
            </a:pPr>
            <a:r>
              <a:rPr lang="ja-JP" altLang="en-US" sz="4500" dirty="0"/>
              <a:t>　　　　　　　・・・大舎　ユニットケア　グループホーム</a:t>
            </a:r>
            <a:endParaRPr lang="en-US" altLang="ja-JP" sz="4500" dirty="0"/>
          </a:p>
          <a:p>
            <a:pPr marL="0" indent="0">
              <a:buNone/>
            </a:pPr>
            <a:r>
              <a:rPr lang="ja-JP" altLang="en-US" sz="4500" dirty="0"/>
              <a:t>　　　　　　　　　地域小規模児童養護施設</a:t>
            </a:r>
            <a:endParaRPr lang="en-US" altLang="ja-JP" sz="4500" dirty="0"/>
          </a:p>
          <a:p>
            <a:pPr marL="0" indent="0">
              <a:buNone/>
            </a:pPr>
            <a:r>
              <a:rPr lang="ja-JP" altLang="en-US" sz="4500" dirty="0"/>
              <a:t>　　　　　　　　  ◎事前交流（ならし養育）</a:t>
            </a:r>
            <a:endParaRPr lang="en-US" altLang="ja-JP" sz="4500" dirty="0"/>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151</a:t>
            </a:fld>
            <a:endParaRPr lang="ja-JP" altLang="en-US">
              <a:solidFill>
                <a:prstClr val="black">
                  <a:tint val="75000"/>
                </a:prstClr>
              </a:solidFill>
            </a:endParaRPr>
          </a:p>
        </p:txBody>
      </p:sp>
    </p:spTree>
    <p:extLst>
      <p:ext uri="{BB962C8B-B14F-4D97-AF65-F5344CB8AC3E}">
        <p14:creationId xmlns:p14="http://schemas.microsoft.com/office/powerpoint/2010/main" val="325050345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980728"/>
            <a:ext cx="9144000" cy="5616624"/>
          </a:xfrm>
        </p:spPr>
        <p:txBody>
          <a:bodyPr>
            <a:normAutofit fontScale="92500"/>
          </a:bodyPr>
          <a:lstStyle/>
          <a:p>
            <a:pPr marL="0" indent="0">
              <a:buNone/>
            </a:pPr>
            <a:r>
              <a:rPr lang="en-US" altLang="ja-JP" sz="2800" dirty="0"/>
              <a:t> </a:t>
            </a:r>
            <a:r>
              <a:rPr lang="ja-JP" altLang="en-US" sz="2800" dirty="0"/>
              <a:t>　</a:t>
            </a:r>
            <a:r>
              <a:rPr lang="en-US" altLang="ja-JP" sz="2800" dirty="0">
                <a:solidFill>
                  <a:schemeClr val="accent1"/>
                </a:solidFill>
              </a:rPr>
              <a:t> </a:t>
            </a:r>
            <a:r>
              <a:rPr lang="ja-JP" altLang="en-US" dirty="0">
                <a:solidFill>
                  <a:srgbClr val="0070C0"/>
                </a:solidFill>
                <a:latin typeface="+mn-ea"/>
              </a:rPr>
              <a:t>□</a:t>
            </a:r>
            <a:r>
              <a:rPr lang="en-US" altLang="ja-JP" dirty="0">
                <a:solidFill>
                  <a:srgbClr val="0070C0"/>
                </a:solidFill>
                <a:latin typeface="+mn-ea"/>
              </a:rPr>
              <a:t> </a:t>
            </a:r>
            <a:r>
              <a:rPr lang="ja-JP" altLang="ja-JP" dirty="0">
                <a:solidFill>
                  <a:srgbClr val="0070C0"/>
                </a:solidFill>
                <a:latin typeface="+mn-ea"/>
              </a:rPr>
              <a:t>医療機関や保健センターなど、地域の</a:t>
            </a:r>
            <a:r>
              <a:rPr lang="ja-JP" altLang="en-US" dirty="0">
                <a:solidFill>
                  <a:srgbClr val="0070C0"/>
                </a:solidFill>
                <a:latin typeface="+mn-ea"/>
              </a:rPr>
              <a:t>関係機関に</a:t>
            </a:r>
            <a:endParaRPr lang="en-US" altLang="ja-JP" dirty="0">
              <a:solidFill>
                <a:srgbClr val="0070C0"/>
              </a:solidFill>
              <a:latin typeface="+mn-ea"/>
            </a:endParaRPr>
          </a:p>
          <a:p>
            <a:pPr marL="0" lvl="0" indent="0">
              <a:buNone/>
            </a:pPr>
            <a:r>
              <a:rPr lang="ja-JP" altLang="en-US" dirty="0">
                <a:solidFill>
                  <a:srgbClr val="0070C0"/>
                </a:solidFill>
                <a:latin typeface="+mn-ea"/>
              </a:rPr>
              <a:t>　　　 </a:t>
            </a:r>
            <a:r>
              <a:rPr lang="ja-JP" altLang="ja-JP" dirty="0">
                <a:solidFill>
                  <a:srgbClr val="0070C0"/>
                </a:solidFill>
                <a:latin typeface="+mn-ea"/>
              </a:rPr>
              <a:t>ついて理解しましょう</a:t>
            </a:r>
            <a:r>
              <a:rPr lang="en-US" altLang="ja-JP" sz="2800" dirty="0">
                <a:solidFill>
                  <a:srgbClr val="0070C0"/>
                </a:solidFill>
                <a:latin typeface="+mn-ea"/>
              </a:rPr>
              <a:t> </a:t>
            </a:r>
            <a:endParaRPr lang="ja-JP" altLang="ja-JP" sz="2800" dirty="0">
              <a:solidFill>
                <a:srgbClr val="0070C0"/>
              </a:solidFill>
              <a:latin typeface="+mn-ea"/>
            </a:endParaRPr>
          </a:p>
          <a:p>
            <a:pPr marL="0" lvl="0" indent="0">
              <a:buNone/>
            </a:pPr>
            <a:r>
              <a:rPr lang="ja-JP" altLang="en-US" sz="2800" dirty="0">
                <a:latin typeface="+mn-ea"/>
              </a:rPr>
              <a:t>　　　 </a:t>
            </a:r>
            <a:r>
              <a:rPr lang="ja-JP" altLang="ja-JP" sz="2800" dirty="0">
                <a:latin typeface="+mn-ea"/>
              </a:rPr>
              <a:t>地域の子育て支援の現状を理解し、必要に応じて家族</a:t>
            </a:r>
            <a:endParaRPr lang="en-US" altLang="ja-JP" sz="2800" dirty="0">
              <a:latin typeface="+mn-ea"/>
            </a:endParaRPr>
          </a:p>
          <a:p>
            <a:pPr marL="0" lvl="0" indent="0">
              <a:buNone/>
            </a:pPr>
            <a:r>
              <a:rPr lang="en-US" altLang="ja-JP" sz="2800" dirty="0">
                <a:latin typeface="+mn-ea"/>
              </a:rPr>
              <a:t>       </a:t>
            </a:r>
            <a:r>
              <a:rPr lang="ja-JP" altLang="en-US" sz="2800" dirty="0">
                <a:latin typeface="+mn-ea"/>
              </a:rPr>
              <a:t> </a:t>
            </a:r>
            <a:r>
              <a:rPr lang="ja-JP" altLang="ja-JP" sz="2800" dirty="0">
                <a:latin typeface="+mn-ea"/>
              </a:rPr>
              <a:t>等に周知を図りましょう</a:t>
            </a:r>
            <a:r>
              <a:rPr lang="ja-JP" altLang="en-US" sz="2800" dirty="0">
                <a:latin typeface="+mn-ea"/>
              </a:rPr>
              <a:t>。</a:t>
            </a:r>
            <a:endParaRPr lang="ja-JP" altLang="ja-JP" sz="2800" dirty="0">
              <a:latin typeface="+mn-ea"/>
            </a:endParaRPr>
          </a:p>
          <a:p>
            <a:pPr marL="0" indent="0">
              <a:buNone/>
            </a:pPr>
            <a:r>
              <a:rPr lang="ja-JP" altLang="en-US" sz="2800" dirty="0">
                <a:latin typeface="+mn-ea"/>
              </a:rPr>
              <a:t>　　　 </a:t>
            </a:r>
            <a:r>
              <a:rPr lang="ja-JP" altLang="ja-JP" sz="2800" dirty="0">
                <a:latin typeface="+mn-ea"/>
              </a:rPr>
              <a:t>乳児院における養育だけではなく、適切な機関や事業</a:t>
            </a:r>
            <a:endParaRPr lang="en-US" altLang="ja-JP" sz="2800" dirty="0">
              <a:latin typeface="+mn-ea"/>
            </a:endParaRPr>
          </a:p>
          <a:p>
            <a:pPr marL="0" indent="0">
              <a:buNone/>
            </a:pPr>
            <a:r>
              <a:rPr lang="en-US" altLang="ja-JP" sz="2800" dirty="0">
                <a:latin typeface="+mn-ea"/>
              </a:rPr>
              <a:t>        </a:t>
            </a:r>
            <a:r>
              <a:rPr lang="ja-JP" altLang="ja-JP" sz="2800" dirty="0" err="1">
                <a:latin typeface="+mn-ea"/>
              </a:rPr>
              <a:t>を紹</a:t>
            </a:r>
            <a:r>
              <a:rPr lang="ja-JP" altLang="ja-JP" sz="2800" dirty="0">
                <a:latin typeface="+mn-ea"/>
              </a:rPr>
              <a:t>介することも重要な役割です。</a:t>
            </a:r>
            <a:endParaRPr lang="en-US" altLang="ja-JP" sz="1100" dirty="0">
              <a:latin typeface="+mn-ea"/>
            </a:endParaRPr>
          </a:p>
          <a:p>
            <a:pPr marL="0" indent="0">
              <a:buNone/>
            </a:pPr>
            <a:r>
              <a:rPr lang="ja-JP" altLang="en-US" sz="2800" dirty="0">
                <a:latin typeface="+mn-ea"/>
              </a:rPr>
              <a:t>　　　　○ 小児科医</a:t>
            </a:r>
            <a:r>
              <a:rPr lang="ja-JP" altLang="en-US" sz="2800" dirty="0">
                <a:solidFill>
                  <a:srgbClr val="FF0000"/>
                </a:solidFill>
                <a:latin typeface="+mn-ea"/>
              </a:rPr>
              <a:t>（嘱託・常勤）　</a:t>
            </a:r>
            <a:endParaRPr lang="en-US" altLang="ja-JP" sz="2800" dirty="0">
              <a:solidFill>
                <a:srgbClr val="FF0000"/>
              </a:solidFill>
              <a:latin typeface="+mn-ea"/>
            </a:endParaRPr>
          </a:p>
          <a:p>
            <a:pPr marL="0" indent="0">
              <a:buNone/>
            </a:pPr>
            <a:r>
              <a:rPr lang="ja-JP" altLang="en-US" sz="2800" dirty="0">
                <a:latin typeface="+mn-ea"/>
              </a:rPr>
              <a:t>　　　　○ 各科専門医（耳鼻科・眼科・皮膚科・精神科）　</a:t>
            </a:r>
            <a:endParaRPr lang="en-US" altLang="ja-JP" sz="2800" dirty="0">
              <a:latin typeface="+mn-ea"/>
            </a:endParaRPr>
          </a:p>
          <a:p>
            <a:pPr marL="0" indent="0">
              <a:buNone/>
            </a:pPr>
            <a:r>
              <a:rPr lang="ja-JP" altLang="en-US" sz="2800" dirty="0">
                <a:latin typeface="+mn-ea"/>
              </a:rPr>
              <a:t>　　　　○ 保健師（都道府県）　○ 保健師（市町村）　</a:t>
            </a:r>
            <a:endParaRPr lang="en-US" altLang="ja-JP" sz="2800" dirty="0">
              <a:latin typeface="+mn-ea"/>
            </a:endParaRPr>
          </a:p>
          <a:p>
            <a:pPr marL="0" indent="0">
              <a:buNone/>
            </a:pPr>
            <a:r>
              <a:rPr lang="ja-JP" altLang="en-US" sz="2800" dirty="0">
                <a:latin typeface="+mn-ea"/>
              </a:rPr>
              <a:t>　　　　○ ＰＴ　○ ＯＴ　○ ＳＴ　○ ＰＳＷ　○ ＭＳＷ　</a:t>
            </a:r>
            <a:endParaRPr lang="en-US" altLang="ja-JP" sz="2800" dirty="0">
              <a:latin typeface="+mn-ea"/>
            </a:endParaRPr>
          </a:p>
          <a:p>
            <a:pPr marL="0" indent="0">
              <a:buNone/>
            </a:pPr>
            <a:r>
              <a:rPr lang="ja-JP" altLang="en-US" sz="2800" dirty="0">
                <a:latin typeface="+mn-ea"/>
              </a:rPr>
              <a:t>　　　　○助産師　○ 障害</a:t>
            </a:r>
            <a:r>
              <a:rPr lang="ja-JP" altLang="en-US" sz="2800" dirty="0" smtClean="0">
                <a:latin typeface="+mn-ea"/>
              </a:rPr>
              <a:t>者</a:t>
            </a:r>
            <a:r>
              <a:rPr lang="ja-JP" altLang="en-US" sz="2800" dirty="0">
                <a:latin typeface="+mn-ea"/>
              </a:rPr>
              <a:t>施設職員　○ヘルパー　など</a:t>
            </a:r>
            <a:endParaRPr lang="en-US" altLang="ja-JP" sz="2800" dirty="0">
              <a:latin typeface="+mn-ea"/>
            </a:endParaRPr>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152</a:t>
            </a:fld>
            <a:endParaRPr lang="ja-JP" altLang="en-US">
              <a:solidFill>
                <a:prstClr val="black">
                  <a:tint val="75000"/>
                </a:prstClr>
              </a:solidFill>
            </a:endParaRPr>
          </a:p>
        </p:txBody>
      </p:sp>
    </p:spTree>
    <p:extLst>
      <p:ext uri="{BB962C8B-B14F-4D97-AF65-F5344CB8AC3E}">
        <p14:creationId xmlns:p14="http://schemas.microsoft.com/office/powerpoint/2010/main" val="360836644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476672"/>
            <a:ext cx="9144000" cy="6120680"/>
          </a:xfrm>
        </p:spPr>
        <p:txBody>
          <a:bodyPr>
            <a:normAutofit lnSpcReduction="10000"/>
          </a:bodyPr>
          <a:lstStyle/>
          <a:p>
            <a:pPr marL="0" indent="0">
              <a:buNone/>
            </a:pPr>
            <a:r>
              <a:rPr lang="ja-JP" altLang="en-US" sz="2800" dirty="0">
                <a:solidFill>
                  <a:srgbClr val="FF0000"/>
                </a:solidFill>
              </a:rPr>
              <a:t>　</a:t>
            </a:r>
            <a:r>
              <a:rPr lang="ja-JP" altLang="en-US" sz="2600" dirty="0">
                <a:solidFill>
                  <a:srgbClr val="0070C0"/>
                </a:solidFill>
              </a:rPr>
              <a:t>□</a:t>
            </a:r>
            <a:r>
              <a:rPr lang="ja-JP" altLang="ja-JP" sz="2600" dirty="0">
                <a:solidFill>
                  <a:srgbClr val="0070C0"/>
                </a:solidFill>
              </a:rPr>
              <a:t>要保護児童対策地域協議会の役割を理解しましょう</a:t>
            </a:r>
          </a:p>
          <a:p>
            <a:pPr marL="0" indent="0">
              <a:buNone/>
            </a:pPr>
            <a:r>
              <a:rPr lang="ja-JP" altLang="en-US" sz="2400" dirty="0">
                <a:latin typeface="+mn-ea"/>
              </a:rPr>
              <a:t>　　</a:t>
            </a:r>
            <a:r>
              <a:rPr lang="ja-JP" altLang="en-US" sz="2200" dirty="0">
                <a:latin typeface="+mn-ea"/>
              </a:rPr>
              <a:t>　</a:t>
            </a:r>
            <a:r>
              <a:rPr lang="ja-JP" altLang="ja-JP" sz="2200" dirty="0">
                <a:latin typeface="+mn-ea"/>
              </a:rPr>
              <a:t>⇒『改訂新版　乳児院養育指針』第</a:t>
            </a:r>
            <a:r>
              <a:rPr lang="en-US" altLang="ja-JP" sz="2200" dirty="0">
                <a:latin typeface="+mn-ea"/>
              </a:rPr>
              <a:t>15</a:t>
            </a:r>
            <a:r>
              <a:rPr lang="ja-JP" altLang="ja-JP" sz="2200" dirty="0">
                <a:latin typeface="+mn-ea"/>
              </a:rPr>
              <a:t>章－</a:t>
            </a:r>
            <a:r>
              <a:rPr lang="en-US" altLang="ja-JP" sz="2200" dirty="0">
                <a:latin typeface="+mn-ea"/>
              </a:rPr>
              <a:t>4</a:t>
            </a:r>
            <a:r>
              <a:rPr lang="ja-JP" altLang="ja-JP" sz="2200" dirty="0" err="1">
                <a:latin typeface="+mn-ea"/>
              </a:rPr>
              <a:t>．</a:t>
            </a:r>
            <a:r>
              <a:rPr lang="en-US" altLang="ja-JP" sz="2200" dirty="0">
                <a:latin typeface="+mn-ea"/>
              </a:rPr>
              <a:t>8</a:t>
            </a:r>
            <a:r>
              <a:rPr lang="ja-JP" altLang="ja-JP" sz="2200" dirty="0">
                <a:latin typeface="+mn-ea"/>
              </a:rPr>
              <a:t>）</a:t>
            </a:r>
            <a:r>
              <a:rPr lang="ja-JP" altLang="en-US" sz="2200" dirty="0">
                <a:latin typeface="+mn-ea"/>
              </a:rPr>
              <a:t>　</a:t>
            </a:r>
            <a:endParaRPr lang="en-US" altLang="ja-JP" sz="2200" dirty="0">
              <a:latin typeface="+mn-ea"/>
            </a:endParaRPr>
          </a:p>
          <a:p>
            <a:pPr marL="0" indent="0">
              <a:buNone/>
            </a:pPr>
            <a:r>
              <a:rPr lang="ja-JP" altLang="en-US" sz="2200" dirty="0">
                <a:latin typeface="+mn-ea"/>
              </a:rPr>
              <a:t>　　　⇒児童福祉法第</a:t>
            </a:r>
            <a:r>
              <a:rPr lang="en-US" altLang="ja-JP" sz="2200" dirty="0">
                <a:latin typeface="+mn-ea"/>
              </a:rPr>
              <a:t>25</a:t>
            </a:r>
            <a:r>
              <a:rPr lang="ja-JP" altLang="en-US" sz="2200" dirty="0">
                <a:latin typeface="+mn-ea"/>
              </a:rPr>
              <a:t>条</a:t>
            </a:r>
            <a:endParaRPr lang="en-US" altLang="ja-JP" sz="2200" dirty="0">
              <a:latin typeface="+mn-ea"/>
            </a:endParaRPr>
          </a:p>
          <a:p>
            <a:pPr marL="0" indent="0">
              <a:buNone/>
            </a:pPr>
            <a:endParaRPr lang="en-US" altLang="ja-JP" sz="1200" dirty="0">
              <a:latin typeface="+mn-ea"/>
            </a:endParaRPr>
          </a:p>
          <a:p>
            <a:pPr marL="0" indent="0">
              <a:buNone/>
            </a:pPr>
            <a:r>
              <a:rPr lang="ja-JP" altLang="en-US" sz="2200" dirty="0">
                <a:latin typeface="+mn-ea"/>
              </a:rPr>
              <a:t>　　（</a:t>
            </a:r>
            <a:r>
              <a:rPr lang="en-US" altLang="ja-JP" sz="2200" dirty="0">
                <a:latin typeface="+mn-ea"/>
              </a:rPr>
              <a:t>1</a:t>
            </a:r>
            <a:r>
              <a:rPr lang="ja-JP" altLang="en-US" sz="2200" dirty="0">
                <a:latin typeface="+mn-ea"/>
              </a:rPr>
              <a:t>）設置主体・・・市町村などの地方自治体</a:t>
            </a:r>
            <a:endParaRPr lang="en-US" altLang="ja-JP" sz="2200" dirty="0">
              <a:latin typeface="+mn-ea"/>
            </a:endParaRPr>
          </a:p>
          <a:p>
            <a:pPr marL="0" indent="0">
              <a:buNone/>
            </a:pPr>
            <a:r>
              <a:rPr lang="ja-JP" altLang="en-US" sz="2200" dirty="0">
                <a:latin typeface="+mn-ea"/>
              </a:rPr>
              <a:t>　　（</a:t>
            </a:r>
            <a:r>
              <a:rPr lang="en-US" altLang="ja-JP" sz="2200" dirty="0">
                <a:latin typeface="+mn-ea"/>
              </a:rPr>
              <a:t>2</a:t>
            </a:r>
            <a:r>
              <a:rPr lang="ja-JP" altLang="en-US" sz="2200" dirty="0">
                <a:latin typeface="+mn-ea"/>
              </a:rPr>
              <a:t>）対象児童・・・児童福祉法に規定される「要保護児童（保護者のいない</a:t>
            </a:r>
            <a:endParaRPr lang="en-US" altLang="ja-JP" sz="2200" dirty="0">
              <a:latin typeface="+mn-ea"/>
            </a:endParaRPr>
          </a:p>
          <a:p>
            <a:pPr marL="0" indent="0">
              <a:buNone/>
            </a:pPr>
            <a:r>
              <a:rPr lang="ja-JP" altLang="en-US" sz="2200" dirty="0">
                <a:latin typeface="+mn-ea"/>
              </a:rPr>
              <a:t>　　　　　　　　　　　　 児童又は保護者に監護させることが不適当であると認め</a:t>
            </a:r>
            <a:endParaRPr lang="en-US" altLang="ja-JP" sz="2200" dirty="0">
              <a:latin typeface="+mn-ea"/>
            </a:endParaRPr>
          </a:p>
          <a:p>
            <a:pPr marL="0" indent="0">
              <a:buNone/>
            </a:pPr>
            <a:r>
              <a:rPr lang="en-US" altLang="ja-JP" sz="2200" dirty="0">
                <a:latin typeface="+mn-ea"/>
              </a:rPr>
              <a:t>                           </a:t>
            </a:r>
            <a:r>
              <a:rPr lang="ja-JP" altLang="en-US" sz="2200" dirty="0">
                <a:latin typeface="+mn-ea"/>
              </a:rPr>
              <a:t> ら</a:t>
            </a:r>
            <a:r>
              <a:rPr lang="ja-JP" altLang="en-US" sz="2200" dirty="0" err="1">
                <a:latin typeface="+mn-ea"/>
              </a:rPr>
              <a:t>れる</a:t>
            </a:r>
            <a:r>
              <a:rPr lang="ja-JP" altLang="en-US" sz="2200" dirty="0">
                <a:latin typeface="+mn-ea"/>
              </a:rPr>
              <a:t>児童）」「被虐待児童」「非行児童」などに加えて、</a:t>
            </a:r>
            <a:endParaRPr lang="en-US" altLang="ja-JP" sz="2200" dirty="0">
              <a:latin typeface="+mn-ea"/>
            </a:endParaRPr>
          </a:p>
          <a:p>
            <a:pPr marL="0" indent="0">
              <a:buNone/>
            </a:pPr>
            <a:r>
              <a:rPr lang="en-US" altLang="ja-JP" sz="2200" dirty="0">
                <a:latin typeface="+mn-ea"/>
              </a:rPr>
              <a:t>                           </a:t>
            </a:r>
            <a:r>
              <a:rPr lang="ja-JP" altLang="en-US" sz="2200" dirty="0">
                <a:latin typeface="+mn-ea"/>
              </a:rPr>
              <a:t> 特定妊婦も含まれる。</a:t>
            </a:r>
            <a:endParaRPr lang="en-US" altLang="ja-JP" sz="2200" dirty="0">
              <a:latin typeface="+mn-ea"/>
            </a:endParaRPr>
          </a:p>
          <a:p>
            <a:pPr marL="0" indent="0">
              <a:buNone/>
            </a:pPr>
            <a:r>
              <a:rPr lang="ja-JP" altLang="en-US" sz="2200" dirty="0">
                <a:latin typeface="+mn-ea"/>
              </a:rPr>
              <a:t>　　（</a:t>
            </a:r>
            <a:r>
              <a:rPr lang="en-US" altLang="ja-JP" sz="2200" dirty="0">
                <a:latin typeface="+mn-ea"/>
              </a:rPr>
              <a:t>3)</a:t>
            </a:r>
            <a:r>
              <a:rPr lang="ja-JP" altLang="en-US" sz="2200" dirty="0">
                <a:latin typeface="+mn-ea"/>
              </a:rPr>
              <a:t>業務・・・要保護児童に関する情報交換や支援内容に関する協議など</a:t>
            </a:r>
            <a:endParaRPr lang="en-US" altLang="ja-JP" sz="2200" dirty="0">
              <a:latin typeface="+mn-ea"/>
            </a:endParaRPr>
          </a:p>
          <a:p>
            <a:pPr marL="0" indent="0">
              <a:buNone/>
            </a:pPr>
            <a:r>
              <a:rPr lang="ja-JP" altLang="en-US" sz="2200" dirty="0">
                <a:latin typeface="+mn-ea"/>
              </a:rPr>
              <a:t>　　（</a:t>
            </a:r>
            <a:r>
              <a:rPr lang="en-US" altLang="ja-JP" sz="2200" dirty="0">
                <a:latin typeface="+mn-ea"/>
              </a:rPr>
              <a:t>4</a:t>
            </a:r>
            <a:r>
              <a:rPr lang="ja-JP" altLang="en-US" sz="2200" dirty="0">
                <a:latin typeface="+mn-ea"/>
              </a:rPr>
              <a:t>）調整機関・・・設置した地方自治体長は、会が効果的に機能するよう</a:t>
            </a:r>
            <a:endParaRPr lang="en-US" altLang="ja-JP" sz="2200" dirty="0">
              <a:latin typeface="+mn-ea"/>
            </a:endParaRPr>
          </a:p>
          <a:p>
            <a:pPr marL="0" indent="0">
              <a:buNone/>
            </a:pPr>
            <a:r>
              <a:rPr lang="ja-JP" altLang="en-US" sz="2200" dirty="0">
                <a:latin typeface="+mn-ea"/>
              </a:rPr>
              <a:t>　　　　　　　　　　　　 運営の中核となる調整機関を指定する。</a:t>
            </a:r>
            <a:endParaRPr lang="en-US" altLang="ja-JP" sz="2200" dirty="0">
              <a:latin typeface="+mn-ea"/>
            </a:endParaRPr>
          </a:p>
          <a:p>
            <a:pPr marL="0" indent="0">
              <a:buNone/>
            </a:pPr>
            <a:r>
              <a:rPr lang="ja-JP" altLang="en-US" sz="2200" dirty="0">
                <a:latin typeface="+mn-ea"/>
              </a:rPr>
              <a:t>    （</a:t>
            </a:r>
            <a:r>
              <a:rPr lang="en-US" altLang="ja-JP" sz="2200" dirty="0">
                <a:latin typeface="+mn-ea"/>
              </a:rPr>
              <a:t>5</a:t>
            </a:r>
            <a:r>
              <a:rPr lang="ja-JP" altLang="en-US" sz="2200" dirty="0">
                <a:latin typeface="+mn-ea"/>
              </a:rPr>
              <a:t>）守秘義務・・・構成員は職務上知り得た内容に関する守秘義務がある。</a:t>
            </a:r>
            <a:endParaRPr lang="en-US" altLang="ja-JP" sz="2200" dirty="0">
              <a:latin typeface="+mn-ea"/>
            </a:endParaRPr>
          </a:p>
          <a:p>
            <a:pPr marL="0" indent="0">
              <a:buNone/>
            </a:pPr>
            <a:r>
              <a:rPr lang="ja-JP" altLang="en-US" sz="2200" dirty="0">
                <a:latin typeface="+mn-ea"/>
              </a:rPr>
              <a:t>　　（</a:t>
            </a:r>
            <a:r>
              <a:rPr lang="en-US" altLang="ja-JP" sz="2200" dirty="0">
                <a:latin typeface="+mn-ea"/>
              </a:rPr>
              <a:t>6)</a:t>
            </a:r>
            <a:r>
              <a:rPr lang="ja-JP" altLang="en-US" sz="2200" dirty="0">
                <a:latin typeface="+mn-ea"/>
              </a:rPr>
              <a:t>協力・・・会は必要があると認める時に関係機関等に対し、</a:t>
            </a:r>
            <a:r>
              <a:rPr lang="ja-JP" altLang="en-US" sz="2200" dirty="0" smtClean="0">
                <a:latin typeface="+mn-ea"/>
              </a:rPr>
              <a:t>資料及び</a:t>
            </a:r>
            <a:endParaRPr lang="en-US" altLang="ja-JP" sz="2200" dirty="0">
              <a:latin typeface="+mn-ea"/>
            </a:endParaRPr>
          </a:p>
          <a:p>
            <a:pPr marL="0" indent="0">
              <a:buNone/>
            </a:pPr>
            <a:r>
              <a:rPr lang="en-US" altLang="ja-JP" sz="2200" dirty="0">
                <a:latin typeface="+mn-ea"/>
              </a:rPr>
              <a:t>                    </a:t>
            </a:r>
            <a:r>
              <a:rPr lang="ja-JP" altLang="en-US" sz="2200" dirty="0">
                <a:latin typeface="+mn-ea"/>
              </a:rPr>
              <a:t>情報提供や意見の開陳その他の必要な協力を求めることが</a:t>
            </a:r>
            <a:endParaRPr lang="en-US" altLang="ja-JP" sz="2200" dirty="0">
              <a:latin typeface="+mn-ea"/>
            </a:endParaRPr>
          </a:p>
          <a:p>
            <a:pPr marL="0" indent="0">
              <a:buNone/>
            </a:pPr>
            <a:r>
              <a:rPr lang="ja-JP" altLang="en-US" sz="2200" dirty="0">
                <a:latin typeface="+mn-ea"/>
              </a:rPr>
              <a:t>                    できる。</a:t>
            </a:r>
            <a:endParaRPr lang="en-US" altLang="ja-JP" sz="2200" dirty="0">
              <a:latin typeface="+mn-ea"/>
            </a:endParaRPr>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153</a:t>
            </a:fld>
            <a:endParaRPr lang="ja-JP" altLang="en-US">
              <a:solidFill>
                <a:prstClr val="black">
                  <a:tint val="75000"/>
                </a:prstClr>
              </a:solidFill>
            </a:endParaRPr>
          </a:p>
        </p:txBody>
      </p:sp>
    </p:spTree>
    <p:extLst>
      <p:ext uri="{BB962C8B-B14F-4D97-AF65-F5344CB8AC3E}">
        <p14:creationId xmlns:p14="http://schemas.microsoft.com/office/powerpoint/2010/main" val="78773226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476672"/>
            <a:ext cx="9144000" cy="504056"/>
          </a:xfrm>
        </p:spPr>
        <p:txBody>
          <a:bodyPr>
            <a:normAutofit lnSpcReduction="10000"/>
          </a:bodyPr>
          <a:lstStyle/>
          <a:p>
            <a:pPr marL="0" indent="0">
              <a:buNone/>
            </a:pPr>
            <a:r>
              <a:rPr lang="ja-JP" altLang="en-US" sz="2800" dirty="0">
                <a:solidFill>
                  <a:srgbClr val="FF0000"/>
                </a:solidFill>
              </a:rPr>
              <a:t>　</a:t>
            </a:r>
            <a:r>
              <a:rPr lang="ja-JP" altLang="en-US" sz="2600" dirty="0">
                <a:solidFill>
                  <a:srgbClr val="0070C0"/>
                </a:solidFill>
              </a:rPr>
              <a:t>□</a:t>
            </a:r>
            <a:r>
              <a:rPr lang="ja-JP" altLang="ja-JP" sz="2600" dirty="0">
                <a:solidFill>
                  <a:srgbClr val="0070C0"/>
                </a:solidFill>
              </a:rPr>
              <a:t>要保護児童対策地域協議会の役割を理解しましょう</a:t>
            </a:r>
          </a:p>
        </p:txBody>
      </p:sp>
      <p:sp>
        <p:nvSpPr>
          <p:cNvPr id="2" name="正方形/長方形 1"/>
          <p:cNvSpPr/>
          <p:nvPr/>
        </p:nvSpPr>
        <p:spPr>
          <a:xfrm>
            <a:off x="323528" y="1179824"/>
            <a:ext cx="5328592" cy="4553431"/>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二等辺三角形 3"/>
          <p:cNvSpPr/>
          <p:nvPr/>
        </p:nvSpPr>
        <p:spPr>
          <a:xfrm>
            <a:off x="557824" y="1464057"/>
            <a:ext cx="4860000" cy="3960000"/>
          </a:xfrm>
          <a:prstGeom prst="triangl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6" name="直線コネクタ 5"/>
          <p:cNvCxnSpPr>
            <a:cxnSpLocks/>
          </p:cNvCxnSpPr>
          <p:nvPr/>
        </p:nvCxnSpPr>
        <p:spPr>
          <a:xfrm>
            <a:off x="2123728" y="2852936"/>
            <a:ext cx="172819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a:cxnSpLocks/>
          </p:cNvCxnSpPr>
          <p:nvPr/>
        </p:nvCxnSpPr>
        <p:spPr>
          <a:xfrm>
            <a:off x="1383257" y="4077072"/>
            <a:ext cx="318874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2401073" y="2176051"/>
            <a:ext cx="1111247" cy="554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代表者</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会　 議</a:t>
            </a:r>
          </a:p>
        </p:txBody>
      </p:sp>
      <p:sp>
        <p:nvSpPr>
          <p:cNvPr id="19" name="正方形/長方形 18"/>
          <p:cNvSpPr/>
          <p:nvPr/>
        </p:nvSpPr>
        <p:spPr>
          <a:xfrm>
            <a:off x="2057200" y="3196523"/>
            <a:ext cx="1861248" cy="6598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 務 者 会 議</a:t>
            </a:r>
          </a:p>
        </p:txBody>
      </p:sp>
      <p:sp>
        <p:nvSpPr>
          <p:cNvPr id="20" name="正方形/長方形 19"/>
          <p:cNvSpPr/>
          <p:nvPr/>
        </p:nvSpPr>
        <p:spPr>
          <a:xfrm>
            <a:off x="1408524" y="4518366"/>
            <a:ext cx="3096344" cy="4718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個 別 ケ </a:t>
            </a:r>
            <a:r>
              <a:rPr kumimoji="1" lang="ja-JP" altLang="en-US" sz="20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ー</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ス 検 討 会 議</a:t>
            </a:r>
          </a:p>
        </p:txBody>
      </p:sp>
      <p:sp>
        <p:nvSpPr>
          <p:cNvPr id="5" name="吹き出し: 線 4"/>
          <p:cNvSpPr/>
          <p:nvPr/>
        </p:nvSpPr>
        <p:spPr>
          <a:xfrm>
            <a:off x="5886416" y="2089145"/>
            <a:ext cx="3060000" cy="612000"/>
          </a:xfrm>
          <a:prstGeom prst="borderCallout1">
            <a:avLst>
              <a:gd name="adj1" fmla="val 50834"/>
              <a:gd name="adj2" fmla="val -7"/>
              <a:gd name="adj3" fmla="val 50965"/>
              <a:gd name="adj4" fmla="val -75631"/>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○代表者会議：</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年に</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回の開催</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 name="吹き出し: 線 15"/>
          <p:cNvSpPr/>
          <p:nvPr/>
        </p:nvSpPr>
        <p:spPr>
          <a:xfrm>
            <a:off x="5898942" y="3123766"/>
            <a:ext cx="3060000" cy="612268"/>
          </a:xfrm>
          <a:prstGeom prst="borderCallout1">
            <a:avLst>
              <a:gd name="adj1" fmla="val 54764"/>
              <a:gd name="adj2" fmla="val -7"/>
              <a:gd name="adj3" fmla="val 54405"/>
              <a:gd name="adj4" fmla="val -54792"/>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○実務者会議：</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lang="ja-JP" altLang="en-US" dirty="0">
                <a:solidFill>
                  <a:prstClr val="black"/>
                </a:solidFill>
                <a:latin typeface="ＭＳ Ｐゴシック" panose="020B0600070205080204" pitchFamily="50" charset="-128"/>
                <a:ea typeface="ＭＳ Ｐゴシック" panose="020B0600070205080204" pitchFamily="50" charset="-128"/>
              </a:rPr>
              <a:t>か</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回程度の開催</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吹き出し: 線 16"/>
          <p:cNvSpPr/>
          <p:nvPr/>
        </p:nvSpPr>
        <p:spPr>
          <a:xfrm>
            <a:off x="5898942" y="4378210"/>
            <a:ext cx="3060000" cy="612000"/>
          </a:xfrm>
          <a:prstGeom prst="borderCallout1">
            <a:avLst>
              <a:gd name="adj1" fmla="val 50834"/>
              <a:gd name="adj2" fmla="val -7"/>
              <a:gd name="adj3" fmla="val 51826"/>
              <a:gd name="adj4" fmla="val -31305"/>
            </a:avLst>
          </a:prstGeom>
          <a:solidFill>
            <a:schemeClr val="accent4">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○個別ケース検討会議：</a:t>
            </a:r>
            <a:endPar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必要に応じて随時開催</a:t>
            </a:r>
          </a:p>
        </p:txBody>
      </p:sp>
      <p:sp>
        <p:nvSpPr>
          <p:cNvPr id="10" name="四角形: 角を丸くする 9"/>
          <p:cNvSpPr/>
          <p:nvPr/>
        </p:nvSpPr>
        <p:spPr>
          <a:xfrm>
            <a:off x="557824" y="5949280"/>
            <a:ext cx="8118632" cy="50405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大切なのは、子どもを「家庭に帰す」から</a:t>
            </a:r>
            <a:r>
              <a:rPr kumimoji="1" lang="ja-JP" altLang="en-US" sz="1800" b="1" i="0" u="none" strike="noStrike" kern="120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「地域に帰す」</a:t>
            </a:r>
            <a:r>
              <a:rPr kumimoji="1" lang="ja-JP" altLang="en-US" sz="1800" b="1"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というイメージ！</a:t>
            </a:r>
            <a:endPar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 name="スライド番号プレースホルダー 7"/>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154</a:t>
            </a:fld>
            <a:endParaRPr lang="ja-JP" altLang="en-US">
              <a:solidFill>
                <a:prstClr val="black">
                  <a:tint val="75000"/>
                </a:prstClr>
              </a:solidFill>
            </a:endParaRPr>
          </a:p>
        </p:txBody>
      </p:sp>
    </p:spTree>
    <p:extLst>
      <p:ext uri="{BB962C8B-B14F-4D97-AF65-F5344CB8AC3E}">
        <p14:creationId xmlns:p14="http://schemas.microsoft.com/office/powerpoint/2010/main" val="246551413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908720"/>
            <a:ext cx="9144000" cy="5688632"/>
          </a:xfrm>
        </p:spPr>
        <p:txBody>
          <a:bodyPr>
            <a:normAutofit/>
          </a:bodyPr>
          <a:lstStyle/>
          <a:p>
            <a:pPr marL="0" indent="0">
              <a:buNone/>
            </a:pPr>
            <a:r>
              <a:rPr lang="ja-JP" altLang="en-US" sz="5000" b="1" dirty="0">
                <a:solidFill>
                  <a:srgbClr val="FF0000"/>
                </a:solidFill>
              </a:rPr>
              <a:t>　</a:t>
            </a:r>
            <a:r>
              <a:rPr lang="ja-JP" altLang="ja-JP" sz="2800" b="1" dirty="0"/>
              <a:t>【家庭支援専門相談員】</a:t>
            </a:r>
            <a:endParaRPr lang="en-US" altLang="ja-JP" sz="2800" b="1" dirty="0"/>
          </a:p>
          <a:p>
            <a:pPr marL="0" indent="0">
              <a:buNone/>
            </a:pPr>
            <a:r>
              <a:rPr lang="ja-JP" altLang="en-US" sz="2800" b="1" dirty="0"/>
              <a:t>　　</a:t>
            </a:r>
            <a:r>
              <a:rPr lang="ja-JP" altLang="en-US" sz="2800" b="1" dirty="0">
                <a:solidFill>
                  <a:srgbClr val="FF0000"/>
                </a:solidFill>
              </a:rPr>
              <a:t>　</a:t>
            </a:r>
            <a:r>
              <a:rPr lang="en-US" altLang="ja-JP" sz="2800" b="1" dirty="0">
                <a:solidFill>
                  <a:srgbClr val="FF0000"/>
                </a:solidFill>
              </a:rPr>
              <a:t>FSW</a:t>
            </a:r>
            <a:r>
              <a:rPr lang="ja-JP" altLang="en-US" sz="2800" b="1" dirty="0">
                <a:solidFill>
                  <a:srgbClr val="FF0000"/>
                </a:solidFill>
              </a:rPr>
              <a:t>（ファミリーソーシャルワーカー）</a:t>
            </a:r>
            <a:endParaRPr lang="ja-JP" altLang="ja-JP" sz="2800" dirty="0">
              <a:solidFill>
                <a:srgbClr val="FF0000"/>
              </a:solidFill>
            </a:endParaRPr>
          </a:p>
          <a:p>
            <a:pPr marL="0" lvl="0" indent="0">
              <a:buNone/>
            </a:pPr>
            <a:r>
              <a:rPr lang="ja-JP" altLang="en-US" sz="2400" dirty="0">
                <a:latin typeface="+mn-ea"/>
              </a:rPr>
              <a:t>　　　</a:t>
            </a:r>
            <a:endParaRPr lang="en-US" altLang="ja-JP" sz="2400" dirty="0">
              <a:latin typeface="+mn-ea"/>
            </a:endParaRPr>
          </a:p>
          <a:p>
            <a:pPr marL="0" lvl="0" indent="0">
              <a:buNone/>
            </a:pPr>
            <a:r>
              <a:rPr lang="ja-JP" altLang="en-US" sz="2400" dirty="0">
                <a:latin typeface="+mn-ea"/>
              </a:rPr>
              <a:t>　　</a:t>
            </a:r>
            <a:r>
              <a:rPr lang="ja-JP" altLang="en-US" b="1" dirty="0">
                <a:solidFill>
                  <a:srgbClr val="0070C0"/>
                </a:solidFill>
                <a:latin typeface="+mn-ea"/>
              </a:rPr>
              <a:t>□</a:t>
            </a:r>
            <a:r>
              <a:rPr lang="ja-JP" altLang="ja-JP" b="1" dirty="0">
                <a:solidFill>
                  <a:srgbClr val="0070C0"/>
                </a:solidFill>
                <a:latin typeface="+mn-ea"/>
              </a:rPr>
              <a:t>児童相談所の役割を十分に理解した上で、</a:t>
            </a:r>
            <a:endParaRPr lang="en-US" altLang="ja-JP" b="1" dirty="0">
              <a:solidFill>
                <a:srgbClr val="0070C0"/>
              </a:solidFill>
              <a:latin typeface="+mn-ea"/>
            </a:endParaRPr>
          </a:p>
          <a:p>
            <a:pPr marL="0" lvl="0" indent="0">
              <a:buNone/>
            </a:pPr>
            <a:r>
              <a:rPr lang="ja-JP" altLang="en-US" b="1" dirty="0">
                <a:solidFill>
                  <a:srgbClr val="0070C0"/>
                </a:solidFill>
                <a:latin typeface="+mn-ea"/>
              </a:rPr>
              <a:t>　　　</a:t>
            </a:r>
            <a:r>
              <a:rPr lang="ja-JP" altLang="ja-JP" b="1" dirty="0">
                <a:solidFill>
                  <a:srgbClr val="0070C0"/>
                </a:solidFill>
                <a:latin typeface="+mn-ea"/>
              </a:rPr>
              <a:t>連携を図ります</a:t>
            </a:r>
            <a:r>
              <a:rPr lang="ja-JP" altLang="en-US" b="1" dirty="0">
                <a:solidFill>
                  <a:srgbClr val="0070C0"/>
                </a:solidFill>
                <a:latin typeface="+mn-ea"/>
              </a:rPr>
              <a:t>。</a:t>
            </a:r>
            <a:endParaRPr lang="ja-JP" altLang="ja-JP" b="1" dirty="0">
              <a:solidFill>
                <a:srgbClr val="0070C0"/>
              </a:solidFill>
              <a:latin typeface="+mn-ea"/>
            </a:endParaRPr>
          </a:p>
          <a:p>
            <a:pPr marL="0" lvl="0" indent="0">
              <a:buNone/>
            </a:pPr>
            <a:r>
              <a:rPr lang="ja-JP" altLang="en-US" sz="2400" dirty="0">
                <a:latin typeface="+mn-ea"/>
              </a:rPr>
              <a:t>　　　　スライド</a:t>
            </a:r>
            <a:r>
              <a:rPr lang="en-US" altLang="ja-JP" sz="2400" dirty="0">
                <a:latin typeface="+mn-ea"/>
              </a:rPr>
              <a:t>7</a:t>
            </a:r>
            <a:r>
              <a:rPr lang="ja-JP" altLang="en-US" sz="2400" dirty="0">
                <a:latin typeface="+mn-ea"/>
              </a:rPr>
              <a:t>－</a:t>
            </a:r>
            <a:r>
              <a:rPr lang="en-US" altLang="ja-JP" sz="2400" dirty="0">
                <a:latin typeface="+mn-ea"/>
              </a:rPr>
              <a:t>8</a:t>
            </a:r>
            <a:r>
              <a:rPr lang="ja-JP" altLang="en-US" sz="2400" dirty="0">
                <a:latin typeface="+mn-ea"/>
              </a:rPr>
              <a:t>も参照のこと</a:t>
            </a:r>
            <a:endParaRPr lang="en-US" altLang="ja-JP" sz="2400" dirty="0">
              <a:latin typeface="+mn-ea"/>
            </a:endParaRPr>
          </a:p>
          <a:p>
            <a:pPr marL="0" lvl="0" indent="0">
              <a:buNone/>
            </a:pPr>
            <a:endParaRPr lang="en-US" altLang="ja-JP" sz="2400" dirty="0">
              <a:latin typeface="+mn-ea"/>
            </a:endParaRPr>
          </a:p>
          <a:p>
            <a:pPr marL="0" lvl="0" indent="0">
              <a:buNone/>
            </a:pPr>
            <a:r>
              <a:rPr lang="ja-JP" altLang="en-US" sz="2400" dirty="0">
                <a:latin typeface="+mn-ea"/>
              </a:rPr>
              <a:t>　</a:t>
            </a:r>
            <a:r>
              <a:rPr lang="ja-JP" altLang="en-US" sz="2400" dirty="0">
                <a:solidFill>
                  <a:srgbClr val="0070C0"/>
                </a:solidFill>
                <a:latin typeface="+mn-ea"/>
              </a:rPr>
              <a:t>　</a:t>
            </a:r>
            <a:r>
              <a:rPr lang="ja-JP" altLang="en-US" sz="2800" b="1" dirty="0">
                <a:solidFill>
                  <a:srgbClr val="0070C0"/>
                </a:solidFill>
                <a:latin typeface="+mn-ea"/>
              </a:rPr>
              <a:t>□</a:t>
            </a:r>
            <a:r>
              <a:rPr lang="ja-JP" altLang="ja-JP" sz="2800" b="1" dirty="0">
                <a:solidFill>
                  <a:srgbClr val="0070C0"/>
                </a:solidFill>
                <a:latin typeface="+mn-ea"/>
              </a:rPr>
              <a:t>要保護児童対策地域協議会の役割を十分に理解</a:t>
            </a:r>
            <a:endParaRPr lang="en-US" altLang="ja-JP" sz="2800" b="1" dirty="0">
              <a:solidFill>
                <a:srgbClr val="0070C0"/>
              </a:solidFill>
              <a:latin typeface="+mn-ea"/>
            </a:endParaRPr>
          </a:p>
          <a:p>
            <a:pPr marL="0" lvl="0" indent="0">
              <a:buNone/>
            </a:pPr>
            <a:r>
              <a:rPr lang="ja-JP" altLang="en-US" sz="2800" b="1" dirty="0">
                <a:solidFill>
                  <a:srgbClr val="0070C0"/>
                </a:solidFill>
                <a:latin typeface="+mn-ea"/>
              </a:rPr>
              <a:t>　　　</a:t>
            </a:r>
            <a:r>
              <a:rPr lang="ja-JP" altLang="ja-JP" sz="2800" b="1" dirty="0">
                <a:solidFill>
                  <a:srgbClr val="0070C0"/>
                </a:solidFill>
                <a:latin typeface="+mn-ea"/>
              </a:rPr>
              <a:t>した上で、</a:t>
            </a:r>
            <a:r>
              <a:rPr lang="ja-JP" altLang="en-US" sz="2800" dirty="0">
                <a:solidFill>
                  <a:srgbClr val="0070C0"/>
                </a:solidFill>
                <a:latin typeface="+mn-ea"/>
              </a:rPr>
              <a:t> </a:t>
            </a:r>
            <a:r>
              <a:rPr lang="ja-JP" altLang="ja-JP" sz="2800" dirty="0">
                <a:solidFill>
                  <a:srgbClr val="0070C0"/>
                </a:solidFill>
                <a:latin typeface="+mn-ea"/>
              </a:rPr>
              <a:t>連携を図ります</a:t>
            </a:r>
            <a:r>
              <a:rPr lang="ja-JP" altLang="en-US" sz="2800" dirty="0">
                <a:solidFill>
                  <a:srgbClr val="0070C0"/>
                </a:solidFill>
                <a:latin typeface="+mn-ea"/>
              </a:rPr>
              <a:t>。</a:t>
            </a:r>
            <a:endParaRPr lang="en-US" altLang="ja-JP" sz="2800" dirty="0">
              <a:solidFill>
                <a:srgbClr val="0070C0"/>
              </a:solidFill>
              <a:latin typeface="+mn-ea"/>
            </a:endParaRPr>
          </a:p>
          <a:p>
            <a:pPr marL="0" lvl="0" indent="0">
              <a:buNone/>
            </a:pPr>
            <a:r>
              <a:rPr lang="ja-JP" altLang="en-US" sz="2400" dirty="0">
                <a:latin typeface="+mn-ea"/>
              </a:rPr>
              <a:t>　　　　スライド</a:t>
            </a:r>
            <a:r>
              <a:rPr lang="en-US" altLang="ja-JP" sz="2400" dirty="0">
                <a:latin typeface="+mn-ea"/>
              </a:rPr>
              <a:t>11</a:t>
            </a:r>
            <a:r>
              <a:rPr lang="ja-JP" altLang="en-US" sz="2400" dirty="0">
                <a:latin typeface="+mn-ea"/>
              </a:rPr>
              <a:t>－</a:t>
            </a:r>
            <a:r>
              <a:rPr lang="en-US" altLang="ja-JP" sz="2400" dirty="0">
                <a:latin typeface="+mn-ea"/>
              </a:rPr>
              <a:t>12</a:t>
            </a:r>
            <a:r>
              <a:rPr lang="ja-JP" altLang="en-US" sz="2400" dirty="0">
                <a:latin typeface="+mn-ea"/>
              </a:rPr>
              <a:t>も参照のこと</a:t>
            </a:r>
            <a:endParaRPr lang="en-US" altLang="ja-JP" sz="2400" dirty="0">
              <a:latin typeface="+mn-ea"/>
            </a:endParaRPr>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155</a:t>
            </a:fld>
            <a:endParaRPr lang="ja-JP" altLang="en-US">
              <a:solidFill>
                <a:prstClr val="black">
                  <a:tint val="75000"/>
                </a:prstClr>
              </a:solidFill>
            </a:endParaRPr>
          </a:p>
        </p:txBody>
      </p:sp>
    </p:spTree>
    <p:extLst>
      <p:ext uri="{BB962C8B-B14F-4D97-AF65-F5344CB8AC3E}">
        <p14:creationId xmlns:p14="http://schemas.microsoft.com/office/powerpoint/2010/main" val="374791741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980728"/>
            <a:ext cx="9144000" cy="5616624"/>
          </a:xfrm>
        </p:spPr>
        <p:txBody>
          <a:bodyPr>
            <a:normAutofit/>
          </a:bodyPr>
          <a:lstStyle/>
          <a:p>
            <a:pPr marL="0" indent="0">
              <a:buNone/>
            </a:pPr>
            <a:r>
              <a:rPr lang="ja-JP" altLang="en-US" sz="2800" b="1" dirty="0">
                <a:solidFill>
                  <a:srgbClr val="FF0000"/>
                </a:solidFill>
              </a:rPr>
              <a:t>　　</a:t>
            </a:r>
            <a:r>
              <a:rPr lang="ja-JP" altLang="ja-JP" sz="2800" b="1" dirty="0"/>
              <a:t>【看護職】</a:t>
            </a:r>
            <a:endParaRPr lang="en-US" altLang="ja-JP" sz="2800" b="1" dirty="0"/>
          </a:p>
          <a:p>
            <a:pPr marL="0" indent="0">
              <a:buNone/>
            </a:pPr>
            <a:endParaRPr lang="ja-JP" altLang="ja-JP" sz="2800" dirty="0"/>
          </a:p>
          <a:p>
            <a:pPr marL="0" lvl="0" indent="0">
              <a:buNone/>
            </a:pPr>
            <a:r>
              <a:rPr lang="ja-JP" altLang="en-US" sz="2600" dirty="0"/>
              <a:t>　</a:t>
            </a:r>
            <a:r>
              <a:rPr lang="ja-JP" altLang="en-US" sz="2800" b="1" dirty="0">
                <a:solidFill>
                  <a:srgbClr val="0070C0"/>
                </a:solidFill>
              </a:rPr>
              <a:t>□</a:t>
            </a:r>
            <a:r>
              <a:rPr lang="ja-JP" altLang="ja-JP" sz="2800" b="1" dirty="0">
                <a:solidFill>
                  <a:srgbClr val="0070C0"/>
                </a:solidFill>
              </a:rPr>
              <a:t>地域の医療機関と保健センターとの連携を図ります</a:t>
            </a:r>
            <a:r>
              <a:rPr lang="ja-JP" altLang="en-US" sz="2800" b="1" dirty="0">
                <a:solidFill>
                  <a:srgbClr val="0070C0"/>
                </a:solidFill>
              </a:rPr>
              <a:t>。</a:t>
            </a:r>
            <a:endParaRPr lang="en-US" altLang="ja-JP" sz="2800" b="1" dirty="0">
              <a:solidFill>
                <a:srgbClr val="0070C0"/>
              </a:solidFill>
            </a:endParaRPr>
          </a:p>
          <a:p>
            <a:pPr marL="0" lvl="0" indent="0">
              <a:buNone/>
            </a:pPr>
            <a:r>
              <a:rPr lang="ja-JP" altLang="en-US" sz="2400" dirty="0">
                <a:latin typeface="+mn-ea"/>
              </a:rPr>
              <a:t>　　　　  スライド</a:t>
            </a:r>
            <a:r>
              <a:rPr lang="en-US" altLang="ja-JP" sz="2400" dirty="0">
                <a:latin typeface="+mn-ea"/>
              </a:rPr>
              <a:t>10</a:t>
            </a:r>
            <a:r>
              <a:rPr lang="ja-JP" altLang="en-US" sz="2400" dirty="0">
                <a:latin typeface="+mn-ea"/>
              </a:rPr>
              <a:t>や「改訂新版　乳児院養育指針」の関連ページも</a:t>
            </a:r>
            <a:endParaRPr lang="en-US" altLang="ja-JP" sz="2400" dirty="0">
              <a:latin typeface="+mn-ea"/>
            </a:endParaRPr>
          </a:p>
          <a:p>
            <a:pPr marL="0" lvl="0" indent="0">
              <a:buNone/>
            </a:pPr>
            <a:r>
              <a:rPr lang="ja-JP" altLang="en-US" sz="2400" dirty="0">
                <a:latin typeface="+mn-ea"/>
              </a:rPr>
              <a:t>　　　　　参照のこと。</a:t>
            </a:r>
            <a:endParaRPr lang="en-US" altLang="ja-JP" sz="2400" dirty="0">
              <a:latin typeface="+mn-ea"/>
            </a:endParaRPr>
          </a:p>
          <a:p>
            <a:pPr marL="0" lvl="0" indent="0">
              <a:buNone/>
            </a:pPr>
            <a:r>
              <a:rPr lang="ja-JP" altLang="en-US" sz="2400" dirty="0">
                <a:latin typeface="+mn-ea"/>
              </a:rPr>
              <a:t>　　　　　</a:t>
            </a:r>
            <a:endParaRPr lang="ja-JP" altLang="ja-JP" sz="2400" dirty="0">
              <a:latin typeface="+mn-ea"/>
            </a:endParaRPr>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156</a:t>
            </a:fld>
            <a:endParaRPr lang="ja-JP" altLang="en-US">
              <a:solidFill>
                <a:prstClr val="black">
                  <a:tint val="75000"/>
                </a:prstClr>
              </a:solidFill>
            </a:endParaRPr>
          </a:p>
        </p:txBody>
      </p:sp>
    </p:spTree>
    <p:extLst>
      <p:ext uri="{BB962C8B-B14F-4D97-AF65-F5344CB8AC3E}">
        <p14:creationId xmlns:p14="http://schemas.microsoft.com/office/powerpoint/2010/main" val="179391768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a:t>⑨ 里 親 支 援 </a:t>
            </a:r>
            <a:endParaRPr kumimoji="1" lang="ja-JP" altLang="en-US" dirty="0"/>
          </a:p>
        </p:txBody>
      </p:sp>
      <p:sp>
        <p:nvSpPr>
          <p:cNvPr id="3" name="サブタイトル 2"/>
          <p:cNvSpPr>
            <a:spLocks noGrp="1"/>
          </p:cNvSpPr>
          <p:nvPr>
            <p:ph type="subTitle" idx="1"/>
          </p:nvPr>
        </p:nvSpPr>
        <p:spPr>
          <a:xfrm>
            <a:off x="1187624" y="3886200"/>
            <a:ext cx="6984776" cy="1752600"/>
          </a:xfrm>
        </p:spPr>
        <p:txBody>
          <a:bodyPr/>
          <a:lstStyle/>
          <a:p>
            <a:r>
              <a:rPr lang="ja-JP" altLang="en-US" dirty="0"/>
              <a:t>全国乳児福祉協議会</a:t>
            </a:r>
            <a:endParaRPr lang="en-US" altLang="ja-JP" dirty="0"/>
          </a:p>
          <a:p>
            <a:r>
              <a:rPr lang="ja-JP" altLang="en-US" dirty="0"/>
              <a:t>研修体系具体化にむけた検討委員会</a:t>
            </a:r>
            <a:endParaRPr kumimoji="1" lang="ja-JP" altLang="en-US"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157</a:t>
            </a:fld>
            <a:endParaRPr lang="ja-JP" altLang="en-US" dirty="0">
              <a:solidFill>
                <a:prstClr val="black">
                  <a:tint val="75000"/>
                </a:prstClr>
              </a:solidFill>
            </a:endParaRPr>
          </a:p>
        </p:txBody>
      </p:sp>
    </p:spTree>
    <p:extLst>
      <p:ext uri="{BB962C8B-B14F-4D97-AF65-F5344CB8AC3E}">
        <p14:creationId xmlns:p14="http://schemas.microsoft.com/office/powerpoint/2010/main" val="107838034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908720"/>
            <a:ext cx="9144000" cy="5688632"/>
          </a:xfrm>
        </p:spPr>
        <p:txBody>
          <a:bodyPr>
            <a:normAutofit lnSpcReduction="10000"/>
          </a:bodyPr>
          <a:lstStyle/>
          <a:p>
            <a:pPr marL="0" indent="0">
              <a:buNone/>
            </a:pPr>
            <a:r>
              <a:rPr lang="ja-JP" altLang="en-US" sz="2800" dirty="0">
                <a:latin typeface="HG丸ｺﾞｼｯｸM-PRO" panose="020F0600000000000000" pitchFamily="50" charset="-128"/>
                <a:ea typeface="HG丸ｺﾞｼｯｸM-PRO" panose="020F0600000000000000" pitchFamily="50" charset="-128"/>
              </a:rPr>
              <a:t>  </a:t>
            </a:r>
            <a:r>
              <a:rPr lang="ja-JP" altLang="en-US" sz="2400" dirty="0">
                <a:latin typeface="+mn-ea"/>
              </a:rPr>
              <a:t>○</a:t>
            </a:r>
            <a:r>
              <a:rPr lang="ja-JP" altLang="en-US" sz="2400" dirty="0" smtClean="0">
                <a:latin typeface="+mn-ea"/>
              </a:rPr>
              <a:t>児童</a:t>
            </a:r>
            <a:r>
              <a:rPr lang="ja-JP" altLang="en-US" sz="2400" dirty="0">
                <a:latin typeface="+mn-ea"/>
              </a:rPr>
              <a:t>の権利に関する条約（通称：子どもの権利条約）</a:t>
            </a:r>
            <a:endParaRPr lang="en-US" altLang="ja-JP" sz="2400" dirty="0">
              <a:latin typeface="+mn-ea"/>
            </a:endParaRPr>
          </a:p>
          <a:p>
            <a:pPr marL="0" indent="0">
              <a:buNone/>
            </a:pPr>
            <a:r>
              <a:rPr lang="ja-JP" altLang="en-US" sz="2400" dirty="0">
                <a:latin typeface="+mn-ea"/>
              </a:rPr>
              <a:t>　　・日本は平成</a:t>
            </a:r>
            <a:r>
              <a:rPr lang="en-US" altLang="ja-JP" sz="2400" dirty="0">
                <a:latin typeface="+mn-ea"/>
              </a:rPr>
              <a:t>2</a:t>
            </a:r>
            <a:r>
              <a:rPr lang="ja-JP" altLang="en-US" sz="2400" dirty="0">
                <a:latin typeface="+mn-ea"/>
              </a:rPr>
              <a:t>年に署名、平成</a:t>
            </a:r>
            <a:r>
              <a:rPr lang="en-US" altLang="ja-JP" sz="2400" dirty="0">
                <a:latin typeface="+mn-ea"/>
              </a:rPr>
              <a:t>6</a:t>
            </a:r>
            <a:r>
              <a:rPr lang="ja-JP" altLang="en-US" sz="2400" dirty="0">
                <a:latin typeface="+mn-ea"/>
              </a:rPr>
              <a:t>年に批准　</a:t>
            </a:r>
            <a:endParaRPr lang="en-US" altLang="ja-JP" sz="2400" dirty="0">
              <a:latin typeface="+mn-ea"/>
            </a:endParaRPr>
          </a:p>
          <a:p>
            <a:pPr marL="0" indent="0">
              <a:buNone/>
            </a:pPr>
            <a:r>
              <a:rPr lang="ja-JP" altLang="en-US" sz="2400" dirty="0"/>
              <a:t>　　・原則的に代替的養護は家庭で行うと規定</a:t>
            </a:r>
            <a:endParaRPr lang="en-US" altLang="ja-JP" sz="2400" dirty="0"/>
          </a:p>
          <a:p>
            <a:pPr marL="0" indent="0" algn="ctr">
              <a:buNone/>
            </a:pPr>
            <a:r>
              <a:rPr lang="ja-JP" altLang="en-US" sz="2400" dirty="0">
                <a:latin typeface="+mn-ea"/>
              </a:rPr>
              <a:t>↓↓↓</a:t>
            </a:r>
            <a:r>
              <a:rPr lang="ja-JP" altLang="en-US" sz="2000" dirty="0">
                <a:latin typeface="+mn-ea"/>
              </a:rPr>
              <a:t>　</a:t>
            </a:r>
            <a:endParaRPr lang="en-US" altLang="ja-JP" sz="2000" dirty="0">
              <a:latin typeface="+mn-ea"/>
            </a:endParaRPr>
          </a:p>
          <a:p>
            <a:pPr marL="0" indent="0" algn="ctr">
              <a:buNone/>
            </a:pPr>
            <a:r>
              <a:rPr lang="ja-JP" altLang="en-US" sz="2400" dirty="0">
                <a:latin typeface="+mn-ea"/>
              </a:rPr>
              <a:t>全文（外務省</a:t>
            </a:r>
            <a:r>
              <a:rPr lang="en-US" altLang="ja-JP" sz="2400" dirty="0">
                <a:latin typeface="+mn-ea"/>
              </a:rPr>
              <a:t>HP</a:t>
            </a:r>
            <a:r>
              <a:rPr lang="ja-JP" altLang="en-US" sz="2400" dirty="0">
                <a:latin typeface="+mn-ea"/>
              </a:rPr>
              <a:t>：</a:t>
            </a:r>
            <a:r>
              <a:rPr lang="en-US" altLang="ja-JP" sz="2400" dirty="0">
                <a:solidFill>
                  <a:srgbClr val="0070C0"/>
                </a:solidFill>
                <a:latin typeface="+mn-ea"/>
                <a:hlinkClick r:id="rId3"/>
              </a:rPr>
              <a:t>http://www.mofa.go.jp/mofaj/gaiko/jido/index.html</a:t>
            </a:r>
            <a:r>
              <a:rPr lang="ja-JP" altLang="en-US" sz="2400" dirty="0">
                <a:latin typeface="+mn-ea"/>
              </a:rPr>
              <a:t>）</a:t>
            </a:r>
            <a:endParaRPr lang="en-US" altLang="ja-JP" sz="2400" dirty="0">
              <a:latin typeface="+mn-ea"/>
            </a:endParaRPr>
          </a:p>
          <a:p>
            <a:pPr marL="0" indent="0" algn="ctr">
              <a:buNone/>
            </a:pPr>
            <a:endParaRPr lang="en-US" altLang="ja-JP" sz="1300" dirty="0">
              <a:latin typeface="+mn-ea"/>
            </a:endParaRPr>
          </a:p>
          <a:p>
            <a:pPr marL="0" indent="0">
              <a:buNone/>
            </a:pPr>
            <a:r>
              <a:rPr lang="ja-JP" altLang="en-US" sz="2400" dirty="0">
                <a:latin typeface="+mn-ea"/>
              </a:rPr>
              <a:t>   </a:t>
            </a:r>
            <a:r>
              <a:rPr lang="ja-JP" altLang="en-US" sz="2400" dirty="0" smtClean="0">
                <a:latin typeface="+mn-ea"/>
              </a:rPr>
              <a:t>○日本</a:t>
            </a:r>
            <a:r>
              <a:rPr lang="ja-JP" altLang="en-US" sz="2400" dirty="0">
                <a:latin typeface="+mn-ea"/>
              </a:rPr>
              <a:t>の</a:t>
            </a:r>
            <a:r>
              <a:rPr lang="ja-JP" altLang="ja-JP" sz="2400" dirty="0">
                <a:latin typeface="+mn-ea"/>
              </a:rPr>
              <a:t>社会的養護</a:t>
            </a:r>
            <a:r>
              <a:rPr lang="ja-JP" altLang="en-US" sz="2400" dirty="0">
                <a:latin typeface="+mn-ea"/>
              </a:rPr>
              <a:t>（養育）の</a:t>
            </a:r>
            <a:r>
              <a:rPr lang="ja-JP" altLang="ja-JP" sz="2400" dirty="0">
                <a:latin typeface="+mn-ea"/>
              </a:rPr>
              <a:t>必要な子ども</a:t>
            </a:r>
            <a:r>
              <a:rPr lang="ja-JP" altLang="en-US" sz="2400" dirty="0">
                <a:latin typeface="+mn-ea"/>
              </a:rPr>
              <a:t>は約</a:t>
            </a:r>
            <a:r>
              <a:rPr lang="en-US" altLang="ja-JP" sz="2400" dirty="0">
                <a:latin typeface="+mn-ea"/>
              </a:rPr>
              <a:t>4</a:t>
            </a:r>
            <a:r>
              <a:rPr lang="ja-JP" altLang="en-US" sz="2400" dirty="0">
                <a:latin typeface="+mn-ea"/>
              </a:rPr>
              <a:t>万人</a:t>
            </a:r>
            <a:endParaRPr lang="en-US" altLang="ja-JP" sz="2400" dirty="0">
              <a:latin typeface="+mn-ea"/>
            </a:endParaRPr>
          </a:p>
          <a:p>
            <a:pPr marL="0" indent="0">
              <a:buNone/>
            </a:pPr>
            <a:r>
              <a:rPr lang="ja-JP" altLang="en-US" sz="2400" dirty="0">
                <a:latin typeface="+mn-ea"/>
              </a:rPr>
              <a:t>　　・その</a:t>
            </a:r>
            <a:r>
              <a:rPr lang="en-US" altLang="ja-JP" sz="2400" dirty="0">
                <a:latin typeface="+mn-ea"/>
              </a:rPr>
              <a:t>8</a:t>
            </a:r>
            <a:r>
              <a:rPr lang="ja-JP" altLang="ja-JP" sz="2400" dirty="0">
                <a:latin typeface="+mn-ea"/>
              </a:rPr>
              <a:t>割以上</a:t>
            </a:r>
            <a:r>
              <a:rPr lang="ja-JP" altLang="en-US" sz="2400" dirty="0">
                <a:latin typeface="+mn-ea"/>
              </a:rPr>
              <a:t>が</a:t>
            </a:r>
            <a:r>
              <a:rPr lang="ja-JP" altLang="ja-JP" sz="2400" dirty="0">
                <a:latin typeface="+mn-ea"/>
              </a:rPr>
              <a:t>施設</a:t>
            </a:r>
            <a:r>
              <a:rPr lang="ja-JP" altLang="en-US" sz="2400" dirty="0">
                <a:latin typeface="+mn-ea"/>
              </a:rPr>
              <a:t>で育つことに対して、</a:t>
            </a:r>
            <a:endParaRPr lang="en-US" altLang="ja-JP" sz="2400" dirty="0">
              <a:latin typeface="+mn-ea"/>
            </a:endParaRPr>
          </a:p>
          <a:p>
            <a:pPr marL="0" indent="0">
              <a:buNone/>
            </a:pPr>
            <a:r>
              <a:rPr lang="ja-JP" altLang="en-US" sz="2400" dirty="0">
                <a:latin typeface="+mn-ea"/>
              </a:rPr>
              <a:t>　　</a:t>
            </a:r>
            <a:r>
              <a:rPr lang="en-US" altLang="ja-JP" sz="2400" dirty="0">
                <a:latin typeface="+mn-ea"/>
              </a:rPr>
              <a:t> </a:t>
            </a:r>
            <a:r>
              <a:rPr lang="ja-JP" altLang="ja-JP" sz="2400" dirty="0">
                <a:latin typeface="+mn-ea"/>
              </a:rPr>
              <a:t>「施設偏重」</a:t>
            </a:r>
            <a:r>
              <a:rPr lang="ja-JP" altLang="en-US" sz="2400" dirty="0">
                <a:latin typeface="+mn-ea"/>
              </a:rPr>
              <a:t>「集団的養育」「乳幼児期の親子分離」が批判対象！</a:t>
            </a:r>
            <a:endParaRPr lang="en-US" altLang="ja-JP" sz="2400" dirty="0">
              <a:latin typeface="+mn-ea"/>
            </a:endParaRPr>
          </a:p>
          <a:p>
            <a:pPr marL="0" indent="0">
              <a:buNone/>
            </a:pPr>
            <a:endParaRPr lang="en-US" altLang="ja-JP" sz="1300" dirty="0">
              <a:latin typeface="+mn-ea"/>
            </a:endParaRPr>
          </a:p>
          <a:p>
            <a:pPr marL="0" indent="0">
              <a:buNone/>
            </a:pPr>
            <a:r>
              <a:rPr lang="ja-JP" altLang="en-US" sz="2400" dirty="0">
                <a:latin typeface="+mn-ea"/>
              </a:rPr>
              <a:t>　 </a:t>
            </a:r>
            <a:r>
              <a:rPr lang="ja-JP" altLang="en-US" sz="2400" dirty="0">
                <a:latin typeface="ＭＳ Ｐゴシック" panose="020B0600070205080204" pitchFamily="50" charset="-128"/>
                <a:ea typeface="ＭＳ Ｐゴシック" panose="020B0600070205080204" pitchFamily="50" charset="-128"/>
              </a:rPr>
              <a:t>○平成</a:t>
            </a:r>
            <a:r>
              <a:rPr lang="en-US" altLang="ja-JP" sz="2400" dirty="0">
                <a:latin typeface="ＭＳ Ｐゴシック" panose="020B0600070205080204" pitchFamily="50" charset="-128"/>
                <a:ea typeface="ＭＳ Ｐゴシック" panose="020B0600070205080204" pitchFamily="50" charset="-128"/>
              </a:rPr>
              <a:t>28</a:t>
            </a:r>
            <a:r>
              <a:rPr lang="ja-JP" altLang="en-US" sz="2400" dirty="0">
                <a:latin typeface="ＭＳ Ｐゴシック" panose="020B0600070205080204" pitchFamily="50" charset="-128"/>
                <a:ea typeface="ＭＳ Ｐゴシック" panose="020B0600070205080204" pitchFamily="50" charset="-128"/>
              </a:rPr>
              <a:t>～</a:t>
            </a:r>
            <a:r>
              <a:rPr lang="en-US" altLang="ja-JP" sz="2400" dirty="0">
                <a:latin typeface="ＭＳ Ｐゴシック" panose="020B0600070205080204" pitchFamily="50" charset="-128"/>
                <a:ea typeface="ＭＳ Ｐゴシック" panose="020B0600070205080204" pitchFamily="50" charset="-128"/>
              </a:rPr>
              <a:t>29</a:t>
            </a:r>
            <a:r>
              <a:rPr lang="ja-JP" altLang="en-US" sz="2400" dirty="0">
                <a:latin typeface="ＭＳ Ｐゴシック" panose="020B0600070205080204" pitchFamily="50" charset="-128"/>
                <a:ea typeface="ＭＳ Ｐゴシック" panose="020B0600070205080204" pitchFamily="50" charset="-128"/>
              </a:rPr>
              <a:t>年度に改正された児童福祉法</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　　　◆第</a:t>
            </a:r>
            <a:r>
              <a:rPr lang="en-US" altLang="ja-JP" sz="2400" dirty="0">
                <a:latin typeface="ＭＳ Ｐゴシック" panose="020B0600070205080204" pitchFamily="50" charset="-128"/>
                <a:ea typeface="ＭＳ Ｐゴシック" panose="020B0600070205080204" pitchFamily="50" charset="-128"/>
              </a:rPr>
              <a:t>1</a:t>
            </a:r>
            <a:r>
              <a:rPr lang="ja-JP" altLang="en-US" sz="2400" dirty="0">
                <a:latin typeface="ＭＳ Ｐゴシック" panose="020B0600070205080204" pitchFamily="50" charset="-128"/>
                <a:ea typeface="ＭＳ Ｐゴシック" panose="020B0600070205080204" pitchFamily="50" charset="-128"/>
              </a:rPr>
              <a:t>条　◆同第</a:t>
            </a:r>
            <a:r>
              <a:rPr lang="en-US" altLang="ja-JP" sz="2400" dirty="0">
                <a:latin typeface="ＭＳ Ｐゴシック" panose="020B0600070205080204" pitchFamily="50" charset="-128"/>
                <a:ea typeface="ＭＳ Ｐゴシック" panose="020B0600070205080204" pitchFamily="50" charset="-128"/>
              </a:rPr>
              <a:t>3</a:t>
            </a:r>
            <a:r>
              <a:rPr lang="ja-JP" altLang="en-US" sz="2400" dirty="0">
                <a:latin typeface="ＭＳ Ｐゴシック" panose="020B0600070205080204" pitchFamily="50" charset="-128"/>
                <a:ea typeface="ＭＳ Ｐゴシック" panose="020B0600070205080204" pitchFamily="50" charset="-128"/>
              </a:rPr>
              <a:t>条の</a:t>
            </a:r>
            <a:r>
              <a:rPr lang="en-US" altLang="ja-JP" sz="2400" dirty="0">
                <a:latin typeface="ＭＳ Ｐゴシック" panose="020B0600070205080204" pitchFamily="50" charset="-128"/>
                <a:ea typeface="ＭＳ Ｐゴシック" panose="020B0600070205080204" pitchFamily="50" charset="-128"/>
              </a:rPr>
              <a:t>2</a:t>
            </a:r>
            <a:r>
              <a:rPr lang="ja-JP" altLang="en-US" sz="2400" dirty="0">
                <a:latin typeface="ＭＳ Ｐゴシック" panose="020B0600070205080204" pitchFamily="50" charset="-128"/>
                <a:ea typeface="ＭＳ Ｐゴシック" panose="020B0600070205080204" pitchFamily="50" charset="-128"/>
              </a:rPr>
              <a:t>　</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　　　日本の社会的養護（養育）の中心であった</a:t>
            </a:r>
            <a:endParaRPr lang="en-US" altLang="ja-JP" sz="2400" dirty="0">
              <a:latin typeface="ＭＳ Ｐゴシック" panose="020B0600070205080204" pitchFamily="50" charset="-128"/>
              <a:ea typeface="ＭＳ Ｐゴシック" panose="020B0600070205080204" pitchFamily="50" charset="-128"/>
            </a:endParaRPr>
          </a:p>
          <a:p>
            <a:pPr marL="0" indent="0">
              <a:buNone/>
            </a:pPr>
            <a:r>
              <a:rPr lang="ja-JP" altLang="en-US" sz="2400" dirty="0">
                <a:latin typeface="ＭＳ Ｐゴシック" panose="020B0600070205080204" pitchFamily="50" charset="-128"/>
                <a:ea typeface="ＭＳ Ｐゴシック" panose="020B0600070205080204" pitchFamily="50" charset="-128"/>
              </a:rPr>
              <a:t>　　　　　　　　　　　</a:t>
            </a: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施設養護</a:t>
            </a: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　⇒　</a:t>
            </a: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家庭（的）養護</a:t>
            </a:r>
            <a:r>
              <a:rPr lang="en-US" altLang="ja-JP" sz="2400" dirty="0">
                <a:latin typeface="ＭＳ Ｐゴシック" panose="020B0600070205080204" pitchFamily="50" charset="-128"/>
                <a:ea typeface="ＭＳ Ｐゴシック" panose="020B0600070205080204" pitchFamily="50" charset="-128"/>
              </a:rPr>
              <a:t>』</a:t>
            </a:r>
            <a:r>
              <a:rPr lang="ja-JP" altLang="en-US" sz="2400" dirty="0">
                <a:latin typeface="ＭＳ Ｐゴシック" panose="020B0600070205080204" pitchFamily="50" charset="-128"/>
                <a:ea typeface="ＭＳ Ｐゴシック" panose="020B0600070205080204" pitchFamily="50" charset="-128"/>
              </a:rPr>
              <a:t>へシフト</a:t>
            </a:r>
            <a:endParaRPr lang="en-US" altLang="ja-JP" sz="2400" dirty="0">
              <a:latin typeface="+mn-ea"/>
            </a:endParaRPr>
          </a:p>
        </p:txBody>
      </p:sp>
      <p:sp>
        <p:nvSpPr>
          <p:cNvPr id="4" name="Rectangle 5"/>
          <p:cNvSpPr>
            <a:spLocks noGrp="1" noChangeArrowheads="1"/>
          </p:cNvSpPr>
          <p:nvPr>
            <p:ph type="title"/>
          </p:nvPr>
        </p:nvSpPr>
        <p:spPr>
          <a:xfrm>
            <a:off x="0" y="274638"/>
            <a:ext cx="9144000" cy="850106"/>
          </a:xfrm>
        </p:spPr>
        <p:txBody>
          <a:bodyPr/>
          <a:lstStyle/>
          <a:p>
            <a:pPr algn="l"/>
            <a:r>
              <a:rPr lang="en-US" altLang="ja-JP" sz="3200" dirty="0">
                <a:solidFill>
                  <a:schemeClr val="hlink"/>
                </a:solidFill>
                <a:ea typeface="HG丸ｺﾞｼｯｸM-PRO" panose="020F0600000000000000" pitchFamily="50" charset="-128"/>
              </a:rPr>
              <a:t> </a:t>
            </a:r>
            <a:r>
              <a:rPr lang="en-US" altLang="ja-JP" sz="3200" dirty="0">
                <a:solidFill>
                  <a:srgbClr val="0070C0"/>
                </a:solidFill>
                <a:latin typeface="+mn-ea"/>
                <a:ea typeface="+mn-ea"/>
              </a:rPr>
              <a:t>□</a:t>
            </a:r>
            <a:r>
              <a:rPr lang="ja-JP" altLang="en-US" sz="3200" dirty="0">
                <a:solidFill>
                  <a:srgbClr val="0070C0"/>
                </a:solidFill>
                <a:latin typeface="+mn-ea"/>
                <a:ea typeface="+mn-ea"/>
              </a:rPr>
              <a:t>  はじめに</a:t>
            </a:r>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158</a:t>
            </a:fld>
            <a:endParaRPr lang="ja-JP" altLang="en-US" dirty="0">
              <a:solidFill>
                <a:prstClr val="black">
                  <a:tint val="75000"/>
                </a:prstClr>
              </a:solidFill>
            </a:endParaRPr>
          </a:p>
        </p:txBody>
      </p:sp>
    </p:spTree>
    <p:extLst>
      <p:ext uri="{BB962C8B-B14F-4D97-AF65-F5344CB8AC3E}">
        <p14:creationId xmlns:p14="http://schemas.microsoft.com/office/powerpoint/2010/main" val="67032096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476672"/>
            <a:ext cx="9144000" cy="6120680"/>
          </a:xfrm>
        </p:spPr>
        <p:txBody>
          <a:bodyPr>
            <a:normAutofit lnSpcReduction="10000"/>
          </a:bodyPr>
          <a:lstStyle/>
          <a:p>
            <a:pPr marL="0" indent="0">
              <a:buNone/>
            </a:pPr>
            <a:r>
              <a:rPr lang="ja-JP" altLang="en-US" sz="2800" dirty="0">
                <a:solidFill>
                  <a:srgbClr val="FF0000"/>
                </a:solidFill>
                <a:latin typeface="+mn-ea"/>
              </a:rPr>
              <a:t>  </a:t>
            </a:r>
            <a:r>
              <a:rPr lang="ja-JP" altLang="en-US" sz="2800" dirty="0">
                <a:latin typeface="+mn-ea"/>
              </a:rPr>
              <a:t>〇平成</a:t>
            </a:r>
            <a:r>
              <a:rPr lang="en-US" altLang="ja-JP" sz="2800" dirty="0">
                <a:latin typeface="+mn-ea"/>
              </a:rPr>
              <a:t>23</a:t>
            </a:r>
            <a:r>
              <a:rPr lang="ja-JP" altLang="en-US" sz="2800" dirty="0">
                <a:latin typeface="+mn-ea"/>
              </a:rPr>
              <a:t>年</a:t>
            </a:r>
            <a:r>
              <a:rPr lang="en-US" altLang="ja-JP" sz="2800" dirty="0">
                <a:latin typeface="+mn-ea"/>
              </a:rPr>
              <a:t>7</a:t>
            </a:r>
            <a:r>
              <a:rPr lang="ja-JP" altLang="en-US" sz="2800" dirty="0">
                <a:latin typeface="+mn-ea"/>
              </a:rPr>
              <a:t>月</a:t>
            </a:r>
            <a:r>
              <a:rPr lang="en-US" altLang="ja-JP" sz="2800" dirty="0">
                <a:latin typeface="+mn-ea"/>
              </a:rPr>
              <a:t>『</a:t>
            </a:r>
            <a:r>
              <a:rPr lang="ja-JP" altLang="en-US" sz="2800" dirty="0">
                <a:latin typeface="+mn-ea"/>
              </a:rPr>
              <a:t>社会的養護の課題と将来像</a:t>
            </a:r>
            <a:r>
              <a:rPr lang="en-US" altLang="ja-JP" sz="2800" dirty="0">
                <a:latin typeface="+mn-ea"/>
              </a:rPr>
              <a:t>』</a:t>
            </a:r>
          </a:p>
          <a:p>
            <a:pPr marL="0" indent="0">
              <a:buNone/>
            </a:pPr>
            <a:r>
              <a:rPr lang="ja-JP" altLang="en-US" sz="2800" dirty="0">
                <a:latin typeface="+mn-ea"/>
              </a:rPr>
              <a:t>　　 ◆乳児院・児童養護施設等の本体施設</a:t>
            </a:r>
            <a:endParaRPr lang="en-US" altLang="ja-JP" sz="2800" dirty="0">
              <a:latin typeface="+mn-ea"/>
            </a:endParaRPr>
          </a:p>
          <a:p>
            <a:pPr marL="0" indent="0">
              <a:buNone/>
            </a:pPr>
            <a:r>
              <a:rPr lang="ja-JP" altLang="en-US" sz="2800" dirty="0">
                <a:latin typeface="+mn-ea"/>
              </a:rPr>
              <a:t>　　 ◆小規模型施設（地域小規模やグループホーム）</a:t>
            </a:r>
            <a:endParaRPr lang="en-US" altLang="ja-JP" sz="2800" dirty="0">
              <a:latin typeface="+mn-ea"/>
            </a:endParaRPr>
          </a:p>
          <a:p>
            <a:pPr marL="0" indent="0">
              <a:buNone/>
            </a:pPr>
            <a:r>
              <a:rPr lang="ja-JP" altLang="en-US" sz="2800" dirty="0">
                <a:latin typeface="+mn-ea"/>
              </a:rPr>
              <a:t>　　 ◆里親養育（養子縁組やファミリーホーム含む）</a:t>
            </a:r>
            <a:endParaRPr lang="en-US" altLang="ja-JP" sz="2800" dirty="0">
              <a:latin typeface="+mn-ea"/>
            </a:endParaRPr>
          </a:p>
          <a:p>
            <a:pPr marL="0" indent="0">
              <a:buNone/>
            </a:pPr>
            <a:r>
              <a:rPr lang="ja-JP" altLang="en-US" sz="2800" dirty="0">
                <a:latin typeface="+mn-ea"/>
              </a:rPr>
              <a:t>　　 </a:t>
            </a:r>
            <a:r>
              <a:rPr lang="en-US" altLang="ja-JP" sz="2800" dirty="0">
                <a:latin typeface="+mn-ea"/>
              </a:rPr>
              <a:t>15</a:t>
            </a:r>
            <a:r>
              <a:rPr lang="ja-JP" altLang="en-US" sz="2800" dirty="0">
                <a:latin typeface="+mn-ea"/>
              </a:rPr>
              <a:t>年（平成</a:t>
            </a:r>
            <a:r>
              <a:rPr lang="en-US" altLang="ja-JP" sz="2800" dirty="0">
                <a:latin typeface="+mn-ea"/>
              </a:rPr>
              <a:t>27</a:t>
            </a:r>
            <a:r>
              <a:rPr lang="ja-JP" altLang="en-US" sz="2800" dirty="0">
                <a:latin typeface="+mn-ea"/>
              </a:rPr>
              <a:t>～</a:t>
            </a:r>
            <a:r>
              <a:rPr lang="en-US" altLang="ja-JP" sz="2800" dirty="0">
                <a:latin typeface="+mn-ea"/>
              </a:rPr>
              <a:t>41</a:t>
            </a:r>
            <a:r>
              <a:rPr lang="ja-JP" altLang="en-US" sz="2800" dirty="0">
                <a:latin typeface="+mn-ea"/>
              </a:rPr>
              <a:t>年度）でそれぞれを約 １／３ずつに！</a:t>
            </a:r>
            <a:endParaRPr lang="en-US" altLang="ja-JP" sz="1200" dirty="0">
              <a:latin typeface="+mn-ea"/>
            </a:endParaRPr>
          </a:p>
          <a:p>
            <a:pPr marL="0" indent="0" algn="ctr">
              <a:buNone/>
            </a:pPr>
            <a:r>
              <a:rPr kumimoji="1" lang="ja-JP" altLang="en-US" sz="1300" dirty="0">
                <a:latin typeface="+mn-ea"/>
              </a:rPr>
              <a:t> </a:t>
            </a:r>
            <a:endParaRPr lang="en-US" altLang="ja-JP" sz="1300" dirty="0">
              <a:latin typeface="+mn-ea"/>
            </a:endParaRPr>
          </a:p>
          <a:p>
            <a:pPr marL="0" indent="0" algn="ctr">
              <a:buNone/>
            </a:pPr>
            <a:r>
              <a:rPr kumimoji="1" lang="ja-JP" altLang="en-US" sz="2800" b="1" dirty="0">
                <a:solidFill>
                  <a:srgbClr val="FF0000"/>
                </a:solidFill>
                <a:latin typeface="+mn-ea"/>
              </a:rPr>
              <a:t>「施設養護か？家庭養護か？」という二者択一</a:t>
            </a:r>
            <a:r>
              <a:rPr lang="ja-JP" altLang="en-US" sz="2800" b="1" dirty="0">
                <a:solidFill>
                  <a:srgbClr val="FF0000"/>
                </a:solidFill>
                <a:latin typeface="+mn-ea"/>
              </a:rPr>
              <a:t>ではない！</a:t>
            </a:r>
            <a:endParaRPr lang="en-US" altLang="ja-JP" sz="2800" b="1" dirty="0">
              <a:solidFill>
                <a:srgbClr val="FF0000"/>
              </a:solidFill>
              <a:latin typeface="+mn-ea"/>
            </a:endParaRPr>
          </a:p>
          <a:p>
            <a:pPr marL="0" indent="0" algn="ctr">
              <a:buNone/>
            </a:pPr>
            <a:endParaRPr lang="en-US" altLang="ja-JP" sz="1300" b="1" dirty="0">
              <a:solidFill>
                <a:srgbClr val="FF0000"/>
              </a:solidFill>
              <a:latin typeface="+mn-ea"/>
            </a:endParaRPr>
          </a:p>
          <a:p>
            <a:pPr marL="0" indent="0">
              <a:buNone/>
            </a:pPr>
            <a:r>
              <a:rPr lang="ja-JP" altLang="en-US" sz="2800" dirty="0">
                <a:latin typeface="+mn-ea"/>
              </a:rPr>
              <a:t>　〇子ども一人ひとりのニーズに応えられる</a:t>
            </a:r>
            <a:r>
              <a:rPr lang="ja-JP" altLang="ja-JP" sz="2800" u="sng" dirty="0">
                <a:latin typeface="+mn-ea"/>
              </a:rPr>
              <a:t>子ども中心の</a:t>
            </a:r>
            <a:endParaRPr lang="en-US" altLang="ja-JP" sz="2800" u="sng" dirty="0">
              <a:latin typeface="+mn-ea"/>
            </a:endParaRPr>
          </a:p>
          <a:p>
            <a:pPr marL="0" indent="0">
              <a:buNone/>
            </a:pPr>
            <a:r>
              <a:rPr lang="ja-JP" altLang="en-US" sz="2800" dirty="0">
                <a:latin typeface="+mn-ea"/>
              </a:rPr>
              <a:t>　　 </a:t>
            </a:r>
            <a:r>
              <a:rPr lang="ja-JP" altLang="ja-JP" sz="2800" u="sng" dirty="0">
                <a:latin typeface="+mn-ea"/>
              </a:rPr>
              <a:t>社会的養護</a:t>
            </a:r>
            <a:r>
              <a:rPr lang="ja-JP" altLang="en-US" sz="2800" u="sng" dirty="0">
                <a:latin typeface="+mn-ea"/>
              </a:rPr>
              <a:t>。</a:t>
            </a:r>
            <a:r>
              <a:rPr lang="ja-JP" altLang="en-US" sz="2800" dirty="0">
                <a:solidFill>
                  <a:srgbClr val="FF0000"/>
                </a:solidFill>
                <a:latin typeface="+mn-ea"/>
              </a:rPr>
              <a:t>選択肢</a:t>
            </a:r>
            <a:r>
              <a:rPr lang="ja-JP" altLang="en-US" sz="2800" dirty="0">
                <a:latin typeface="+mn-ea"/>
              </a:rPr>
              <a:t>を増やすこと！</a:t>
            </a:r>
            <a:endParaRPr lang="en-US" altLang="ja-JP" sz="2800" dirty="0">
              <a:latin typeface="+mn-ea"/>
            </a:endParaRPr>
          </a:p>
          <a:p>
            <a:pPr marL="0" indent="0">
              <a:buNone/>
            </a:pPr>
            <a:r>
              <a:rPr lang="ja-JP" altLang="en-US" sz="2800" dirty="0">
                <a:latin typeface="+mn-ea"/>
              </a:rPr>
              <a:t>　〇</a:t>
            </a:r>
            <a:r>
              <a:rPr lang="ja-JP" altLang="ja-JP" sz="2800" dirty="0">
                <a:latin typeface="+mn-ea"/>
              </a:rPr>
              <a:t>子どもの「</a:t>
            </a:r>
            <a:r>
              <a:rPr lang="ja-JP" altLang="ja-JP" sz="2800" dirty="0">
                <a:solidFill>
                  <a:srgbClr val="FF0000"/>
                </a:solidFill>
                <a:latin typeface="+mn-ea"/>
              </a:rPr>
              <a:t>育ち</a:t>
            </a:r>
            <a:r>
              <a:rPr lang="ja-JP" altLang="en-US" sz="2800" dirty="0">
                <a:solidFill>
                  <a:srgbClr val="FF0000"/>
                </a:solidFill>
                <a:latin typeface="+mn-ea"/>
              </a:rPr>
              <a:t>をつなぐ</a:t>
            </a:r>
            <a:r>
              <a:rPr lang="ja-JP" altLang="ja-JP" sz="2800" dirty="0">
                <a:latin typeface="+mn-ea"/>
              </a:rPr>
              <a:t>」ため</a:t>
            </a:r>
            <a:r>
              <a:rPr lang="ja-JP" altLang="en-US" sz="2800" dirty="0">
                <a:latin typeface="+mn-ea"/>
              </a:rPr>
              <a:t>の</a:t>
            </a:r>
            <a:r>
              <a:rPr lang="ja-JP" altLang="ja-JP" sz="2800" dirty="0">
                <a:latin typeface="+mn-ea"/>
              </a:rPr>
              <a:t>養育者</a:t>
            </a:r>
            <a:endParaRPr lang="en-US" altLang="ja-JP" sz="2800" dirty="0">
              <a:latin typeface="+mn-ea"/>
            </a:endParaRPr>
          </a:p>
          <a:p>
            <a:pPr marL="0" indent="0">
              <a:buNone/>
            </a:pPr>
            <a:r>
              <a:rPr lang="ja-JP" altLang="en-US" sz="2800" dirty="0">
                <a:latin typeface="+mn-ea"/>
              </a:rPr>
              <a:t>　　 </a:t>
            </a:r>
            <a:r>
              <a:rPr lang="ja-JP" altLang="ja-JP" sz="2800" dirty="0">
                <a:latin typeface="+mn-ea"/>
              </a:rPr>
              <a:t>の信頼関係構築</a:t>
            </a:r>
          </a:p>
          <a:p>
            <a:pPr marL="0" indent="0">
              <a:buNone/>
            </a:pPr>
            <a:r>
              <a:rPr lang="ja-JP" altLang="en-US" sz="2800" dirty="0">
                <a:latin typeface="+mn-ea"/>
              </a:rPr>
              <a:t>  〇</a:t>
            </a:r>
            <a:r>
              <a:rPr lang="ja-JP" altLang="ja-JP" sz="2800" dirty="0">
                <a:latin typeface="+mn-ea"/>
              </a:rPr>
              <a:t>施設養護と家庭養護</a:t>
            </a:r>
            <a:r>
              <a:rPr lang="ja-JP" altLang="en-US" sz="2800" dirty="0">
                <a:latin typeface="+mn-ea"/>
              </a:rPr>
              <a:t>が相反するので</a:t>
            </a:r>
            <a:endParaRPr lang="en-US" altLang="ja-JP" sz="2800" dirty="0">
              <a:latin typeface="+mn-ea"/>
            </a:endParaRPr>
          </a:p>
          <a:p>
            <a:pPr marL="0" indent="0">
              <a:buNone/>
            </a:pPr>
            <a:r>
              <a:rPr lang="ja-JP" altLang="en-US" sz="2800" dirty="0">
                <a:latin typeface="+mn-ea"/>
              </a:rPr>
              <a:t>　　 はない</a:t>
            </a:r>
            <a:r>
              <a:rPr lang="ja-JP" altLang="en-US" sz="2800" dirty="0">
                <a:solidFill>
                  <a:srgbClr val="FF0000"/>
                </a:solidFill>
                <a:latin typeface="+mn-ea"/>
              </a:rPr>
              <a:t>互いに</a:t>
            </a:r>
            <a:r>
              <a:rPr lang="ja-JP" altLang="ja-JP" sz="2800" dirty="0">
                <a:solidFill>
                  <a:srgbClr val="FF0000"/>
                </a:solidFill>
                <a:latin typeface="+mn-ea"/>
              </a:rPr>
              <a:t>重なり合う</a:t>
            </a:r>
            <a:r>
              <a:rPr lang="ja-JP" altLang="ja-JP" sz="2800" dirty="0">
                <a:latin typeface="+mn-ea"/>
              </a:rPr>
              <a:t>関係</a:t>
            </a:r>
          </a:p>
        </p:txBody>
      </p:sp>
      <p:grpSp>
        <p:nvGrpSpPr>
          <p:cNvPr id="6" name="グループ化 5">
            <a:extLst>
              <a:ext uri="{FF2B5EF4-FFF2-40B4-BE49-F238E27FC236}">
                <a16:creationId xmlns="" xmlns:a16="http://schemas.microsoft.com/office/drawing/2014/main" id="{5CEAA574-C455-455D-A561-FCE5A5318B68}"/>
              </a:ext>
            </a:extLst>
          </p:cNvPr>
          <p:cNvGrpSpPr/>
          <p:nvPr/>
        </p:nvGrpSpPr>
        <p:grpSpPr>
          <a:xfrm>
            <a:off x="6346263" y="4681150"/>
            <a:ext cx="2696009" cy="1776293"/>
            <a:chOff x="6346263" y="4681150"/>
            <a:chExt cx="2696009" cy="1776293"/>
          </a:xfrm>
        </p:grpSpPr>
        <p:sp>
          <p:nvSpPr>
            <p:cNvPr id="7" name="楕円 6">
              <a:extLst>
                <a:ext uri="{FF2B5EF4-FFF2-40B4-BE49-F238E27FC236}">
                  <a16:creationId xmlns="" xmlns:a16="http://schemas.microsoft.com/office/drawing/2014/main" id="{562FAF8A-FE4F-4DB5-83E9-42D125359873}"/>
                </a:ext>
              </a:extLst>
            </p:cNvPr>
            <p:cNvSpPr>
              <a:spLocks noChangeAspect="1"/>
            </p:cNvSpPr>
            <p:nvPr/>
          </p:nvSpPr>
          <p:spPr>
            <a:xfrm>
              <a:off x="6346263" y="4721242"/>
              <a:ext cx="1691812" cy="1692000"/>
            </a:xfrm>
            <a:prstGeom prst="ellipse">
              <a:avLst/>
            </a:prstGeom>
            <a:solidFill>
              <a:srgbClr val="0070C0">
                <a:alpha val="45000"/>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楕円 7">
              <a:extLst>
                <a:ext uri="{FF2B5EF4-FFF2-40B4-BE49-F238E27FC236}">
                  <a16:creationId xmlns="" xmlns:a16="http://schemas.microsoft.com/office/drawing/2014/main" id="{1C42961D-1171-4E30-B962-864033A1750B}"/>
                </a:ext>
              </a:extLst>
            </p:cNvPr>
            <p:cNvSpPr>
              <a:spLocks noChangeAspect="1"/>
            </p:cNvSpPr>
            <p:nvPr/>
          </p:nvSpPr>
          <p:spPr>
            <a:xfrm>
              <a:off x="7350460" y="4765443"/>
              <a:ext cx="1691812" cy="1692000"/>
            </a:xfrm>
            <a:prstGeom prst="ellipse">
              <a:avLst/>
            </a:prstGeom>
            <a:solidFill>
              <a:srgbClr val="FF0000">
                <a:alpha val="45000"/>
              </a:srgb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 xmlns:a16="http://schemas.microsoft.com/office/drawing/2014/main" id="{F513C9D2-2D45-477C-A008-DD6886D0450E}"/>
                </a:ext>
              </a:extLst>
            </p:cNvPr>
            <p:cNvSpPr/>
            <p:nvPr/>
          </p:nvSpPr>
          <p:spPr>
            <a:xfrm>
              <a:off x="7501537" y="4681150"/>
              <a:ext cx="504056" cy="1772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子 ど も</a:t>
              </a:r>
            </a:p>
          </p:txBody>
        </p:sp>
        <p:sp>
          <p:nvSpPr>
            <p:cNvPr id="10" name="正方形/長方形 9">
              <a:extLst>
                <a:ext uri="{FF2B5EF4-FFF2-40B4-BE49-F238E27FC236}">
                  <a16:creationId xmlns="" xmlns:a16="http://schemas.microsoft.com/office/drawing/2014/main" id="{2C4DB473-B31A-4EA3-B423-89F3157DB8F6}"/>
                </a:ext>
              </a:extLst>
            </p:cNvPr>
            <p:cNvSpPr/>
            <p:nvPr/>
          </p:nvSpPr>
          <p:spPr>
            <a:xfrm>
              <a:off x="6622287" y="4843075"/>
              <a:ext cx="431586"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施設養護</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1" name="正方形/長方形 10">
              <a:extLst>
                <a:ext uri="{FF2B5EF4-FFF2-40B4-BE49-F238E27FC236}">
                  <a16:creationId xmlns="" xmlns:a16="http://schemas.microsoft.com/office/drawing/2014/main" id="{33170453-48A5-4BAC-B23D-1B82C42887BD}"/>
                </a:ext>
              </a:extLst>
            </p:cNvPr>
            <p:cNvSpPr/>
            <p:nvPr/>
          </p:nvSpPr>
          <p:spPr>
            <a:xfrm>
              <a:off x="8267067" y="4843075"/>
              <a:ext cx="538360"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家庭養護</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159</a:t>
            </a:fld>
            <a:endParaRPr lang="ja-JP" altLang="en-US" dirty="0">
              <a:solidFill>
                <a:prstClr val="black">
                  <a:tint val="75000"/>
                </a:prstClr>
              </a:solidFill>
            </a:endParaRPr>
          </a:p>
        </p:txBody>
      </p:sp>
    </p:spTree>
    <p:extLst>
      <p:ext uri="{BB962C8B-B14F-4D97-AF65-F5344CB8AC3E}">
        <p14:creationId xmlns:p14="http://schemas.microsoft.com/office/powerpoint/2010/main" val="1511073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本研修：乳児院研修体系における</a:t>
            </a:r>
            <a:r>
              <a:rPr lang="en-US" altLang="ja-JP" dirty="0"/>
              <a:t/>
            </a:r>
            <a:br>
              <a:rPr lang="en-US" altLang="ja-JP" dirty="0"/>
            </a:br>
            <a:r>
              <a:rPr lang="ja-JP" altLang="en-US" dirty="0"/>
              <a:t>初任職員研修</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a:t>人材育成の９領域を初任職員にむけた内容として構成し、提示します。</a:t>
            </a:r>
            <a:endParaRPr lang="en-US" altLang="ja-JP" dirty="0"/>
          </a:p>
          <a:p>
            <a:r>
              <a:rPr lang="ja-JP" altLang="en-US" dirty="0"/>
              <a:t>研修で取り上げられた内容とそれに関わる実践を確認し、理解、習得できることを期待します。</a:t>
            </a:r>
            <a:endParaRPr lang="en-US" altLang="ja-JP" dirty="0"/>
          </a:p>
          <a:p>
            <a:r>
              <a:rPr lang="en-US" altLang="ja-JP" dirty="0"/>
              <a:t>『</a:t>
            </a:r>
            <a:r>
              <a:rPr lang="ja-JP" altLang="en-US" dirty="0"/>
              <a:t>初任職員に向けた研修小冊子～乳児院の養育を担うスタートを切るために～</a:t>
            </a:r>
            <a:r>
              <a:rPr lang="en-US" altLang="ja-JP" dirty="0"/>
              <a:t>』</a:t>
            </a:r>
            <a:r>
              <a:rPr lang="ja-JP" altLang="en-US" dirty="0"/>
              <a:t>（平成</a:t>
            </a:r>
            <a:r>
              <a:rPr lang="en-US" altLang="ja-JP" dirty="0"/>
              <a:t>28</a:t>
            </a:r>
            <a:r>
              <a:rPr lang="ja-JP" altLang="en-US" dirty="0"/>
              <a:t>年</a:t>
            </a:r>
            <a:r>
              <a:rPr lang="en-US" altLang="ja-JP" dirty="0"/>
              <a:t>3</a:t>
            </a:r>
            <a:r>
              <a:rPr lang="ja-JP" altLang="en-US" dirty="0"/>
              <a:t>月）を活用すると、いつでも本研修で学んだことが確認できます。</a:t>
            </a:r>
            <a:endParaRPr lang="en-US" altLang="ja-JP" dirty="0"/>
          </a:p>
          <a:p>
            <a:endParaRPr lang="en-US" altLang="ja-JP" dirty="0"/>
          </a:p>
          <a:p>
            <a:pPr marL="0" indent="0">
              <a:buNone/>
            </a:pPr>
            <a:endParaRPr lang="ja-JP" altLang="en-US" dirty="0"/>
          </a:p>
          <a:p>
            <a:endParaRPr kumimoji="1" lang="ja-JP" altLang="en-US" dirty="0"/>
          </a:p>
        </p:txBody>
      </p:sp>
      <p:sp>
        <p:nvSpPr>
          <p:cNvPr id="4" name="スライド番号プレースホルダー 3"/>
          <p:cNvSpPr>
            <a:spLocks noGrp="1"/>
          </p:cNvSpPr>
          <p:nvPr>
            <p:ph type="sldNum" sz="quarter" idx="12"/>
          </p:nvPr>
        </p:nvSpPr>
        <p:spPr/>
        <p:txBody>
          <a:bodyPr/>
          <a:lstStyle/>
          <a:p>
            <a:fld id="{52885D5F-1D73-4CD8-8BE9-6FDEEE1081D8}" type="slidenum">
              <a:rPr kumimoji="1" lang="ja-JP" altLang="en-US" smtClean="0"/>
              <a:t>16</a:t>
            </a:fld>
            <a:endParaRPr kumimoji="1" lang="ja-JP" altLang="en-US" dirty="0"/>
          </a:p>
        </p:txBody>
      </p:sp>
    </p:spTree>
    <p:extLst>
      <p:ext uri="{BB962C8B-B14F-4D97-AF65-F5344CB8AC3E}">
        <p14:creationId xmlns:p14="http://schemas.microsoft.com/office/powerpoint/2010/main" val="179185039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0" y="1124744"/>
            <a:ext cx="9144000" cy="5472608"/>
          </a:xfrm>
        </p:spPr>
        <p:txBody>
          <a:bodyPr>
            <a:normAutofit/>
          </a:bodyPr>
          <a:lstStyle/>
          <a:p>
            <a:pPr>
              <a:buFontTx/>
              <a:buNone/>
            </a:pPr>
            <a:r>
              <a:rPr lang="ja-JP" altLang="en-US" sz="2800" dirty="0"/>
              <a:t> </a:t>
            </a:r>
            <a:r>
              <a:rPr lang="ja-JP" altLang="en-US" sz="2400" dirty="0">
                <a:latin typeface="+mn-ea"/>
              </a:rPr>
              <a:t>１）里親の種類について</a:t>
            </a:r>
          </a:p>
          <a:p>
            <a:pPr>
              <a:buFontTx/>
              <a:buNone/>
            </a:pPr>
            <a:r>
              <a:rPr lang="ja-JP" altLang="en-US" sz="2400" dirty="0">
                <a:latin typeface="+mn-ea"/>
              </a:rPr>
              <a:t> 　　乳児院からの委託は養子縁組里親（特に特別養子縁組）が多い！</a:t>
            </a:r>
            <a:endParaRPr lang="en-US" altLang="ja-JP" sz="2400" dirty="0">
              <a:latin typeface="+mn-ea"/>
            </a:endParaRPr>
          </a:p>
          <a:p>
            <a:pPr>
              <a:buFontTx/>
              <a:buNone/>
            </a:pPr>
            <a:endParaRPr lang="en-US" altLang="ja-JP" sz="1200" dirty="0">
              <a:latin typeface="+mn-ea"/>
            </a:endParaRPr>
          </a:p>
          <a:p>
            <a:pPr>
              <a:buFontTx/>
              <a:buNone/>
            </a:pPr>
            <a:r>
              <a:rPr lang="ja-JP" altLang="en-US" sz="2400" dirty="0">
                <a:latin typeface="+mn-ea"/>
              </a:rPr>
              <a:t>　 「養育里親」</a:t>
            </a:r>
          </a:p>
          <a:p>
            <a:pPr>
              <a:buNone/>
            </a:pPr>
            <a:r>
              <a:rPr lang="ja-JP" altLang="en-US" sz="2400" dirty="0">
                <a:latin typeface="+mn-ea"/>
              </a:rPr>
              <a:t>　　　様々な理由で家庭で養育できない子どもを家庭に戻れるように</a:t>
            </a:r>
            <a:endParaRPr lang="en-US" altLang="ja-JP" sz="2400" dirty="0">
              <a:latin typeface="+mn-ea"/>
            </a:endParaRPr>
          </a:p>
          <a:p>
            <a:pPr>
              <a:buNone/>
            </a:pPr>
            <a:r>
              <a:rPr lang="ja-JP" altLang="en-US" sz="2400" dirty="0">
                <a:latin typeface="+mn-ea"/>
              </a:rPr>
              <a:t>　　なるまでの一定期間、</a:t>
            </a:r>
            <a:r>
              <a:rPr lang="ja-JP" altLang="en-US" sz="2400" dirty="0">
                <a:solidFill>
                  <a:srgbClr val="FF0000"/>
                </a:solidFill>
                <a:latin typeface="+mn-ea"/>
              </a:rPr>
              <a:t>里親家庭で養育</a:t>
            </a:r>
            <a:r>
              <a:rPr lang="ja-JP" altLang="en-US" sz="2400" dirty="0">
                <a:latin typeface="+mn-ea"/>
              </a:rPr>
              <a:t>する。</a:t>
            </a:r>
            <a:endParaRPr lang="en-US" altLang="ja-JP" sz="2400" dirty="0">
              <a:latin typeface="+mn-ea"/>
            </a:endParaRPr>
          </a:p>
          <a:p>
            <a:pPr>
              <a:buFontTx/>
              <a:buNone/>
            </a:pPr>
            <a:r>
              <a:rPr lang="ja-JP" altLang="en-US" sz="2400" dirty="0">
                <a:latin typeface="+mn-ea"/>
              </a:rPr>
              <a:t>　</a:t>
            </a:r>
            <a:r>
              <a:rPr lang="en-US" altLang="ja-JP" sz="2400" dirty="0">
                <a:latin typeface="+mn-ea"/>
              </a:rPr>
              <a:t> </a:t>
            </a:r>
            <a:r>
              <a:rPr lang="ja-JP" altLang="en-US" sz="2400" dirty="0">
                <a:latin typeface="+mn-ea"/>
              </a:rPr>
              <a:t>「養子縁組里親」</a:t>
            </a:r>
          </a:p>
          <a:p>
            <a:pPr>
              <a:buNone/>
            </a:pPr>
            <a:r>
              <a:rPr lang="ja-JP" altLang="en-US" sz="2400" dirty="0">
                <a:latin typeface="+mn-ea"/>
              </a:rPr>
              <a:t>　　　様々な理由で家庭で養育できない子どもとの</a:t>
            </a:r>
            <a:r>
              <a:rPr lang="ja-JP" altLang="en-US" sz="2400" dirty="0">
                <a:solidFill>
                  <a:srgbClr val="FF0000"/>
                </a:solidFill>
                <a:latin typeface="+mn-ea"/>
              </a:rPr>
              <a:t>養子縁組を前提</a:t>
            </a:r>
            <a:endParaRPr lang="en-US" altLang="ja-JP" sz="2400" dirty="0">
              <a:solidFill>
                <a:srgbClr val="FF0000"/>
              </a:solidFill>
              <a:latin typeface="+mn-ea"/>
            </a:endParaRPr>
          </a:p>
          <a:p>
            <a:pPr>
              <a:buNone/>
            </a:pPr>
            <a:r>
              <a:rPr lang="ja-JP" altLang="en-US" sz="2400" dirty="0">
                <a:solidFill>
                  <a:srgbClr val="FF0000"/>
                </a:solidFill>
                <a:latin typeface="+mn-ea"/>
              </a:rPr>
              <a:t>　　（目的）</a:t>
            </a:r>
            <a:r>
              <a:rPr lang="ja-JP" altLang="en-US" sz="2400" dirty="0">
                <a:latin typeface="+mn-ea"/>
              </a:rPr>
              <a:t>として、子どもを一定期間、里親家庭で養育する。　</a:t>
            </a:r>
            <a:endParaRPr lang="en-US" altLang="ja-JP" sz="2400" dirty="0">
              <a:latin typeface="+mn-ea"/>
            </a:endParaRPr>
          </a:p>
          <a:p>
            <a:pPr>
              <a:buNone/>
            </a:pPr>
            <a:endParaRPr lang="en-US" altLang="ja-JP" sz="1100" dirty="0">
              <a:latin typeface="+mn-ea"/>
            </a:endParaRPr>
          </a:p>
          <a:p>
            <a:pPr algn="ctr">
              <a:buNone/>
            </a:pPr>
            <a:r>
              <a:rPr lang="en-US" altLang="ja-JP" sz="2400" dirty="0">
                <a:solidFill>
                  <a:srgbClr val="0070C0"/>
                </a:solidFill>
                <a:latin typeface="+mn-ea"/>
              </a:rPr>
              <a:t>【</a:t>
            </a:r>
            <a:r>
              <a:rPr lang="ja-JP" altLang="en-US" sz="2400" dirty="0">
                <a:solidFill>
                  <a:srgbClr val="0070C0"/>
                </a:solidFill>
                <a:latin typeface="+mn-ea"/>
              </a:rPr>
              <a:t>普通養子縁組と特別養子縁組の違い</a:t>
            </a:r>
            <a:r>
              <a:rPr lang="en-US" altLang="ja-JP" sz="2400" dirty="0">
                <a:solidFill>
                  <a:srgbClr val="0070C0"/>
                </a:solidFill>
                <a:latin typeface="+mn-ea"/>
              </a:rPr>
              <a:t>】</a:t>
            </a:r>
          </a:p>
          <a:p>
            <a:pPr algn="ctr">
              <a:buNone/>
            </a:pPr>
            <a:endParaRPr lang="ja-JP" altLang="en-US" sz="1300" dirty="0">
              <a:latin typeface="+mn-ea"/>
            </a:endParaRPr>
          </a:p>
          <a:p>
            <a:pPr>
              <a:buFontTx/>
              <a:buNone/>
            </a:pPr>
            <a:r>
              <a:rPr lang="ja-JP" altLang="en-US" sz="2400" dirty="0">
                <a:latin typeface="+mn-ea"/>
              </a:rPr>
              <a:t>    「普通養子縁組」　◆</a:t>
            </a:r>
            <a:r>
              <a:rPr lang="ja-JP" altLang="en-US" sz="2400" u="sng" dirty="0">
                <a:latin typeface="+mn-ea"/>
              </a:rPr>
              <a:t>実親との親子関係は継続</a:t>
            </a:r>
            <a:endParaRPr lang="en-US" altLang="ja-JP" sz="2400" u="sng" dirty="0">
              <a:latin typeface="+mn-ea"/>
            </a:endParaRPr>
          </a:p>
        </p:txBody>
      </p:sp>
      <p:sp>
        <p:nvSpPr>
          <p:cNvPr id="6149" name="Rectangle 5"/>
          <p:cNvSpPr>
            <a:spLocks noGrp="1" noChangeArrowheads="1"/>
          </p:cNvSpPr>
          <p:nvPr>
            <p:ph type="title"/>
          </p:nvPr>
        </p:nvSpPr>
        <p:spPr>
          <a:xfrm>
            <a:off x="0" y="274638"/>
            <a:ext cx="9144000" cy="850106"/>
          </a:xfrm>
        </p:spPr>
        <p:txBody>
          <a:bodyPr/>
          <a:lstStyle/>
          <a:p>
            <a:pPr algn="l"/>
            <a:r>
              <a:rPr lang="en-US" altLang="ja-JP" sz="3200" dirty="0">
                <a:solidFill>
                  <a:schemeClr val="hlink"/>
                </a:solidFill>
                <a:ea typeface="HG丸ｺﾞｼｯｸM-PRO" panose="020F0600000000000000" pitchFamily="50" charset="-128"/>
              </a:rPr>
              <a:t> </a:t>
            </a:r>
            <a:r>
              <a:rPr lang="en-US" altLang="ja-JP" sz="3200" dirty="0">
                <a:solidFill>
                  <a:srgbClr val="0070C0"/>
                </a:solidFill>
                <a:latin typeface="+mn-ea"/>
                <a:ea typeface="+mn-ea"/>
              </a:rPr>
              <a:t>□</a:t>
            </a:r>
            <a:r>
              <a:rPr lang="ja-JP" altLang="en-US" sz="3200" dirty="0">
                <a:solidFill>
                  <a:srgbClr val="0070C0"/>
                </a:solidFill>
                <a:latin typeface="+mn-ea"/>
                <a:ea typeface="+mn-ea"/>
              </a:rPr>
              <a:t>  里親制度について学びましょう</a:t>
            </a:r>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160</a:t>
            </a:fld>
            <a:endParaRPr lang="ja-JP" altLang="en-US" dirty="0">
              <a:solidFill>
                <a:prstClr val="black">
                  <a:tint val="75000"/>
                </a:prstClr>
              </a:solidFill>
            </a:endParaRPr>
          </a:p>
        </p:txBody>
      </p:sp>
    </p:spTree>
    <p:extLst>
      <p:ext uri="{BB962C8B-B14F-4D97-AF65-F5344CB8AC3E}">
        <p14:creationId xmlns:p14="http://schemas.microsoft.com/office/powerpoint/2010/main" val="3765023648"/>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4532" y="908720"/>
            <a:ext cx="9144000" cy="5649913"/>
          </a:xfrm>
        </p:spPr>
        <p:txBody>
          <a:bodyPr>
            <a:normAutofit fontScale="77500" lnSpcReduction="20000"/>
          </a:bodyPr>
          <a:lstStyle/>
          <a:p>
            <a:pPr>
              <a:buFontTx/>
              <a:buNone/>
            </a:pPr>
            <a:r>
              <a:rPr lang="ja-JP" altLang="en-US" sz="2800" dirty="0"/>
              <a:t>    </a:t>
            </a:r>
            <a:r>
              <a:rPr lang="ja-JP" altLang="en-US" sz="3600" dirty="0"/>
              <a:t>「特別養子縁組」</a:t>
            </a:r>
            <a:endParaRPr lang="en-US" altLang="ja-JP" sz="3600" dirty="0"/>
          </a:p>
          <a:p>
            <a:pPr>
              <a:buFontTx/>
              <a:buNone/>
            </a:pPr>
            <a:r>
              <a:rPr lang="ja-JP" altLang="en-US" sz="3600" dirty="0"/>
              <a:t>　　養子が戸籍上も実親との法律上の</a:t>
            </a:r>
            <a:r>
              <a:rPr lang="ja-JP" altLang="en-US" sz="3600" dirty="0">
                <a:solidFill>
                  <a:srgbClr val="FF0000"/>
                </a:solidFill>
              </a:rPr>
              <a:t>親子関係を消滅させ</a:t>
            </a:r>
            <a:r>
              <a:rPr lang="ja-JP" altLang="en-US" sz="3600" dirty="0"/>
              <a:t>、</a:t>
            </a:r>
            <a:endParaRPr lang="en-US" altLang="ja-JP" sz="3600" dirty="0"/>
          </a:p>
          <a:p>
            <a:pPr>
              <a:buFontTx/>
              <a:buNone/>
            </a:pPr>
            <a:r>
              <a:rPr lang="ja-JP" altLang="en-US" sz="3600" dirty="0"/>
              <a:t>　　実親子関係に準じて養親（里親）が養子（里親）を実子と</a:t>
            </a:r>
            <a:endParaRPr lang="en-US" altLang="ja-JP" sz="3600" dirty="0"/>
          </a:p>
          <a:p>
            <a:pPr>
              <a:buFontTx/>
              <a:buNone/>
            </a:pPr>
            <a:r>
              <a:rPr lang="ja-JP" altLang="en-US" sz="3600" dirty="0"/>
              <a:t>　　同じ扱いにする縁組制度</a:t>
            </a:r>
          </a:p>
          <a:p>
            <a:pPr>
              <a:buFontTx/>
              <a:buNone/>
            </a:pPr>
            <a:r>
              <a:rPr lang="ja-JP" altLang="en-US" sz="3600" dirty="0"/>
              <a:t>　　子どもの福祉のための制度であり、乳児院では特にこの　</a:t>
            </a:r>
            <a:endParaRPr lang="en-US" altLang="ja-JP" sz="3600" dirty="0"/>
          </a:p>
          <a:p>
            <a:pPr>
              <a:buFontTx/>
              <a:buNone/>
            </a:pPr>
            <a:r>
              <a:rPr lang="ja-JP" altLang="en-US" sz="3600" dirty="0"/>
              <a:t>　　</a:t>
            </a:r>
            <a:r>
              <a:rPr lang="ja-JP" altLang="en-US" sz="3600" u="sng" dirty="0"/>
              <a:t>特別養子縁組を前提とした交流が多い</a:t>
            </a:r>
            <a:r>
              <a:rPr lang="ja-JP" altLang="en-US" sz="3600" dirty="0"/>
              <a:t>。</a:t>
            </a:r>
          </a:p>
          <a:p>
            <a:pPr>
              <a:buFontTx/>
              <a:buNone/>
            </a:pPr>
            <a:endParaRPr lang="ja-JP" altLang="en-US" sz="3600" dirty="0"/>
          </a:p>
          <a:p>
            <a:pPr>
              <a:buFontTx/>
              <a:buNone/>
            </a:pPr>
            <a:r>
              <a:rPr lang="ja-JP" altLang="en-US" sz="3600" dirty="0"/>
              <a:t> ＊</a:t>
            </a:r>
            <a:r>
              <a:rPr lang="ja-JP" altLang="en-US" sz="3600" dirty="0">
                <a:latin typeface="+mn-ea"/>
              </a:rPr>
              <a:t>子どもが</a:t>
            </a:r>
            <a:r>
              <a:rPr lang="en-US" altLang="ja-JP" sz="3600" dirty="0">
                <a:latin typeface="+mn-ea"/>
              </a:rPr>
              <a:t>6</a:t>
            </a:r>
            <a:r>
              <a:rPr lang="ja-JP" altLang="en-US" sz="3600" dirty="0">
                <a:latin typeface="+mn-ea"/>
              </a:rPr>
              <a:t>歳未満であり、里親は</a:t>
            </a:r>
            <a:r>
              <a:rPr lang="en-US" altLang="ja-JP" sz="3600" dirty="0">
                <a:latin typeface="+mn-ea"/>
              </a:rPr>
              <a:t>25</a:t>
            </a:r>
            <a:r>
              <a:rPr lang="ja-JP" altLang="en-US" sz="3600" dirty="0">
                <a:latin typeface="+mn-ea"/>
              </a:rPr>
              <a:t>歳以上の婚姻関係に</a:t>
            </a:r>
            <a:endParaRPr lang="en-US" altLang="ja-JP" sz="3600" dirty="0">
              <a:latin typeface="+mn-ea"/>
            </a:endParaRPr>
          </a:p>
          <a:p>
            <a:pPr>
              <a:buFontTx/>
              <a:buNone/>
            </a:pPr>
            <a:r>
              <a:rPr lang="ja-JP" altLang="en-US" sz="3600" dirty="0">
                <a:latin typeface="+mn-ea"/>
              </a:rPr>
              <a:t>　　ある夫妻（一方が</a:t>
            </a:r>
            <a:r>
              <a:rPr lang="en-US" altLang="ja-JP" sz="3600" dirty="0">
                <a:latin typeface="+mn-ea"/>
              </a:rPr>
              <a:t>25</a:t>
            </a:r>
            <a:r>
              <a:rPr lang="ja-JP" altLang="en-US" sz="3600" dirty="0">
                <a:latin typeface="+mn-ea"/>
              </a:rPr>
              <a:t>歳に達していない場合は、</a:t>
            </a:r>
            <a:r>
              <a:rPr lang="en-US" altLang="ja-JP" sz="3600" dirty="0">
                <a:latin typeface="+mn-ea"/>
              </a:rPr>
              <a:t>20</a:t>
            </a:r>
            <a:r>
              <a:rPr lang="ja-JP" altLang="en-US" sz="3600" dirty="0">
                <a:latin typeface="+mn-ea"/>
              </a:rPr>
              <a:t>歳以上</a:t>
            </a:r>
            <a:endParaRPr lang="en-US" altLang="ja-JP" sz="3600" dirty="0">
              <a:latin typeface="+mn-ea"/>
            </a:endParaRPr>
          </a:p>
          <a:p>
            <a:pPr>
              <a:buFontTx/>
              <a:buNone/>
            </a:pPr>
            <a:r>
              <a:rPr lang="ja-JP" altLang="en-US" sz="3600" dirty="0">
                <a:latin typeface="+mn-ea"/>
              </a:rPr>
              <a:t>　　とする）。子どもが里親委託され、</a:t>
            </a:r>
            <a:r>
              <a:rPr lang="en-US" altLang="ja-JP" sz="3600" dirty="0">
                <a:latin typeface="+mn-ea"/>
              </a:rPr>
              <a:t>6</a:t>
            </a:r>
            <a:r>
              <a:rPr lang="ja-JP" altLang="en-US" sz="3600" dirty="0">
                <a:latin typeface="+mn-ea"/>
              </a:rPr>
              <a:t>か月後以降に家庭裁</a:t>
            </a:r>
            <a:endParaRPr lang="en-US" altLang="ja-JP" sz="3600" dirty="0">
              <a:latin typeface="+mn-ea"/>
            </a:endParaRPr>
          </a:p>
          <a:p>
            <a:pPr>
              <a:buFontTx/>
              <a:buNone/>
            </a:pPr>
            <a:r>
              <a:rPr lang="ja-JP" altLang="en-US" sz="3600" dirty="0">
                <a:latin typeface="+mn-ea"/>
              </a:rPr>
              <a:t>　　判所に申し立てが可能となる。調査→判定確定により、</a:t>
            </a:r>
            <a:endParaRPr lang="en-US" altLang="ja-JP" sz="3600" dirty="0">
              <a:latin typeface="+mn-ea"/>
            </a:endParaRPr>
          </a:p>
          <a:p>
            <a:pPr>
              <a:buFontTx/>
              <a:buNone/>
            </a:pPr>
            <a:r>
              <a:rPr lang="ja-JP" altLang="en-US" sz="3600" dirty="0">
                <a:latin typeface="+mn-ea"/>
              </a:rPr>
              <a:t>　　正式に里親の戸籍に入る。</a:t>
            </a:r>
            <a:r>
              <a:rPr lang="ja-JP" altLang="en-US" sz="3600" dirty="0"/>
              <a:t>原則として離縁は禁止。</a:t>
            </a:r>
            <a:endParaRPr lang="ja-JP" altLang="en-US" sz="3600" dirty="0">
              <a:latin typeface="+mn-ea"/>
            </a:endParaRPr>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161</a:t>
            </a:fld>
            <a:endParaRPr lang="ja-JP" altLang="en-US" dirty="0">
              <a:solidFill>
                <a:prstClr val="black">
                  <a:tint val="75000"/>
                </a:prstClr>
              </a:solidFill>
            </a:endParaRPr>
          </a:p>
        </p:txBody>
      </p:sp>
    </p:spTree>
    <p:extLst>
      <p:ext uri="{BB962C8B-B14F-4D97-AF65-F5344CB8AC3E}">
        <p14:creationId xmlns:p14="http://schemas.microsoft.com/office/powerpoint/2010/main" val="341261911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846" y="908720"/>
            <a:ext cx="9144000" cy="5432872"/>
          </a:xfrm>
        </p:spPr>
        <p:txBody>
          <a:bodyPr>
            <a:normAutofit/>
          </a:bodyPr>
          <a:lstStyle/>
          <a:p>
            <a:pPr>
              <a:lnSpc>
                <a:spcPct val="90000"/>
              </a:lnSpc>
              <a:buFontTx/>
              <a:buNone/>
            </a:pPr>
            <a:r>
              <a:rPr lang="ja-JP" altLang="en-US" sz="2800" dirty="0"/>
              <a:t>    「専門里親」</a:t>
            </a:r>
          </a:p>
          <a:p>
            <a:pPr>
              <a:lnSpc>
                <a:spcPct val="90000"/>
              </a:lnSpc>
              <a:buFontTx/>
              <a:buNone/>
            </a:pPr>
            <a:r>
              <a:rPr lang="ja-JP" altLang="en-US" sz="2800" dirty="0"/>
              <a:t>　　虐待やネグレクト等により心に傷を受けた、非行等の</a:t>
            </a:r>
            <a:endParaRPr lang="en-US" altLang="ja-JP" sz="2800" dirty="0"/>
          </a:p>
          <a:p>
            <a:pPr>
              <a:lnSpc>
                <a:spcPct val="90000"/>
              </a:lnSpc>
              <a:buFontTx/>
              <a:buNone/>
            </a:pPr>
            <a:r>
              <a:rPr lang="ja-JP" altLang="en-US" sz="2800" dirty="0"/>
              <a:t>　　問題を有する、</a:t>
            </a:r>
            <a:r>
              <a:rPr lang="ja-JP" altLang="en-US" sz="2800" dirty="0" smtClean="0"/>
              <a:t>身体障害</a:t>
            </a:r>
            <a:r>
              <a:rPr lang="ja-JP" altLang="en-US" sz="2800" dirty="0"/>
              <a:t>・知的障害など、一定の</a:t>
            </a:r>
            <a:endParaRPr lang="en-US" altLang="ja-JP" sz="2800" dirty="0"/>
          </a:p>
          <a:p>
            <a:pPr>
              <a:lnSpc>
                <a:spcPct val="90000"/>
              </a:lnSpc>
              <a:buFontTx/>
              <a:buNone/>
            </a:pPr>
            <a:r>
              <a:rPr lang="ja-JP" altLang="en-US" sz="2800" dirty="0"/>
              <a:t>　　専門的な知識と技能を持って養育する里親</a:t>
            </a:r>
            <a:endParaRPr lang="en-US" altLang="ja-JP" sz="2800" dirty="0"/>
          </a:p>
          <a:p>
            <a:pPr>
              <a:lnSpc>
                <a:spcPct val="90000"/>
              </a:lnSpc>
              <a:buFontTx/>
              <a:buNone/>
            </a:pPr>
            <a:r>
              <a:rPr lang="ja-JP" altLang="en-US" sz="2800" dirty="0"/>
              <a:t>　　</a:t>
            </a:r>
          </a:p>
          <a:p>
            <a:pPr>
              <a:lnSpc>
                <a:spcPct val="90000"/>
              </a:lnSpc>
              <a:buFontTx/>
              <a:buNone/>
            </a:pPr>
            <a:r>
              <a:rPr lang="ja-JP" altLang="en-US" sz="2800" dirty="0"/>
              <a:t>　「親族里親」</a:t>
            </a:r>
          </a:p>
          <a:p>
            <a:pPr>
              <a:lnSpc>
                <a:spcPct val="90000"/>
              </a:lnSpc>
              <a:buFontTx/>
              <a:buNone/>
            </a:pPr>
            <a:r>
              <a:rPr lang="ja-JP" altLang="en-US" sz="2800" dirty="0"/>
              <a:t>　  子どもの親が死亡、行方不明、拘禁、入院や疾患など</a:t>
            </a:r>
            <a:endParaRPr lang="en-US" altLang="ja-JP" sz="2800" dirty="0"/>
          </a:p>
          <a:p>
            <a:pPr>
              <a:lnSpc>
                <a:spcPct val="90000"/>
              </a:lnSpc>
              <a:buFontTx/>
              <a:buNone/>
            </a:pPr>
            <a:r>
              <a:rPr lang="ja-JP" altLang="en-US" sz="2800" dirty="0"/>
              <a:t>     で養育ができなくなった子どもを民法上の扶養義務者</a:t>
            </a:r>
            <a:endParaRPr lang="en-US" altLang="ja-JP" sz="2800" dirty="0"/>
          </a:p>
          <a:p>
            <a:pPr>
              <a:lnSpc>
                <a:spcPct val="90000"/>
              </a:lnSpc>
              <a:buFontTx/>
              <a:buNone/>
            </a:pPr>
            <a:r>
              <a:rPr lang="en-US" altLang="ja-JP" sz="2800" dirty="0"/>
              <a:t>    </a:t>
            </a:r>
            <a:r>
              <a:rPr lang="ja-JP" altLang="en-US" sz="2800" dirty="0"/>
              <a:t>（３親等以内の親族である祖父母やおじおばなど）が、</a:t>
            </a:r>
            <a:endParaRPr lang="en-US" altLang="ja-JP" sz="2800" dirty="0"/>
          </a:p>
          <a:p>
            <a:pPr>
              <a:lnSpc>
                <a:spcPct val="90000"/>
              </a:lnSpc>
              <a:buFontTx/>
              <a:buNone/>
            </a:pPr>
            <a:r>
              <a:rPr lang="en-US" altLang="ja-JP" sz="2800" dirty="0"/>
              <a:t>     </a:t>
            </a:r>
            <a:r>
              <a:rPr lang="ja-JP" altLang="en-US" sz="2800" dirty="0"/>
              <a:t>里親となって養育する</a:t>
            </a:r>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162</a:t>
            </a:fld>
            <a:endParaRPr lang="ja-JP" altLang="en-US" dirty="0">
              <a:solidFill>
                <a:prstClr val="black">
                  <a:tint val="75000"/>
                </a:prstClr>
              </a:solidFill>
            </a:endParaRPr>
          </a:p>
        </p:txBody>
      </p:sp>
    </p:spTree>
    <p:extLst>
      <p:ext uri="{BB962C8B-B14F-4D97-AF65-F5344CB8AC3E}">
        <p14:creationId xmlns:p14="http://schemas.microsoft.com/office/powerpoint/2010/main" val="37005113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0" y="783771"/>
            <a:ext cx="9144000" cy="2858139"/>
          </a:xfrm>
        </p:spPr>
        <p:txBody>
          <a:bodyPr>
            <a:noAutofit/>
          </a:bodyPr>
          <a:lstStyle/>
          <a:p>
            <a:pPr>
              <a:lnSpc>
                <a:spcPct val="90000"/>
              </a:lnSpc>
              <a:buFontTx/>
              <a:buNone/>
            </a:pPr>
            <a:r>
              <a:rPr lang="ja-JP" altLang="en-US" sz="2400" dirty="0">
                <a:solidFill>
                  <a:srgbClr val="FF0000"/>
                </a:solidFill>
                <a:latin typeface="+mn-ea"/>
              </a:rPr>
              <a:t>    </a:t>
            </a:r>
            <a:r>
              <a:rPr lang="ja-JP" altLang="en-US" sz="2400" dirty="0">
                <a:latin typeface="+mn-ea"/>
              </a:rPr>
              <a:t>「ファミリーホーム」 （小規模住居型児童養育事業）</a:t>
            </a:r>
            <a:endParaRPr lang="en-US" altLang="ja-JP" sz="2400" dirty="0">
              <a:latin typeface="+mn-ea"/>
            </a:endParaRPr>
          </a:p>
          <a:p>
            <a:pPr>
              <a:lnSpc>
                <a:spcPct val="90000"/>
              </a:lnSpc>
              <a:buNone/>
            </a:pPr>
            <a:r>
              <a:rPr lang="ja-JP" altLang="en-US" sz="2400" dirty="0">
                <a:latin typeface="+mn-ea"/>
              </a:rPr>
              <a:t>　　 養育里親、専門里親や児童養護施設職員の経験がある者が、</a:t>
            </a:r>
            <a:endParaRPr lang="en-US" altLang="ja-JP" sz="2400" dirty="0">
              <a:latin typeface="+mn-ea"/>
            </a:endParaRPr>
          </a:p>
          <a:p>
            <a:pPr>
              <a:lnSpc>
                <a:spcPct val="90000"/>
              </a:lnSpc>
              <a:buNone/>
            </a:pPr>
            <a:r>
              <a:rPr lang="ja-JP" altLang="en-US" sz="2400" dirty="0">
                <a:latin typeface="+mn-ea"/>
              </a:rPr>
              <a:t>　　 養育者の住居で定員</a:t>
            </a:r>
            <a:r>
              <a:rPr lang="en-US" altLang="ja-JP" sz="2400" dirty="0">
                <a:latin typeface="+mn-ea"/>
              </a:rPr>
              <a:t>5</a:t>
            </a:r>
            <a:r>
              <a:rPr lang="ja-JP" altLang="en-US" sz="2400" dirty="0">
                <a:latin typeface="+mn-ea"/>
              </a:rPr>
              <a:t>～</a:t>
            </a:r>
            <a:r>
              <a:rPr lang="en-US" altLang="ja-JP" sz="2400" dirty="0">
                <a:latin typeface="+mn-ea"/>
              </a:rPr>
              <a:t>6</a:t>
            </a:r>
            <a:r>
              <a:rPr lang="ja-JP" altLang="en-US" sz="2400" dirty="0">
                <a:latin typeface="+mn-ea"/>
              </a:rPr>
              <a:t>名を養育する。虐待やネグレクト等</a:t>
            </a:r>
            <a:endParaRPr lang="en-US" altLang="ja-JP" sz="2400" dirty="0">
              <a:latin typeface="+mn-ea"/>
            </a:endParaRPr>
          </a:p>
          <a:p>
            <a:pPr>
              <a:lnSpc>
                <a:spcPct val="90000"/>
              </a:lnSpc>
              <a:buNone/>
            </a:pPr>
            <a:r>
              <a:rPr lang="ja-JP" altLang="en-US" sz="2400" dirty="0">
                <a:latin typeface="+mn-ea"/>
              </a:rPr>
              <a:t>　　 により心に傷を受けた、非行等の問題がある</a:t>
            </a:r>
            <a:r>
              <a:rPr lang="ja-JP" altLang="en-US" sz="2400" dirty="0" smtClean="0">
                <a:latin typeface="+mn-ea"/>
              </a:rPr>
              <a:t>、</a:t>
            </a:r>
            <a:r>
              <a:rPr lang="ja-JP" altLang="en-US" sz="2400" dirty="0">
                <a:latin typeface="+mn-ea"/>
              </a:rPr>
              <a:t>障害</a:t>
            </a:r>
            <a:r>
              <a:rPr lang="ja-JP" altLang="en-US" sz="2400" dirty="0" smtClean="0">
                <a:latin typeface="+mn-ea"/>
              </a:rPr>
              <a:t>が</a:t>
            </a:r>
            <a:r>
              <a:rPr lang="ja-JP" altLang="en-US" sz="2400" dirty="0">
                <a:latin typeface="+mn-ea"/>
              </a:rPr>
              <a:t>ある、</a:t>
            </a:r>
            <a:endParaRPr lang="en-US" altLang="ja-JP" sz="2400" dirty="0">
              <a:latin typeface="+mn-ea"/>
            </a:endParaRPr>
          </a:p>
          <a:p>
            <a:pPr>
              <a:lnSpc>
                <a:spcPct val="90000"/>
              </a:lnSpc>
              <a:buNone/>
            </a:pPr>
            <a:r>
              <a:rPr lang="ja-JP" altLang="en-US" sz="2400" dirty="0">
                <a:latin typeface="+mn-ea"/>
              </a:rPr>
              <a:t>　</a:t>
            </a:r>
            <a:r>
              <a:rPr lang="en-US" altLang="ja-JP" sz="2400" dirty="0">
                <a:latin typeface="+mn-ea"/>
              </a:rPr>
              <a:t>   </a:t>
            </a:r>
            <a:r>
              <a:rPr lang="ja-JP" altLang="en-US" sz="2400" dirty="0">
                <a:latin typeface="+mn-ea"/>
              </a:rPr>
              <a:t>複数の子どものいる環境が好ましいと思われる場合や子ども</a:t>
            </a:r>
            <a:endParaRPr lang="en-US" altLang="ja-JP" sz="2400" dirty="0">
              <a:latin typeface="+mn-ea"/>
            </a:endParaRPr>
          </a:p>
          <a:p>
            <a:pPr>
              <a:lnSpc>
                <a:spcPct val="90000"/>
              </a:lnSpc>
              <a:buNone/>
            </a:pPr>
            <a:r>
              <a:rPr lang="en-US" altLang="ja-JP" sz="2400" dirty="0">
                <a:latin typeface="+mn-ea"/>
              </a:rPr>
              <a:t>     </a:t>
            </a:r>
            <a:r>
              <a:rPr lang="ja-JP" altLang="en-US" sz="2400" dirty="0">
                <a:latin typeface="+mn-ea"/>
              </a:rPr>
              <a:t>や実親が個人の里親に委託することに不安を抱いている場合</a:t>
            </a:r>
            <a:endParaRPr lang="en-US" altLang="ja-JP" sz="2400" dirty="0">
              <a:latin typeface="+mn-ea"/>
            </a:endParaRPr>
          </a:p>
          <a:p>
            <a:pPr>
              <a:lnSpc>
                <a:spcPct val="90000"/>
              </a:lnSpc>
              <a:buNone/>
            </a:pPr>
            <a:r>
              <a:rPr lang="en-US" altLang="ja-JP" sz="2400" dirty="0">
                <a:latin typeface="+mn-ea"/>
              </a:rPr>
              <a:t>     </a:t>
            </a:r>
            <a:r>
              <a:rPr lang="ja-JP" altLang="en-US" sz="2400" dirty="0">
                <a:latin typeface="+mn-ea"/>
              </a:rPr>
              <a:t>など、子どもの状況に応じて活用。</a:t>
            </a:r>
          </a:p>
          <a:p>
            <a:pPr>
              <a:lnSpc>
                <a:spcPct val="90000"/>
              </a:lnSpc>
              <a:buNone/>
            </a:pPr>
            <a:r>
              <a:rPr lang="ja-JP" altLang="en-US" sz="2400" dirty="0">
                <a:latin typeface="+mn-ea"/>
              </a:rPr>
              <a:t>　　</a:t>
            </a:r>
          </a:p>
        </p:txBody>
      </p:sp>
      <p:sp>
        <p:nvSpPr>
          <p:cNvPr id="5" name="Rectangle 3"/>
          <p:cNvSpPr txBox="1">
            <a:spLocks noChangeArrowheads="1"/>
          </p:cNvSpPr>
          <p:nvPr/>
        </p:nvSpPr>
        <p:spPr>
          <a:xfrm>
            <a:off x="0" y="3641910"/>
            <a:ext cx="9144000" cy="370362"/>
          </a:xfrm>
          <a:prstGeom prst="rect">
            <a:avLst/>
          </a:prstGeom>
        </p:spPr>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ja-JP" altLang="en-US" sz="2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1" lang="en-US" altLang="ja-JP" sz="2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参考</a:t>
            </a:r>
            <a:r>
              <a:rPr kumimoji="1" lang="en-US" altLang="ja-JP" sz="2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graphicFrame>
        <p:nvGraphicFramePr>
          <p:cNvPr id="4" name="表 3"/>
          <p:cNvGraphicFramePr>
            <a:graphicFrameLocks noGrp="1"/>
          </p:cNvGraphicFramePr>
          <p:nvPr>
            <p:extLst/>
          </p:nvPr>
        </p:nvGraphicFramePr>
        <p:xfrm>
          <a:off x="179511" y="4012272"/>
          <a:ext cx="8784978" cy="2225040"/>
        </p:xfrm>
        <a:graphic>
          <a:graphicData uri="http://schemas.openxmlformats.org/drawingml/2006/table">
            <a:tbl>
              <a:tblPr firstRow="1" bandRow="1">
                <a:tableStyleId>{5C22544A-7EE6-4342-B048-85BDC9FD1C3A}</a:tableStyleId>
              </a:tblPr>
              <a:tblGrid>
                <a:gridCol w="1728192">
                  <a:extLst>
                    <a:ext uri="{9D8B030D-6E8A-4147-A177-3AD203B41FA5}">
                      <a16:colId xmlns="" xmlns:a16="http://schemas.microsoft.com/office/drawing/2014/main" val="3969398061"/>
                    </a:ext>
                  </a:extLst>
                </a:gridCol>
                <a:gridCol w="1008113">
                  <a:extLst>
                    <a:ext uri="{9D8B030D-6E8A-4147-A177-3AD203B41FA5}">
                      <a16:colId xmlns="" xmlns:a16="http://schemas.microsoft.com/office/drawing/2014/main" val="4009027930"/>
                    </a:ext>
                  </a:extLst>
                </a:gridCol>
                <a:gridCol w="1224136">
                  <a:extLst>
                    <a:ext uri="{9D8B030D-6E8A-4147-A177-3AD203B41FA5}">
                      <a16:colId xmlns="" xmlns:a16="http://schemas.microsoft.com/office/drawing/2014/main" val="3144206385"/>
                    </a:ext>
                  </a:extLst>
                </a:gridCol>
                <a:gridCol w="1008112">
                  <a:extLst>
                    <a:ext uri="{9D8B030D-6E8A-4147-A177-3AD203B41FA5}">
                      <a16:colId xmlns="" xmlns:a16="http://schemas.microsoft.com/office/drawing/2014/main" val="766406929"/>
                    </a:ext>
                  </a:extLst>
                </a:gridCol>
                <a:gridCol w="1872208">
                  <a:extLst>
                    <a:ext uri="{9D8B030D-6E8A-4147-A177-3AD203B41FA5}">
                      <a16:colId xmlns="" xmlns:a16="http://schemas.microsoft.com/office/drawing/2014/main" val="1944380294"/>
                    </a:ext>
                  </a:extLst>
                </a:gridCol>
                <a:gridCol w="1944217">
                  <a:extLst>
                    <a:ext uri="{9D8B030D-6E8A-4147-A177-3AD203B41FA5}">
                      <a16:colId xmlns="" xmlns:a16="http://schemas.microsoft.com/office/drawing/2014/main" val="4276007599"/>
                    </a:ext>
                  </a:extLst>
                </a:gridCol>
              </a:tblGrid>
              <a:tr h="370840">
                <a:tc>
                  <a:txBody>
                    <a:bodyPr/>
                    <a:lstStyle/>
                    <a:p>
                      <a:pPr algn="ctr"/>
                      <a:r>
                        <a:rPr kumimoji="1" lang="ja-JP" altLang="en-US" sz="1600" dirty="0">
                          <a:solidFill>
                            <a:schemeClr val="tx1"/>
                          </a:solidFill>
                        </a:rPr>
                        <a:t>里親の種類</a:t>
                      </a:r>
                    </a:p>
                  </a:txBody>
                  <a:tcPr anchor="ctr"/>
                </a:tc>
                <a:tc>
                  <a:txBody>
                    <a:bodyPr/>
                    <a:lstStyle/>
                    <a:p>
                      <a:pPr algn="ctr"/>
                      <a:r>
                        <a:rPr kumimoji="1" lang="ja-JP" altLang="en-US" sz="1600" dirty="0">
                          <a:solidFill>
                            <a:schemeClr val="tx1"/>
                          </a:solidFill>
                        </a:rPr>
                        <a:t>登録制限</a:t>
                      </a:r>
                    </a:p>
                  </a:txBody>
                  <a:tcPr anchor="ctr"/>
                </a:tc>
                <a:tc>
                  <a:txBody>
                    <a:bodyPr/>
                    <a:lstStyle/>
                    <a:p>
                      <a:pPr algn="ctr"/>
                      <a:r>
                        <a:rPr kumimoji="1" lang="ja-JP" altLang="en-US" sz="1600" dirty="0">
                          <a:solidFill>
                            <a:schemeClr val="tx1"/>
                          </a:solidFill>
                        </a:rPr>
                        <a:t>委託児童数</a:t>
                      </a:r>
                    </a:p>
                  </a:txBody>
                  <a:tcPr anchor="ctr"/>
                </a:tc>
                <a:tc>
                  <a:txBody>
                    <a:bodyPr/>
                    <a:lstStyle/>
                    <a:p>
                      <a:pPr algn="ctr"/>
                      <a:r>
                        <a:rPr kumimoji="1" lang="ja-JP" altLang="en-US" sz="1600" dirty="0">
                          <a:solidFill>
                            <a:schemeClr val="tx1"/>
                          </a:solidFill>
                        </a:rPr>
                        <a:t>研修義務</a:t>
                      </a:r>
                    </a:p>
                  </a:txBody>
                  <a:tcPr anchor="ctr"/>
                </a:tc>
                <a:tc>
                  <a:txBody>
                    <a:bodyPr/>
                    <a:lstStyle/>
                    <a:p>
                      <a:pPr algn="ctr"/>
                      <a:r>
                        <a:rPr kumimoji="1" lang="ja-JP" altLang="en-US" sz="1600" dirty="0">
                          <a:solidFill>
                            <a:schemeClr val="tx1"/>
                          </a:solidFill>
                        </a:rPr>
                        <a:t>里親手当</a:t>
                      </a:r>
                    </a:p>
                  </a:txBody>
                  <a:tcPr anchor="ctr"/>
                </a:tc>
                <a:tc>
                  <a:txBody>
                    <a:bodyPr/>
                    <a:lstStyle/>
                    <a:p>
                      <a:pPr algn="ctr"/>
                      <a:r>
                        <a:rPr kumimoji="1" lang="ja-JP" altLang="en-US" sz="1600" dirty="0">
                          <a:solidFill>
                            <a:schemeClr val="tx1"/>
                          </a:solidFill>
                        </a:rPr>
                        <a:t>子どもの生活費</a:t>
                      </a:r>
                    </a:p>
                  </a:txBody>
                  <a:tcPr anchor="ctr"/>
                </a:tc>
                <a:extLst>
                  <a:ext uri="{0D108BD9-81ED-4DB2-BD59-A6C34878D82A}">
                    <a16:rowId xmlns="" xmlns:a16="http://schemas.microsoft.com/office/drawing/2014/main" val="1913766445"/>
                  </a:ext>
                </a:extLst>
              </a:tr>
              <a:tr h="370840">
                <a:tc>
                  <a:txBody>
                    <a:bodyPr/>
                    <a:lstStyle/>
                    <a:p>
                      <a:pPr algn="ctr"/>
                      <a:r>
                        <a:rPr kumimoji="1" lang="ja-JP" altLang="en-US" sz="1600" dirty="0"/>
                        <a:t>養育里親</a:t>
                      </a:r>
                    </a:p>
                  </a:txBody>
                  <a:tcPr anchor="ctr"/>
                </a:tc>
                <a:tc>
                  <a:txBody>
                    <a:bodyPr/>
                    <a:lstStyle/>
                    <a:p>
                      <a:pPr algn="ctr"/>
                      <a:r>
                        <a:rPr kumimoji="1" lang="ja-JP" altLang="en-US" sz="1600" dirty="0"/>
                        <a:t>あ　り</a:t>
                      </a:r>
                    </a:p>
                  </a:txBody>
                  <a:tcPr anchor="ctr"/>
                </a:tc>
                <a:tc>
                  <a:txBody>
                    <a:bodyPr/>
                    <a:lstStyle/>
                    <a:p>
                      <a:pPr algn="ctr"/>
                      <a:r>
                        <a:rPr kumimoji="1" lang="ja-JP" altLang="en-US" sz="1600" dirty="0"/>
                        <a:t>制限あり</a:t>
                      </a:r>
                    </a:p>
                  </a:txBody>
                  <a:tcPr anchor="ctr"/>
                </a:tc>
                <a:tc>
                  <a:txBody>
                    <a:bodyPr/>
                    <a:lstStyle/>
                    <a:p>
                      <a:pPr algn="ctr"/>
                      <a:r>
                        <a:rPr kumimoji="1" lang="ja-JP" altLang="en-US" sz="1600" dirty="0"/>
                        <a:t>あ　り</a:t>
                      </a:r>
                    </a:p>
                  </a:txBody>
                  <a:tcPr anchor="ctr"/>
                </a:tc>
                <a:tc>
                  <a:txBody>
                    <a:bodyPr/>
                    <a:lstStyle/>
                    <a:p>
                      <a:pPr algn="ctr"/>
                      <a:r>
                        <a:rPr kumimoji="1" lang="ja-JP" altLang="en-US" sz="1600" dirty="0"/>
                        <a:t>あ　り</a:t>
                      </a:r>
                    </a:p>
                  </a:txBody>
                  <a:tcPr anchor="ctr"/>
                </a:tc>
                <a:tc>
                  <a:txBody>
                    <a:bodyPr/>
                    <a:lstStyle/>
                    <a:p>
                      <a:pPr algn="ctr"/>
                      <a:r>
                        <a:rPr kumimoji="1" lang="ja-JP" altLang="en-US" sz="1600" dirty="0"/>
                        <a:t>あ　り</a:t>
                      </a:r>
                    </a:p>
                  </a:txBody>
                  <a:tcPr anchor="ctr"/>
                </a:tc>
                <a:extLst>
                  <a:ext uri="{0D108BD9-81ED-4DB2-BD59-A6C34878D82A}">
                    <a16:rowId xmlns="" xmlns:a16="http://schemas.microsoft.com/office/drawing/2014/main" val="1298877010"/>
                  </a:ext>
                </a:extLst>
              </a:tr>
              <a:tr h="370840">
                <a:tc>
                  <a:txBody>
                    <a:bodyPr/>
                    <a:lstStyle/>
                    <a:p>
                      <a:pPr algn="ctr"/>
                      <a:r>
                        <a:rPr kumimoji="1" lang="ja-JP" altLang="en-US" sz="1600" dirty="0"/>
                        <a:t>養子縁組里親</a:t>
                      </a:r>
                    </a:p>
                  </a:txBody>
                  <a:tcPr anchor="ctr"/>
                </a:tc>
                <a:tc>
                  <a:txBody>
                    <a:bodyPr/>
                    <a:lstStyle/>
                    <a:p>
                      <a:pPr algn="ctr"/>
                      <a:r>
                        <a:rPr kumimoji="1" lang="ja-JP" altLang="en-US" sz="1600" dirty="0"/>
                        <a:t>な　し</a:t>
                      </a:r>
                    </a:p>
                  </a:txBody>
                  <a:tcPr anchor="ctr"/>
                </a:tc>
                <a:tc>
                  <a:txBody>
                    <a:bodyPr/>
                    <a:lstStyle/>
                    <a:p>
                      <a:pPr algn="ctr"/>
                      <a:r>
                        <a:rPr kumimoji="1" lang="ja-JP" altLang="en-US" sz="1600" dirty="0"/>
                        <a:t>制限なし</a:t>
                      </a:r>
                    </a:p>
                  </a:txBody>
                  <a:tcPr anchor="ctr"/>
                </a:tc>
                <a:tc>
                  <a:txBody>
                    <a:bodyPr/>
                    <a:lstStyle/>
                    <a:p>
                      <a:pPr algn="ctr"/>
                      <a:r>
                        <a:rPr kumimoji="1" lang="ja-JP" altLang="en-US" sz="1600" dirty="0"/>
                        <a:t>な　し</a:t>
                      </a:r>
                    </a:p>
                  </a:txBody>
                  <a:tcPr anchor="ctr"/>
                </a:tc>
                <a:tc>
                  <a:txBody>
                    <a:bodyPr/>
                    <a:lstStyle/>
                    <a:p>
                      <a:pPr algn="ctr"/>
                      <a:r>
                        <a:rPr kumimoji="1" lang="ja-JP" altLang="en-US" sz="1600" dirty="0"/>
                        <a:t>な　し</a:t>
                      </a:r>
                    </a:p>
                  </a:txBody>
                  <a:tcPr anchor="ctr"/>
                </a:tc>
                <a:tc>
                  <a:txBody>
                    <a:bodyPr/>
                    <a:lstStyle/>
                    <a:p>
                      <a:pPr algn="ctr"/>
                      <a:r>
                        <a:rPr kumimoji="1" lang="ja-JP" altLang="en-US" sz="1600" dirty="0"/>
                        <a:t>な　し</a:t>
                      </a:r>
                    </a:p>
                  </a:txBody>
                  <a:tcPr anchor="ctr"/>
                </a:tc>
                <a:extLst>
                  <a:ext uri="{0D108BD9-81ED-4DB2-BD59-A6C34878D82A}">
                    <a16:rowId xmlns="" xmlns:a16="http://schemas.microsoft.com/office/drawing/2014/main" val="928641783"/>
                  </a:ext>
                </a:extLst>
              </a:tr>
              <a:tr h="370840">
                <a:tc>
                  <a:txBody>
                    <a:bodyPr/>
                    <a:lstStyle/>
                    <a:p>
                      <a:pPr algn="ctr"/>
                      <a:r>
                        <a:rPr kumimoji="1" lang="ja-JP" altLang="en-US" sz="1600" dirty="0"/>
                        <a:t>（特別養子縁組）</a:t>
                      </a:r>
                    </a:p>
                  </a:txBody>
                  <a:tcPr anchor="ctr"/>
                </a:tc>
                <a:tc>
                  <a:txBody>
                    <a:bodyPr/>
                    <a:lstStyle/>
                    <a:p>
                      <a:pPr algn="ctr"/>
                      <a:r>
                        <a:rPr kumimoji="1" lang="ja-JP" altLang="en-US" sz="1600" dirty="0"/>
                        <a:t>な　し</a:t>
                      </a:r>
                    </a:p>
                  </a:txBody>
                  <a:tcPr anchor="ctr"/>
                </a:tc>
                <a:tc>
                  <a:txBody>
                    <a:bodyPr/>
                    <a:lstStyle/>
                    <a:p>
                      <a:pPr algn="ctr"/>
                      <a:r>
                        <a:rPr kumimoji="1" lang="ja-JP" altLang="en-US" sz="1600" dirty="0"/>
                        <a:t>制限なし</a:t>
                      </a:r>
                    </a:p>
                  </a:txBody>
                  <a:tcPr anchor="ctr"/>
                </a:tc>
                <a:tc gridSpan="3">
                  <a:txBody>
                    <a:bodyPr/>
                    <a:lstStyle/>
                    <a:p>
                      <a:pPr algn="ctr"/>
                      <a:r>
                        <a:rPr kumimoji="1" lang="ja-JP" altLang="en-US" sz="1600" dirty="0"/>
                        <a:t>自治体によって異なる</a:t>
                      </a:r>
                    </a:p>
                  </a:txBody>
                  <a:tcPr anchor="ctr"/>
                </a:tc>
                <a:tc hMerge="1">
                  <a:txBody>
                    <a:bodyPr/>
                    <a:lstStyle/>
                    <a:p>
                      <a:pPr algn="ctr"/>
                      <a:endParaRPr kumimoji="1" lang="ja-JP" altLang="en-US" sz="1600" dirty="0">
                        <a:solidFill>
                          <a:srgbClr val="008000"/>
                        </a:solidFill>
                      </a:endParaRPr>
                    </a:p>
                  </a:txBody>
                  <a:tcPr anchor="ctr"/>
                </a:tc>
                <a:tc hMerge="1">
                  <a:txBody>
                    <a:bodyPr/>
                    <a:lstStyle/>
                    <a:p>
                      <a:pPr algn="ctr"/>
                      <a:endParaRPr kumimoji="1" lang="ja-JP" altLang="en-US" sz="1600" dirty="0">
                        <a:solidFill>
                          <a:srgbClr val="008000"/>
                        </a:solidFill>
                      </a:endParaRPr>
                    </a:p>
                  </a:txBody>
                  <a:tcPr anchor="ctr"/>
                </a:tc>
                <a:extLst>
                  <a:ext uri="{0D108BD9-81ED-4DB2-BD59-A6C34878D82A}">
                    <a16:rowId xmlns="" xmlns:a16="http://schemas.microsoft.com/office/drawing/2014/main" val="4274268236"/>
                  </a:ext>
                </a:extLst>
              </a:tr>
              <a:tr h="370840">
                <a:tc>
                  <a:txBody>
                    <a:bodyPr/>
                    <a:lstStyle/>
                    <a:p>
                      <a:pPr algn="ctr"/>
                      <a:r>
                        <a:rPr kumimoji="1" lang="ja-JP" altLang="en-US" sz="1600" dirty="0"/>
                        <a:t>専門里親</a:t>
                      </a:r>
                    </a:p>
                  </a:txBody>
                  <a:tcPr anchor="ctr"/>
                </a:tc>
                <a:tc>
                  <a:txBody>
                    <a:bodyPr/>
                    <a:lstStyle/>
                    <a:p>
                      <a:pPr algn="ctr"/>
                      <a:r>
                        <a:rPr kumimoji="1" lang="ja-JP" altLang="en-US" sz="1600" dirty="0"/>
                        <a:t>あ　り</a:t>
                      </a:r>
                    </a:p>
                  </a:txBody>
                  <a:tcPr anchor="ctr"/>
                </a:tc>
                <a:tc>
                  <a:txBody>
                    <a:bodyPr/>
                    <a:lstStyle/>
                    <a:p>
                      <a:pPr algn="ctr"/>
                      <a:r>
                        <a:rPr kumimoji="1" lang="ja-JP" altLang="en-US" sz="1600" dirty="0"/>
                        <a:t>あ　り</a:t>
                      </a:r>
                    </a:p>
                  </a:txBody>
                  <a:tcPr anchor="ctr"/>
                </a:tc>
                <a:tc>
                  <a:txBody>
                    <a:bodyPr/>
                    <a:lstStyle/>
                    <a:p>
                      <a:pPr algn="ctr"/>
                      <a:r>
                        <a:rPr kumimoji="1" lang="ja-JP" altLang="en-US" sz="1600" dirty="0"/>
                        <a:t>あ　り</a:t>
                      </a:r>
                    </a:p>
                  </a:txBody>
                  <a:tcPr anchor="ctr"/>
                </a:tc>
                <a:tc>
                  <a:txBody>
                    <a:bodyPr/>
                    <a:lstStyle/>
                    <a:p>
                      <a:pPr algn="ctr"/>
                      <a:r>
                        <a:rPr kumimoji="1" lang="ja-JP" altLang="en-US" sz="1600" dirty="0"/>
                        <a:t>あ　り</a:t>
                      </a:r>
                    </a:p>
                  </a:txBody>
                  <a:tcPr anchor="ctr"/>
                </a:tc>
                <a:tc>
                  <a:txBody>
                    <a:bodyPr/>
                    <a:lstStyle/>
                    <a:p>
                      <a:pPr algn="ctr"/>
                      <a:r>
                        <a:rPr kumimoji="1" lang="ja-JP" altLang="en-US" sz="1600" dirty="0"/>
                        <a:t>あ　り</a:t>
                      </a:r>
                    </a:p>
                  </a:txBody>
                  <a:tcPr anchor="ctr"/>
                </a:tc>
                <a:extLst>
                  <a:ext uri="{0D108BD9-81ED-4DB2-BD59-A6C34878D82A}">
                    <a16:rowId xmlns="" xmlns:a16="http://schemas.microsoft.com/office/drawing/2014/main" val="521441082"/>
                  </a:ext>
                </a:extLst>
              </a:tr>
              <a:tr h="370840">
                <a:tc>
                  <a:txBody>
                    <a:bodyPr/>
                    <a:lstStyle/>
                    <a:p>
                      <a:pPr algn="ctr"/>
                      <a:r>
                        <a:rPr kumimoji="1" lang="ja-JP" altLang="en-US" sz="1600" dirty="0"/>
                        <a:t>親族里親</a:t>
                      </a:r>
                    </a:p>
                  </a:txBody>
                  <a:tcPr anchor="ctr"/>
                </a:tc>
                <a:tc>
                  <a:txBody>
                    <a:bodyPr/>
                    <a:lstStyle/>
                    <a:p>
                      <a:pPr algn="ctr"/>
                      <a:r>
                        <a:rPr kumimoji="1" lang="ja-JP" altLang="en-US" sz="1600" dirty="0"/>
                        <a:t>な　し</a:t>
                      </a:r>
                    </a:p>
                  </a:txBody>
                  <a:tcPr anchor="ctr"/>
                </a:tc>
                <a:tc>
                  <a:txBody>
                    <a:bodyPr/>
                    <a:lstStyle/>
                    <a:p>
                      <a:pPr algn="ctr"/>
                      <a:r>
                        <a:rPr kumimoji="1" lang="ja-JP" altLang="en-US" sz="1600" dirty="0"/>
                        <a:t>な　し</a:t>
                      </a:r>
                    </a:p>
                  </a:txBody>
                  <a:tcPr anchor="ctr"/>
                </a:tc>
                <a:tc>
                  <a:txBody>
                    <a:bodyPr/>
                    <a:lstStyle/>
                    <a:p>
                      <a:pPr algn="ctr"/>
                      <a:r>
                        <a:rPr kumimoji="1" lang="ja-JP" altLang="en-US" sz="1600" dirty="0"/>
                        <a:t>な　し</a:t>
                      </a:r>
                    </a:p>
                  </a:txBody>
                  <a:tcPr anchor="ctr"/>
                </a:tc>
                <a:tc>
                  <a:txBody>
                    <a:bodyPr/>
                    <a:lstStyle/>
                    <a:p>
                      <a:pPr algn="ctr"/>
                      <a:r>
                        <a:rPr kumimoji="1" lang="ja-JP" altLang="en-US" sz="1600" dirty="0"/>
                        <a:t>な　し</a:t>
                      </a:r>
                    </a:p>
                  </a:txBody>
                  <a:tcPr anchor="ctr"/>
                </a:tc>
                <a:tc>
                  <a:txBody>
                    <a:bodyPr/>
                    <a:lstStyle/>
                    <a:p>
                      <a:pPr algn="ctr"/>
                      <a:r>
                        <a:rPr kumimoji="1" lang="ja-JP" altLang="en-US" sz="1600" dirty="0"/>
                        <a:t>あ　り</a:t>
                      </a:r>
                    </a:p>
                  </a:txBody>
                  <a:tcPr anchor="ctr"/>
                </a:tc>
                <a:extLst>
                  <a:ext uri="{0D108BD9-81ED-4DB2-BD59-A6C34878D82A}">
                    <a16:rowId xmlns="" xmlns:a16="http://schemas.microsoft.com/office/drawing/2014/main" val="330320908"/>
                  </a:ext>
                </a:extLst>
              </a:tr>
            </a:tbl>
          </a:graphicData>
        </a:graphic>
      </p:graphicFrame>
      <p:sp>
        <p:nvSpPr>
          <p:cNvPr id="7" name="Rectangle 3"/>
          <p:cNvSpPr txBox="1">
            <a:spLocks noChangeArrowheads="1"/>
          </p:cNvSpPr>
          <p:nvPr/>
        </p:nvSpPr>
        <p:spPr>
          <a:xfrm>
            <a:off x="0" y="3641910"/>
            <a:ext cx="9144000" cy="370362"/>
          </a:xfrm>
          <a:prstGeom prst="rect">
            <a:avLst/>
          </a:prstGeom>
        </p:spPr>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1" lang="ja-JP" altLang="en-US" sz="2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 （特別養子）縁組里親が養育里親にも重複で登録しているケースが多い。</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Rectangle 3"/>
          <p:cNvSpPr txBox="1">
            <a:spLocks noChangeArrowheads="1"/>
          </p:cNvSpPr>
          <p:nvPr/>
        </p:nvSpPr>
        <p:spPr>
          <a:xfrm>
            <a:off x="0" y="6247995"/>
            <a:ext cx="9144000" cy="370362"/>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＊養子縁組里親の研修義務や手当の支給は自治体によってまちまちである。</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a:xfrm>
            <a:off x="6876256" y="6356350"/>
            <a:ext cx="2133600" cy="365125"/>
          </a:xfrm>
        </p:spPr>
        <p:txBody>
          <a:bodyPr/>
          <a:lstStyle/>
          <a:p>
            <a:fld id="{52885D5F-1D73-4CD8-8BE9-6FDEEE1081D8}" type="slidenum">
              <a:rPr lang="ja-JP" altLang="en-US" smtClean="0">
                <a:solidFill>
                  <a:prstClr val="black">
                    <a:tint val="75000"/>
                  </a:prstClr>
                </a:solidFill>
              </a:rPr>
              <a:pPr/>
              <a:t>163</a:t>
            </a:fld>
            <a:endParaRPr lang="ja-JP" altLang="en-US" dirty="0">
              <a:solidFill>
                <a:prstClr val="black">
                  <a:tint val="75000"/>
                </a:prstClr>
              </a:solidFill>
            </a:endParaRPr>
          </a:p>
        </p:txBody>
      </p:sp>
    </p:spTree>
    <p:extLst>
      <p:ext uri="{BB962C8B-B14F-4D97-AF65-F5344CB8AC3E}">
        <p14:creationId xmlns:p14="http://schemas.microsoft.com/office/powerpoint/2010/main" val="158685081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0" y="521296"/>
            <a:ext cx="9144000" cy="6076056"/>
          </a:xfrm>
        </p:spPr>
        <p:txBody>
          <a:bodyPr>
            <a:noAutofit/>
          </a:bodyPr>
          <a:lstStyle/>
          <a:p>
            <a:pPr eaLnBrk="1" hangingPunct="1">
              <a:buFontTx/>
              <a:buNone/>
            </a:pPr>
            <a:r>
              <a:rPr lang="ja-JP" altLang="en-US" sz="2800" dirty="0">
                <a:solidFill>
                  <a:srgbClr val="FF0000"/>
                </a:solidFill>
              </a:rPr>
              <a:t>  </a:t>
            </a:r>
            <a:r>
              <a:rPr lang="ja-JP" altLang="en-US" sz="2800" dirty="0"/>
              <a:t>２）日本の里親制度の現状を知っておきましょう</a:t>
            </a:r>
            <a:endParaRPr lang="en-US" altLang="ja-JP" sz="2800" dirty="0"/>
          </a:p>
          <a:p>
            <a:pPr eaLnBrk="1" hangingPunct="1">
              <a:buFontTx/>
              <a:buNone/>
            </a:pPr>
            <a:endParaRPr lang="en-US" altLang="ja-JP" sz="1100" dirty="0">
              <a:latin typeface="+mn-ea"/>
            </a:endParaRPr>
          </a:p>
          <a:p>
            <a:pPr eaLnBrk="1" hangingPunct="1">
              <a:buFontTx/>
              <a:buNone/>
            </a:pPr>
            <a:r>
              <a:rPr lang="ja-JP" altLang="en-US" sz="2800" dirty="0"/>
              <a:t>       </a:t>
            </a:r>
            <a:r>
              <a:rPr lang="ja-JP" altLang="en-US" sz="2400" dirty="0"/>
              <a:t>社会的養護は、施設養育（乳児院や児童養護施設など）を中心</a:t>
            </a:r>
            <a:endParaRPr lang="en-US" altLang="ja-JP" sz="2400" dirty="0"/>
          </a:p>
          <a:p>
            <a:pPr eaLnBrk="1" hangingPunct="1">
              <a:buFontTx/>
              <a:buNone/>
            </a:pPr>
            <a:r>
              <a:rPr lang="ja-JP" altLang="en-US" sz="2400" dirty="0"/>
              <a:t>　     に子どもたちを支援してきた</a:t>
            </a:r>
          </a:p>
          <a:p>
            <a:pPr algn="ctr" eaLnBrk="1" hangingPunct="1">
              <a:buFontTx/>
              <a:buNone/>
            </a:pPr>
            <a:r>
              <a:rPr lang="ja-JP" altLang="en-US" sz="1600" b="1" dirty="0">
                <a:solidFill>
                  <a:srgbClr val="FF0000"/>
                </a:solidFill>
              </a:rPr>
              <a:t>↓</a:t>
            </a:r>
          </a:p>
          <a:p>
            <a:pPr eaLnBrk="1" hangingPunct="1">
              <a:buFontTx/>
              <a:buNone/>
            </a:pPr>
            <a:r>
              <a:rPr lang="ja-JP" altLang="en-US" sz="2800" dirty="0"/>
              <a:t>      </a:t>
            </a:r>
            <a:r>
              <a:rPr lang="ja-JP" altLang="en-US" sz="2400" dirty="0"/>
              <a:t>里親制度の啓発や育成が他の先進国に比べ遅れている</a:t>
            </a:r>
            <a:endParaRPr lang="en-US" altLang="ja-JP" sz="2400" dirty="0"/>
          </a:p>
          <a:p>
            <a:pPr algn="ctr">
              <a:buNone/>
            </a:pPr>
            <a:r>
              <a:rPr lang="ja-JP" altLang="en-US" sz="1600" b="1" dirty="0">
                <a:solidFill>
                  <a:srgbClr val="FF0000"/>
                </a:solidFill>
              </a:rPr>
              <a:t>↓</a:t>
            </a:r>
            <a:endParaRPr lang="en-US" altLang="ja-JP" sz="1600" dirty="0">
              <a:solidFill>
                <a:srgbClr val="FF0000"/>
              </a:solidFill>
            </a:endParaRPr>
          </a:p>
          <a:p>
            <a:pPr eaLnBrk="1" hangingPunct="1">
              <a:buFontTx/>
              <a:buNone/>
            </a:pPr>
            <a:r>
              <a:rPr lang="ja-JP" altLang="en-US" sz="2400" dirty="0"/>
              <a:t>       里親制度の充実を目指し、制度や施設の役割なども変化</a:t>
            </a:r>
            <a:endParaRPr lang="en-US" altLang="ja-JP" sz="2400" dirty="0"/>
          </a:p>
          <a:p>
            <a:pPr algn="ctr" eaLnBrk="1" hangingPunct="1">
              <a:buFontTx/>
              <a:buNone/>
            </a:pPr>
            <a:r>
              <a:rPr lang="ja-JP" altLang="en-US" sz="1600" b="1" dirty="0">
                <a:solidFill>
                  <a:srgbClr val="FF0000"/>
                </a:solidFill>
              </a:rPr>
              <a:t>↓</a:t>
            </a:r>
            <a:endParaRPr lang="en-US" altLang="ja-JP" sz="1600" b="1" dirty="0">
              <a:solidFill>
                <a:srgbClr val="FF0000"/>
              </a:solidFill>
            </a:endParaRPr>
          </a:p>
          <a:p>
            <a:pPr eaLnBrk="1" hangingPunct="1">
              <a:buFontTx/>
              <a:buNone/>
            </a:pPr>
            <a:r>
              <a:rPr lang="ja-JP" altLang="en-US" sz="2800" dirty="0"/>
              <a:t>      </a:t>
            </a:r>
            <a:r>
              <a:rPr lang="ja-JP" altLang="en-US" sz="2400" dirty="0"/>
              <a:t>子ども一人ひとりのニーズに応えられる選択肢を増やす</a:t>
            </a:r>
            <a:endParaRPr lang="en-US" altLang="ja-JP" sz="2400" u="sng" dirty="0"/>
          </a:p>
          <a:p>
            <a:pPr eaLnBrk="1" hangingPunct="1">
              <a:buFontTx/>
              <a:buNone/>
            </a:pPr>
            <a:r>
              <a:rPr lang="ja-JP" altLang="en-US" sz="1400" b="1" dirty="0">
                <a:solidFill>
                  <a:srgbClr val="FF0000"/>
                </a:solidFill>
              </a:rPr>
              <a:t>                                                                                                              </a:t>
            </a:r>
            <a:r>
              <a:rPr lang="ja-JP" altLang="en-US" sz="1600" b="1" dirty="0">
                <a:solidFill>
                  <a:srgbClr val="FF0000"/>
                </a:solidFill>
              </a:rPr>
              <a:t>↓</a:t>
            </a:r>
            <a:endParaRPr lang="en-US" altLang="ja-JP" sz="1600" b="1" dirty="0">
              <a:solidFill>
                <a:srgbClr val="FF0000"/>
              </a:solidFill>
            </a:endParaRPr>
          </a:p>
          <a:p>
            <a:pPr marL="0" indent="0">
              <a:buNone/>
            </a:pPr>
            <a:r>
              <a:rPr lang="en-US" altLang="ja-JP" sz="1200" dirty="0"/>
              <a:t>           </a:t>
            </a:r>
            <a:r>
              <a:rPr lang="ja-JP" altLang="en-US" sz="2400" dirty="0"/>
              <a:t> </a:t>
            </a:r>
            <a:r>
              <a:rPr lang="ja-JP" altLang="ja-JP" sz="2400" dirty="0"/>
              <a:t>子ども</a:t>
            </a:r>
            <a:r>
              <a:rPr lang="ja-JP" altLang="en-US" sz="2400" dirty="0"/>
              <a:t>の</a:t>
            </a:r>
            <a:r>
              <a:rPr lang="ja-JP" altLang="ja-JP" sz="2400" dirty="0"/>
              <a:t>最善の</a:t>
            </a:r>
            <a:r>
              <a:rPr lang="ja-JP" altLang="en-US" sz="2400" dirty="0"/>
              <a:t>利益＝子ども中心の社会的養護の実現</a:t>
            </a:r>
            <a:endParaRPr lang="en-US" altLang="ja-JP" sz="2400" dirty="0"/>
          </a:p>
          <a:p>
            <a:pPr marL="0" indent="0">
              <a:buNone/>
            </a:pPr>
            <a:r>
              <a:rPr lang="en-US" altLang="ja-JP" sz="1400" dirty="0">
                <a:solidFill>
                  <a:srgbClr val="FF0000"/>
                </a:solidFill>
                <a:latin typeface="+mn-ea"/>
              </a:rPr>
              <a:t>                                                                                 </a:t>
            </a:r>
            <a:r>
              <a:rPr lang="ja-JP" altLang="en-US" sz="1600" b="1" dirty="0">
                <a:solidFill>
                  <a:srgbClr val="FF0000"/>
                </a:solidFill>
              </a:rPr>
              <a:t>↓</a:t>
            </a:r>
            <a:endParaRPr lang="en-US" altLang="ja-JP" sz="1600" b="1" dirty="0">
              <a:solidFill>
                <a:srgbClr val="FF0000"/>
              </a:solidFill>
            </a:endParaRPr>
          </a:p>
          <a:p>
            <a:pPr>
              <a:buNone/>
            </a:pPr>
            <a:r>
              <a:rPr lang="ja-JP" altLang="en-US" sz="2400" dirty="0"/>
              <a:t>      子どもの生育歴・家庭状況の複雑化</a:t>
            </a:r>
            <a:endParaRPr lang="en-US" altLang="ja-JP" sz="2400" dirty="0"/>
          </a:p>
          <a:p>
            <a:pPr>
              <a:buNone/>
            </a:pPr>
            <a:r>
              <a:rPr lang="ja-JP" altLang="en-US" sz="2400" dirty="0"/>
              <a:t>　　　⇒里親と施設のパートナーシップ形成や研修の必要性が高まる</a:t>
            </a:r>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164</a:t>
            </a:fld>
            <a:endParaRPr lang="ja-JP" altLang="en-US" dirty="0">
              <a:solidFill>
                <a:prstClr val="black">
                  <a:tint val="75000"/>
                </a:prstClr>
              </a:solidFill>
            </a:endParaRPr>
          </a:p>
        </p:txBody>
      </p:sp>
    </p:spTree>
    <p:extLst>
      <p:ext uri="{BB962C8B-B14F-4D97-AF65-F5344CB8AC3E}">
        <p14:creationId xmlns:p14="http://schemas.microsoft.com/office/powerpoint/2010/main" val="4074451495"/>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620688"/>
            <a:ext cx="9144000" cy="5976664"/>
          </a:xfrm>
        </p:spPr>
        <p:txBody>
          <a:bodyPr>
            <a:normAutofit fontScale="47500" lnSpcReduction="20000"/>
          </a:bodyPr>
          <a:lstStyle/>
          <a:p>
            <a:pPr marL="0" indent="0">
              <a:buNone/>
            </a:pPr>
            <a:r>
              <a:rPr lang="ja-JP" altLang="en-US" sz="5900" dirty="0"/>
              <a:t>　現制度における</a:t>
            </a:r>
            <a:r>
              <a:rPr lang="ja-JP" altLang="ja-JP" sz="5900" dirty="0"/>
              <a:t>課題</a:t>
            </a:r>
          </a:p>
          <a:p>
            <a:pPr marL="0" indent="0">
              <a:buNone/>
            </a:pPr>
            <a:r>
              <a:rPr lang="ja-JP" altLang="en-US" sz="5900" dirty="0"/>
              <a:t>　 </a:t>
            </a:r>
            <a:r>
              <a:rPr lang="ja-JP" altLang="ja-JP" sz="5900" dirty="0">
                <a:latin typeface="+mn-ea"/>
              </a:rPr>
              <a:t>①数的課題</a:t>
            </a:r>
          </a:p>
          <a:p>
            <a:pPr marL="0" indent="0">
              <a:buNone/>
            </a:pPr>
            <a:r>
              <a:rPr lang="ja-JP" altLang="ja-JP" sz="5900" dirty="0">
                <a:latin typeface="+mn-ea"/>
              </a:rPr>
              <a:t>　</a:t>
            </a:r>
            <a:r>
              <a:rPr lang="en-US" altLang="ja-JP" sz="5900" dirty="0">
                <a:latin typeface="+mn-ea"/>
              </a:rPr>
              <a:t>    </a:t>
            </a:r>
            <a:r>
              <a:rPr lang="ja-JP" altLang="ja-JP" sz="5900" dirty="0">
                <a:latin typeface="+mn-ea"/>
              </a:rPr>
              <a:t>登録里親や委託里親数が絶対的に少ない、新たな</a:t>
            </a:r>
            <a:endParaRPr lang="en-US" altLang="ja-JP" sz="5900" dirty="0">
              <a:latin typeface="+mn-ea"/>
            </a:endParaRPr>
          </a:p>
          <a:p>
            <a:pPr marL="0" indent="0">
              <a:buNone/>
            </a:pPr>
            <a:r>
              <a:rPr lang="ja-JP" altLang="en-US" sz="5900" dirty="0">
                <a:latin typeface="+mn-ea"/>
              </a:rPr>
              <a:t>　　  </a:t>
            </a:r>
            <a:r>
              <a:rPr lang="ja-JP" altLang="ja-JP" sz="5900" dirty="0">
                <a:latin typeface="+mn-ea"/>
              </a:rPr>
              <a:t>養育里親の</a:t>
            </a:r>
            <a:r>
              <a:rPr lang="ja-JP" altLang="en-US" sz="5900" dirty="0">
                <a:latin typeface="+mn-ea"/>
              </a:rPr>
              <a:t>発掘</a:t>
            </a:r>
            <a:r>
              <a:rPr lang="ja-JP" altLang="ja-JP" sz="5900" dirty="0">
                <a:latin typeface="+mn-ea"/>
              </a:rPr>
              <a:t>が進まない</a:t>
            </a:r>
            <a:endParaRPr lang="en-US" altLang="ja-JP" sz="5900" dirty="0">
              <a:latin typeface="+mn-ea"/>
            </a:endParaRPr>
          </a:p>
          <a:p>
            <a:pPr marL="0" indent="0">
              <a:buNone/>
            </a:pPr>
            <a:endParaRPr lang="en-US" altLang="ja-JP" sz="2900" dirty="0">
              <a:latin typeface="+mn-ea"/>
            </a:endParaRPr>
          </a:p>
          <a:p>
            <a:pPr marL="0" indent="0">
              <a:buNone/>
            </a:pPr>
            <a:r>
              <a:rPr lang="ja-JP" altLang="en-US" sz="5900" dirty="0">
                <a:latin typeface="+mn-ea"/>
              </a:rPr>
              <a:t>　②</a:t>
            </a:r>
            <a:r>
              <a:rPr lang="ja-JP" altLang="ja-JP" sz="5900" dirty="0">
                <a:latin typeface="+mn-ea"/>
              </a:rPr>
              <a:t>選択肢としての課題</a:t>
            </a:r>
          </a:p>
          <a:p>
            <a:pPr marL="0" indent="0">
              <a:buNone/>
            </a:pPr>
            <a:r>
              <a:rPr lang="ja-JP" altLang="en-US" sz="5900" dirty="0">
                <a:latin typeface="+mn-ea"/>
              </a:rPr>
              <a:t>　</a:t>
            </a:r>
            <a:r>
              <a:rPr lang="ja-JP" altLang="ja-JP" sz="5900" dirty="0">
                <a:latin typeface="+mn-ea"/>
              </a:rPr>
              <a:t>　「里親委託優先の原則」が示されて</a:t>
            </a:r>
            <a:r>
              <a:rPr lang="ja-JP" altLang="en-US" sz="5900" dirty="0">
                <a:latin typeface="+mn-ea"/>
              </a:rPr>
              <a:t>は</a:t>
            </a:r>
            <a:r>
              <a:rPr lang="ja-JP" altLang="ja-JP" sz="5900" dirty="0">
                <a:latin typeface="+mn-ea"/>
              </a:rPr>
              <a:t>いるが、結果と</a:t>
            </a:r>
            <a:endParaRPr lang="en-US" altLang="ja-JP" sz="5900" dirty="0">
              <a:latin typeface="+mn-ea"/>
            </a:endParaRPr>
          </a:p>
          <a:p>
            <a:pPr marL="0" indent="0">
              <a:buNone/>
            </a:pPr>
            <a:r>
              <a:rPr lang="ja-JP" altLang="en-US" sz="5900" dirty="0">
                <a:latin typeface="+mn-ea"/>
              </a:rPr>
              <a:t>　　　</a:t>
            </a:r>
            <a:r>
              <a:rPr lang="ja-JP" altLang="ja-JP" sz="5900" dirty="0">
                <a:latin typeface="+mn-ea"/>
              </a:rPr>
              <a:t>して施設</a:t>
            </a:r>
            <a:r>
              <a:rPr lang="ja-JP" altLang="en-US" sz="5900" dirty="0">
                <a:latin typeface="+mn-ea"/>
              </a:rPr>
              <a:t>への</a:t>
            </a:r>
            <a:r>
              <a:rPr lang="ja-JP" altLang="ja-JP" sz="5900" dirty="0">
                <a:latin typeface="+mn-ea"/>
              </a:rPr>
              <a:t>入所措置が選択されている</a:t>
            </a:r>
            <a:r>
              <a:rPr lang="ja-JP" altLang="en-US" sz="5900" dirty="0">
                <a:latin typeface="+mn-ea"/>
              </a:rPr>
              <a:t>こと。</a:t>
            </a:r>
            <a:endParaRPr lang="en-US" altLang="ja-JP" sz="5900" dirty="0">
              <a:latin typeface="+mn-ea"/>
            </a:endParaRPr>
          </a:p>
          <a:p>
            <a:pPr marL="0" indent="0">
              <a:buNone/>
            </a:pPr>
            <a:endParaRPr lang="en-US" altLang="ja-JP" sz="2900" dirty="0">
              <a:latin typeface="+mn-ea"/>
            </a:endParaRPr>
          </a:p>
          <a:p>
            <a:pPr marL="0" indent="0">
              <a:buNone/>
            </a:pPr>
            <a:r>
              <a:rPr lang="ja-JP" altLang="en-US" sz="5900" dirty="0">
                <a:latin typeface="+mn-ea"/>
              </a:rPr>
              <a:t>　③</a:t>
            </a:r>
            <a:r>
              <a:rPr lang="ja-JP" altLang="ja-JP" sz="5900" dirty="0">
                <a:latin typeface="+mn-ea"/>
              </a:rPr>
              <a:t>家庭養護の質</a:t>
            </a:r>
            <a:r>
              <a:rPr lang="ja-JP" altLang="en-US" sz="5900" dirty="0">
                <a:latin typeface="+mn-ea"/>
              </a:rPr>
              <a:t>的課題</a:t>
            </a:r>
            <a:endParaRPr lang="en-US" altLang="ja-JP" sz="5900" dirty="0">
              <a:latin typeface="+mn-ea"/>
            </a:endParaRPr>
          </a:p>
          <a:p>
            <a:pPr marL="0" indent="0">
              <a:buNone/>
            </a:pPr>
            <a:r>
              <a:rPr lang="ja-JP" altLang="en-US" sz="5900" dirty="0">
                <a:latin typeface="+mn-ea"/>
              </a:rPr>
              <a:t>　　 </a:t>
            </a:r>
            <a:r>
              <a:rPr lang="ja-JP" altLang="ja-JP" sz="5900" dirty="0">
                <a:latin typeface="+mn-ea"/>
              </a:rPr>
              <a:t>社会的養護のなかにいる子どものニーズは多様化</a:t>
            </a:r>
            <a:r>
              <a:rPr lang="ja-JP" altLang="en-US" sz="5900" dirty="0">
                <a:latin typeface="+mn-ea"/>
              </a:rPr>
              <a:t>・</a:t>
            </a:r>
            <a:endParaRPr lang="en-US" altLang="ja-JP" sz="5900" dirty="0">
              <a:latin typeface="+mn-ea"/>
            </a:endParaRPr>
          </a:p>
          <a:p>
            <a:pPr marL="0" indent="0">
              <a:buNone/>
            </a:pPr>
            <a:r>
              <a:rPr lang="en-US" altLang="ja-JP" sz="5900" dirty="0">
                <a:latin typeface="+mn-ea"/>
              </a:rPr>
              <a:t>     </a:t>
            </a:r>
            <a:r>
              <a:rPr lang="ja-JP" altLang="en-US" sz="5900" dirty="0">
                <a:latin typeface="+mn-ea"/>
              </a:rPr>
              <a:t>複雑化</a:t>
            </a:r>
            <a:r>
              <a:rPr lang="en-US" altLang="ja-JP" sz="5900" dirty="0">
                <a:latin typeface="+mn-ea"/>
              </a:rPr>
              <a:t> </a:t>
            </a:r>
            <a:r>
              <a:rPr lang="ja-JP" altLang="ja-JP" sz="5900" dirty="0">
                <a:latin typeface="+mn-ea"/>
              </a:rPr>
              <a:t>し</a:t>
            </a:r>
            <a:r>
              <a:rPr lang="ja-JP" altLang="en-US" sz="5900" dirty="0">
                <a:latin typeface="+mn-ea"/>
              </a:rPr>
              <a:t>ているが、</a:t>
            </a:r>
            <a:r>
              <a:rPr lang="ja-JP" altLang="ja-JP" sz="5900" dirty="0">
                <a:latin typeface="+mn-ea"/>
              </a:rPr>
              <a:t>それに</a:t>
            </a:r>
            <a:r>
              <a:rPr lang="ja-JP" altLang="en-US" sz="5900" dirty="0">
                <a:latin typeface="+mn-ea"/>
              </a:rPr>
              <a:t>十分に</a:t>
            </a:r>
            <a:r>
              <a:rPr lang="ja-JP" altLang="ja-JP" sz="5900" dirty="0">
                <a:latin typeface="+mn-ea"/>
              </a:rPr>
              <a:t>応えるため</a:t>
            </a:r>
            <a:r>
              <a:rPr lang="ja-JP" altLang="en-US" sz="5900" dirty="0">
                <a:latin typeface="+mn-ea"/>
              </a:rPr>
              <a:t>の里親</a:t>
            </a:r>
            <a:endParaRPr lang="en-US" altLang="ja-JP" sz="5900" dirty="0">
              <a:latin typeface="+mn-ea"/>
            </a:endParaRPr>
          </a:p>
          <a:p>
            <a:pPr marL="0" indent="0">
              <a:buNone/>
            </a:pPr>
            <a:r>
              <a:rPr lang="en-US" altLang="ja-JP" sz="5900" dirty="0">
                <a:latin typeface="+mn-ea"/>
              </a:rPr>
              <a:t>     </a:t>
            </a:r>
            <a:r>
              <a:rPr lang="ja-JP" altLang="en-US" sz="5900" dirty="0">
                <a:latin typeface="+mn-ea"/>
              </a:rPr>
              <a:t>の質や支援体制が整っていない。</a:t>
            </a:r>
            <a:endParaRPr lang="en-US" altLang="ja-JP" sz="5900" dirty="0">
              <a:latin typeface="+mn-ea"/>
            </a:endParaRPr>
          </a:p>
          <a:p>
            <a:pPr marL="0" indent="0">
              <a:buNone/>
            </a:pPr>
            <a:endParaRPr lang="en-US" altLang="ja-JP" sz="4200" dirty="0">
              <a:latin typeface="+mn-ea"/>
            </a:endParaRPr>
          </a:p>
          <a:p>
            <a:pPr marL="0" indent="0" algn="ctr">
              <a:buNone/>
            </a:pPr>
            <a:r>
              <a:rPr lang="ja-JP" altLang="en-US" sz="3400" u="sng" dirty="0">
                <a:latin typeface="+mn-ea"/>
              </a:rPr>
              <a:t>参考：</a:t>
            </a:r>
            <a:r>
              <a:rPr lang="ja-JP" altLang="en-US" sz="3800" u="sng" dirty="0">
                <a:latin typeface="+mn-ea"/>
              </a:rPr>
              <a:t>　「よりよい家庭養護の実現をめざして</a:t>
            </a:r>
            <a:r>
              <a:rPr lang="en-US" altLang="ja-JP" sz="3800" u="sng" dirty="0">
                <a:latin typeface="+mn-ea"/>
              </a:rPr>
              <a:t>-</a:t>
            </a:r>
            <a:r>
              <a:rPr lang="ja-JP" altLang="en-US" sz="3800" u="sng" dirty="0">
                <a:latin typeface="+mn-ea"/>
              </a:rPr>
              <a:t> チームワークによる家庭養護 </a:t>
            </a:r>
            <a:r>
              <a:rPr lang="en-US" altLang="ja-JP" sz="3800" u="sng" dirty="0">
                <a:latin typeface="+mn-ea"/>
              </a:rPr>
              <a:t>‐</a:t>
            </a:r>
            <a:r>
              <a:rPr lang="ja-JP" altLang="en-US" sz="3800" u="sng" dirty="0">
                <a:latin typeface="+mn-ea"/>
              </a:rPr>
              <a:t>」</a:t>
            </a:r>
            <a:r>
              <a:rPr lang="ja-JP" altLang="en-US" sz="3400" u="sng" dirty="0">
                <a:latin typeface="+mn-ea"/>
              </a:rPr>
              <a:t>全乳協（</a:t>
            </a:r>
            <a:r>
              <a:rPr lang="en-US" altLang="ja-JP" sz="3400" u="sng" dirty="0">
                <a:latin typeface="+mn-ea"/>
              </a:rPr>
              <a:t>H27.5</a:t>
            </a:r>
            <a:r>
              <a:rPr lang="ja-JP" altLang="en-US" sz="3400" u="sng" dirty="0">
                <a:latin typeface="+mn-ea"/>
              </a:rPr>
              <a:t>）</a:t>
            </a:r>
            <a:endParaRPr lang="en-US" altLang="ja-JP" sz="3400" u="sng" dirty="0">
              <a:latin typeface="+mn-ea"/>
            </a:endParaRPr>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165</a:t>
            </a:fld>
            <a:endParaRPr lang="ja-JP" altLang="en-US" dirty="0">
              <a:solidFill>
                <a:prstClr val="black">
                  <a:tint val="75000"/>
                </a:prstClr>
              </a:solidFill>
            </a:endParaRPr>
          </a:p>
        </p:txBody>
      </p:sp>
    </p:spTree>
    <p:extLst>
      <p:ext uri="{BB962C8B-B14F-4D97-AF65-F5344CB8AC3E}">
        <p14:creationId xmlns:p14="http://schemas.microsoft.com/office/powerpoint/2010/main" val="3403866884"/>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0" y="620713"/>
            <a:ext cx="9144000" cy="5976639"/>
          </a:xfrm>
        </p:spPr>
        <p:txBody>
          <a:bodyPr/>
          <a:lstStyle/>
          <a:p>
            <a:pPr eaLnBrk="1" hangingPunct="1">
              <a:buFontTx/>
              <a:buNone/>
            </a:pPr>
            <a:r>
              <a:rPr lang="ja-JP" altLang="en-US" dirty="0"/>
              <a:t> </a:t>
            </a:r>
            <a:r>
              <a:rPr lang="ja-JP" altLang="en-US" sz="2800" dirty="0"/>
              <a:t>３）里親認定登録までのプロセス</a:t>
            </a:r>
            <a:r>
              <a:rPr lang="ja-JP" altLang="en-US" sz="2400" dirty="0"/>
              <a:t>（養育里親の例）</a:t>
            </a:r>
          </a:p>
        </p:txBody>
      </p:sp>
      <p:sp>
        <p:nvSpPr>
          <p:cNvPr id="2" name="四角形: 角を丸くする 1"/>
          <p:cNvSpPr/>
          <p:nvPr/>
        </p:nvSpPr>
        <p:spPr>
          <a:xfrm>
            <a:off x="481378" y="1556793"/>
            <a:ext cx="504000" cy="332527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里親希望者</a:t>
            </a:r>
          </a:p>
        </p:txBody>
      </p:sp>
      <p:sp>
        <p:nvSpPr>
          <p:cNvPr id="22" name="四角形: 角を丸くする 21"/>
          <p:cNvSpPr/>
          <p:nvPr/>
        </p:nvSpPr>
        <p:spPr>
          <a:xfrm>
            <a:off x="1453891" y="1556794"/>
            <a:ext cx="504000" cy="424495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児童相談所に相談・ 研修受講申し込み</a:t>
            </a:r>
          </a:p>
        </p:txBody>
      </p:sp>
      <p:sp>
        <p:nvSpPr>
          <p:cNvPr id="23" name="四角形: 角を丸くする 22"/>
          <p:cNvSpPr/>
          <p:nvPr/>
        </p:nvSpPr>
        <p:spPr>
          <a:xfrm>
            <a:off x="2427564" y="1556794"/>
            <a:ext cx="504000" cy="424495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基礎研修・  施設見学（ 一日 間）</a:t>
            </a:r>
          </a:p>
        </p:txBody>
      </p:sp>
      <p:sp>
        <p:nvSpPr>
          <p:cNvPr id="24" name="四角形: 角を丸くする 23"/>
          <p:cNvSpPr/>
          <p:nvPr/>
        </p:nvSpPr>
        <p:spPr>
          <a:xfrm>
            <a:off x="3391529" y="1556794"/>
            <a:ext cx="504000" cy="424495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登録前研修（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二日 間）</a:t>
            </a:r>
          </a:p>
        </p:txBody>
      </p:sp>
      <p:sp>
        <p:nvSpPr>
          <p:cNvPr id="25" name="四角形: 角を丸くする 24"/>
          <p:cNvSpPr/>
          <p:nvPr/>
        </p:nvSpPr>
        <p:spPr>
          <a:xfrm>
            <a:off x="4325550" y="1556793"/>
            <a:ext cx="504000" cy="4290925"/>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施設実習（ </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二日 間）</a:t>
            </a:r>
          </a:p>
        </p:txBody>
      </p:sp>
      <p:sp>
        <p:nvSpPr>
          <p:cNvPr id="26" name="四角形: 角を丸くする 25"/>
          <p:cNvSpPr/>
          <p:nvPr/>
        </p:nvSpPr>
        <p:spPr>
          <a:xfrm>
            <a:off x="5318544" y="1556793"/>
            <a:ext cx="504000" cy="4290925"/>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認定登録申請書提出（　児童相談所）</a:t>
            </a:r>
          </a:p>
        </p:txBody>
      </p:sp>
      <p:sp>
        <p:nvSpPr>
          <p:cNvPr id="27" name="四角形: 角を丸くする 26"/>
          <p:cNvSpPr/>
          <p:nvPr/>
        </p:nvSpPr>
        <p:spPr>
          <a:xfrm>
            <a:off x="6271977" y="1556794"/>
            <a:ext cx="504000" cy="424495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家庭訪問（  児童相談所）</a:t>
            </a:r>
          </a:p>
        </p:txBody>
      </p:sp>
      <p:sp>
        <p:nvSpPr>
          <p:cNvPr id="28" name="四角形: 角を丸くする 27"/>
          <p:cNvSpPr/>
          <p:nvPr/>
        </p:nvSpPr>
        <p:spPr>
          <a:xfrm>
            <a:off x="7234035" y="1556793"/>
            <a:ext cx="504000" cy="4276789"/>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都道府県等社会福祉審議会</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児童福祉専門部会</a:t>
            </a:r>
          </a:p>
        </p:txBody>
      </p:sp>
      <p:sp>
        <p:nvSpPr>
          <p:cNvPr id="11" name="四角形: 角を丸くする 10"/>
          <p:cNvSpPr/>
          <p:nvPr/>
        </p:nvSpPr>
        <p:spPr>
          <a:xfrm>
            <a:off x="8187468" y="1556794"/>
            <a:ext cx="504000" cy="424495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里親認定登録</a:t>
            </a:r>
          </a:p>
        </p:txBody>
      </p:sp>
      <p:sp>
        <p:nvSpPr>
          <p:cNvPr id="5" name="正方形/長方形 4"/>
          <p:cNvSpPr/>
          <p:nvPr/>
        </p:nvSpPr>
        <p:spPr>
          <a:xfrm>
            <a:off x="0" y="5984666"/>
            <a:ext cx="9144000" cy="4616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養育里親は</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年ごと、専門里親は</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年ごとの</a:t>
            </a:r>
            <a:r>
              <a:rPr kumimoji="1" lang="ja-JP" altLang="en-US" sz="18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研修および更新</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が必要</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 name="矢印: 右 5"/>
          <p:cNvSpPr/>
          <p:nvPr/>
        </p:nvSpPr>
        <p:spPr>
          <a:xfrm>
            <a:off x="1069743" y="3075413"/>
            <a:ext cx="288000" cy="288032"/>
          </a:xfrm>
          <a:prstGeom prst="rightArrow">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矢印: 右 15"/>
          <p:cNvSpPr/>
          <p:nvPr/>
        </p:nvSpPr>
        <p:spPr>
          <a:xfrm>
            <a:off x="2080817" y="3075413"/>
            <a:ext cx="288000" cy="288032"/>
          </a:xfrm>
          <a:prstGeom prst="rightArrow">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矢印: 右 16"/>
          <p:cNvSpPr/>
          <p:nvPr/>
        </p:nvSpPr>
        <p:spPr>
          <a:xfrm>
            <a:off x="4020705" y="3075413"/>
            <a:ext cx="288000" cy="288032"/>
          </a:xfrm>
          <a:prstGeom prst="rightArrow">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矢印: 右 17"/>
          <p:cNvSpPr/>
          <p:nvPr/>
        </p:nvSpPr>
        <p:spPr>
          <a:xfrm>
            <a:off x="3027452" y="3075413"/>
            <a:ext cx="288000" cy="288032"/>
          </a:xfrm>
          <a:prstGeom prst="rightArrow">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9" name="矢印: 右 18"/>
          <p:cNvSpPr/>
          <p:nvPr/>
        </p:nvSpPr>
        <p:spPr>
          <a:xfrm>
            <a:off x="4910266" y="3100572"/>
            <a:ext cx="288000" cy="288032"/>
          </a:xfrm>
          <a:prstGeom prst="rightArrow">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0" name="矢印: 右 19"/>
          <p:cNvSpPr/>
          <p:nvPr/>
        </p:nvSpPr>
        <p:spPr>
          <a:xfrm>
            <a:off x="6875023" y="3087601"/>
            <a:ext cx="288000" cy="288032"/>
          </a:xfrm>
          <a:prstGeom prst="rightArrow">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1" name="矢印: 右 20"/>
          <p:cNvSpPr/>
          <p:nvPr/>
        </p:nvSpPr>
        <p:spPr>
          <a:xfrm>
            <a:off x="5898948" y="3100572"/>
            <a:ext cx="288000" cy="288032"/>
          </a:xfrm>
          <a:prstGeom prst="rightArrow">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9" name="矢印: 右 28"/>
          <p:cNvSpPr/>
          <p:nvPr/>
        </p:nvSpPr>
        <p:spPr>
          <a:xfrm>
            <a:off x="7818751" y="3093523"/>
            <a:ext cx="288000" cy="288032"/>
          </a:xfrm>
          <a:prstGeom prst="rightArrow">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Rectangle 3"/>
          <p:cNvSpPr txBox="1">
            <a:spLocks noChangeArrowheads="1"/>
          </p:cNvSpPr>
          <p:nvPr/>
        </p:nvSpPr>
        <p:spPr>
          <a:xfrm>
            <a:off x="0" y="1117957"/>
            <a:ext cx="9144000" cy="370362"/>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＊（特別）養子縁組里親の研修義務等は自治体によって異なる。</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166</a:t>
            </a:fld>
            <a:endParaRPr lang="ja-JP" altLang="en-US" dirty="0">
              <a:solidFill>
                <a:prstClr val="black">
                  <a:tint val="75000"/>
                </a:prstClr>
              </a:solidFill>
            </a:endParaRPr>
          </a:p>
        </p:txBody>
      </p:sp>
    </p:spTree>
    <p:extLst>
      <p:ext uri="{BB962C8B-B14F-4D97-AF65-F5344CB8AC3E}">
        <p14:creationId xmlns:p14="http://schemas.microsoft.com/office/powerpoint/2010/main" val="33127286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260350"/>
            <a:ext cx="8624888" cy="1143000"/>
          </a:xfrm>
        </p:spPr>
        <p:txBody>
          <a:bodyPr/>
          <a:lstStyle/>
          <a:p>
            <a:pPr algn="l"/>
            <a:r>
              <a:rPr lang="ja-JP" altLang="en-US" sz="3200" dirty="0">
                <a:solidFill>
                  <a:schemeClr val="hlink"/>
                </a:solidFill>
                <a:latin typeface="+mn-ea"/>
                <a:ea typeface="+mn-ea"/>
              </a:rPr>
              <a:t> </a:t>
            </a:r>
            <a:r>
              <a:rPr lang="en-US" altLang="ja-JP" sz="3200" dirty="0">
                <a:solidFill>
                  <a:srgbClr val="0070C0"/>
                </a:solidFill>
                <a:latin typeface="+mn-ea"/>
                <a:ea typeface="+mn-ea"/>
              </a:rPr>
              <a:t>□ </a:t>
            </a:r>
            <a:r>
              <a:rPr lang="ja-JP" altLang="en-US" sz="3200" dirty="0">
                <a:solidFill>
                  <a:srgbClr val="0070C0"/>
                </a:solidFill>
                <a:latin typeface="+mn-ea"/>
                <a:ea typeface="+mn-ea"/>
              </a:rPr>
              <a:t>「家庭養護」と「家庭的養護」について</a:t>
            </a:r>
            <a:br>
              <a:rPr lang="ja-JP" altLang="en-US" sz="3200" dirty="0">
                <a:solidFill>
                  <a:srgbClr val="0070C0"/>
                </a:solidFill>
                <a:latin typeface="+mn-ea"/>
                <a:ea typeface="+mn-ea"/>
              </a:rPr>
            </a:br>
            <a:r>
              <a:rPr lang="ja-JP" altLang="en-US" sz="3200" dirty="0">
                <a:solidFill>
                  <a:srgbClr val="0070C0"/>
                </a:solidFill>
                <a:latin typeface="+mn-ea"/>
                <a:ea typeface="+mn-ea"/>
              </a:rPr>
              <a:t>       理解を深めましょう</a:t>
            </a:r>
          </a:p>
        </p:txBody>
      </p:sp>
      <p:sp>
        <p:nvSpPr>
          <p:cNvPr id="5" name="正方形/長方形 4"/>
          <p:cNvSpPr/>
          <p:nvPr/>
        </p:nvSpPr>
        <p:spPr>
          <a:xfrm>
            <a:off x="79753" y="2162087"/>
            <a:ext cx="4500000" cy="3096344"/>
          </a:xfrm>
          <a:prstGeom prst="rect">
            <a:avLst/>
          </a:prstGeom>
          <a:solidFill>
            <a:srgbClr val="92D050">
              <a:alpha val="45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社会的養護の課題と将来像では・・・</a:t>
            </a:r>
          </a:p>
        </p:txBody>
      </p:sp>
      <p:sp>
        <p:nvSpPr>
          <p:cNvPr id="22" name="正方形/長方形 21"/>
          <p:cNvSpPr/>
          <p:nvPr/>
        </p:nvSpPr>
        <p:spPr>
          <a:xfrm>
            <a:off x="4579753" y="2162087"/>
            <a:ext cx="4464496" cy="3096344"/>
          </a:xfrm>
          <a:prstGeom prst="rect">
            <a:avLst/>
          </a:prstGeom>
          <a:solidFill>
            <a:srgbClr val="00B050">
              <a:alpha val="45000"/>
            </a:srgbClr>
          </a:solidFill>
          <a:ln cmpd="sng">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施設運営指針・里親等養育指針では・・・</a:t>
            </a:r>
          </a:p>
        </p:txBody>
      </p:sp>
      <p:sp>
        <p:nvSpPr>
          <p:cNvPr id="10" name="正方形/長方形 9"/>
          <p:cNvSpPr/>
          <p:nvPr/>
        </p:nvSpPr>
        <p:spPr>
          <a:xfrm>
            <a:off x="187265" y="1266374"/>
            <a:ext cx="8784976" cy="846386"/>
          </a:xfrm>
          <a:prstGeom prst="rect">
            <a:avLst/>
          </a:prstGeom>
        </p:spPr>
        <p:txBody>
          <a:bodyPr wrap="square"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「家庭的養護」と「家庭養護」の用語の整理について</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＊「施設養護」</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に対する言葉としての</a:t>
            </a:r>
            <a:r>
              <a:rPr kumimoji="1" lang="ja-JP" altLang="en-US" sz="1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「家庭養護」と「家庭的養護」</a:t>
            </a:r>
          </a:p>
        </p:txBody>
      </p:sp>
      <p:sp>
        <p:nvSpPr>
          <p:cNvPr id="12" name="正方形/長方形 11"/>
          <p:cNvSpPr/>
          <p:nvPr/>
        </p:nvSpPr>
        <p:spPr>
          <a:xfrm>
            <a:off x="201273" y="2607152"/>
            <a:ext cx="2542720" cy="523125"/>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家庭</a:t>
            </a:r>
            <a:r>
              <a:rPr kumimoji="1" lang="ja-JP" altLang="en-US" sz="14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的</a:t>
            </a: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養護</a:t>
            </a:r>
            <a:endPar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・里親　・ファミリーホーム</a:t>
            </a:r>
          </a:p>
        </p:txBody>
      </p:sp>
      <p:sp>
        <p:nvSpPr>
          <p:cNvPr id="26" name="正方形/長方形 25"/>
          <p:cNvSpPr/>
          <p:nvPr/>
        </p:nvSpPr>
        <p:spPr>
          <a:xfrm>
            <a:off x="203689" y="3245470"/>
            <a:ext cx="349510" cy="1479673"/>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施設養護</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641529" y="3245469"/>
            <a:ext cx="2080144" cy="773479"/>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グループホーム</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・地域小規模児童養護施設</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・分園型小規模グループケア</a:t>
            </a:r>
          </a:p>
        </p:txBody>
      </p:sp>
      <p:sp>
        <p:nvSpPr>
          <p:cNvPr id="35" name="正方形/長方形 34"/>
          <p:cNvSpPr/>
          <p:nvPr/>
        </p:nvSpPr>
        <p:spPr>
          <a:xfrm>
            <a:off x="638810" y="4134140"/>
            <a:ext cx="2093810" cy="618821"/>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本体施設</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・小規模グループケア</a:t>
            </a:r>
          </a:p>
        </p:txBody>
      </p:sp>
      <p:sp>
        <p:nvSpPr>
          <p:cNvPr id="13" name="右中かっこ 12"/>
          <p:cNvSpPr/>
          <p:nvPr/>
        </p:nvSpPr>
        <p:spPr>
          <a:xfrm>
            <a:off x="2807284" y="3245471"/>
            <a:ext cx="117331" cy="1479672"/>
          </a:xfrm>
          <a:prstGeom prst="rightBrace">
            <a:avLst>
              <a:gd name="adj1" fmla="val 44681"/>
              <a:gd name="adj2" fmla="val 5058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7" name="右中かっこ 36"/>
          <p:cNvSpPr/>
          <p:nvPr/>
        </p:nvSpPr>
        <p:spPr>
          <a:xfrm>
            <a:off x="3657484" y="2618230"/>
            <a:ext cx="197494" cy="2106913"/>
          </a:xfrm>
          <a:prstGeom prst="rightBrace">
            <a:avLst>
              <a:gd name="adj1" fmla="val 44681"/>
              <a:gd name="adj2" fmla="val 5058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9" name="正方形/長方形 38"/>
          <p:cNvSpPr/>
          <p:nvPr/>
        </p:nvSpPr>
        <p:spPr>
          <a:xfrm>
            <a:off x="3945360" y="2618230"/>
            <a:ext cx="349510" cy="2134731"/>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家庭的養護の推進</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0" name="正方形/長方形 39"/>
          <p:cNvSpPr/>
          <p:nvPr/>
        </p:nvSpPr>
        <p:spPr>
          <a:xfrm>
            <a:off x="3037488" y="3245471"/>
            <a:ext cx="558667" cy="1479673"/>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家庭的な養育環境</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家庭的養護</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2" name="正方形/長方形 41"/>
          <p:cNvSpPr/>
          <p:nvPr/>
        </p:nvSpPr>
        <p:spPr>
          <a:xfrm>
            <a:off x="4806957" y="2640176"/>
            <a:ext cx="2542720" cy="523125"/>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家庭養護</a:t>
            </a:r>
            <a:endParaRPr kumimoji="1" lang="en-US" altLang="ja-JP" sz="14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・里親　・ファミリーホーム</a:t>
            </a:r>
          </a:p>
        </p:txBody>
      </p:sp>
      <p:sp>
        <p:nvSpPr>
          <p:cNvPr id="43" name="正方形/長方形 42"/>
          <p:cNvSpPr/>
          <p:nvPr/>
        </p:nvSpPr>
        <p:spPr>
          <a:xfrm>
            <a:off x="4821465" y="3248652"/>
            <a:ext cx="349510" cy="1476491"/>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施設養護</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4" name="正方形/長方形 43"/>
          <p:cNvSpPr/>
          <p:nvPr/>
        </p:nvSpPr>
        <p:spPr>
          <a:xfrm>
            <a:off x="5254828" y="3255589"/>
            <a:ext cx="2080144" cy="757452"/>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グループホーム</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・地域小規模児童養護施設</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・分園型小規模グループケア</a:t>
            </a:r>
          </a:p>
        </p:txBody>
      </p:sp>
      <p:sp>
        <p:nvSpPr>
          <p:cNvPr id="45" name="正方形/長方形 44"/>
          <p:cNvSpPr/>
          <p:nvPr/>
        </p:nvSpPr>
        <p:spPr>
          <a:xfrm>
            <a:off x="5255867" y="4131561"/>
            <a:ext cx="2093810" cy="593582"/>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本体施設</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・小規模グループケア</a:t>
            </a:r>
          </a:p>
        </p:txBody>
      </p:sp>
      <p:sp>
        <p:nvSpPr>
          <p:cNvPr id="46" name="右中かっこ 45"/>
          <p:cNvSpPr/>
          <p:nvPr/>
        </p:nvSpPr>
        <p:spPr>
          <a:xfrm>
            <a:off x="7432708" y="3245470"/>
            <a:ext cx="121471" cy="1479674"/>
          </a:xfrm>
          <a:prstGeom prst="rightBrace">
            <a:avLst>
              <a:gd name="adj1" fmla="val 44681"/>
              <a:gd name="adj2" fmla="val 5058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7" name="正方形/長方形 46"/>
          <p:cNvSpPr/>
          <p:nvPr/>
        </p:nvSpPr>
        <p:spPr>
          <a:xfrm>
            <a:off x="7619855" y="3255589"/>
            <a:ext cx="558667" cy="1492796"/>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家庭的な養育環境</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家庭的養護</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8" name="右中かっこ 47"/>
          <p:cNvSpPr/>
          <p:nvPr/>
        </p:nvSpPr>
        <p:spPr>
          <a:xfrm>
            <a:off x="8273123" y="2640176"/>
            <a:ext cx="182365" cy="2108209"/>
          </a:xfrm>
          <a:prstGeom prst="rightBrace">
            <a:avLst>
              <a:gd name="adj1" fmla="val 44681"/>
              <a:gd name="adj2" fmla="val 5058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9" name="正方形/長方形 48"/>
          <p:cNvSpPr/>
          <p:nvPr/>
        </p:nvSpPr>
        <p:spPr>
          <a:xfrm>
            <a:off x="8565616" y="2618230"/>
            <a:ext cx="349510" cy="2130155"/>
          </a:xfrm>
          <a:prstGeom prst="rect">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家庭的養護の推進</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テキスト ボックス 14"/>
          <p:cNvSpPr txBox="1"/>
          <p:nvPr/>
        </p:nvSpPr>
        <p:spPr>
          <a:xfrm>
            <a:off x="0" y="5355310"/>
            <a:ext cx="91440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〇 </a:t>
            </a:r>
            <a:r>
              <a:rPr kumimoji="1" lang="ja-JP" altLang="en-US" sz="1600" b="0" i="0" u="none" strike="noStrike" kern="1200" cap="none" spc="-15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里親およびファミリーホーム</a:t>
            </a:r>
            <a:r>
              <a:rPr kumimoji="1" lang="ja-JP" altLang="en-US" sz="1600" b="0" i="0" u="none" strike="noStrike" kern="1200" cap="none" spc="-15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は、保護の必要な児童を養育者の家庭に迎え入れて養育する</a:t>
            </a:r>
            <a:r>
              <a:rPr kumimoji="1" lang="ja-JP" altLang="en-US" sz="1600" b="0" i="0" u="none" strike="noStrike" kern="1200" cap="none" spc="-15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「家庭養護」</a:t>
            </a:r>
            <a:endParaRPr kumimoji="1" lang="en-US" altLang="ja-JP" sz="1600" b="0" i="0" u="none" strike="noStrike" kern="1200" cap="none" spc="-15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〇 施設において家庭的な養育環境を目指す小規模化の取り組みは</a:t>
            </a:r>
            <a:r>
              <a:rPr kumimoji="1" lang="ja-JP" altLang="en-US" sz="16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「家庭的養護」</a:t>
            </a:r>
            <a:endParaRPr kumimoji="1" lang="en-US" altLang="ja-JP" sz="16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〇 両者を合わせて言うときは、「</a:t>
            </a:r>
            <a:r>
              <a:rPr kumimoji="1" lang="ja-JP" altLang="en-US" sz="16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家庭的養護</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の推進」を用いる</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〇 国連の代替的養護の指針では、  </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family‐based care </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「家庭養護」 ・ </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family-like care </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「家庭的養護」</a:t>
            </a:r>
          </a:p>
        </p:txBody>
      </p:sp>
      <p:sp>
        <p:nvSpPr>
          <p:cNvPr id="16" name="矢印: ストライプ 15"/>
          <p:cNvSpPr/>
          <p:nvPr/>
        </p:nvSpPr>
        <p:spPr>
          <a:xfrm>
            <a:off x="4135742" y="4808933"/>
            <a:ext cx="983598" cy="402817"/>
          </a:xfrm>
          <a:prstGeom prst="stripedRightArrow">
            <a:avLst>
              <a:gd name="adj1" fmla="val 50000"/>
              <a:gd name="adj2" fmla="val 80740"/>
            </a:avLst>
          </a:prstGeom>
          <a:solidFill>
            <a:srgbClr val="CC99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167</a:t>
            </a:fld>
            <a:endParaRPr lang="ja-JP" altLang="en-US" dirty="0">
              <a:solidFill>
                <a:prstClr val="black">
                  <a:tint val="75000"/>
                </a:prstClr>
              </a:solidFill>
            </a:endParaRPr>
          </a:p>
        </p:txBody>
      </p:sp>
    </p:spTree>
    <p:extLst>
      <p:ext uri="{BB962C8B-B14F-4D97-AF65-F5344CB8AC3E}">
        <p14:creationId xmlns:p14="http://schemas.microsoft.com/office/powerpoint/2010/main" val="758786469"/>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764704"/>
            <a:ext cx="9144000"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〇各施設が立てた</a:t>
            </a:r>
            <a:r>
              <a:rPr kumimoji="1"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家庭的養護推進計画</a:t>
            </a:r>
            <a:endParaRPr kumimoji="1" lang="en-US" altLang="ja-JP"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・小規模化、地域分散化や家庭養護（里親）の支援を進めるための具体的な</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方策。内容や期間は各施設の実情に合わせて設定。</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矢印: 下 3"/>
          <p:cNvSpPr/>
          <p:nvPr/>
        </p:nvSpPr>
        <p:spPr>
          <a:xfrm>
            <a:off x="3995682" y="1903477"/>
            <a:ext cx="1260140" cy="1309499"/>
          </a:xfrm>
          <a:prstGeom prst="downArrow">
            <a:avLst>
              <a:gd name="adj1" fmla="val 50000"/>
              <a:gd name="adj2" fmla="val 425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2" name="四角形: 角を丸くする 11"/>
          <p:cNvSpPr/>
          <p:nvPr/>
        </p:nvSpPr>
        <p:spPr>
          <a:xfrm>
            <a:off x="2339752" y="2123213"/>
            <a:ext cx="4572000" cy="426632"/>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＊推進期間：</a:t>
            </a:r>
            <a:r>
              <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H</a:t>
            </a: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２７～４１年度の１５年間</a:t>
            </a:r>
          </a:p>
        </p:txBody>
      </p:sp>
      <p:sp>
        <p:nvSpPr>
          <p:cNvPr id="14" name="テキスト ボックス 13"/>
          <p:cNvSpPr txBox="1"/>
          <p:nvPr/>
        </p:nvSpPr>
        <p:spPr>
          <a:xfrm>
            <a:off x="0" y="3212976"/>
            <a:ext cx="9144000"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〇（各）</a:t>
            </a:r>
            <a:r>
              <a:rPr kumimoji="1" lang="ja-JP" altLang="en-US"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都道府県推進計画</a:t>
            </a:r>
            <a:endParaRPr kumimoji="1" lang="en-US" altLang="ja-JP" sz="2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 各施設（児童養護施設・乳児院）から都道府県へ提出された計画を基に</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定める平成</a:t>
            </a:r>
            <a:r>
              <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27</a:t>
            </a: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年度から平成</a:t>
            </a:r>
            <a:r>
              <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41</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年度までの計画。</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・各期ごとの目標を設定し、推進期間中に都道府県として取り組むべき小</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規模化・地域分散化や家庭養護の支援を進めるための具体的な方策。</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・国の目標は全国の里親委託率を平成</a:t>
            </a:r>
            <a:r>
              <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31</a:t>
            </a: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年度末までに</a:t>
            </a:r>
            <a:r>
              <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22</a:t>
            </a: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％まで引き上げ、</a:t>
            </a:r>
            <a:endPar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最終的（平成</a:t>
            </a:r>
            <a:r>
              <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41</a:t>
            </a: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年度末）には</a:t>
            </a:r>
            <a:r>
              <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％程度までにしたい考え。</a:t>
            </a:r>
            <a:endPar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・各都道府県＋政令指定都市（中核市含む）の里親委託率は厚労省の方</a:t>
            </a:r>
            <a:endPar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で毎年集計している。</a:t>
            </a:r>
            <a:endParaRPr kumimoji="1" lang="en-US" altLang="ja-JP"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参考</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URL</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http://www.mhlw.go.jp/stf/seisakunitsuite/bunya/kodomo/kodomo_kosodate/syakaiteki_yougo/index.html</a:t>
            </a:r>
          </a:p>
        </p:txBody>
      </p:sp>
      <p:sp>
        <p:nvSpPr>
          <p:cNvPr id="3" name="スライド番号プレースホルダー 2"/>
          <p:cNvSpPr>
            <a:spLocks noGrp="1"/>
          </p:cNvSpPr>
          <p:nvPr>
            <p:ph type="sldNum" sz="quarter" idx="12"/>
          </p:nvPr>
        </p:nvSpPr>
        <p:spPr>
          <a:xfrm>
            <a:off x="6804248" y="6356350"/>
            <a:ext cx="2133600" cy="365125"/>
          </a:xfrm>
        </p:spPr>
        <p:txBody>
          <a:bodyPr/>
          <a:lstStyle/>
          <a:p>
            <a:fld id="{52885D5F-1D73-4CD8-8BE9-6FDEEE1081D8}" type="slidenum">
              <a:rPr lang="ja-JP" altLang="en-US" smtClean="0">
                <a:solidFill>
                  <a:prstClr val="black">
                    <a:tint val="75000"/>
                  </a:prstClr>
                </a:solidFill>
              </a:rPr>
              <a:pPr/>
              <a:t>168</a:t>
            </a:fld>
            <a:endParaRPr lang="ja-JP" altLang="en-US" dirty="0">
              <a:solidFill>
                <a:prstClr val="black">
                  <a:tint val="75000"/>
                </a:prstClr>
              </a:solidFill>
            </a:endParaRPr>
          </a:p>
        </p:txBody>
      </p:sp>
    </p:spTree>
    <p:extLst>
      <p:ext uri="{BB962C8B-B14F-4D97-AF65-F5344CB8AC3E}">
        <p14:creationId xmlns:p14="http://schemas.microsoft.com/office/powerpoint/2010/main" val="226924577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0" y="620713"/>
            <a:ext cx="9144000" cy="5976639"/>
          </a:xfrm>
        </p:spPr>
        <p:txBody>
          <a:bodyPr/>
          <a:lstStyle/>
          <a:p>
            <a:pPr eaLnBrk="1" hangingPunct="1">
              <a:buFontTx/>
              <a:buNone/>
            </a:pPr>
            <a:r>
              <a:rPr lang="ja-JP" altLang="en-US" sz="2400" dirty="0"/>
              <a:t> 　　</a:t>
            </a:r>
            <a:r>
              <a:rPr lang="ja-JP" altLang="en-US" sz="2800" dirty="0"/>
              <a:t>里親委託までの流れ</a:t>
            </a:r>
            <a:endParaRPr lang="ja-JP" altLang="en-US" sz="2400" dirty="0"/>
          </a:p>
        </p:txBody>
      </p:sp>
      <p:sp>
        <p:nvSpPr>
          <p:cNvPr id="2" name="四角形: 角を丸くする 1"/>
          <p:cNvSpPr/>
          <p:nvPr/>
        </p:nvSpPr>
        <p:spPr>
          <a:xfrm>
            <a:off x="467909" y="1348784"/>
            <a:ext cx="504000" cy="3325272"/>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児相による里親候補選定</a:t>
            </a:r>
          </a:p>
        </p:txBody>
      </p:sp>
      <p:sp>
        <p:nvSpPr>
          <p:cNvPr id="22" name="四角形: 角を丸くする 21"/>
          <p:cNvSpPr/>
          <p:nvPr/>
        </p:nvSpPr>
        <p:spPr>
          <a:xfrm>
            <a:off x="1469819" y="1348784"/>
            <a:ext cx="504000" cy="4244950"/>
          </a:xfrm>
          <a:prstGeom prst="roundRect">
            <a:avLst/>
          </a:prstGeom>
          <a:solidFill>
            <a:srgbClr val="FF99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乳児院入所中の対象児童との顔合わせ</a:t>
            </a:r>
          </a:p>
        </p:txBody>
      </p:sp>
      <p:sp>
        <p:nvSpPr>
          <p:cNvPr id="23" name="四角形: 角を丸くする 22"/>
          <p:cNvSpPr/>
          <p:nvPr/>
        </p:nvSpPr>
        <p:spPr>
          <a:xfrm>
            <a:off x="2442109" y="1348784"/>
            <a:ext cx="504000" cy="424495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里親候補への意思確認</a:t>
            </a:r>
          </a:p>
        </p:txBody>
      </p:sp>
      <p:sp>
        <p:nvSpPr>
          <p:cNvPr id="24" name="四角形: 角を丸くする 23"/>
          <p:cNvSpPr/>
          <p:nvPr/>
        </p:nvSpPr>
        <p:spPr>
          <a:xfrm>
            <a:off x="3391856" y="1348784"/>
            <a:ext cx="504000" cy="4244950"/>
          </a:xfrm>
          <a:prstGeom prst="roundRect">
            <a:avLst/>
          </a:prstGeom>
          <a:solidFill>
            <a:srgbClr val="FF99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交　流　開　始</a:t>
            </a:r>
          </a:p>
        </p:txBody>
      </p:sp>
      <p:sp>
        <p:nvSpPr>
          <p:cNvPr id="25" name="四角形: 角を丸くする 24"/>
          <p:cNvSpPr/>
          <p:nvPr/>
        </p:nvSpPr>
        <p:spPr>
          <a:xfrm>
            <a:off x="4309624" y="1348784"/>
            <a:ext cx="504000" cy="4290925"/>
          </a:xfrm>
          <a:prstGeom prst="roundRect">
            <a:avLst/>
          </a:prstGeom>
          <a:solidFill>
            <a:srgbClr val="FF99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面　　　　会</a:t>
            </a:r>
          </a:p>
        </p:txBody>
      </p:sp>
      <p:sp>
        <p:nvSpPr>
          <p:cNvPr id="26" name="四角形: 角を丸くする 25"/>
          <p:cNvSpPr/>
          <p:nvPr/>
        </p:nvSpPr>
        <p:spPr>
          <a:xfrm>
            <a:off x="5316080" y="1367063"/>
            <a:ext cx="504000" cy="4290925"/>
          </a:xfrm>
          <a:prstGeom prst="roundRect">
            <a:avLst/>
          </a:prstGeom>
          <a:solidFill>
            <a:srgbClr val="FF99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外　　　　出</a:t>
            </a:r>
          </a:p>
        </p:txBody>
      </p:sp>
      <p:sp>
        <p:nvSpPr>
          <p:cNvPr id="27" name="四角形: 角を丸くする 26"/>
          <p:cNvSpPr/>
          <p:nvPr/>
        </p:nvSpPr>
        <p:spPr>
          <a:xfrm>
            <a:off x="6272993" y="1367063"/>
            <a:ext cx="504000" cy="4244950"/>
          </a:xfrm>
          <a:prstGeom prst="roundRect">
            <a:avLst/>
          </a:prstGeom>
          <a:solidFill>
            <a:srgbClr val="FF99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宿泊訓練（　施設内など）</a:t>
            </a:r>
          </a:p>
        </p:txBody>
      </p:sp>
      <p:sp>
        <p:nvSpPr>
          <p:cNvPr id="28" name="四角形: 角を丸くする 27"/>
          <p:cNvSpPr/>
          <p:nvPr/>
        </p:nvSpPr>
        <p:spPr>
          <a:xfrm>
            <a:off x="7236693" y="1352170"/>
            <a:ext cx="504000" cy="4276789"/>
          </a:xfrm>
          <a:prstGeom prst="roundRect">
            <a:avLst/>
          </a:prstGeom>
          <a:solidFill>
            <a:srgbClr val="FF99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外　泊（　里親宅） → 長期外泊</a:t>
            </a:r>
          </a:p>
        </p:txBody>
      </p:sp>
      <p:sp>
        <p:nvSpPr>
          <p:cNvPr id="11" name="四角形: 角を丸くする 10"/>
          <p:cNvSpPr/>
          <p:nvPr/>
        </p:nvSpPr>
        <p:spPr>
          <a:xfrm>
            <a:off x="8159624" y="1367064"/>
            <a:ext cx="504000" cy="4244950"/>
          </a:xfrm>
          <a:prstGeom prst="roundRect">
            <a:avLst/>
          </a:prstGeom>
          <a:solidFill>
            <a:srgbClr val="FF99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措置解除＝里親委託（　措置変更）</a:t>
            </a:r>
          </a:p>
        </p:txBody>
      </p:sp>
      <p:sp>
        <p:nvSpPr>
          <p:cNvPr id="5" name="正方形/長方形 4"/>
          <p:cNvSpPr/>
          <p:nvPr/>
        </p:nvSpPr>
        <p:spPr>
          <a:xfrm>
            <a:off x="4396888" y="4674056"/>
            <a:ext cx="3266655" cy="699160"/>
          </a:xfrm>
          <a:prstGeom prst="rect">
            <a:avLst/>
          </a:prstGeom>
          <a:solidFill>
            <a:schemeClr val="bg1"/>
          </a:solid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児相、里親</a:t>
            </a: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SW</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、心理職、担当養育  </a:t>
            </a:r>
            <a:endPar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者などによる家庭訪問や面談</a:t>
            </a:r>
          </a:p>
        </p:txBody>
      </p:sp>
      <p:sp>
        <p:nvSpPr>
          <p:cNvPr id="6" name="矢印: 右 5"/>
          <p:cNvSpPr/>
          <p:nvPr/>
        </p:nvSpPr>
        <p:spPr>
          <a:xfrm>
            <a:off x="1069743" y="3075413"/>
            <a:ext cx="288000" cy="288032"/>
          </a:xfrm>
          <a:prstGeom prst="rightArrow">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矢印: 右 15"/>
          <p:cNvSpPr/>
          <p:nvPr/>
        </p:nvSpPr>
        <p:spPr>
          <a:xfrm>
            <a:off x="2080817" y="3075413"/>
            <a:ext cx="288000" cy="288032"/>
          </a:xfrm>
          <a:prstGeom prst="rightArrow">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矢印: 右 16"/>
          <p:cNvSpPr/>
          <p:nvPr/>
        </p:nvSpPr>
        <p:spPr>
          <a:xfrm>
            <a:off x="4020705" y="3075413"/>
            <a:ext cx="288000" cy="288032"/>
          </a:xfrm>
          <a:prstGeom prst="rightArrow">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矢印: 右 17"/>
          <p:cNvSpPr/>
          <p:nvPr/>
        </p:nvSpPr>
        <p:spPr>
          <a:xfrm>
            <a:off x="3027452" y="3075413"/>
            <a:ext cx="288000" cy="288032"/>
          </a:xfrm>
          <a:prstGeom prst="rightArrow">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9" name="矢印: 右 18"/>
          <p:cNvSpPr/>
          <p:nvPr/>
        </p:nvSpPr>
        <p:spPr>
          <a:xfrm>
            <a:off x="4910266" y="3100572"/>
            <a:ext cx="288000" cy="288032"/>
          </a:xfrm>
          <a:prstGeom prst="rightArrow">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0" name="矢印: 右 19"/>
          <p:cNvSpPr/>
          <p:nvPr/>
        </p:nvSpPr>
        <p:spPr>
          <a:xfrm>
            <a:off x="6875023" y="3087601"/>
            <a:ext cx="288000" cy="288032"/>
          </a:xfrm>
          <a:prstGeom prst="rightArrow">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1" name="矢印: 右 20"/>
          <p:cNvSpPr/>
          <p:nvPr/>
        </p:nvSpPr>
        <p:spPr>
          <a:xfrm>
            <a:off x="5898948" y="3100572"/>
            <a:ext cx="288000" cy="288032"/>
          </a:xfrm>
          <a:prstGeom prst="rightArrow">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9" name="矢印: 右 28"/>
          <p:cNvSpPr/>
          <p:nvPr/>
        </p:nvSpPr>
        <p:spPr>
          <a:xfrm>
            <a:off x="7818751" y="3093523"/>
            <a:ext cx="288000" cy="288032"/>
          </a:xfrm>
          <a:prstGeom prst="rightArrow">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248" y="5784856"/>
            <a:ext cx="9141751" cy="7473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マッチング：子どもの年月齢の違い</a:t>
            </a:r>
            <a:r>
              <a:rPr kumimoji="1" lang="ja-JP" altLang="en-US" sz="1800" b="0" i="0" u="none" strike="noStrike" kern="1200" cap="none" spc="0" normalizeH="0" baseline="0" noProof="0" dirty="0" smtClean="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や</a:t>
            </a:r>
            <a:r>
              <a:rPr lang="ja-JP" altLang="en-US" dirty="0">
                <a:solidFill>
                  <a:srgbClr val="FF0000"/>
                </a:solidFill>
                <a:latin typeface="ＭＳ Ｐゴシック" panose="020B0600070205080204" pitchFamily="50" charset="-128"/>
                <a:ea typeface="ＭＳ Ｐゴシック" panose="020B0600070205080204" pitchFamily="50" charset="-128"/>
              </a:rPr>
              <a:t>障害</a:t>
            </a:r>
            <a:r>
              <a:rPr kumimoji="1" lang="ja-JP" altLang="en-US" sz="1800" b="0" i="0" u="none" strike="noStrike" kern="1200" cap="none" spc="0" normalizeH="0" baseline="0" noProof="0" dirty="0" smtClean="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基礎疾患等の有無、また里親の養育スキル、</a:t>
            </a:r>
            <a:endParaRPr kumimoji="1" lang="en-US" altLang="ja-JP" sz="18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訪問頻度等には差があるため、実施期間はケースによって異なる。</a:t>
            </a:r>
          </a:p>
        </p:txBody>
      </p:sp>
      <p:sp>
        <p:nvSpPr>
          <p:cNvPr id="3" name="スライド番号プレースホルダー 2"/>
          <p:cNvSpPr>
            <a:spLocks noGrp="1"/>
          </p:cNvSpPr>
          <p:nvPr>
            <p:ph type="sldNum" sz="quarter" idx="12"/>
          </p:nvPr>
        </p:nvSpPr>
        <p:spPr>
          <a:xfrm>
            <a:off x="6553200" y="6232227"/>
            <a:ext cx="2133600" cy="365125"/>
          </a:xfrm>
        </p:spPr>
        <p:txBody>
          <a:bodyPr/>
          <a:lstStyle/>
          <a:p>
            <a:fld id="{52885D5F-1D73-4CD8-8BE9-6FDEEE1081D8}" type="slidenum">
              <a:rPr lang="ja-JP" altLang="en-US" smtClean="0">
                <a:solidFill>
                  <a:prstClr val="black">
                    <a:tint val="75000"/>
                  </a:prstClr>
                </a:solidFill>
              </a:rPr>
              <a:pPr/>
              <a:t>169</a:t>
            </a:fld>
            <a:endParaRPr lang="ja-JP" altLang="en-US" dirty="0">
              <a:solidFill>
                <a:prstClr val="black">
                  <a:tint val="75000"/>
                </a:prstClr>
              </a:solidFill>
            </a:endParaRPr>
          </a:p>
        </p:txBody>
      </p:sp>
    </p:spTree>
    <p:extLst>
      <p:ext uri="{BB962C8B-B14F-4D97-AF65-F5344CB8AC3E}">
        <p14:creationId xmlns:p14="http://schemas.microsoft.com/office/powerpoint/2010/main" val="1113028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小冊子について</a:t>
            </a:r>
          </a:p>
        </p:txBody>
      </p:sp>
      <p:sp>
        <p:nvSpPr>
          <p:cNvPr id="3" name="コンテンツ プレースホルダー 2"/>
          <p:cNvSpPr>
            <a:spLocks noGrp="1"/>
          </p:cNvSpPr>
          <p:nvPr>
            <p:ph idx="1"/>
          </p:nvPr>
        </p:nvSpPr>
        <p:spPr/>
        <p:txBody>
          <a:bodyPr>
            <a:normAutofit fontScale="92500" lnSpcReduction="20000"/>
          </a:bodyPr>
          <a:lstStyle/>
          <a:p>
            <a:r>
              <a:rPr lang="ja-JP" altLang="en-US" b="1" dirty="0"/>
              <a:t>本</a:t>
            </a:r>
            <a:r>
              <a:rPr kumimoji="1" lang="ja-JP" altLang="en-US" b="1" dirty="0"/>
              <a:t>冊子は、各施設やブロック単位の研修、または個人の学習の際に乳児院の養育を担う上で基本的な事項を確認していただくために、各人材育成のレベルごとに作成しています。</a:t>
            </a:r>
            <a:endParaRPr kumimoji="1" lang="en-US" altLang="ja-JP" b="1" dirty="0"/>
          </a:p>
          <a:p>
            <a:r>
              <a:rPr kumimoji="1" lang="ja-JP" altLang="en-US" b="1" dirty="0"/>
              <a:t>必要な学びを領域ごとの要点やより深い理解に</a:t>
            </a:r>
            <a:r>
              <a:rPr kumimoji="1" lang="ja-JP" altLang="en-US" b="1" dirty="0" smtClean="0"/>
              <a:t>向けた</a:t>
            </a:r>
            <a:r>
              <a:rPr lang="ja-JP" altLang="en-US" b="1" dirty="0"/>
              <a:t>補足</a:t>
            </a:r>
            <a:r>
              <a:rPr kumimoji="1" lang="ja-JP" altLang="en-US" b="1" dirty="0" smtClean="0"/>
              <a:t>説明</a:t>
            </a:r>
            <a:r>
              <a:rPr kumimoji="1" lang="ja-JP" altLang="en-US" b="1" dirty="0"/>
              <a:t>などを提示し、実際の援助等に関わる具体的なイメージを持って</a:t>
            </a:r>
            <a:r>
              <a:rPr kumimoji="1" lang="ja-JP" altLang="en-US" b="1" dirty="0" smtClean="0"/>
              <a:t>確認できる</a:t>
            </a:r>
            <a:r>
              <a:rPr kumimoji="1" lang="ja-JP" altLang="en-US" b="1" dirty="0"/>
              <a:t>ことを期待しています。</a:t>
            </a:r>
            <a:endParaRPr kumimoji="1" lang="en-US" altLang="ja-JP" b="1" dirty="0"/>
          </a:p>
          <a:p>
            <a:r>
              <a:rPr kumimoji="1" lang="ja-JP" altLang="en-US" b="1" dirty="0"/>
              <a:t>各施設やブロックごとに一人ひとりの職員が自分自身であるいは相互に学び合うことに活用できるものとして作成しています。</a:t>
            </a:r>
          </a:p>
        </p:txBody>
      </p:sp>
      <p:sp>
        <p:nvSpPr>
          <p:cNvPr id="4" name="スライド番号プレースホルダー 3"/>
          <p:cNvSpPr>
            <a:spLocks noGrp="1"/>
          </p:cNvSpPr>
          <p:nvPr>
            <p:ph type="sldNum" sz="quarter" idx="12"/>
          </p:nvPr>
        </p:nvSpPr>
        <p:spPr/>
        <p:txBody>
          <a:bodyPr/>
          <a:lstStyle/>
          <a:p>
            <a:fld id="{52885D5F-1D73-4CD8-8BE9-6FDEEE1081D8}" type="slidenum">
              <a:rPr kumimoji="1" lang="ja-JP" altLang="en-US" smtClean="0"/>
              <a:t>17</a:t>
            </a:fld>
            <a:endParaRPr kumimoji="1" lang="ja-JP" altLang="en-US" dirty="0"/>
          </a:p>
        </p:txBody>
      </p:sp>
    </p:spTree>
    <p:extLst>
      <p:ext uri="{BB962C8B-B14F-4D97-AF65-F5344CB8AC3E}">
        <p14:creationId xmlns:p14="http://schemas.microsoft.com/office/powerpoint/2010/main" val="39862565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476672"/>
            <a:ext cx="8686800" cy="1498178"/>
          </a:xfrm>
        </p:spPr>
        <p:txBody>
          <a:bodyPr>
            <a:noAutofit/>
          </a:bodyPr>
          <a:lstStyle/>
          <a:p>
            <a:pPr algn="l" eaLnBrk="1" hangingPunct="1"/>
            <a:r>
              <a:rPr lang="en-US" altLang="ja-JP" sz="3200" dirty="0">
                <a:solidFill>
                  <a:schemeClr val="hlink"/>
                </a:solidFill>
              </a:rPr>
              <a:t> </a:t>
            </a:r>
            <a:r>
              <a:rPr lang="en-US" altLang="ja-JP" sz="3200" dirty="0">
                <a:solidFill>
                  <a:srgbClr val="0070C0"/>
                </a:solidFill>
              </a:rPr>
              <a:t>□</a:t>
            </a:r>
            <a:r>
              <a:rPr lang="ja-JP" altLang="en-US" sz="3200" dirty="0">
                <a:solidFill>
                  <a:srgbClr val="0070C0"/>
                </a:solidFill>
              </a:rPr>
              <a:t>里親家庭の現状と課題について理解し、</a:t>
            </a:r>
            <a:r>
              <a:rPr lang="en-US" altLang="ja-JP" sz="3200" dirty="0">
                <a:solidFill>
                  <a:srgbClr val="0070C0"/>
                </a:solidFill>
              </a:rPr>
              <a:t/>
            </a:r>
            <a:br>
              <a:rPr lang="en-US" altLang="ja-JP" sz="3200" dirty="0">
                <a:solidFill>
                  <a:srgbClr val="0070C0"/>
                </a:solidFill>
              </a:rPr>
            </a:br>
            <a:r>
              <a:rPr lang="ja-JP" altLang="en-US" sz="3200" dirty="0">
                <a:solidFill>
                  <a:srgbClr val="0070C0"/>
                </a:solidFill>
              </a:rPr>
              <a:t> 　 里親家庭で新たな生活をスタートする子ども</a:t>
            </a:r>
            <a:r>
              <a:rPr lang="en-US" altLang="ja-JP" sz="3200" dirty="0">
                <a:solidFill>
                  <a:srgbClr val="0070C0"/>
                </a:solidFill>
              </a:rPr>
              <a:t/>
            </a:r>
            <a:br>
              <a:rPr lang="en-US" altLang="ja-JP" sz="3200" dirty="0">
                <a:solidFill>
                  <a:srgbClr val="0070C0"/>
                </a:solidFill>
              </a:rPr>
            </a:br>
            <a:r>
              <a:rPr lang="en-US" altLang="ja-JP" sz="3200" dirty="0">
                <a:solidFill>
                  <a:srgbClr val="0070C0"/>
                </a:solidFill>
              </a:rPr>
              <a:t>     </a:t>
            </a:r>
            <a:r>
              <a:rPr lang="ja-JP" altLang="en-US" sz="3200" dirty="0">
                <a:solidFill>
                  <a:srgbClr val="0070C0"/>
                </a:solidFill>
              </a:rPr>
              <a:t>の支援に活かしましょう</a:t>
            </a:r>
          </a:p>
        </p:txBody>
      </p:sp>
      <p:sp>
        <p:nvSpPr>
          <p:cNvPr id="6" name="Rectangle 3"/>
          <p:cNvSpPr txBox="1">
            <a:spLocks noChangeArrowheads="1"/>
          </p:cNvSpPr>
          <p:nvPr/>
        </p:nvSpPr>
        <p:spPr>
          <a:xfrm>
            <a:off x="0" y="1974851"/>
            <a:ext cx="9144000" cy="469451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１）里親家庭</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・私的な立場で公的な養育を行っている社会的養護のパートナー。</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・乳児院は各専門職がチームで養育。里親は主に夫婦のみ。乳児院や</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他機関とのパートナーシップやチームワークが重要。</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・実親の存在を認め、面会交流や真実告知を軽視しない。</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・制度への理解の乏しさなどにより、里親委託より施設入所という選択が</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多くなされてきた。</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・里親養育の子どもへの利点を実親に理解を求める。</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・これまである程度の経過を見てからの委託が多かったが、最近は自治</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体や児相によっては、新生児委託を積極的に進めるところも増えている。</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・新生児の直接委託など児相や乳児院を介さない里親子へのサポートも、</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地域に根差す施設として積極的に進めていく。</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170</a:t>
            </a:fld>
            <a:endParaRPr lang="ja-JP" altLang="en-US" dirty="0">
              <a:solidFill>
                <a:prstClr val="black">
                  <a:tint val="75000"/>
                </a:prstClr>
              </a:solidFill>
            </a:endParaRPr>
          </a:p>
        </p:txBody>
      </p:sp>
    </p:spTree>
    <p:extLst>
      <p:ext uri="{BB962C8B-B14F-4D97-AF65-F5344CB8AC3E}">
        <p14:creationId xmlns:p14="http://schemas.microsoft.com/office/powerpoint/2010/main" val="209062852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548680"/>
            <a:ext cx="9144000" cy="60486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２）乳児院の役割</a:t>
            </a:r>
            <a:endParaRPr kumimoji="1" lang="en-US" altLang="ja-JP"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・里親制度は“子どもの幸せのため”のもの。</a:t>
            </a:r>
            <a:endParaRPr kumimoji="1" lang="en-US" altLang="ja-JP"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乳児院は子ども達の代弁者。</a:t>
            </a:r>
            <a:endParaRPr kumimoji="1" lang="en-US" altLang="ja-JP"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・施設と里親子が</a:t>
            </a:r>
            <a:r>
              <a:rPr kumimoji="1" lang="ja-JP" altLang="ja-JP"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つ</a:t>
            </a: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な</a:t>
            </a:r>
            <a:r>
              <a:rPr kumimoji="1" lang="ja-JP" altLang="ja-JP"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がり</a:t>
            </a: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感を持てる、</a:t>
            </a:r>
            <a:r>
              <a:rPr kumimoji="1" lang="ja-JP" altLang="ja-JP"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子どもの</a:t>
            </a:r>
            <a:endParaRPr kumimoji="1" lang="en-US" altLang="ja-JP"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ja-JP"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育ち</a:t>
            </a: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のため</a:t>
            </a:r>
            <a:r>
              <a:rPr kumimoji="1" lang="ja-JP" altLang="ja-JP"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チームの一員として支援する</a:t>
            </a:r>
            <a:endParaRPr kumimoji="1" lang="en-US" altLang="ja-JP"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・里親の動機、性格、年齢、養育スキル、地域性</a:t>
            </a:r>
            <a:endParaRPr kumimoji="1" lang="en-US" altLang="ja-JP"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なども様々である。</a:t>
            </a:r>
            <a:endParaRPr kumimoji="1" lang="en-US" altLang="ja-JP"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・乳児院がこれまで子ども達を家族や児童養護</a:t>
            </a:r>
            <a:endParaRPr kumimoji="1" lang="en-US" altLang="ja-JP"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施設などへつないできた経験を活かす。</a:t>
            </a:r>
            <a:endParaRPr kumimoji="1" lang="en-US" altLang="ja-JP"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ja-JP" altLang="en-US" sz="32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・子ども一人ひとりの交流方法は、ケースにより</a:t>
            </a:r>
            <a:endParaRPr kumimoji="1" lang="en-US" altLang="ja-JP"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全く異なる。</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171</a:t>
            </a:fld>
            <a:endParaRPr lang="ja-JP" altLang="en-US" dirty="0">
              <a:solidFill>
                <a:prstClr val="black">
                  <a:tint val="75000"/>
                </a:prstClr>
              </a:solidFill>
            </a:endParaRPr>
          </a:p>
        </p:txBody>
      </p:sp>
    </p:spTree>
    <p:extLst>
      <p:ext uri="{BB962C8B-B14F-4D97-AF65-F5344CB8AC3E}">
        <p14:creationId xmlns:p14="http://schemas.microsoft.com/office/powerpoint/2010/main" val="419933649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5720" y="332656"/>
            <a:ext cx="9144000" cy="6264696"/>
          </a:xfrm>
        </p:spPr>
        <p:txBody>
          <a:bodyPr>
            <a:noAutofit/>
          </a:bodyPr>
          <a:lstStyle/>
          <a:p>
            <a:pPr eaLnBrk="1" hangingPunct="1">
              <a:buFontTx/>
              <a:buNone/>
            </a:pPr>
            <a:r>
              <a:rPr lang="ja-JP" altLang="en-US" sz="2800" dirty="0"/>
              <a:t>　</a:t>
            </a:r>
            <a:r>
              <a:rPr lang="ja-JP" altLang="en-US" sz="3100" dirty="0"/>
              <a:t>３）アフターケア、委託後の支援を理解</a:t>
            </a:r>
          </a:p>
          <a:p>
            <a:pPr eaLnBrk="1" hangingPunct="1">
              <a:buFontTx/>
              <a:buNone/>
            </a:pPr>
            <a:r>
              <a:rPr lang="ja-JP" altLang="en-US" sz="3100" dirty="0"/>
              <a:t>　　・乳児院が担う支援は、それぞれ実態が異なる</a:t>
            </a:r>
          </a:p>
          <a:p>
            <a:pPr eaLnBrk="1" hangingPunct="1">
              <a:buFontTx/>
              <a:buNone/>
            </a:pPr>
            <a:r>
              <a:rPr lang="ja-JP" altLang="en-US" sz="3100" dirty="0"/>
              <a:t>      ・関係機関との協議が必要</a:t>
            </a:r>
          </a:p>
          <a:p>
            <a:pPr eaLnBrk="1" hangingPunct="1">
              <a:buFontTx/>
              <a:buNone/>
            </a:pPr>
            <a:r>
              <a:rPr lang="ja-JP" altLang="en-US" sz="3100" dirty="0"/>
              <a:t>　　・委託当初は子どもや里親の様々な思いに寄り</a:t>
            </a:r>
            <a:endParaRPr lang="en-US" altLang="ja-JP" sz="3100" dirty="0"/>
          </a:p>
          <a:p>
            <a:pPr eaLnBrk="1" hangingPunct="1">
              <a:buFontTx/>
              <a:buNone/>
            </a:pPr>
            <a:r>
              <a:rPr lang="ja-JP" altLang="en-US" sz="3100" dirty="0"/>
              <a:t>        添った支援</a:t>
            </a:r>
            <a:endParaRPr lang="en-US" altLang="ja-JP" sz="3100" dirty="0"/>
          </a:p>
          <a:p>
            <a:pPr>
              <a:buNone/>
            </a:pPr>
            <a:r>
              <a:rPr lang="ja-JP" altLang="en-US" sz="3100" dirty="0"/>
              <a:t>　　・家庭訪問：児相や他機関との連携で、主に里親</a:t>
            </a:r>
            <a:endParaRPr lang="en-US" altLang="ja-JP" sz="3100" dirty="0"/>
          </a:p>
          <a:p>
            <a:pPr>
              <a:buNone/>
            </a:pPr>
            <a:r>
              <a:rPr lang="ja-JP" altLang="en-US" sz="3100" dirty="0"/>
              <a:t>        支援専門相談員や担当養育者、心理職などが</a:t>
            </a:r>
            <a:endParaRPr lang="en-US" altLang="ja-JP" sz="3100" dirty="0"/>
          </a:p>
          <a:p>
            <a:pPr>
              <a:buNone/>
            </a:pPr>
            <a:r>
              <a:rPr lang="en-US" altLang="ja-JP" sz="3100" dirty="0"/>
              <a:t>        </a:t>
            </a:r>
            <a:r>
              <a:rPr lang="ja-JP" altLang="en-US" sz="3100" dirty="0"/>
              <a:t>実施する</a:t>
            </a:r>
          </a:p>
          <a:p>
            <a:pPr>
              <a:buNone/>
            </a:pPr>
            <a:r>
              <a:rPr lang="ja-JP" altLang="en-US" sz="3100" dirty="0"/>
              <a:t>　　・電話や来所、家庭訪問などでの相談</a:t>
            </a:r>
          </a:p>
          <a:p>
            <a:pPr>
              <a:buNone/>
            </a:pPr>
            <a:r>
              <a:rPr lang="ja-JP" altLang="en-US" sz="3100" dirty="0"/>
              <a:t>　　・真実告知、行政手続きなどのサポート</a:t>
            </a:r>
          </a:p>
          <a:p>
            <a:pPr>
              <a:buNone/>
            </a:pPr>
            <a:r>
              <a:rPr lang="ja-JP" altLang="en-US" sz="3100" dirty="0"/>
              <a:t>　　・レスパイトケア</a:t>
            </a:r>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172</a:t>
            </a:fld>
            <a:endParaRPr lang="ja-JP" altLang="en-US" dirty="0">
              <a:solidFill>
                <a:prstClr val="black">
                  <a:tint val="75000"/>
                </a:prstClr>
              </a:solidFill>
            </a:endParaRPr>
          </a:p>
        </p:txBody>
      </p:sp>
    </p:spTree>
    <p:extLst>
      <p:ext uri="{BB962C8B-B14F-4D97-AF65-F5344CB8AC3E}">
        <p14:creationId xmlns:p14="http://schemas.microsoft.com/office/powerpoint/2010/main" val="2602467059"/>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0" y="548681"/>
            <a:ext cx="9144000" cy="6048672"/>
          </a:xfrm>
        </p:spPr>
        <p:txBody>
          <a:bodyPr>
            <a:normAutofit lnSpcReduction="10000"/>
          </a:bodyPr>
          <a:lstStyle/>
          <a:p>
            <a:pPr eaLnBrk="1" hangingPunct="1">
              <a:buFontTx/>
              <a:buNone/>
            </a:pPr>
            <a:r>
              <a:rPr lang="ja-JP" altLang="en-US" dirty="0"/>
              <a:t>　</a:t>
            </a:r>
            <a:r>
              <a:rPr lang="ja-JP" altLang="en-US" sz="3000" dirty="0"/>
              <a:t>４）地域の里親への支援</a:t>
            </a:r>
          </a:p>
          <a:p>
            <a:pPr eaLnBrk="1" hangingPunct="1">
              <a:buFontTx/>
              <a:buNone/>
            </a:pPr>
            <a:r>
              <a:rPr lang="ja-JP" altLang="en-US" sz="3000" dirty="0"/>
              <a:t>　　　里親支援（パートナーシップの形成）強化の必要性</a:t>
            </a:r>
          </a:p>
          <a:p>
            <a:pPr eaLnBrk="1" hangingPunct="1">
              <a:buFontTx/>
              <a:buNone/>
            </a:pPr>
            <a:r>
              <a:rPr lang="ja-JP" altLang="en-US" sz="3000" dirty="0"/>
              <a:t>　　　・地域の里親・ファミリーホームの相談</a:t>
            </a:r>
          </a:p>
          <a:p>
            <a:pPr eaLnBrk="1" hangingPunct="1">
              <a:buFontTx/>
              <a:buNone/>
            </a:pPr>
            <a:r>
              <a:rPr lang="ja-JP" altLang="en-US" sz="3000" dirty="0"/>
              <a:t>　　　・里親制度の啓発活動、里親開拓</a:t>
            </a:r>
          </a:p>
          <a:p>
            <a:pPr eaLnBrk="1" hangingPunct="1">
              <a:buFontTx/>
              <a:buNone/>
            </a:pPr>
            <a:r>
              <a:rPr lang="ja-JP" altLang="en-US" sz="3000" dirty="0"/>
              <a:t>　　　  →児童相談所、里親支援機関との連携</a:t>
            </a:r>
            <a:endParaRPr lang="en-US" altLang="ja-JP" sz="3000" dirty="0"/>
          </a:p>
          <a:p>
            <a:pPr>
              <a:lnSpc>
                <a:spcPct val="90000"/>
              </a:lnSpc>
              <a:buNone/>
            </a:pPr>
            <a:endParaRPr lang="en-US" altLang="ja-JP" sz="1500" dirty="0"/>
          </a:p>
          <a:p>
            <a:pPr>
              <a:lnSpc>
                <a:spcPct val="90000"/>
              </a:lnSpc>
              <a:buNone/>
            </a:pPr>
            <a:r>
              <a:rPr lang="ja-JP" altLang="en-US" sz="3000" dirty="0"/>
              <a:t>　</a:t>
            </a:r>
            <a:r>
              <a:rPr lang="en-US" altLang="ja-JP" sz="3000" dirty="0"/>
              <a:t>【</a:t>
            </a:r>
            <a:r>
              <a:rPr lang="ja-JP" altLang="en-US" sz="3000" dirty="0"/>
              <a:t>まとめ</a:t>
            </a:r>
            <a:r>
              <a:rPr lang="en-US" altLang="ja-JP" sz="3000" dirty="0"/>
              <a:t>】</a:t>
            </a:r>
          </a:p>
          <a:p>
            <a:pPr>
              <a:lnSpc>
                <a:spcPct val="90000"/>
              </a:lnSpc>
              <a:buNone/>
            </a:pPr>
            <a:r>
              <a:rPr lang="ja-JP" altLang="en-US" sz="3000" dirty="0"/>
              <a:t>　　  ・社会的養護（養育）における里親制度の重要性</a:t>
            </a:r>
          </a:p>
          <a:p>
            <a:pPr>
              <a:lnSpc>
                <a:spcPct val="90000"/>
              </a:lnSpc>
              <a:buNone/>
            </a:pPr>
            <a:r>
              <a:rPr lang="ja-JP" altLang="en-US" sz="3000" dirty="0"/>
              <a:t>　　　　　 →子どもが家庭で育つ権利、選択肢を増やす</a:t>
            </a:r>
          </a:p>
          <a:p>
            <a:pPr>
              <a:lnSpc>
                <a:spcPct val="90000"/>
              </a:lnSpc>
              <a:buNone/>
            </a:pPr>
            <a:r>
              <a:rPr lang="ja-JP" altLang="en-US" sz="3000" dirty="0"/>
              <a:t>　　 ・乳児院で培った子どもとの関係性をしっかり里親</a:t>
            </a:r>
            <a:endParaRPr lang="en-US" altLang="ja-JP" sz="3000" dirty="0"/>
          </a:p>
          <a:p>
            <a:pPr>
              <a:lnSpc>
                <a:spcPct val="90000"/>
              </a:lnSpc>
              <a:buNone/>
            </a:pPr>
            <a:r>
              <a:rPr lang="ja-JP" altLang="en-US" sz="3000" dirty="0"/>
              <a:t>　　　に引き継ぐことが、子どもの将来に繋がっている</a:t>
            </a:r>
            <a:endParaRPr lang="en-US" altLang="ja-JP" sz="3000" dirty="0"/>
          </a:p>
          <a:p>
            <a:pPr>
              <a:lnSpc>
                <a:spcPct val="90000"/>
              </a:lnSpc>
              <a:buNone/>
            </a:pPr>
            <a:r>
              <a:rPr lang="ja-JP" altLang="en-US" sz="3000" dirty="0"/>
              <a:t>　　　ことを理解する</a:t>
            </a:r>
          </a:p>
          <a:p>
            <a:pPr>
              <a:lnSpc>
                <a:spcPct val="90000"/>
              </a:lnSpc>
              <a:buNone/>
            </a:pPr>
            <a:r>
              <a:rPr lang="ja-JP" altLang="en-US" sz="3000" dirty="0"/>
              <a:t>　　 ・各乳児院での特徴や取り組みへの理解を深める</a:t>
            </a:r>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173</a:t>
            </a:fld>
            <a:endParaRPr lang="ja-JP" altLang="en-US" dirty="0">
              <a:solidFill>
                <a:prstClr val="black">
                  <a:tint val="75000"/>
                </a:prstClr>
              </a:solidFill>
            </a:endParaRPr>
          </a:p>
        </p:txBody>
      </p:sp>
    </p:spTree>
    <p:extLst>
      <p:ext uri="{BB962C8B-B14F-4D97-AF65-F5344CB8AC3E}">
        <p14:creationId xmlns:p14="http://schemas.microsoft.com/office/powerpoint/2010/main" val="2565878035"/>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342892"/>
            <a:ext cx="9144000" cy="551300"/>
          </a:xfrm>
        </p:spPr>
        <p:txBody>
          <a:bodyPr>
            <a:noAutofit/>
          </a:bodyPr>
          <a:lstStyle/>
          <a:p>
            <a:pPr algn="l" eaLnBrk="1" hangingPunct="1"/>
            <a:r>
              <a:rPr lang="en-US" altLang="ja-JP" sz="3200" dirty="0">
                <a:solidFill>
                  <a:schemeClr val="hlink"/>
                </a:solidFill>
                <a:latin typeface="+mn-ea"/>
                <a:ea typeface="+mn-ea"/>
              </a:rPr>
              <a:t> </a:t>
            </a:r>
            <a:r>
              <a:rPr lang="en-US" altLang="ja-JP" sz="2800" dirty="0">
                <a:solidFill>
                  <a:schemeClr val="hlink"/>
                </a:solidFill>
                <a:latin typeface="+mn-ea"/>
                <a:ea typeface="+mn-ea"/>
              </a:rPr>
              <a:t>【</a:t>
            </a:r>
            <a:r>
              <a:rPr lang="ja-JP" altLang="en-US" sz="2800" dirty="0">
                <a:solidFill>
                  <a:schemeClr val="hlink"/>
                </a:solidFill>
                <a:latin typeface="+mn-ea"/>
                <a:ea typeface="+mn-ea"/>
              </a:rPr>
              <a:t>里親支援専門相談員</a:t>
            </a:r>
            <a:r>
              <a:rPr lang="en-US" altLang="ja-JP" sz="2800" dirty="0">
                <a:solidFill>
                  <a:schemeClr val="hlink"/>
                </a:solidFill>
                <a:latin typeface="+mn-ea"/>
                <a:ea typeface="+mn-ea"/>
              </a:rPr>
              <a:t>】</a:t>
            </a:r>
            <a:r>
              <a:rPr lang="ja-JP" altLang="en-US" sz="2400" dirty="0">
                <a:solidFill>
                  <a:schemeClr val="hlink"/>
                </a:solidFill>
                <a:latin typeface="+mn-ea"/>
                <a:ea typeface="+mn-ea"/>
              </a:rPr>
              <a:t>（里親支援ソーシャルワーカー）</a:t>
            </a:r>
          </a:p>
        </p:txBody>
      </p:sp>
      <p:sp>
        <p:nvSpPr>
          <p:cNvPr id="6" name="Rectangle 3"/>
          <p:cNvSpPr txBox="1">
            <a:spLocks noChangeArrowheads="1"/>
          </p:cNvSpPr>
          <p:nvPr/>
        </p:nvSpPr>
        <p:spPr>
          <a:xfrm>
            <a:off x="0" y="2163835"/>
            <a:ext cx="9144000" cy="46225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ct val="2000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正方形/長方形 1"/>
          <p:cNvSpPr/>
          <p:nvPr/>
        </p:nvSpPr>
        <p:spPr>
          <a:xfrm>
            <a:off x="0" y="924957"/>
            <a:ext cx="9144000" cy="57861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乳児院や児童養護施設に配置されるソーシャルワーカーで、児童相談所の児童福祉司、</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里親委託等推進員、里親会等と連携して、地域の里親およびファミリーホームを支援する</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主な業務としては</a:t>
            </a:r>
            <a:endPar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）里親の新規開拓　　</a:t>
            </a:r>
            <a:endPar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）里親候補者の週末里親等の調整</a:t>
            </a:r>
            <a:b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）里親への研修　　　 </a:t>
            </a:r>
            <a:endPar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）里親委託の推進</a:t>
            </a:r>
            <a:b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）里親家庭への</a:t>
            </a:r>
            <a:r>
              <a:rPr kumimoji="1" lang="ja-JP" altLang="en-US" sz="2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訪問および電話</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相談　</a:t>
            </a:r>
            <a:endPar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）レスパイト・ケアの調整　　</a:t>
            </a:r>
            <a:endPar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）里親サロンの運営　</a:t>
            </a:r>
            <a:endPar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）里親会の活動への</a:t>
            </a:r>
            <a:r>
              <a:rPr kumimoji="1" lang="ja-JP" altLang="en-US" sz="22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参加勧奨および活動</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支援</a:t>
            </a:r>
            <a:endPar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）アフターケアとしての相談　</a:t>
            </a:r>
            <a:endPar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施設入所児童の里親委託推進</a:t>
            </a:r>
            <a:endPar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退所児童のアフターフォロー　</a:t>
            </a:r>
            <a:endPar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退所児童以外を含めた地域支援</a:t>
            </a:r>
            <a:endPar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(13)</a:t>
            </a:r>
            <a:r>
              <a:rPr kumimoji="1" lang="ja-JP" altLang="en-US" sz="2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児童相談所との定期連絡会に毎週参加 </a:t>
            </a:r>
            <a:endPar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2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(14)</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実親と子どもの交流支援・立ち会い 　　　　　　　　　などがある。</a:t>
            </a:r>
          </a:p>
        </p:txBody>
      </p:sp>
      <p:sp>
        <p:nvSpPr>
          <p:cNvPr id="3" name="スライド番号プレースホルダー 2"/>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174</a:t>
            </a:fld>
            <a:endParaRPr lang="ja-JP" altLang="en-US" dirty="0">
              <a:solidFill>
                <a:prstClr val="black">
                  <a:tint val="75000"/>
                </a:prstClr>
              </a:solidFill>
            </a:endParaRPr>
          </a:p>
        </p:txBody>
      </p:sp>
    </p:spTree>
    <p:extLst>
      <p:ext uri="{BB962C8B-B14F-4D97-AF65-F5344CB8AC3E}">
        <p14:creationId xmlns:p14="http://schemas.microsoft.com/office/powerpoint/2010/main" val="2361182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a:t>①育ち育てること</a:t>
            </a:r>
            <a:r>
              <a:rPr lang="en-US" altLang="ja-JP" dirty="0"/>
              <a:t/>
            </a:r>
            <a:br>
              <a:rPr lang="en-US" altLang="ja-JP" dirty="0"/>
            </a:br>
            <a:r>
              <a:rPr lang="ja-JP" altLang="en-US" dirty="0"/>
              <a:t>（人材育成の基盤）</a:t>
            </a:r>
            <a:endParaRPr kumimoji="1" lang="ja-JP" altLang="en-US" dirty="0"/>
          </a:p>
        </p:txBody>
      </p:sp>
      <p:sp>
        <p:nvSpPr>
          <p:cNvPr id="3" name="サブタイトル 2"/>
          <p:cNvSpPr>
            <a:spLocks noGrp="1"/>
          </p:cNvSpPr>
          <p:nvPr>
            <p:ph type="subTitle" idx="1"/>
          </p:nvPr>
        </p:nvSpPr>
        <p:spPr>
          <a:xfrm>
            <a:off x="1187624" y="3886200"/>
            <a:ext cx="6984776" cy="1752600"/>
          </a:xfrm>
        </p:spPr>
        <p:txBody>
          <a:bodyPr/>
          <a:lstStyle/>
          <a:p>
            <a:r>
              <a:rPr lang="ja-JP" altLang="en-US" dirty="0"/>
              <a:t>全国乳児福祉協議会</a:t>
            </a:r>
            <a:endParaRPr lang="en-US" altLang="ja-JP" dirty="0"/>
          </a:p>
          <a:p>
            <a:r>
              <a:rPr lang="ja-JP" altLang="en-US" dirty="0"/>
              <a:t>研修体系具体化にむけた検討委員会</a:t>
            </a:r>
            <a:endParaRPr kumimoji="1" lang="ja-JP" altLang="en-US" dirty="0"/>
          </a:p>
        </p:txBody>
      </p:sp>
      <p:sp>
        <p:nvSpPr>
          <p:cNvPr id="4" name="スライド番号プレースホルダー 3"/>
          <p:cNvSpPr>
            <a:spLocks noGrp="1"/>
          </p:cNvSpPr>
          <p:nvPr>
            <p:ph type="sldNum" sz="quarter" idx="12"/>
          </p:nvPr>
        </p:nvSpPr>
        <p:spPr/>
        <p:txBody>
          <a:bodyPr/>
          <a:lstStyle/>
          <a:p>
            <a:fld id="{52885D5F-1D73-4CD8-8BE9-6FDEEE1081D8}" type="slidenum">
              <a:rPr kumimoji="1" lang="ja-JP" altLang="en-US" smtClean="0"/>
              <a:t>18</a:t>
            </a:fld>
            <a:endParaRPr kumimoji="1" lang="ja-JP" altLang="en-US" dirty="0"/>
          </a:p>
        </p:txBody>
      </p:sp>
    </p:spTree>
    <p:extLst>
      <p:ext uri="{BB962C8B-B14F-4D97-AF65-F5344CB8AC3E}">
        <p14:creationId xmlns:p14="http://schemas.microsoft.com/office/powerpoint/2010/main" val="4075976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553" y="1417638"/>
            <a:ext cx="8143128" cy="4759325"/>
          </a:xfrm>
        </p:spPr>
        <p:txBody>
          <a:bodyPr>
            <a:noAutofit/>
          </a:bodyPr>
          <a:lstStyle/>
          <a:p>
            <a:pPr marL="0" indent="0">
              <a:buNone/>
            </a:pPr>
            <a:r>
              <a:rPr lang="ja-JP" altLang="en-US" sz="3600" dirty="0"/>
              <a:t>　　</a:t>
            </a:r>
            <a:endParaRPr lang="en-US" altLang="ja-JP" sz="3600"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2BF72-34EB-475C-92CC-0CE9DEB6EDC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正方形/長方形 5"/>
          <p:cNvSpPr/>
          <p:nvPr/>
        </p:nvSpPr>
        <p:spPr>
          <a:xfrm>
            <a:off x="452438" y="1708150"/>
            <a:ext cx="8368034"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乳児院の職員は乳児院が社会的に期待されている役割を果たすために、高い専門性を持つことや援助の向上を目指していくことが必要です。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ここでは、乳児院の職員として「育つ」こと、「育てること」（「育ち合うこと」も含めて）について基本的な内容を確認していきます。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p>
        </p:txBody>
      </p:sp>
      <p:sp>
        <p:nvSpPr>
          <p:cNvPr id="7" name="Rectangle 5"/>
          <p:cNvSpPr>
            <a:spLocks noGrp="1" noChangeArrowheads="1"/>
          </p:cNvSpPr>
          <p:nvPr>
            <p:ph type="title"/>
          </p:nvPr>
        </p:nvSpPr>
        <p:spPr>
          <a:xfrm>
            <a:off x="452438" y="565150"/>
            <a:ext cx="8229600" cy="1143000"/>
          </a:xfrm>
        </p:spPr>
        <p:txBody>
          <a:bodyPr/>
          <a:lstStyle/>
          <a:p>
            <a:pPr algn="l"/>
            <a:r>
              <a:rPr lang="en-US" altLang="ja-JP" sz="3200" dirty="0">
                <a:solidFill>
                  <a:schemeClr val="hlink"/>
                </a:solidFill>
                <a:ea typeface="HG丸ｺﾞｼｯｸM-PRO" panose="020F0600000000000000" pitchFamily="50" charset="-128"/>
              </a:rPr>
              <a:t> </a:t>
            </a:r>
            <a:r>
              <a:rPr lang="ja-JP" altLang="en-US" sz="3200" dirty="0">
                <a:solidFill>
                  <a:srgbClr val="0070C0"/>
                </a:solidFill>
                <a:latin typeface="+mn-ea"/>
                <a:ea typeface="+mn-ea"/>
              </a:rPr>
              <a:t> </a:t>
            </a:r>
            <a:r>
              <a:rPr lang="ja-JP" altLang="en-US" sz="3600" b="1" dirty="0">
                <a:solidFill>
                  <a:srgbClr val="0070C0"/>
                </a:solidFill>
                <a:latin typeface="+mn-ea"/>
                <a:ea typeface="+mn-ea"/>
              </a:rPr>
              <a:t>はじめに</a:t>
            </a:r>
            <a:endParaRPr lang="ja-JP" altLang="en-US" sz="3200" b="1" dirty="0">
              <a:solidFill>
                <a:srgbClr val="0070C0"/>
              </a:solidFill>
              <a:latin typeface="+mn-ea"/>
              <a:ea typeface="+mn-ea"/>
            </a:endParaRPr>
          </a:p>
        </p:txBody>
      </p:sp>
    </p:spTree>
    <p:extLst>
      <p:ext uri="{BB962C8B-B14F-4D97-AF65-F5344CB8AC3E}">
        <p14:creationId xmlns:p14="http://schemas.microsoft.com/office/powerpoint/2010/main" val="2525659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67544" y="476672"/>
            <a:ext cx="8208912" cy="50167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はじめに</a:t>
            </a:r>
            <a:endParaRPr kumimoji="1" lang="en-US" altLang="ja-JP" sz="4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endParaRPr kumimoji="1" lang="en-US" altLang="ja-JP" sz="4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乳児院ではこれまで、乳幼児やその家族の多様なニーズに応える役割を担ってきました。</a:t>
            </a:r>
            <a:endParaRPr kumimoji="1" lang="en-US" altLang="ja-JP" sz="4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乳児院の職員は援助に必要な様々な知識や技術、技能、価値、倫理を備えていることが求められてきています。</a:t>
            </a:r>
          </a:p>
        </p:txBody>
      </p:sp>
      <p:sp>
        <p:nvSpPr>
          <p:cNvPr id="2" name="スライド番号プレースホルダー 1"/>
          <p:cNvSpPr>
            <a:spLocks noGrp="1"/>
          </p:cNvSpPr>
          <p:nvPr>
            <p:ph type="sldNum" sz="quarter" idx="12"/>
          </p:nvPr>
        </p:nvSpPr>
        <p:spPr/>
        <p:txBody>
          <a:bodyPr/>
          <a:lstStyle/>
          <a:p>
            <a:fld id="{52885D5F-1D73-4CD8-8BE9-6FDEEE1081D8}" type="slidenum">
              <a:rPr kumimoji="1" lang="ja-JP" altLang="en-US" smtClean="0"/>
              <a:t>2</a:t>
            </a:fld>
            <a:endParaRPr kumimoji="1" lang="ja-JP" altLang="en-US" dirty="0"/>
          </a:p>
        </p:txBody>
      </p:sp>
    </p:spTree>
    <p:extLst>
      <p:ext uri="{BB962C8B-B14F-4D97-AF65-F5344CB8AC3E}">
        <p14:creationId xmlns:p14="http://schemas.microsoft.com/office/powerpoint/2010/main" val="885019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634678"/>
            <a:ext cx="8229600" cy="1354162"/>
          </a:xfrm>
        </p:spPr>
        <p:txBody>
          <a:bodyPr>
            <a:normAutofit/>
          </a:bodyPr>
          <a:lstStyle/>
          <a:p>
            <a:pPr algn="l"/>
            <a:r>
              <a:rPr lang="ja-JP" altLang="en-US" sz="3600" dirty="0">
                <a:solidFill>
                  <a:srgbClr val="0070C0"/>
                </a:solidFill>
              </a:rPr>
              <a:t>□ 乳児院における専門性の意味と役割を理解しましょう</a:t>
            </a:r>
            <a:endParaRPr kumimoji="1" lang="ja-JP" altLang="en-US" dirty="0">
              <a:solidFill>
                <a:srgbClr val="0070C0"/>
              </a:solidFill>
            </a:endParaRPr>
          </a:p>
        </p:txBody>
      </p:sp>
      <p:sp>
        <p:nvSpPr>
          <p:cNvPr id="3" name="コンテンツ プレースホルダー 2"/>
          <p:cNvSpPr>
            <a:spLocks noGrp="1"/>
          </p:cNvSpPr>
          <p:nvPr>
            <p:ph idx="1"/>
          </p:nvPr>
        </p:nvSpPr>
        <p:spPr>
          <a:xfrm>
            <a:off x="467544" y="1916832"/>
            <a:ext cx="8219256" cy="4209331"/>
          </a:xfrm>
        </p:spPr>
        <p:txBody>
          <a:bodyPr>
            <a:normAutofit lnSpcReduction="10000"/>
          </a:bodyPr>
          <a:lstStyle/>
          <a:p>
            <a:pPr marL="0" indent="0">
              <a:buNone/>
            </a:pPr>
            <a:r>
              <a:rPr lang="ja-JP" altLang="en-US" sz="3600" dirty="0">
                <a:latin typeface="+mn-ea"/>
              </a:rPr>
              <a:t>・乳児院は、児童福祉法に基づく児童福祉施設です。</a:t>
            </a:r>
            <a:endParaRPr lang="en-US" altLang="ja-JP" sz="3600" dirty="0">
              <a:latin typeface="+mn-ea"/>
            </a:endParaRPr>
          </a:p>
          <a:p>
            <a:pPr marL="0" indent="0">
              <a:buNone/>
            </a:pPr>
            <a:r>
              <a:rPr lang="ja-JP" altLang="en-US" dirty="0"/>
              <a:t>　</a:t>
            </a:r>
            <a:endParaRPr lang="en-US" altLang="ja-JP" dirty="0"/>
          </a:p>
          <a:p>
            <a:pPr marL="0" indent="0">
              <a:buNone/>
            </a:pPr>
            <a:r>
              <a:rPr lang="ja-JP" altLang="en-US" sz="2800" dirty="0"/>
              <a:t>児童福祉法</a:t>
            </a:r>
            <a:endParaRPr lang="en-US" altLang="ja-JP" sz="2800" dirty="0"/>
          </a:p>
          <a:p>
            <a:pPr marL="0" indent="0">
              <a:buNone/>
            </a:pPr>
            <a:r>
              <a:rPr lang="ja-JP" altLang="en-US" sz="2800" dirty="0"/>
              <a:t>第一条   　全て児童は、児童の権利に関する条約の精神にのつとり、適切に養育されること、その生活を保障されること、愛され、保護されること、その心身の健やかな成長及び発達並びにその自立が図られることその他の福祉を等しく保障される権利を有する。 </a:t>
            </a:r>
            <a:endParaRPr lang="en-US" altLang="ja-JP" sz="2800" dirty="0"/>
          </a:p>
        </p:txBody>
      </p:sp>
      <p:sp>
        <p:nvSpPr>
          <p:cNvPr id="4" name="スライド番号プレースホルダー 3"/>
          <p:cNvSpPr>
            <a:spLocks noGrp="1"/>
          </p:cNvSpPr>
          <p:nvPr>
            <p:ph type="sldNum" sz="quarter" idx="12"/>
          </p:nvPr>
        </p:nvSpPr>
        <p:spPr/>
        <p:txBody>
          <a:bodyPr/>
          <a:lstStyle/>
          <a:p>
            <a:fld id="{52885D5F-1D73-4CD8-8BE9-6FDEEE1081D8}" type="slidenum">
              <a:rPr kumimoji="1" lang="ja-JP" altLang="en-US" smtClean="0"/>
              <a:t>20</a:t>
            </a:fld>
            <a:endParaRPr kumimoji="1" lang="ja-JP" altLang="en-US" dirty="0"/>
          </a:p>
        </p:txBody>
      </p:sp>
    </p:spTree>
    <p:extLst>
      <p:ext uri="{BB962C8B-B14F-4D97-AF65-F5344CB8AC3E}">
        <p14:creationId xmlns:p14="http://schemas.microsoft.com/office/powerpoint/2010/main" val="2152389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620688"/>
            <a:ext cx="8291264" cy="5505475"/>
          </a:xfrm>
        </p:spPr>
        <p:txBody>
          <a:bodyPr>
            <a:noAutofit/>
          </a:bodyPr>
          <a:lstStyle/>
          <a:p>
            <a:pPr marL="0" indent="0">
              <a:buNone/>
            </a:pPr>
            <a:r>
              <a:rPr lang="ja-JP" altLang="en-US" sz="3600" b="1" dirty="0"/>
              <a:t>・乳幼児（おおむね０～２歳、措置延長によっては就学前まで）の生活と成長を支えるため、乳児院では様々な専門職が、それぞれの専門性を活かして、チームとして養育にあたります。</a:t>
            </a:r>
            <a:endParaRPr lang="en-US" altLang="ja-JP" sz="3600" b="1" dirty="0"/>
          </a:p>
          <a:p>
            <a:pPr marL="0" indent="0">
              <a:buNone/>
            </a:pPr>
            <a:r>
              <a:rPr lang="ja-JP" altLang="en-US" sz="3600" b="1" dirty="0"/>
              <a:t>・乳幼児や乳児院の特徴から、子ども達の生活環境や養育に留意が必要なことを確認しましょう。</a:t>
            </a:r>
            <a:endParaRPr lang="en-US" altLang="ja-JP" sz="3600" b="1" dirty="0"/>
          </a:p>
          <a:p>
            <a:pPr marL="0" indent="0">
              <a:buNone/>
            </a:pPr>
            <a:r>
              <a:rPr lang="ja-JP" altLang="en-US" b="1" dirty="0"/>
              <a:t>＊児童福祉法第</a:t>
            </a:r>
            <a:r>
              <a:rPr lang="en-US" altLang="ja-JP" b="1" dirty="0"/>
              <a:t>37</a:t>
            </a:r>
            <a:r>
              <a:rPr lang="ja-JP" altLang="en-US" b="1" dirty="0"/>
              <a:t>条　</a:t>
            </a:r>
            <a:endParaRPr lang="en-US" altLang="ja-JP" b="1" dirty="0"/>
          </a:p>
          <a:p>
            <a:pPr marL="0" indent="0">
              <a:buNone/>
            </a:pPr>
            <a:r>
              <a:rPr lang="ja-JP" altLang="en-US" b="1" dirty="0"/>
              <a:t>　</a:t>
            </a:r>
            <a:r>
              <a:rPr lang="en-US" altLang="ja-JP" b="1" dirty="0"/>
              <a:t>『</a:t>
            </a:r>
            <a:r>
              <a:rPr lang="ja-JP" altLang="en-US" b="1" dirty="0"/>
              <a:t>改訂新版 乳児院養育指針</a:t>
            </a:r>
            <a:r>
              <a:rPr lang="en-US" altLang="ja-JP" b="1" dirty="0"/>
              <a:t>』</a:t>
            </a:r>
            <a:r>
              <a:rPr lang="ja-JP" altLang="en-US" b="1" dirty="0"/>
              <a:t>１章　　参照</a:t>
            </a:r>
            <a:r>
              <a:rPr kumimoji="1" lang="ja-JP" altLang="en-US" b="1" dirty="0"/>
              <a:t>　</a:t>
            </a:r>
          </a:p>
        </p:txBody>
      </p:sp>
      <p:sp>
        <p:nvSpPr>
          <p:cNvPr id="2" name="スライド番号プレースホルダー 1"/>
          <p:cNvSpPr>
            <a:spLocks noGrp="1"/>
          </p:cNvSpPr>
          <p:nvPr>
            <p:ph type="sldNum" sz="quarter" idx="12"/>
          </p:nvPr>
        </p:nvSpPr>
        <p:spPr/>
        <p:txBody>
          <a:bodyPr/>
          <a:lstStyle/>
          <a:p>
            <a:fld id="{52885D5F-1D73-4CD8-8BE9-6FDEEE1081D8}" type="slidenum">
              <a:rPr kumimoji="1" lang="ja-JP" altLang="en-US" smtClean="0"/>
              <a:t>21</a:t>
            </a:fld>
            <a:endParaRPr kumimoji="1" lang="ja-JP" altLang="en-US" dirty="0"/>
          </a:p>
        </p:txBody>
      </p:sp>
    </p:spTree>
    <p:extLst>
      <p:ext uri="{BB962C8B-B14F-4D97-AF65-F5344CB8AC3E}">
        <p14:creationId xmlns:p14="http://schemas.microsoft.com/office/powerpoint/2010/main" val="140028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74065" y="548680"/>
            <a:ext cx="7884285" cy="5369731"/>
          </a:xfrm>
        </p:spPr>
        <p:txBody>
          <a:bodyPr>
            <a:noAutofit/>
          </a:bodyPr>
          <a:lstStyle/>
          <a:p>
            <a:pPr marL="0" indent="0">
              <a:buNone/>
            </a:pPr>
            <a:r>
              <a:rPr lang="ja-JP" altLang="en-US" sz="3600" dirty="0"/>
              <a:t>・乳児院がこれまで果たしてきた、あるいはこれからも期待される専門性</a:t>
            </a:r>
            <a:endParaRPr lang="en-US" altLang="ja-JP" sz="3600" dirty="0"/>
          </a:p>
          <a:p>
            <a:pPr marL="0" indent="0">
              <a:buNone/>
            </a:pPr>
            <a:r>
              <a:rPr lang="ja-JP" altLang="en-US" sz="3600" dirty="0"/>
              <a:t>（１）子どもの個の状態に応じ、子どもの生活を支える養育の専門性 </a:t>
            </a:r>
          </a:p>
          <a:p>
            <a:pPr marL="0" indent="0">
              <a:buNone/>
            </a:pPr>
            <a:r>
              <a:rPr lang="ja-JP" altLang="en-US" sz="3600" dirty="0"/>
              <a:t>（２）子どもの育ちを地域へ帰していく施設としての乳児院の機能の専門性 </a:t>
            </a:r>
            <a:endParaRPr lang="en-US" altLang="ja-JP" sz="3600" dirty="0"/>
          </a:p>
          <a:p>
            <a:pPr marL="0" indent="0">
              <a:buNone/>
            </a:pPr>
            <a:r>
              <a:rPr lang="ja-JP" altLang="en-US" sz="3600" dirty="0"/>
              <a:t>　</a:t>
            </a:r>
            <a:endParaRPr lang="en-US" altLang="ja-JP" sz="3600" dirty="0"/>
          </a:p>
          <a:p>
            <a:pPr marL="0" indent="0">
              <a:buNone/>
            </a:pPr>
            <a:r>
              <a:rPr lang="ja-JP" altLang="en-US" dirty="0"/>
              <a:t>＊「乳児院における小規模化あり方検討委員会」（平成</a:t>
            </a:r>
            <a:r>
              <a:rPr lang="en-US" altLang="ja-JP" dirty="0"/>
              <a:t>25</a:t>
            </a:r>
            <a:r>
              <a:rPr lang="ja-JP" altLang="en-US" dirty="0"/>
              <a:t>年度）の報告　参照</a:t>
            </a:r>
            <a:endParaRPr lang="en-US" altLang="ja-JP" dirty="0"/>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B2BF72-34EB-475C-92CC-0CE9DEB6EDC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98249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36712"/>
            <a:ext cx="8229600" cy="1143000"/>
          </a:xfrm>
        </p:spPr>
        <p:txBody>
          <a:bodyPr>
            <a:noAutofit/>
          </a:bodyPr>
          <a:lstStyle/>
          <a:p>
            <a:pPr algn="l"/>
            <a:r>
              <a:rPr lang="ja-JP" altLang="en-US" sz="3600" dirty="0">
                <a:solidFill>
                  <a:srgbClr val="0070C0"/>
                </a:solidFill>
              </a:rPr>
              <a:t>□ 乳児院における人材育成について確認しましょう</a:t>
            </a:r>
            <a:endParaRPr kumimoji="1" lang="ja-JP" altLang="en-US" sz="3600" dirty="0">
              <a:solidFill>
                <a:srgbClr val="0070C0"/>
              </a:solidFill>
            </a:endParaRPr>
          </a:p>
        </p:txBody>
      </p:sp>
      <p:sp>
        <p:nvSpPr>
          <p:cNvPr id="3" name="コンテンツ プレースホルダー 2"/>
          <p:cNvSpPr>
            <a:spLocks noGrp="1"/>
          </p:cNvSpPr>
          <p:nvPr>
            <p:ph idx="1"/>
          </p:nvPr>
        </p:nvSpPr>
        <p:spPr>
          <a:xfrm>
            <a:off x="457200" y="2132856"/>
            <a:ext cx="8229600" cy="3993307"/>
          </a:xfrm>
        </p:spPr>
        <p:txBody>
          <a:bodyPr>
            <a:normAutofit lnSpcReduction="10000"/>
          </a:bodyPr>
          <a:lstStyle/>
          <a:p>
            <a:pPr marL="0" indent="0">
              <a:buNone/>
            </a:pPr>
            <a:r>
              <a:rPr lang="ja-JP" altLang="en-US" dirty="0"/>
              <a:t>・乳児院では、養育の質を常に高めるために、職員一人ひとりが計画的に研修を受け、スキルアップを図っていきます。</a:t>
            </a:r>
          </a:p>
          <a:p>
            <a:pPr marL="0" indent="0">
              <a:buNone/>
            </a:pPr>
            <a:r>
              <a:rPr lang="ja-JP" altLang="en-US" dirty="0"/>
              <a:t>⇒</a:t>
            </a:r>
            <a:r>
              <a:rPr lang="en-US" altLang="ja-JP" dirty="0"/>
              <a:t>『</a:t>
            </a:r>
            <a:r>
              <a:rPr lang="ja-JP" altLang="en-US" dirty="0"/>
              <a:t>改訂 乳児院の研修体系</a:t>
            </a:r>
            <a:r>
              <a:rPr lang="en-US" altLang="ja-JP" dirty="0"/>
              <a:t>』</a:t>
            </a:r>
            <a:r>
              <a:rPr lang="ja-JP" altLang="en-US" dirty="0"/>
              <a:t>　が提示されています。</a:t>
            </a:r>
            <a:r>
              <a:rPr kumimoji="1" lang="ja-JP" altLang="en-US" dirty="0"/>
              <a:t>さらに計画的に研修を活用し、専門性の向上や研鑽に</a:t>
            </a:r>
            <a:r>
              <a:rPr lang="ja-JP" altLang="en-US" dirty="0"/>
              <a:t>努めます。</a:t>
            </a:r>
            <a:r>
              <a:rPr lang="ja-JP" altLang="en-US" dirty="0">
                <a:solidFill>
                  <a:srgbClr val="FF0000"/>
                </a:solidFill>
              </a:rPr>
              <a:t>研修振り返りノート</a:t>
            </a:r>
            <a:r>
              <a:rPr lang="ja-JP" altLang="en-US" dirty="0"/>
              <a:t>の積極的な活用によって積み上げていく学びを確認できます。</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52885D5F-1D73-4CD8-8BE9-6FDEEE1081D8}" type="slidenum">
              <a:rPr kumimoji="1" lang="ja-JP" altLang="en-US" smtClean="0"/>
              <a:t>23</a:t>
            </a:fld>
            <a:endParaRPr kumimoji="1" lang="ja-JP" altLang="en-US" dirty="0"/>
          </a:p>
        </p:txBody>
      </p:sp>
    </p:spTree>
    <p:extLst>
      <p:ext uri="{BB962C8B-B14F-4D97-AF65-F5344CB8AC3E}">
        <p14:creationId xmlns:p14="http://schemas.microsoft.com/office/powerpoint/2010/main" val="1267659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73832"/>
            <a:ext cx="8229600" cy="1143000"/>
          </a:xfrm>
        </p:spPr>
        <p:txBody>
          <a:bodyPr>
            <a:normAutofit fontScale="90000"/>
          </a:bodyPr>
          <a:lstStyle/>
          <a:p>
            <a:pPr algn="l"/>
            <a:r>
              <a:rPr lang="ja-JP" altLang="en-US" dirty="0">
                <a:solidFill>
                  <a:srgbClr val="0070C0"/>
                </a:solidFill>
              </a:rPr>
              <a:t>□ スーパーバイザーに相談しながら、研修計画を立て、実践しましょう</a:t>
            </a:r>
            <a:endParaRPr kumimoji="1" lang="ja-JP" altLang="en-US" dirty="0">
              <a:solidFill>
                <a:srgbClr val="0070C0"/>
              </a:solidFill>
            </a:endParaRPr>
          </a:p>
        </p:txBody>
      </p:sp>
      <p:sp>
        <p:nvSpPr>
          <p:cNvPr id="3" name="コンテンツ プレースホルダー 2"/>
          <p:cNvSpPr>
            <a:spLocks noGrp="1"/>
          </p:cNvSpPr>
          <p:nvPr>
            <p:ph idx="1"/>
          </p:nvPr>
        </p:nvSpPr>
        <p:spPr>
          <a:xfrm>
            <a:off x="457200" y="2132856"/>
            <a:ext cx="8229600" cy="4392488"/>
          </a:xfrm>
        </p:spPr>
        <p:txBody>
          <a:bodyPr>
            <a:normAutofit fontScale="92500" lnSpcReduction="10000"/>
          </a:bodyPr>
          <a:lstStyle/>
          <a:p>
            <a:pPr marL="0" indent="0">
              <a:buNone/>
            </a:pPr>
            <a:r>
              <a:rPr lang="ja-JP" altLang="en-US" sz="3500" dirty="0"/>
              <a:t>・スーパーバイザーは、基幹的職員等の先輩・上司や、外部講師等が担います。</a:t>
            </a:r>
            <a:endParaRPr lang="en-US" altLang="ja-JP" sz="3500" dirty="0"/>
          </a:p>
          <a:p>
            <a:pPr marL="0" indent="0">
              <a:buNone/>
            </a:pPr>
            <a:endParaRPr lang="en-US" altLang="ja-JP" sz="3500" dirty="0"/>
          </a:p>
          <a:p>
            <a:pPr marL="0" indent="0">
              <a:buNone/>
            </a:pPr>
            <a:r>
              <a:rPr lang="ja-JP" altLang="en-US" sz="3500" dirty="0"/>
              <a:t>　スーパービジョンとは、施設や機関において、スーパーバイザーによって行われる専門職を育成する過程です。スーパービジョンを活用し、乳児院職員としての専門性を高めていくことは乳児院に求められる役割を果たすことにつながります。</a:t>
            </a:r>
            <a:endParaRPr kumimoji="1" lang="ja-JP" altLang="en-US" dirty="0"/>
          </a:p>
        </p:txBody>
      </p:sp>
      <p:sp>
        <p:nvSpPr>
          <p:cNvPr id="4" name="スライド番号プレースホルダー 3"/>
          <p:cNvSpPr>
            <a:spLocks noGrp="1"/>
          </p:cNvSpPr>
          <p:nvPr>
            <p:ph type="sldNum" sz="quarter" idx="12"/>
          </p:nvPr>
        </p:nvSpPr>
        <p:spPr/>
        <p:txBody>
          <a:bodyPr/>
          <a:lstStyle/>
          <a:p>
            <a:fld id="{52885D5F-1D73-4CD8-8BE9-6FDEEE1081D8}" type="slidenum">
              <a:rPr kumimoji="1" lang="ja-JP" altLang="en-US" smtClean="0"/>
              <a:t>24</a:t>
            </a:fld>
            <a:endParaRPr kumimoji="1" lang="ja-JP" altLang="en-US" dirty="0"/>
          </a:p>
        </p:txBody>
      </p:sp>
    </p:spTree>
    <p:extLst>
      <p:ext uri="{BB962C8B-B14F-4D97-AF65-F5344CB8AC3E}">
        <p14:creationId xmlns:p14="http://schemas.microsoft.com/office/powerpoint/2010/main" val="3941051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701824"/>
            <a:ext cx="8229600" cy="1143000"/>
          </a:xfrm>
        </p:spPr>
        <p:txBody>
          <a:bodyPr>
            <a:normAutofit fontScale="90000"/>
          </a:bodyPr>
          <a:lstStyle/>
          <a:p>
            <a:pPr algn="l"/>
            <a:r>
              <a:rPr lang="ja-JP" altLang="en-US" sz="4000" dirty="0">
                <a:solidFill>
                  <a:srgbClr val="0070C0"/>
                </a:solidFill>
              </a:rPr>
              <a:t>□ スーパーバイズを受け、養育の定期的な振り返りを行い質の向上に努めます</a:t>
            </a:r>
            <a:endParaRPr kumimoji="1" lang="ja-JP" altLang="en-US" dirty="0">
              <a:solidFill>
                <a:srgbClr val="0070C0"/>
              </a:solidFill>
            </a:endParaRPr>
          </a:p>
        </p:txBody>
      </p:sp>
      <p:sp>
        <p:nvSpPr>
          <p:cNvPr id="3" name="コンテンツ プレースホルダー 2"/>
          <p:cNvSpPr>
            <a:spLocks noGrp="1"/>
          </p:cNvSpPr>
          <p:nvPr>
            <p:ph idx="1"/>
          </p:nvPr>
        </p:nvSpPr>
        <p:spPr>
          <a:xfrm>
            <a:off x="539552" y="2276873"/>
            <a:ext cx="8229600" cy="1944216"/>
          </a:xfrm>
        </p:spPr>
        <p:txBody>
          <a:bodyPr/>
          <a:lstStyle/>
          <a:p>
            <a:pPr marL="0" indent="0">
              <a:buNone/>
            </a:pPr>
            <a:r>
              <a:rPr lang="ja-JP" altLang="en-US" dirty="0"/>
              <a:t>・専門性を高めるため、「自己流の子育て」にならないためにも、意識的にスーパーバイズを受ける姿勢を持ち続けましょう。</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52885D5F-1D73-4CD8-8BE9-6FDEEE1081D8}" type="slidenum">
              <a:rPr kumimoji="1" lang="ja-JP" altLang="en-US" smtClean="0"/>
              <a:t>25</a:t>
            </a:fld>
            <a:endParaRPr kumimoji="1" lang="ja-JP" altLang="en-US" dirty="0"/>
          </a:p>
        </p:txBody>
      </p:sp>
    </p:spTree>
    <p:extLst>
      <p:ext uri="{BB962C8B-B14F-4D97-AF65-F5344CB8AC3E}">
        <p14:creationId xmlns:p14="http://schemas.microsoft.com/office/powerpoint/2010/main" val="245190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64704"/>
            <a:ext cx="8229600" cy="1143000"/>
          </a:xfrm>
        </p:spPr>
        <p:txBody>
          <a:bodyPr>
            <a:noAutofit/>
          </a:bodyPr>
          <a:lstStyle/>
          <a:p>
            <a:pPr algn="l"/>
            <a:r>
              <a:rPr lang="ja-JP" altLang="en-US" sz="3600" dirty="0">
                <a:solidFill>
                  <a:srgbClr val="0070C0"/>
                </a:solidFill>
              </a:rPr>
              <a:t>□ カンファレンスは、専門的な養育をチームで行う上で必須となるものです</a:t>
            </a:r>
            <a:endParaRPr kumimoji="1" lang="ja-JP" altLang="en-US" sz="3600" dirty="0">
              <a:solidFill>
                <a:srgbClr val="0070C0"/>
              </a:solidFill>
            </a:endParaRPr>
          </a:p>
        </p:txBody>
      </p:sp>
      <p:sp>
        <p:nvSpPr>
          <p:cNvPr id="3" name="コンテンツ プレースホルダー 2"/>
          <p:cNvSpPr>
            <a:spLocks noGrp="1"/>
          </p:cNvSpPr>
          <p:nvPr>
            <p:ph idx="1"/>
          </p:nvPr>
        </p:nvSpPr>
        <p:spPr>
          <a:xfrm>
            <a:off x="457200" y="2132856"/>
            <a:ext cx="8229600" cy="3993307"/>
          </a:xfrm>
        </p:spPr>
        <p:txBody>
          <a:bodyPr>
            <a:normAutofit lnSpcReduction="10000"/>
          </a:bodyPr>
          <a:lstStyle/>
          <a:p>
            <a:pPr marL="0" indent="0">
              <a:buNone/>
            </a:pPr>
            <a:r>
              <a:rPr lang="ja-JP" altLang="en-US" dirty="0"/>
              <a:t>・先輩職員とともに、主体的に援助を向上する検討に加わります。</a:t>
            </a:r>
            <a:endParaRPr lang="en-US" altLang="ja-JP" dirty="0"/>
          </a:p>
          <a:p>
            <a:pPr marL="0" indent="0">
              <a:buNone/>
            </a:pPr>
            <a:r>
              <a:rPr lang="ja-JP" altLang="en-US" dirty="0"/>
              <a:t>・自分自身が担当する子どもやその家族に関わるカンファレンスには情報提供や事例提供を求められることがあります。</a:t>
            </a:r>
            <a:endParaRPr lang="en-US" altLang="ja-JP" dirty="0"/>
          </a:p>
          <a:p>
            <a:pPr marL="0" indent="0">
              <a:buNone/>
            </a:pPr>
            <a:r>
              <a:rPr lang="ja-JP" altLang="en-US" dirty="0"/>
              <a:t>・専門的な観点からの情報を共有し、養育や援助を検討することは、個々の職員やチームの専門的力量を向上させていくことに繋がります。</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52885D5F-1D73-4CD8-8BE9-6FDEEE1081D8}" type="slidenum">
              <a:rPr kumimoji="1" lang="ja-JP" altLang="en-US" smtClean="0"/>
              <a:t>26</a:t>
            </a:fld>
            <a:endParaRPr kumimoji="1" lang="ja-JP" altLang="en-US" dirty="0"/>
          </a:p>
        </p:txBody>
      </p:sp>
    </p:spTree>
    <p:extLst>
      <p:ext uri="{BB962C8B-B14F-4D97-AF65-F5344CB8AC3E}">
        <p14:creationId xmlns:p14="http://schemas.microsoft.com/office/powerpoint/2010/main" val="3983668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5016" y="764704"/>
            <a:ext cx="8229600" cy="1152128"/>
          </a:xfrm>
        </p:spPr>
        <p:txBody>
          <a:bodyPr>
            <a:normAutofit fontScale="90000"/>
          </a:bodyPr>
          <a:lstStyle/>
          <a:p>
            <a:pPr algn="l"/>
            <a:r>
              <a:rPr lang="ja-JP" altLang="en-US" sz="4000" dirty="0">
                <a:solidFill>
                  <a:srgbClr val="0070C0"/>
                </a:solidFill>
              </a:rPr>
              <a:t>□ 個々の子どもとの関わりから常に学び、養育を向上させる姿勢をもちましょう</a:t>
            </a:r>
            <a:endParaRPr kumimoji="1" lang="ja-JP" altLang="en-US" dirty="0">
              <a:solidFill>
                <a:srgbClr val="0070C0"/>
              </a:solidFill>
            </a:endParaRPr>
          </a:p>
        </p:txBody>
      </p:sp>
      <p:sp>
        <p:nvSpPr>
          <p:cNvPr id="5" name="コンテンツ プレースホルダー 4"/>
          <p:cNvSpPr>
            <a:spLocks noGrp="1"/>
          </p:cNvSpPr>
          <p:nvPr>
            <p:ph idx="1"/>
          </p:nvPr>
        </p:nvSpPr>
        <p:spPr>
          <a:xfrm>
            <a:off x="457200" y="2204864"/>
            <a:ext cx="8229600" cy="3921299"/>
          </a:xfrm>
        </p:spPr>
        <p:txBody>
          <a:bodyPr>
            <a:noAutofit/>
          </a:bodyPr>
          <a:lstStyle/>
          <a:p>
            <a:r>
              <a:rPr lang="ja-JP" altLang="en-US" dirty="0"/>
              <a:t>個々の子どもとの関わりを大事にし、子どもや家族の状況をしっかりと理解し、適切な対応</a:t>
            </a:r>
            <a:r>
              <a:rPr lang="ja-JP" altLang="en-US" dirty="0" smtClean="0"/>
              <a:t>を</a:t>
            </a:r>
            <a:r>
              <a:rPr lang="ja-JP" altLang="en-US" dirty="0"/>
              <a:t>図</a:t>
            </a:r>
            <a:r>
              <a:rPr lang="ja-JP" altLang="en-US" dirty="0" smtClean="0"/>
              <a:t>ること</a:t>
            </a:r>
            <a:r>
              <a:rPr lang="ja-JP" altLang="en-US" dirty="0"/>
              <a:t>が求められます。</a:t>
            </a:r>
            <a:endParaRPr lang="en-US" altLang="ja-JP" dirty="0"/>
          </a:p>
          <a:p>
            <a:r>
              <a:rPr lang="ja-JP" altLang="en-US" dirty="0"/>
              <a:t>子どもと適切な関わりを持ち、その上でスーパービジョン、カンファレンス、コンサルテーションなどを活用して、求められる養育、援助の専門性を向上させていきます。</a:t>
            </a:r>
          </a:p>
        </p:txBody>
      </p:sp>
      <p:sp>
        <p:nvSpPr>
          <p:cNvPr id="3" name="スライド番号プレースホルダー 2"/>
          <p:cNvSpPr>
            <a:spLocks noGrp="1"/>
          </p:cNvSpPr>
          <p:nvPr>
            <p:ph type="sldNum" sz="quarter" idx="12"/>
          </p:nvPr>
        </p:nvSpPr>
        <p:spPr/>
        <p:txBody>
          <a:bodyPr/>
          <a:lstStyle/>
          <a:p>
            <a:fld id="{52885D5F-1D73-4CD8-8BE9-6FDEEE1081D8}" type="slidenum">
              <a:rPr kumimoji="1" lang="ja-JP" altLang="en-US" smtClean="0"/>
              <a:t>27</a:t>
            </a:fld>
            <a:endParaRPr kumimoji="1" lang="ja-JP" altLang="en-US" dirty="0"/>
          </a:p>
        </p:txBody>
      </p:sp>
    </p:spTree>
    <p:extLst>
      <p:ext uri="{BB962C8B-B14F-4D97-AF65-F5344CB8AC3E}">
        <p14:creationId xmlns:p14="http://schemas.microsoft.com/office/powerpoint/2010/main" val="4243538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4077072"/>
            <a:ext cx="7772400" cy="1470025"/>
          </a:xfrm>
        </p:spPr>
        <p:txBody>
          <a:bodyPr>
            <a:normAutofit fontScale="90000"/>
          </a:bodyPr>
          <a:lstStyle/>
          <a:p>
            <a:r>
              <a:rPr kumimoji="1" lang="ja-JP" altLang="en-US" sz="4000" dirty="0"/>
              <a:t>全国乳児福祉協議会</a:t>
            </a:r>
            <a:r>
              <a:rPr kumimoji="1" lang="en-US" altLang="ja-JP" sz="4000" dirty="0"/>
              <a:t/>
            </a:r>
            <a:br>
              <a:rPr kumimoji="1" lang="en-US" altLang="ja-JP" sz="4000" dirty="0"/>
            </a:br>
            <a:r>
              <a:rPr lang="en-US" altLang="ja-JP" sz="1800" dirty="0"/>
              <a:t/>
            </a:r>
            <a:br>
              <a:rPr lang="en-US" altLang="ja-JP" sz="1800" dirty="0"/>
            </a:br>
            <a:r>
              <a:rPr lang="ja-JP" altLang="en-US" sz="4000" dirty="0"/>
              <a:t>研修体系具体化にむけた検討委員会</a:t>
            </a:r>
            <a:endParaRPr kumimoji="1" lang="ja-JP" altLang="en-US" sz="4000" dirty="0"/>
          </a:p>
        </p:txBody>
      </p:sp>
      <p:sp>
        <p:nvSpPr>
          <p:cNvPr id="3" name="サブタイトル 2"/>
          <p:cNvSpPr>
            <a:spLocks noGrp="1"/>
          </p:cNvSpPr>
          <p:nvPr>
            <p:ph type="subTitle" idx="1"/>
          </p:nvPr>
        </p:nvSpPr>
        <p:spPr>
          <a:xfrm>
            <a:off x="1691680" y="1988840"/>
            <a:ext cx="5904656" cy="936104"/>
          </a:xfrm>
          <a:noFill/>
          <a:ln w="28575">
            <a:noFill/>
          </a:ln>
          <a:effectLst>
            <a:outerShdw blurRad="50800" dist="38100" dir="2700000" algn="tl" rotWithShape="0">
              <a:prstClr val="black">
                <a:alpha val="40000"/>
              </a:prstClr>
            </a:outerShdw>
          </a:effectLst>
        </p:spPr>
        <p:txBody>
          <a:bodyPr>
            <a:noAutofit/>
          </a:bodyPr>
          <a:lstStyle/>
          <a:p>
            <a:r>
              <a:rPr kumimoji="1" lang="ja-JP" altLang="en-US" sz="6000" dirty="0">
                <a:solidFill>
                  <a:schemeClr val="tx1"/>
                </a:solidFill>
              </a:rPr>
              <a:t>②資質と倫理</a:t>
            </a:r>
          </a:p>
        </p:txBody>
      </p:sp>
      <p:sp>
        <p:nvSpPr>
          <p:cNvPr id="4" name="スライド番号プレースホルダー 3"/>
          <p:cNvSpPr>
            <a:spLocks noGrp="1"/>
          </p:cNvSpPr>
          <p:nvPr>
            <p:ph type="sldNum" sz="quarter" idx="12"/>
          </p:nvPr>
        </p:nvSpPr>
        <p:spPr/>
        <p:txBody>
          <a:bodyPr/>
          <a:lstStyle/>
          <a:p>
            <a:fld id="{52885D5F-1D73-4CD8-8BE9-6FDEEE1081D8}" type="slidenum">
              <a:rPr kumimoji="1" lang="ja-JP" altLang="en-US" smtClean="0"/>
              <a:t>28</a:t>
            </a:fld>
            <a:endParaRPr kumimoji="1" lang="ja-JP" altLang="en-US" dirty="0"/>
          </a:p>
        </p:txBody>
      </p:sp>
    </p:spTree>
    <p:extLst>
      <p:ext uri="{BB962C8B-B14F-4D97-AF65-F5344CB8AC3E}">
        <p14:creationId xmlns:p14="http://schemas.microsoft.com/office/powerpoint/2010/main" val="30095493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836712"/>
            <a:ext cx="8507288" cy="864096"/>
          </a:xfrm>
        </p:spPr>
        <p:txBody>
          <a:bodyPr>
            <a:noAutofit/>
          </a:bodyPr>
          <a:lstStyle/>
          <a:p>
            <a:pPr algn="l"/>
            <a:r>
              <a:rPr lang="ja-JP" altLang="en-US" sz="3600" b="1" dirty="0">
                <a:solidFill>
                  <a:srgbClr val="0070C0"/>
                </a:solidFill>
              </a:rPr>
              <a:t>□ </a:t>
            </a:r>
            <a:r>
              <a:rPr lang="ja-JP" altLang="ja-JP" sz="3600" b="1" dirty="0">
                <a:solidFill>
                  <a:srgbClr val="0070C0"/>
                </a:solidFill>
              </a:rPr>
              <a:t>自分自身の心身の健康管理が基本です</a:t>
            </a:r>
            <a:r>
              <a:rPr lang="en-US" altLang="ja-JP" sz="3600" b="1" dirty="0">
                <a:solidFill>
                  <a:srgbClr val="0070C0"/>
                </a:solidFill>
              </a:rPr>
              <a:t/>
            </a:r>
            <a:br>
              <a:rPr lang="en-US" altLang="ja-JP" sz="3600" b="1" dirty="0">
                <a:solidFill>
                  <a:srgbClr val="0070C0"/>
                </a:solidFill>
              </a:rPr>
            </a:br>
            <a:r>
              <a:rPr lang="ja-JP" altLang="en-US" sz="1400" b="1" dirty="0">
                <a:solidFill>
                  <a:srgbClr val="0070C0"/>
                </a:solidFill>
              </a:rPr>
              <a:t>・子どもの養育を行う上で、まずは養育者自身が、心も身体も健康であることが重要です。</a:t>
            </a:r>
            <a:endParaRPr kumimoji="1" lang="ja-JP" altLang="en-US" sz="1400" b="1" dirty="0">
              <a:solidFill>
                <a:srgbClr val="0070C0"/>
              </a:solidFill>
            </a:endParaRPr>
          </a:p>
        </p:txBody>
      </p:sp>
      <p:sp>
        <p:nvSpPr>
          <p:cNvPr id="3" name="コンテンツ プレースホルダー 2"/>
          <p:cNvSpPr>
            <a:spLocks noGrp="1"/>
          </p:cNvSpPr>
          <p:nvPr>
            <p:ph idx="1"/>
          </p:nvPr>
        </p:nvSpPr>
        <p:spPr>
          <a:xfrm>
            <a:off x="467544" y="1772816"/>
            <a:ext cx="8229600" cy="4925144"/>
          </a:xfrm>
        </p:spPr>
        <p:txBody>
          <a:bodyPr>
            <a:normAutofit lnSpcReduction="10000"/>
          </a:bodyPr>
          <a:lstStyle/>
          <a:p>
            <a:r>
              <a:rPr lang="ja-JP" altLang="ja-JP" sz="2800" b="1" dirty="0"/>
              <a:t>身体的健康</a:t>
            </a:r>
            <a:endParaRPr lang="en-US" altLang="ja-JP" sz="2800" b="1" dirty="0"/>
          </a:p>
          <a:p>
            <a:pPr marL="0" indent="0">
              <a:buNone/>
            </a:pPr>
            <a:r>
              <a:rPr lang="ja-JP" altLang="en-US" sz="2800" dirty="0"/>
              <a:t>　生活のリズムが乱れやすい中、自らが感染源とならないように！</a:t>
            </a:r>
            <a:endParaRPr lang="en-US" altLang="ja-JP" sz="2800" dirty="0"/>
          </a:p>
          <a:p>
            <a:pPr marL="0" indent="0">
              <a:buNone/>
            </a:pPr>
            <a:r>
              <a:rPr lang="ja-JP" altLang="en-US" sz="2800" dirty="0"/>
              <a:t>　　→病弱な乳幼児は感染すると重篤化しやすい</a:t>
            </a:r>
            <a:endParaRPr lang="en-US" altLang="ja-JP" sz="2800" dirty="0"/>
          </a:p>
          <a:p>
            <a:pPr marL="0" indent="0">
              <a:buNone/>
            </a:pPr>
            <a:endParaRPr lang="en-US" altLang="ja-JP" sz="2800" dirty="0"/>
          </a:p>
          <a:p>
            <a:pPr marL="0" indent="0">
              <a:buNone/>
            </a:pPr>
            <a:r>
              <a:rPr lang="ja-JP" altLang="en-US" sz="2800" dirty="0"/>
              <a:t>・</a:t>
            </a:r>
            <a:r>
              <a:rPr lang="ja-JP" altLang="ja-JP" sz="2800" b="1" dirty="0"/>
              <a:t>精神的健康</a:t>
            </a:r>
            <a:endParaRPr lang="en-US" altLang="ja-JP" sz="2800" b="1" dirty="0"/>
          </a:p>
          <a:p>
            <a:pPr marL="0" indent="0">
              <a:buNone/>
            </a:pPr>
            <a:r>
              <a:rPr kumimoji="1" lang="ja-JP" altLang="en-US" sz="2800" dirty="0"/>
              <a:t>　不安定な感情を職場・子どもに持ち込まないこと</a:t>
            </a:r>
            <a:endParaRPr kumimoji="1" lang="en-US" altLang="ja-JP" sz="2800" dirty="0"/>
          </a:p>
          <a:p>
            <a:pPr marL="0" indent="0">
              <a:buNone/>
            </a:pPr>
            <a:r>
              <a:rPr lang="ja-JP" altLang="en-US" sz="2800" dirty="0"/>
              <a:t>　　→養育者の気持ちは子どもにも影響する</a:t>
            </a:r>
            <a:endParaRPr lang="en-US" altLang="ja-JP" sz="2800" dirty="0"/>
          </a:p>
          <a:p>
            <a:pPr marL="0" indent="0">
              <a:buNone/>
            </a:pPr>
            <a:endParaRPr kumimoji="1" lang="en-US" altLang="ja-JP" sz="2800" dirty="0"/>
          </a:p>
          <a:p>
            <a:pPr marL="0" indent="0">
              <a:buNone/>
            </a:pPr>
            <a:r>
              <a:rPr kumimoji="1" lang="ja-JP" altLang="en-US" sz="2800" dirty="0"/>
              <a:t>　　　　　　　　　　　　</a:t>
            </a:r>
            <a:r>
              <a:rPr kumimoji="1" lang="en-US" altLang="ja-JP" sz="2800" dirty="0"/>
              <a:t>※</a:t>
            </a:r>
            <a:r>
              <a:rPr kumimoji="1" lang="ja-JP" altLang="en-US" sz="2400" dirty="0"/>
              <a:t>「改訂新版　乳児院養育指針</a:t>
            </a:r>
            <a:r>
              <a:rPr kumimoji="1" lang="ja-JP" altLang="en-US" sz="2400" dirty="0" smtClean="0"/>
              <a:t>」</a:t>
            </a:r>
            <a:r>
              <a:rPr kumimoji="1" lang="en-US" altLang="ja-JP" sz="2400" dirty="0" smtClean="0"/>
              <a:t>P.276</a:t>
            </a:r>
            <a:endParaRPr kumimoji="1" lang="ja-JP" altLang="en-US" sz="2400" dirty="0"/>
          </a:p>
        </p:txBody>
      </p:sp>
      <p:sp>
        <p:nvSpPr>
          <p:cNvPr id="4" name="スライド番号プレースホルダー 3"/>
          <p:cNvSpPr>
            <a:spLocks noGrp="1"/>
          </p:cNvSpPr>
          <p:nvPr>
            <p:ph type="sldNum" sz="quarter" idx="12"/>
          </p:nvPr>
        </p:nvSpPr>
        <p:spPr/>
        <p:txBody>
          <a:bodyPr/>
          <a:lstStyle/>
          <a:p>
            <a:fld id="{52885D5F-1D73-4CD8-8BE9-6FDEEE1081D8}" type="slidenum">
              <a:rPr kumimoji="1" lang="ja-JP" altLang="en-US" smtClean="0"/>
              <a:t>29</a:t>
            </a:fld>
            <a:endParaRPr kumimoji="1" lang="ja-JP" altLang="en-US" dirty="0"/>
          </a:p>
        </p:txBody>
      </p:sp>
    </p:spTree>
    <p:extLst>
      <p:ext uri="{BB962C8B-B14F-4D97-AF65-F5344CB8AC3E}">
        <p14:creationId xmlns:p14="http://schemas.microsoft.com/office/powerpoint/2010/main" val="117402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03200" y="241300"/>
            <a:ext cx="8750300" cy="6273800"/>
          </a:xfrm>
        </p:spPr>
        <p:txBody>
          <a:bodyPr>
            <a:normAutofit/>
          </a:bodyPr>
          <a:lstStyle/>
          <a:p>
            <a:pPr marL="0" indent="0">
              <a:buNone/>
            </a:pPr>
            <a:r>
              <a:rPr lang="ja-JP" altLang="en-US" sz="3600" dirty="0"/>
              <a:t>「乳児院職員に求められる専門性」</a:t>
            </a:r>
            <a:endParaRPr lang="en-US" altLang="ja-JP" sz="3600" dirty="0"/>
          </a:p>
          <a:p>
            <a:pPr marL="0" indent="0">
              <a:buNone/>
            </a:pPr>
            <a:r>
              <a:rPr lang="ja-JP" altLang="en-US" sz="2400" b="1" dirty="0"/>
              <a:t>（</a:t>
            </a:r>
            <a:r>
              <a:rPr lang="en-US" altLang="ja-JP" sz="2400" b="1" dirty="0"/>
              <a:t>『</a:t>
            </a:r>
            <a:r>
              <a:rPr lang="ja-JP" altLang="en-US" sz="2400" b="1" dirty="0"/>
              <a:t>乳児院の研修体系－人材育成のための指針</a:t>
            </a:r>
            <a:r>
              <a:rPr lang="en-US" altLang="ja-JP" sz="2400" b="1" dirty="0"/>
              <a:t>』</a:t>
            </a:r>
            <a:r>
              <a:rPr lang="ja-JP" altLang="en-US" sz="2400" b="1" dirty="0"/>
              <a:t>　より）</a:t>
            </a:r>
            <a:endParaRPr lang="en-US" altLang="ja-JP" sz="3600" b="1" dirty="0"/>
          </a:p>
          <a:p>
            <a:pPr marL="0" indent="0">
              <a:buNone/>
            </a:pPr>
            <a:r>
              <a:rPr lang="ja-JP" altLang="en-US" sz="3600" dirty="0"/>
              <a:t>・乳幼児の健全な発育・発達を保障できる養育環境を構築するために必要な価値観・知識・技術　</a:t>
            </a:r>
            <a:endParaRPr lang="en-US" altLang="ja-JP" sz="3600" dirty="0"/>
          </a:p>
          <a:p>
            <a:pPr marL="0" indent="0">
              <a:buNone/>
            </a:pPr>
            <a:r>
              <a:rPr lang="ja-JP" altLang="en-US" sz="3600" dirty="0"/>
              <a:t>・乳幼児への応答的環境の中核を担う養育者として必要な価値観・知識・技術</a:t>
            </a:r>
          </a:p>
          <a:p>
            <a:pPr marL="0" indent="0">
              <a:buNone/>
            </a:pPr>
            <a:r>
              <a:rPr lang="ja-JP" altLang="en-US" sz="3600" dirty="0"/>
              <a:t>・他分野協働チームにおける自らの専門領域</a:t>
            </a:r>
            <a:r>
              <a:rPr lang="en-US" altLang="ja-JP" sz="3600" dirty="0"/>
              <a:t>(</a:t>
            </a:r>
            <a:r>
              <a:rPr lang="ja-JP" altLang="en-US" sz="3600" dirty="0"/>
              <a:t>保育・看護・心理・ソーシャルワーク・栄養等</a:t>
            </a:r>
            <a:r>
              <a:rPr lang="en-US" altLang="ja-JP" sz="3600" dirty="0"/>
              <a:t>)</a:t>
            </a:r>
            <a:r>
              <a:rPr lang="ja-JP" altLang="en-US" sz="3600" dirty="0"/>
              <a:t>の位置付けと統合</a:t>
            </a:r>
          </a:p>
        </p:txBody>
      </p:sp>
      <p:sp>
        <p:nvSpPr>
          <p:cNvPr id="2" name="スライド番号プレースホルダー 1"/>
          <p:cNvSpPr>
            <a:spLocks noGrp="1"/>
          </p:cNvSpPr>
          <p:nvPr>
            <p:ph type="sldNum" sz="quarter" idx="12"/>
          </p:nvPr>
        </p:nvSpPr>
        <p:spPr/>
        <p:txBody>
          <a:bodyPr/>
          <a:lstStyle/>
          <a:p>
            <a:fld id="{52885D5F-1D73-4CD8-8BE9-6FDEEE1081D8}" type="slidenum">
              <a:rPr kumimoji="1" lang="ja-JP" altLang="en-US" smtClean="0"/>
              <a:t>3</a:t>
            </a:fld>
            <a:endParaRPr kumimoji="1" lang="ja-JP" altLang="en-US" dirty="0"/>
          </a:p>
        </p:txBody>
      </p:sp>
    </p:spTree>
    <p:extLst>
      <p:ext uri="{BB962C8B-B14F-4D97-AF65-F5344CB8AC3E}">
        <p14:creationId xmlns:p14="http://schemas.microsoft.com/office/powerpoint/2010/main" val="20890377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908720"/>
            <a:ext cx="8136904" cy="5112568"/>
          </a:xfrm>
        </p:spPr>
        <p:txBody>
          <a:bodyPr>
            <a:normAutofit/>
          </a:bodyPr>
          <a:lstStyle/>
          <a:p>
            <a:pPr algn="l"/>
            <a:r>
              <a:rPr lang="ja-JP" altLang="en-US" sz="3600" b="1" dirty="0">
                <a:solidFill>
                  <a:srgbClr val="0070C0"/>
                </a:solidFill>
              </a:rPr>
              <a:t>□ </a:t>
            </a:r>
            <a:r>
              <a:rPr lang="ja-JP" altLang="ja-JP" sz="3600" b="1" dirty="0">
                <a:solidFill>
                  <a:srgbClr val="0070C0"/>
                </a:solidFill>
              </a:rPr>
              <a:t>子どもの変化に敏感でいることは、子どもの健康管理のひとつです</a:t>
            </a:r>
            <a:r>
              <a:rPr lang="en-US" altLang="ja-JP" sz="4000" b="1" dirty="0">
                <a:solidFill>
                  <a:srgbClr val="0070C0"/>
                </a:solidFill>
              </a:rPr>
              <a:t/>
            </a:r>
            <a:br>
              <a:rPr lang="en-US" altLang="ja-JP" sz="4000" b="1" dirty="0">
                <a:solidFill>
                  <a:srgbClr val="0070C0"/>
                </a:solidFill>
              </a:rPr>
            </a:br>
            <a:r>
              <a:rPr lang="en-US" altLang="ja-JP" sz="3200" b="1" dirty="0">
                <a:solidFill>
                  <a:srgbClr val="0070C0"/>
                </a:solidFill>
              </a:rPr>
              <a:t/>
            </a:r>
            <a:br>
              <a:rPr lang="en-US" altLang="ja-JP" sz="3200" b="1" dirty="0">
                <a:solidFill>
                  <a:srgbClr val="0070C0"/>
                </a:solidFill>
              </a:rPr>
            </a:br>
            <a:r>
              <a:rPr lang="ja-JP" altLang="en-US" sz="2400" b="1" dirty="0">
                <a:solidFill>
                  <a:srgbClr val="0070C0"/>
                </a:solidFill>
              </a:rPr>
              <a:t>・</a:t>
            </a:r>
            <a:r>
              <a:rPr lang="ja-JP" altLang="en-US" sz="2800" b="1" dirty="0">
                <a:solidFill>
                  <a:srgbClr val="0070C0"/>
                </a:solidFill>
              </a:rPr>
              <a:t>乳幼児は言葉で自分の健康状態を伝えられないことが多くあります。</a:t>
            </a:r>
            <a:r>
              <a:rPr lang="en-US" altLang="ja-JP" sz="2800" b="1" dirty="0">
                <a:solidFill>
                  <a:srgbClr val="0070C0"/>
                </a:solidFill>
              </a:rPr>
              <a:t/>
            </a:r>
            <a:br>
              <a:rPr lang="en-US" altLang="ja-JP" sz="2800" b="1" dirty="0">
                <a:solidFill>
                  <a:srgbClr val="0070C0"/>
                </a:solidFill>
              </a:rPr>
            </a:br>
            <a:r>
              <a:rPr lang="ja-JP" altLang="en-US" sz="2800" b="1" dirty="0">
                <a:solidFill>
                  <a:srgbClr val="0070C0"/>
                </a:solidFill>
              </a:rPr>
              <a:t>・子どもの顔色、様子（元気がない、泣き止まない）等について、「いつもと違うな」、「何かおかしいな」と気づけることは、　乳児院職員に求められる大切な資質のひとつです。</a:t>
            </a:r>
            <a:endParaRPr kumimoji="1" lang="ja-JP" altLang="en-US" sz="5400" b="1" dirty="0">
              <a:solidFill>
                <a:srgbClr val="0070C0"/>
              </a:solidFill>
            </a:endParaRPr>
          </a:p>
        </p:txBody>
      </p:sp>
      <p:sp>
        <p:nvSpPr>
          <p:cNvPr id="3" name="スライド番号プレースホルダー 2"/>
          <p:cNvSpPr>
            <a:spLocks noGrp="1"/>
          </p:cNvSpPr>
          <p:nvPr>
            <p:ph type="sldNum" sz="quarter" idx="12"/>
          </p:nvPr>
        </p:nvSpPr>
        <p:spPr/>
        <p:txBody>
          <a:bodyPr/>
          <a:lstStyle/>
          <a:p>
            <a:fld id="{52885D5F-1D73-4CD8-8BE9-6FDEEE1081D8}" type="slidenum">
              <a:rPr kumimoji="1" lang="ja-JP" altLang="en-US" smtClean="0"/>
              <a:t>30</a:t>
            </a:fld>
            <a:endParaRPr kumimoji="1" lang="ja-JP" altLang="en-US" dirty="0"/>
          </a:p>
        </p:txBody>
      </p:sp>
    </p:spTree>
    <p:extLst>
      <p:ext uri="{BB962C8B-B14F-4D97-AF65-F5344CB8AC3E}">
        <p14:creationId xmlns:p14="http://schemas.microsoft.com/office/powerpoint/2010/main" val="42578203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idx="1"/>
          </p:nvPr>
        </p:nvSpPr>
        <p:spPr>
          <a:xfrm>
            <a:off x="539552" y="548680"/>
            <a:ext cx="8229600" cy="5152180"/>
          </a:xfrm>
          <a:prstGeom prst="rect">
            <a:avLst/>
          </a:prstGeom>
        </p:spPr>
        <p:txBody>
          <a:bodyPr wrap="square">
            <a:spAutoFit/>
          </a:bodyPr>
          <a:lstStyle/>
          <a:p>
            <a:pPr marL="0" indent="0">
              <a:buNone/>
            </a:pPr>
            <a:r>
              <a:rPr lang="ja-JP" altLang="ja-JP" sz="3600" b="1" dirty="0"/>
              <a:t>「いつもと違うときには…」</a:t>
            </a:r>
            <a:endParaRPr lang="en-US" altLang="ja-JP" sz="3600" b="1" dirty="0"/>
          </a:p>
          <a:p>
            <a:pPr marL="0" indent="0">
              <a:buNone/>
            </a:pPr>
            <a:r>
              <a:rPr lang="ja-JP" altLang="en-US" sz="3600" dirty="0"/>
              <a:t>①感情表出に対して的確に応答</a:t>
            </a:r>
            <a:endParaRPr lang="en-US" altLang="ja-JP" sz="3600" dirty="0"/>
          </a:p>
          <a:p>
            <a:pPr marL="0" indent="0">
              <a:buNone/>
            </a:pPr>
            <a:r>
              <a:rPr lang="ja-JP" altLang="en-US" sz="3600" dirty="0"/>
              <a:t>②甘え泣き、ぐずりの表出の受容の時は、眼差しを合わせ、声をかけ、抱き上げる</a:t>
            </a:r>
            <a:endParaRPr lang="en-US" altLang="ja-JP" sz="1400" dirty="0"/>
          </a:p>
          <a:p>
            <a:pPr marL="0" indent="0">
              <a:buNone/>
            </a:pPr>
            <a:r>
              <a:rPr lang="ja-JP" altLang="en-US" sz="3200" b="1" dirty="0"/>
              <a:t>　ポイント１　ぐずり泣き等の時は・・・</a:t>
            </a:r>
            <a:endParaRPr lang="en-US" altLang="ja-JP" sz="3200" b="1" dirty="0"/>
          </a:p>
          <a:p>
            <a:pPr marL="0" indent="0">
              <a:buNone/>
            </a:pPr>
            <a:r>
              <a:rPr lang="ja-JP" altLang="en-US" sz="3200" b="1" dirty="0"/>
              <a:t>　ポイント２　食欲がない、ミルクを飲まない等の時・・・</a:t>
            </a:r>
            <a:endParaRPr lang="en-US" altLang="ja-JP" sz="1400" dirty="0"/>
          </a:p>
          <a:p>
            <a:pPr marL="0" indent="0">
              <a:buNone/>
            </a:pPr>
            <a:r>
              <a:rPr lang="en-US" altLang="ja-JP" sz="2800" dirty="0"/>
              <a:t>※</a:t>
            </a:r>
            <a:r>
              <a:rPr lang="ja-JP" altLang="en-US" sz="2800" dirty="0"/>
              <a:t>「様々な病児ケアの対応チェックリスト」「改訂新版　乳児院</a:t>
            </a:r>
            <a:r>
              <a:rPr lang="ja-JP" altLang="en-US" sz="2800" dirty="0" smtClean="0"/>
              <a:t>養育</a:t>
            </a:r>
            <a:r>
              <a:rPr lang="ja-JP" altLang="en-US" sz="2800" dirty="0"/>
              <a:t>指針</a:t>
            </a:r>
            <a:r>
              <a:rPr lang="ja-JP" altLang="en-US" sz="2800" dirty="0" smtClean="0"/>
              <a:t>」</a:t>
            </a:r>
            <a:r>
              <a:rPr lang="en-US" altLang="ja-JP" sz="2800" dirty="0" smtClean="0"/>
              <a:t>P.140,279</a:t>
            </a:r>
            <a:endParaRPr lang="en-US" altLang="ja-JP" sz="2800" dirty="0"/>
          </a:p>
        </p:txBody>
      </p:sp>
      <p:sp>
        <p:nvSpPr>
          <p:cNvPr id="2" name="スライド番号プレースホルダー 1"/>
          <p:cNvSpPr>
            <a:spLocks noGrp="1"/>
          </p:cNvSpPr>
          <p:nvPr>
            <p:ph type="sldNum" sz="quarter" idx="12"/>
          </p:nvPr>
        </p:nvSpPr>
        <p:spPr/>
        <p:txBody>
          <a:bodyPr/>
          <a:lstStyle/>
          <a:p>
            <a:fld id="{52885D5F-1D73-4CD8-8BE9-6FDEEE1081D8}" type="slidenum">
              <a:rPr kumimoji="1" lang="ja-JP" altLang="en-US" smtClean="0"/>
              <a:t>31</a:t>
            </a:fld>
            <a:endParaRPr kumimoji="1" lang="ja-JP" altLang="en-US" dirty="0"/>
          </a:p>
        </p:txBody>
      </p:sp>
    </p:spTree>
    <p:extLst>
      <p:ext uri="{BB962C8B-B14F-4D97-AF65-F5344CB8AC3E}">
        <p14:creationId xmlns:p14="http://schemas.microsoft.com/office/powerpoint/2010/main" val="16631335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8092" y="599728"/>
            <a:ext cx="7128792" cy="1143000"/>
          </a:xfrm>
        </p:spPr>
        <p:txBody>
          <a:bodyPr>
            <a:noAutofit/>
          </a:bodyPr>
          <a:lstStyle/>
          <a:p>
            <a:pPr algn="l"/>
            <a:r>
              <a:rPr lang="ja-JP" altLang="en-US" sz="3600" b="1" dirty="0">
                <a:solidFill>
                  <a:srgbClr val="0070C0"/>
                </a:solidFill>
              </a:rPr>
              <a:t>□ </a:t>
            </a:r>
            <a:r>
              <a:rPr lang="ja-JP" altLang="ja-JP" sz="3600" b="1" dirty="0">
                <a:solidFill>
                  <a:srgbClr val="0070C0"/>
                </a:solidFill>
              </a:rPr>
              <a:t>法人や施設の理念、倫理規程を理解しましょう</a:t>
            </a:r>
            <a:endParaRPr kumimoji="1" lang="ja-JP" altLang="en-US" sz="3600" b="1" dirty="0">
              <a:solidFill>
                <a:srgbClr val="0070C0"/>
              </a:solidFill>
            </a:endParaRPr>
          </a:p>
        </p:txBody>
      </p:sp>
      <p:sp>
        <p:nvSpPr>
          <p:cNvPr id="3" name="コンテンツ プレースホルダー 2"/>
          <p:cNvSpPr>
            <a:spLocks noGrp="1"/>
          </p:cNvSpPr>
          <p:nvPr>
            <p:ph idx="1"/>
          </p:nvPr>
        </p:nvSpPr>
        <p:spPr>
          <a:xfrm>
            <a:off x="414046" y="1742728"/>
            <a:ext cx="7956884" cy="5112568"/>
          </a:xfrm>
        </p:spPr>
        <p:txBody>
          <a:bodyPr>
            <a:normAutofit fontScale="85000" lnSpcReduction="20000"/>
          </a:bodyPr>
          <a:lstStyle/>
          <a:p>
            <a:r>
              <a:rPr lang="ja-JP" altLang="ja-JP" b="1" dirty="0"/>
              <a:t>「理念」とは</a:t>
            </a:r>
            <a:endParaRPr lang="en-US" altLang="ja-JP" b="1" dirty="0"/>
          </a:p>
          <a:p>
            <a:pPr marL="0" indent="0">
              <a:buNone/>
            </a:pPr>
            <a:r>
              <a:rPr lang="ja-JP" altLang="en-US" dirty="0"/>
              <a:t>　ある物事について、こうあるべきだという根本的な考え方です。</a:t>
            </a:r>
            <a:endParaRPr lang="en-US" altLang="ja-JP" dirty="0"/>
          </a:p>
          <a:p>
            <a:pPr marL="0" indent="0">
              <a:buNone/>
            </a:pPr>
            <a:r>
              <a:rPr lang="ja-JP" altLang="en-US" dirty="0"/>
              <a:t>　</a:t>
            </a:r>
            <a:r>
              <a:rPr lang="ja-JP" altLang="ja-JP" b="1" dirty="0"/>
              <a:t>「理念」</a:t>
            </a:r>
            <a:r>
              <a:rPr lang="ja-JP" altLang="en-US" b="1" dirty="0"/>
              <a:t>によって、</a:t>
            </a:r>
            <a:endParaRPr lang="ja-JP" altLang="ja-JP" b="1" dirty="0"/>
          </a:p>
          <a:p>
            <a:pPr marL="0" indent="0">
              <a:buNone/>
            </a:pPr>
            <a:r>
              <a:rPr lang="ja-JP" altLang="ja-JP" sz="2800" dirty="0"/>
              <a:t>　</a:t>
            </a:r>
            <a:r>
              <a:rPr lang="ja-JP" altLang="en-US" sz="2800" dirty="0"/>
              <a:t>→自分の所属する組織の方向性や、</a:t>
            </a:r>
            <a:r>
              <a:rPr lang="ja-JP" altLang="ja-JP" sz="2800" dirty="0"/>
              <a:t>社会福祉事業を通じて実現</a:t>
            </a:r>
            <a:r>
              <a:rPr lang="ja-JP" altLang="en-US" sz="2800" dirty="0"/>
              <a:t>しようとしていることが明確に示されます。</a:t>
            </a:r>
            <a:endParaRPr lang="ja-JP" altLang="ja-JP" sz="2800" dirty="0"/>
          </a:p>
          <a:p>
            <a:pPr marL="0" indent="0">
              <a:buNone/>
            </a:pPr>
            <a:r>
              <a:rPr lang="ja-JP" altLang="en-US" sz="2800" dirty="0"/>
              <a:t>　「理念」は</a:t>
            </a:r>
            <a:r>
              <a:rPr lang="ja-JP" altLang="ja-JP" sz="2800" dirty="0"/>
              <a:t>社会に</a:t>
            </a:r>
            <a:r>
              <a:rPr lang="ja-JP" altLang="en-US" sz="2800" dirty="0"/>
              <a:t>組織の実践の基盤や責任を</a:t>
            </a:r>
            <a:r>
              <a:rPr lang="ja-JP" altLang="ja-JP" sz="2800" dirty="0"/>
              <a:t>伝える</a:t>
            </a:r>
            <a:r>
              <a:rPr lang="ja-JP" altLang="en-US" sz="2800" dirty="0"/>
              <a:t>ものですが、所属する組織内で職員が共有すべきものとしても捉えられます。</a:t>
            </a:r>
            <a:endParaRPr lang="en-US" altLang="ja-JP" sz="2800" dirty="0"/>
          </a:p>
          <a:p>
            <a:pPr marL="0" indent="0">
              <a:buNone/>
            </a:pPr>
            <a:r>
              <a:rPr lang="ja-JP" altLang="en-US" sz="2800" dirty="0"/>
              <a:t>　</a:t>
            </a:r>
            <a:r>
              <a:rPr lang="ja-JP" altLang="en-US" dirty="0"/>
              <a:t>　</a:t>
            </a:r>
            <a:r>
              <a:rPr lang="ja-JP" altLang="en-US" b="1" dirty="0"/>
              <a:t>　－理念は養育実践の基盤となるものです－</a:t>
            </a:r>
            <a:endParaRPr lang="en-US" altLang="ja-JP" b="1" dirty="0"/>
          </a:p>
          <a:p>
            <a:r>
              <a:rPr lang="ja-JP" altLang="ja-JP" b="1" dirty="0"/>
              <a:t>「倫理規程」とは</a:t>
            </a:r>
            <a:endParaRPr lang="en-US" altLang="ja-JP" b="1" dirty="0"/>
          </a:p>
          <a:p>
            <a:pPr marL="0" indent="0">
              <a:buNone/>
            </a:pPr>
            <a:r>
              <a:rPr lang="ja-JP" altLang="en-US" dirty="0"/>
              <a:t>　組織における養育や援助の実践において、守り、行うべき行動の基準を定めたものです。</a:t>
            </a:r>
            <a:endParaRPr kumimoji="1" lang="ja-JP" altLang="en-US" dirty="0"/>
          </a:p>
        </p:txBody>
      </p:sp>
      <p:sp>
        <p:nvSpPr>
          <p:cNvPr id="4" name="スライド番号プレースホルダー 3"/>
          <p:cNvSpPr>
            <a:spLocks noGrp="1"/>
          </p:cNvSpPr>
          <p:nvPr>
            <p:ph type="sldNum" sz="quarter" idx="12"/>
          </p:nvPr>
        </p:nvSpPr>
        <p:spPr/>
        <p:txBody>
          <a:bodyPr/>
          <a:lstStyle/>
          <a:p>
            <a:fld id="{52885D5F-1D73-4CD8-8BE9-6FDEEE1081D8}" type="slidenum">
              <a:rPr kumimoji="1" lang="ja-JP" altLang="en-US" smtClean="0"/>
              <a:t>32</a:t>
            </a:fld>
            <a:endParaRPr kumimoji="1" lang="ja-JP" altLang="en-US" dirty="0"/>
          </a:p>
        </p:txBody>
      </p:sp>
    </p:spTree>
    <p:extLst>
      <p:ext uri="{BB962C8B-B14F-4D97-AF65-F5344CB8AC3E}">
        <p14:creationId xmlns:p14="http://schemas.microsoft.com/office/powerpoint/2010/main" val="3556640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87016" y="1196752"/>
            <a:ext cx="8677472" cy="5256584"/>
          </a:xfrm>
        </p:spPr>
        <p:txBody>
          <a:bodyPr>
            <a:noAutofit/>
          </a:bodyPr>
          <a:lstStyle/>
          <a:p>
            <a:pPr marL="0" indent="0">
              <a:buNone/>
            </a:pPr>
            <a:r>
              <a:rPr lang="ja-JP" altLang="en-US" sz="1800" dirty="0"/>
              <a:t>　乳児院の責務は、子どもの生命</a:t>
            </a:r>
            <a:r>
              <a:rPr lang="en-US" altLang="ja-JP" sz="1800" dirty="0"/>
              <a:t>(</a:t>
            </a:r>
            <a:r>
              <a:rPr lang="ja-JP" altLang="en-US" sz="1800" dirty="0"/>
              <a:t>いのち</a:t>
            </a:r>
            <a:r>
              <a:rPr lang="en-US" altLang="ja-JP" sz="1800" dirty="0"/>
              <a:t>)</a:t>
            </a:r>
            <a:r>
              <a:rPr lang="ja-JP" altLang="en-US" sz="1800" dirty="0"/>
              <a:t>と人権を守り、子どもたちが日々こころ豊かにかつ健やかに成長するよう、また、その保護者が子どもたちによりよい養育環境を整えられるよう支援することです。</a:t>
            </a:r>
          </a:p>
          <a:p>
            <a:pPr marL="0" indent="0">
              <a:buNone/>
            </a:pPr>
            <a:r>
              <a:rPr lang="ja-JP" altLang="en-US" sz="1800" dirty="0"/>
              <a:t>　私たちはこのことを深く認識し、子育て支援に対する社会からの要請に応えるべく、日々自己研鑽に励み、専門性の向上をめざします。そして、子どもたちの育ちを支える生活の場として、すべての職員が心をあわせ、子どもたちの幸福</a:t>
            </a:r>
            <a:r>
              <a:rPr lang="en-US" altLang="ja-JP" sz="1800" dirty="0"/>
              <a:t>(</a:t>
            </a:r>
            <a:r>
              <a:rPr lang="ja-JP" altLang="en-US" sz="1800" dirty="0"/>
              <a:t>しあわせ</a:t>
            </a:r>
            <a:r>
              <a:rPr lang="en-US" altLang="ja-JP" sz="1800" dirty="0"/>
              <a:t>)</a:t>
            </a:r>
            <a:r>
              <a:rPr lang="ja-JP" altLang="en-US" sz="1800" dirty="0"/>
              <a:t>を実現するための拠りどころを、次に定めます。</a:t>
            </a:r>
          </a:p>
          <a:p>
            <a:pPr marL="0" indent="0">
              <a:buNone/>
            </a:pPr>
            <a:r>
              <a:rPr lang="ja-JP" altLang="en-US" sz="1800" b="1" dirty="0"/>
              <a:t>（基本理念）</a:t>
            </a:r>
          </a:p>
          <a:p>
            <a:pPr marL="0" indent="0">
              <a:buNone/>
            </a:pPr>
            <a:r>
              <a:rPr lang="ja-JP" altLang="en-US" sz="1800" dirty="0"/>
              <a:t>私たちは、社会の責任のもとに、子どもたちの生命</a:t>
            </a:r>
            <a:r>
              <a:rPr lang="en-US" altLang="ja-JP" sz="1800" dirty="0"/>
              <a:t>(</a:t>
            </a:r>
            <a:r>
              <a:rPr lang="ja-JP" altLang="en-US" sz="1800" dirty="0"/>
              <a:t>いのち</a:t>
            </a:r>
            <a:r>
              <a:rPr lang="en-US" altLang="ja-JP" sz="1800" dirty="0"/>
              <a:t>)</a:t>
            </a:r>
            <a:r>
              <a:rPr lang="ja-JP" altLang="en-US" sz="1800" dirty="0"/>
              <a:t>を、かけがえのない、社会で最も尊いものとして大切に守ります</a:t>
            </a:r>
            <a:r>
              <a:rPr lang="en-US" altLang="ja-JP" sz="1800" dirty="0"/>
              <a:t>｡</a:t>
            </a:r>
          </a:p>
          <a:p>
            <a:pPr marL="0" indent="0">
              <a:buNone/>
            </a:pPr>
            <a:r>
              <a:rPr lang="ja-JP" altLang="en-US" sz="1800" dirty="0"/>
              <a:t>私たちは、子どもたちによりそい、その思いを代弁するよう努めるとともに、専門的役割と使命を自覚し、一人ひとりの子どもの最善の利益の実現に努めます。</a:t>
            </a:r>
          </a:p>
          <a:p>
            <a:pPr marL="0" indent="0">
              <a:buNone/>
            </a:pPr>
            <a:r>
              <a:rPr lang="ja-JP" altLang="en-US" sz="1800" b="1" dirty="0"/>
              <a:t>（権利擁護）</a:t>
            </a:r>
          </a:p>
          <a:p>
            <a:pPr marL="0" indent="0">
              <a:buNone/>
            </a:pPr>
            <a:r>
              <a:rPr lang="ja-JP" altLang="en-US" sz="1800" dirty="0"/>
              <a:t>私たちは、児童憲章と子どもの権利条約の理念を遵守し、子どもたちの人権（生きる権利、育つ権利、守られる権利、参加する権利）を尊重します。</a:t>
            </a:r>
          </a:p>
          <a:p>
            <a:pPr marL="0" indent="0">
              <a:buNone/>
            </a:pPr>
            <a:r>
              <a:rPr lang="ja-JP" altLang="en-US" sz="1800" dirty="0"/>
              <a:t>私たちは、子どもたちへのいかなる差別や虐待も許さず、また不適切なかかわりをしないよう、自らを律します。</a:t>
            </a:r>
            <a:endParaRPr kumimoji="1" lang="ja-JP" altLang="en-US" sz="1100" dirty="0"/>
          </a:p>
        </p:txBody>
      </p:sp>
      <p:sp>
        <p:nvSpPr>
          <p:cNvPr id="4" name="タイトル 3"/>
          <p:cNvSpPr>
            <a:spLocks noGrp="1"/>
          </p:cNvSpPr>
          <p:nvPr>
            <p:ph type="title"/>
          </p:nvPr>
        </p:nvSpPr>
        <p:spPr>
          <a:xfrm>
            <a:off x="237847" y="404664"/>
            <a:ext cx="8543292" cy="792088"/>
          </a:xfrm>
        </p:spPr>
        <p:txBody>
          <a:bodyPr>
            <a:normAutofit fontScale="90000"/>
          </a:bodyPr>
          <a:lstStyle/>
          <a:p>
            <a:pPr lvl="0" algn="l">
              <a:spcBef>
                <a:spcPct val="20000"/>
              </a:spcBef>
            </a:pPr>
            <a:r>
              <a:rPr lang="ja-JP" altLang="en-US" sz="3200" dirty="0"/>
              <a:t>（参考）乳児院 倫理綱領</a:t>
            </a:r>
            <a:r>
              <a:rPr lang="en-US" altLang="ja-JP" sz="3200" dirty="0"/>
              <a:t/>
            </a:r>
            <a:br>
              <a:rPr lang="en-US" altLang="ja-JP" sz="3200" dirty="0"/>
            </a:br>
            <a:r>
              <a:rPr lang="ja-JP" altLang="en-US" sz="1600" dirty="0">
                <a:solidFill>
                  <a:prstClr val="black"/>
                </a:solidFill>
                <a:cs typeface="+mn-cs"/>
              </a:rPr>
              <a:t>社会福祉法人全国社会福祉協議会・全国乳児福祉協議会</a:t>
            </a:r>
            <a:endParaRPr kumimoji="1" lang="ja-JP" altLang="en-US" sz="3200" dirty="0"/>
          </a:p>
        </p:txBody>
      </p:sp>
      <p:sp>
        <p:nvSpPr>
          <p:cNvPr id="2" name="スライド番号プレースホルダー 1"/>
          <p:cNvSpPr>
            <a:spLocks noGrp="1"/>
          </p:cNvSpPr>
          <p:nvPr>
            <p:ph type="sldNum" sz="quarter" idx="12"/>
          </p:nvPr>
        </p:nvSpPr>
        <p:spPr/>
        <p:txBody>
          <a:bodyPr/>
          <a:lstStyle/>
          <a:p>
            <a:fld id="{52885D5F-1D73-4CD8-8BE9-6FDEEE1081D8}" type="slidenum">
              <a:rPr kumimoji="1" lang="ja-JP" altLang="en-US" smtClean="0"/>
              <a:t>33</a:t>
            </a:fld>
            <a:endParaRPr kumimoji="1" lang="ja-JP" altLang="en-US" dirty="0"/>
          </a:p>
        </p:txBody>
      </p:sp>
    </p:spTree>
    <p:extLst>
      <p:ext uri="{BB962C8B-B14F-4D97-AF65-F5344CB8AC3E}">
        <p14:creationId xmlns:p14="http://schemas.microsoft.com/office/powerpoint/2010/main" val="30276866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764704"/>
          </a:xfrm>
        </p:spPr>
        <p:txBody>
          <a:bodyPr>
            <a:normAutofit/>
          </a:bodyPr>
          <a:lstStyle/>
          <a:p>
            <a:pPr algn="l"/>
            <a:r>
              <a:rPr lang="ja-JP" altLang="en-US" sz="2400" dirty="0"/>
              <a:t>（参考）乳児院 倫理綱領　　　　　　（続き）</a:t>
            </a:r>
            <a:endParaRPr kumimoji="1" lang="ja-JP" altLang="en-US" sz="2400" dirty="0"/>
          </a:p>
        </p:txBody>
      </p:sp>
      <p:sp>
        <p:nvSpPr>
          <p:cNvPr id="3" name="コンテンツ プレースホルダー 2"/>
          <p:cNvSpPr>
            <a:spLocks noGrp="1"/>
          </p:cNvSpPr>
          <p:nvPr>
            <p:ph idx="1"/>
          </p:nvPr>
        </p:nvSpPr>
        <p:spPr>
          <a:xfrm>
            <a:off x="251520" y="764704"/>
            <a:ext cx="8435280" cy="5976664"/>
          </a:xfrm>
        </p:spPr>
        <p:txBody>
          <a:bodyPr>
            <a:noAutofit/>
          </a:bodyPr>
          <a:lstStyle/>
          <a:p>
            <a:pPr marL="0" lvl="0" indent="0">
              <a:buNone/>
            </a:pPr>
            <a:r>
              <a:rPr lang="ja-JP" altLang="en-US" sz="2400" b="1" dirty="0">
                <a:solidFill>
                  <a:prstClr val="black"/>
                </a:solidFill>
              </a:rPr>
              <a:t>（家庭的養護と個別養護）</a:t>
            </a:r>
          </a:p>
          <a:p>
            <a:pPr marL="0" lvl="0" indent="0">
              <a:buNone/>
            </a:pPr>
            <a:r>
              <a:rPr lang="ja-JP" altLang="en-US" sz="2400" dirty="0">
                <a:solidFill>
                  <a:prstClr val="black"/>
                </a:solidFill>
              </a:rPr>
              <a:t>私たちは、家庭的な養育環境のもとで、子どもたちが安心して生活できるよう、子どもたち一人ひとりの成長発達をきめ細かく、丁寧に見守っていきます。</a:t>
            </a:r>
          </a:p>
          <a:p>
            <a:pPr marL="0" lvl="0" indent="0">
              <a:buNone/>
            </a:pPr>
            <a:r>
              <a:rPr lang="ja-JP" altLang="en-US" sz="2400" b="1" dirty="0">
                <a:solidFill>
                  <a:prstClr val="black"/>
                </a:solidFill>
              </a:rPr>
              <a:t>（発達の支援）</a:t>
            </a:r>
          </a:p>
          <a:p>
            <a:pPr marL="0" lvl="0" indent="0">
              <a:buNone/>
            </a:pPr>
            <a:r>
              <a:rPr lang="ja-JP" altLang="en-US" sz="2400" dirty="0">
                <a:solidFill>
                  <a:prstClr val="black"/>
                </a:solidFill>
              </a:rPr>
              <a:t>　私たちは、子どもたち一人ひとりと信頼関係を築き、子どもたちが健全な心身の発達ができるよう育ちを支えます。</a:t>
            </a:r>
          </a:p>
          <a:p>
            <a:pPr marL="0" lvl="0" indent="0">
              <a:buNone/>
            </a:pPr>
            <a:r>
              <a:rPr lang="ja-JP" altLang="en-US" sz="2400" b="1" dirty="0">
                <a:solidFill>
                  <a:prstClr val="black"/>
                </a:solidFill>
              </a:rPr>
              <a:t>（家庭への支援）</a:t>
            </a:r>
          </a:p>
          <a:p>
            <a:pPr marL="0" lvl="0" indent="0">
              <a:buNone/>
            </a:pPr>
            <a:r>
              <a:rPr lang="ja-JP" altLang="en-US" sz="2400" dirty="0">
                <a:solidFill>
                  <a:prstClr val="black"/>
                </a:solidFill>
              </a:rPr>
              <a:t>　私たちは、関係機関と協働し、家庭機能の回復を援助するとともに、保護者や里親と子どもたちを継続的に支援します。</a:t>
            </a:r>
          </a:p>
          <a:p>
            <a:pPr marL="0" lvl="0" indent="0">
              <a:buNone/>
            </a:pPr>
            <a:r>
              <a:rPr lang="ja-JP" altLang="en-US" sz="2400" b="1" dirty="0">
                <a:solidFill>
                  <a:prstClr val="black"/>
                </a:solidFill>
              </a:rPr>
              <a:t>（社会的使命の遂行）</a:t>
            </a:r>
          </a:p>
          <a:p>
            <a:pPr marL="0" lvl="0" indent="0">
              <a:buNone/>
            </a:pPr>
            <a:r>
              <a:rPr lang="ja-JP" altLang="en-US" sz="2400" dirty="0">
                <a:solidFill>
                  <a:prstClr val="black"/>
                </a:solidFill>
              </a:rPr>
              <a:t>私たちは、関係機関と協働し、虐待防止の推進を図るとともに、地域の子育て支援や里親支援などの社会貢献に努めます。 </a:t>
            </a:r>
          </a:p>
          <a:p>
            <a:pPr marL="0" lvl="0" indent="0" algn="r">
              <a:buNone/>
            </a:pPr>
            <a:r>
              <a:rPr lang="ja-JP" altLang="en-US" sz="1600" dirty="0">
                <a:solidFill>
                  <a:prstClr val="black"/>
                </a:solidFill>
              </a:rPr>
              <a:t>平成</a:t>
            </a:r>
            <a:r>
              <a:rPr lang="en-US" altLang="ja-JP" sz="1600" dirty="0">
                <a:solidFill>
                  <a:prstClr val="black"/>
                </a:solidFill>
              </a:rPr>
              <a:t>20</a:t>
            </a:r>
            <a:r>
              <a:rPr lang="ja-JP" altLang="en-US" sz="1600" dirty="0">
                <a:solidFill>
                  <a:prstClr val="black"/>
                </a:solidFill>
              </a:rPr>
              <a:t>年</a:t>
            </a:r>
            <a:r>
              <a:rPr lang="en-US" altLang="ja-JP" sz="1600" dirty="0">
                <a:solidFill>
                  <a:prstClr val="black"/>
                </a:solidFill>
              </a:rPr>
              <a:t>5</a:t>
            </a:r>
            <a:r>
              <a:rPr lang="ja-JP" altLang="en-US" sz="1600" dirty="0">
                <a:solidFill>
                  <a:prstClr val="black"/>
                </a:solidFill>
              </a:rPr>
              <a:t>月</a:t>
            </a:r>
            <a:r>
              <a:rPr lang="en-US" altLang="ja-JP" sz="1600" dirty="0">
                <a:solidFill>
                  <a:prstClr val="black"/>
                </a:solidFill>
              </a:rPr>
              <a:t>9</a:t>
            </a:r>
            <a:r>
              <a:rPr lang="ja-JP" altLang="en-US" sz="1600" dirty="0">
                <a:solidFill>
                  <a:prstClr val="black"/>
                </a:solidFill>
              </a:rPr>
              <a:t>日（平成</a:t>
            </a:r>
            <a:r>
              <a:rPr lang="en-US" altLang="ja-JP" sz="1600" dirty="0">
                <a:solidFill>
                  <a:prstClr val="black"/>
                </a:solidFill>
              </a:rPr>
              <a:t>26</a:t>
            </a:r>
            <a:r>
              <a:rPr lang="ja-JP" altLang="en-US" sz="1600" dirty="0">
                <a:solidFill>
                  <a:prstClr val="black"/>
                </a:solidFill>
              </a:rPr>
              <a:t>年</a:t>
            </a:r>
            <a:r>
              <a:rPr lang="en-US" altLang="ja-JP" sz="1600" dirty="0">
                <a:solidFill>
                  <a:prstClr val="black"/>
                </a:solidFill>
              </a:rPr>
              <a:t>5</a:t>
            </a:r>
            <a:r>
              <a:rPr lang="ja-JP" altLang="en-US" sz="1600" dirty="0">
                <a:solidFill>
                  <a:prstClr val="black"/>
                </a:solidFill>
              </a:rPr>
              <a:t>月</a:t>
            </a:r>
            <a:r>
              <a:rPr lang="en-US" altLang="ja-JP" sz="1600" dirty="0">
                <a:solidFill>
                  <a:prstClr val="black"/>
                </a:solidFill>
              </a:rPr>
              <a:t>12</a:t>
            </a:r>
            <a:r>
              <a:rPr lang="ja-JP" altLang="en-US" sz="1600" dirty="0">
                <a:solidFill>
                  <a:prstClr val="black"/>
                </a:solidFill>
              </a:rPr>
              <a:t>日一部改正）　</a:t>
            </a:r>
          </a:p>
          <a:p>
            <a:pPr marL="0" lvl="0" indent="0" algn="r">
              <a:buNone/>
            </a:pPr>
            <a:r>
              <a:rPr lang="ja-JP" altLang="en-US" sz="1600" dirty="0">
                <a:solidFill>
                  <a:prstClr val="black"/>
                </a:solidFill>
              </a:rPr>
              <a:t>社会福祉法人全国社会福祉協議会・全国乳児福祉協議会</a:t>
            </a:r>
          </a:p>
          <a:p>
            <a:pPr marL="0" indent="0">
              <a:buNone/>
            </a:pPr>
            <a:endParaRPr kumimoji="1" lang="ja-JP" altLang="en-US" sz="4400" dirty="0"/>
          </a:p>
        </p:txBody>
      </p:sp>
      <p:sp>
        <p:nvSpPr>
          <p:cNvPr id="4" name="スライド番号プレースホルダー 3"/>
          <p:cNvSpPr>
            <a:spLocks noGrp="1"/>
          </p:cNvSpPr>
          <p:nvPr>
            <p:ph type="sldNum" sz="quarter" idx="12"/>
          </p:nvPr>
        </p:nvSpPr>
        <p:spPr>
          <a:xfrm>
            <a:off x="6804248" y="6356350"/>
            <a:ext cx="2133600" cy="365125"/>
          </a:xfrm>
        </p:spPr>
        <p:txBody>
          <a:bodyPr/>
          <a:lstStyle/>
          <a:p>
            <a:fld id="{52885D5F-1D73-4CD8-8BE9-6FDEEE1081D8}" type="slidenum">
              <a:rPr kumimoji="1" lang="ja-JP" altLang="en-US" smtClean="0"/>
              <a:t>34</a:t>
            </a:fld>
            <a:endParaRPr kumimoji="1" lang="ja-JP" altLang="en-US" dirty="0"/>
          </a:p>
        </p:txBody>
      </p:sp>
    </p:spTree>
    <p:extLst>
      <p:ext uri="{BB962C8B-B14F-4D97-AF65-F5344CB8AC3E}">
        <p14:creationId xmlns:p14="http://schemas.microsoft.com/office/powerpoint/2010/main" val="2632374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556792"/>
          </a:xfrm>
        </p:spPr>
        <p:txBody>
          <a:bodyPr>
            <a:normAutofit/>
          </a:bodyPr>
          <a:lstStyle/>
          <a:p>
            <a:pPr algn="l"/>
            <a:r>
              <a:rPr lang="ja-JP" altLang="en-US" sz="3600" b="1" dirty="0">
                <a:solidFill>
                  <a:srgbClr val="0070C0"/>
                </a:solidFill>
              </a:rPr>
              <a:t>□ </a:t>
            </a:r>
            <a:r>
              <a:rPr lang="ja-JP" altLang="ja-JP" sz="3600" b="1" dirty="0">
                <a:solidFill>
                  <a:srgbClr val="0070C0"/>
                </a:solidFill>
              </a:rPr>
              <a:t>子どもの生活を支えます</a:t>
            </a:r>
            <a:r>
              <a:rPr lang="en-US" altLang="ja-JP" sz="3600" b="1" dirty="0">
                <a:solidFill>
                  <a:srgbClr val="0070C0"/>
                </a:solidFill>
              </a:rPr>
              <a:t/>
            </a:r>
            <a:br>
              <a:rPr lang="en-US" altLang="ja-JP" sz="3600" b="1" dirty="0">
                <a:solidFill>
                  <a:srgbClr val="0070C0"/>
                </a:solidFill>
              </a:rPr>
            </a:br>
            <a:r>
              <a:rPr lang="ja-JP" altLang="en-US" sz="1400" b="1" dirty="0">
                <a:solidFill>
                  <a:srgbClr val="0070C0"/>
                </a:solidFill>
              </a:rPr>
              <a:t>・乳児院は、子どもの生活の場所です。調理、洗濯、掃除など</a:t>
            </a:r>
            <a:r>
              <a:rPr lang="en-US" altLang="ja-JP" sz="1400" b="1" dirty="0">
                <a:solidFill>
                  <a:srgbClr val="0070C0"/>
                </a:solidFill>
              </a:rPr>
              <a:t>…</a:t>
            </a:r>
            <a:r>
              <a:rPr lang="ja-JP" altLang="en-US" sz="1400" b="1" dirty="0">
                <a:solidFill>
                  <a:srgbClr val="0070C0"/>
                </a:solidFill>
              </a:rPr>
              <a:t>子どもと直接かかわる場面以外の日課も、</a:t>
            </a:r>
            <a:r>
              <a:rPr lang="en-US" altLang="ja-JP" sz="1400" b="1" dirty="0">
                <a:solidFill>
                  <a:srgbClr val="0070C0"/>
                </a:solidFill>
              </a:rPr>
              <a:t/>
            </a:r>
            <a:br>
              <a:rPr lang="en-US" altLang="ja-JP" sz="1400" b="1" dirty="0">
                <a:solidFill>
                  <a:srgbClr val="0070C0"/>
                </a:solidFill>
              </a:rPr>
            </a:br>
            <a:r>
              <a:rPr lang="ja-JP" altLang="en-US" sz="1400" b="1" dirty="0">
                <a:solidFill>
                  <a:srgbClr val="0070C0"/>
                </a:solidFill>
              </a:rPr>
              <a:t>　子どもの生活を支える重要な業務のひとつです。</a:t>
            </a:r>
            <a:r>
              <a:rPr lang="en-US" altLang="ja-JP" sz="1400" b="1" dirty="0">
                <a:solidFill>
                  <a:srgbClr val="0070C0"/>
                </a:solidFill>
              </a:rPr>
              <a:t/>
            </a:r>
            <a:br>
              <a:rPr lang="en-US" altLang="ja-JP" sz="1400" b="1" dirty="0">
                <a:solidFill>
                  <a:srgbClr val="0070C0"/>
                </a:solidFill>
              </a:rPr>
            </a:br>
            <a:r>
              <a:rPr lang="ja-JP" altLang="en-US" sz="1400" b="1" dirty="0">
                <a:solidFill>
                  <a:srgbClr val="0070C0"/>
                </a:solidFill>
              </a:rPr>
              <a:t>・子どもの生活の場所は清潔ですか？明るい雰囲気ですか？常に振り返り、改善する姿勢を持ちましょう。</a:t>
            </a:r>
            <a:endParaRPr kumimoji="1" lang="ja-JP" altLang="en-US" sz="1400" b="1" dirty="0">
              <a:solidFill>
                <a:srgbClr val="0070C0"/>
              </a:solidFill>
            </a:endParaRPr>
          </a:p>
        </p:txBody>
      </p:sp>
      <p:sp>
        <p:nvSpPr>
          <p:cNvPr id="3" name="コンテンツ プレースホルダー 2"/>
          <p:cNvSpPr>
            <a:spLocks noGrp="1"/>
          </p:cNvSpPr>
          <p:nvPr>
            <p:ph idx="1"/>
          </p:nvPr>
        </p:nvSpPr>
        <p:spPr>
          <a:xfrm>
            <a:off x="611560" y="1556792"/>
            <a:ext cx="8229600" cy="4824536"/>
          </a:xfrm>
        </p:spPr>
        <p:txBody>
          <a:bodyPr>
            <a:normAutofit fontScale="85000" lnSpcReduction="10000"/>
          </a:bodyPr>
          <a:lstStyle/>
          <a:p>
            <a:pPr marL="0" indent="0">
              <a:buNone/>
            </a:pPr>
            <a:r>
              <a:rPr lang="ja-JP" altLang="en-US" sz="3500" b="1" dirty="0"/>
              <a:t>　子どもは環境から影響を受けたり、自分から働きかけたりを繰り返して生活し、発達します。</a:t>
            </a:r>
            <a:endParaRPr lang="en-US" altLang="ja-JP" sz="3500" b="1" dirty="0"/>
          </a:p>
          <a:p>
            <a:pPr marL="0" indent="0">
              <a:buNone/>
            </a:pPr>
            <a:r>
              <a:rPr lang="ja-JP" altLang="en-US" b="1" dirty="0"/>
              <a:t>子どもの生活</a:t>
            </a:r>
            <a:r>
              <a:rPr lang="ja-JP" altLang="en-US" b="1" dirty="0" smtClean="0"/>
              <a:t>を取り巻く環境</a:t>
            </a:r>
            <a:r>
              <a:rPr lang="ja-JP" altLang="en-US" b="1" dirty="0"/>
              <a:t>は様々なものがあります。</a:t>
            </a:r>
            <a:endParaRPr lang="en-US" altLang="ja-JP" b="1" dirty="0"/>
          </a:p>
          <a:p>
            <a:pPr marL="0" indent="0">
              <a:buNone/>
            </a:pPr>
            <a:r>
              <a:rPr lang="ja-JP" altLang="en-US" b="1" dirty="0"/>
              <a:t>①</a:t>
            </a:r>
            <a:r>
              <a:rPr lang="ja-JP" altLang="ja-JP" b="1" dirty="0"/>
              <a:t>人的環境</a:t>
            </a:r>
            <a:r>
              <a:rPr lang="ja-JP" altLang="en-US" b="1" dirty="0"/>
              <a:t>：</a:t>
            </a:r>
            <a:r>
              <a:rPr lang="ja-JP" altLang="en-US" dirty="0"/>
              <a:t>職員、入所している子どもたち、家族</a:t>
            </a:r>
            <a:endParaRPr lang="en-US" altLang="ja-JP" dirty="0"/>
          </a:p>
          <a:p>
            <a:pPr marL="0" indent="0">
              <a:buNone/>
            </a:pPr>
            <a:r>
              <a:rPr lang="ja-JP" altLang="en-US" b="1" dirty="0"/>
              <a:t>②</a:t>
            </a:r>
            <a:r>
              <a:rPr lang="ja-JP" altLang="ja-JP" b="1" dirty="0"/>
              <a:t>物的環境</a:t>
            </a:r>
            <a:r>
              <a:rPr lang="ja-JP" altLang="en-US" b="1" dirty="0"/>
              <a:t>：</a:t>
            </a:r>
            <a:r>
              <a:rPr lang="ja-JP" altLang="en-US" dirty="0"/>
              <a:t>建物や設備</a:t>
            </a:r>
            <a:endParaRPr lang="en-US" altLang="ja-JP" dirty="0"/>
          </a:p>
          <a:p>
            <a:pPr marL="0" indent="0">
              <a:buNone/>
            </a:pPr>
            <a:r>
              <a:rPr lang="ja-JP" altLang="en-US" b="1" dirty="0"/>
              <a:t>③</a:t>
            </a:r>
            <a:r>
              <a:rPr lang="ja-JP" altLang="ja-JP" b="1" dirty="0"/>
              <a:t>自然環境</a:t>
            </a:r>
            <a:r>
              <a:rPr lang="ja-JP" altLang="en-US" b="1" dirty="0"/>
              <a:t>・</a:t>
            </a:r>
            <a:r>
              <a:rPr lang="ja-JP" altLang="ja-JP" b="1" dirty="0"/>
              <a:t>社会環境</a:t>
            </a:r>
            <a:r>
              <a:rPr lang="ja-JP" altLang="en-US" b="1" dirty="0"/>
              <a:t>：</a:t>
            </a:r>
            <a:r>
              <a:rPr lang="ja-JP" altLang="en-US" dirty="0"/>
              <a:t>周辺の環境</a:t>
            </a:r>
            <a:endParaRPr lang="en-US" altLang="ja-JP" dirty="0"/>
          </a:p>
          <a:p>
            <a:pPr marL="0" indent="0">
              <a:buNone/>
            </a:pPr>
            <a:r>
              <a:rPr lang="ja-JP" altLang="en-US" sz="2600" b="1" dirty="0"/>
              <a:t>その他、保育看護の内容、生活体験など</a:t>
            </a:r>
            <a:endParaRPr lang="en-US" altLang="ja-JP" sz="2600" b="1" dirty="0"/>
          </a:p>
          <a:p>
            <a:pPr marL="0" indent="0">
              <a:buNone/>
            </a:pPr>
            <a:r>
              <a:rPr lang="ja-JP" altLang="en-US" sz="2600" b="1" dirty="0"/>
              <a:t>　</a:t>
            </a:r>
            <a:r>
              <a:rPr lang="ja-JP" altLang="en-US" sz="3500" b="1" dirty="0"/>
              <a:t>乳児院では心身を育む、安全で安心することができる、豊かな養育環境を整えることが</a:t>
            </a:r>
            <a:r>
              <a:rPr lang="ja-JP" altLang="en-US" sz="3500" b="1" dirty="0" smtClean="0"/>
              <a:t>大切です</a:t>
            </a:r>
            <a:r>
              <a:rPr lang="ja-JP" altLang="en-US" sz="3500" b="1" dirty="0"/>
              <a:t>。</a:t>
            </a:r>
            <a:endParaRPr lang="en-US" altLang="ja-JP" sz="3500" b="1" dirty="0"/>
          </a:p>
          <a:p>
            <a:pPr marL="0" indent="0">
              <a:buNone/>
            </a:pPr>
            <a:r>
              <a:rPr lang="ja-JP" altLang="en-US" sz="2600" b="1" dirty="0"/>
              <a:t>　　　　</a:t>
            </a:r>
            <a:r>
              <a:rPr lang="en-US" altLang="ja-JP" sz="2400" dirty="0"/>
              <a:t>※</a:t>
            </a:r>
            <a:r>
              <a:rPr lang="ja-JP" altLang="en-US" sz="2400" dirty="0"/>
              <a:t>「改訂新版　乳児院養育指針</a:t>
            </a:r>
            <a:r>
              <a:rPr lang="ja-JP" altLang="en-US" sz="2400" dirty="0" smtClean="0"/>
              <a:t>」</a:t>
            </a:r>
            <a:r>
              <a:rPr lang="en-US" altLang="ja-JP" sz="2400" dirty="0" smtClean="0"/>
              <a:t>P.39,48</a:t>
            </a:r>
            <a:endParaRPr lang="ja-JP" altLang="ja-JP" sz="2600" dirty="0"/>
          </a:p>
        </p:txBody>
      </p:sp>
      <p:sp>
        <p:nvSpPr>
          <p:cNvPr id="4" name="スライド番号プレースホルダー 3"/>
          <p:cNvSpPr>
            <a:spLocks noGrp="1"/>
          </p:cNvSpPr>
          <p:nvPr>
            <p:ph type="sldNum" sz="quarter" idx="12"/>
          </p:nvPr>
        </p:nvSpPr>
        <p:spPr/>
        <p:txBody>
          <a:bodyPr/>
          <a:lstStyle/>
          <a:p>
            <a:fld id="{52885D5F-1D73-4CD8-8BE9-6FDEEE1081D8}" type="slidenum">
              <a:rPr kumimoji="1" lang="ja-JP" altLang="en-US" smtClean="0"/>
              <a:t>35</a:t>
            </a:fld>
            <a:endParaRPr kumimoji="1" lang="ja-JP" altLang="en-US" dirty="0"/>
          </a:p>
        </p:txBody>
      </p:sp>
    </p:spTree>
    <p:extLst>
      <p:ext uri="{BB962C8B-B14F-4D97-AF65-F5344CB8AC3E}">
        <p14:creationId xmlns:p14="http://schemas.microsoft.com/office/powerpoint/2010/main" val="29195429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332656"/>
            <a:ext cx="8856984" cy="1584176"/>
          </a:xfrm>
        </p:spPr>
        <p:txBody>
          <a:bodyPr>
            <a:normAutofit/>
          </a:bodyPr>
          <a:lstStyle/>
          <a:p>
            <a:pPr algn="l"/>
            <a:r>
              <a:rPr lang="ja-JP" altLang="en-US" sz="3600" b="1" dirty="0">
                <a:solidFill>
                  <a:srgbClr val="0070C0"/>
                </a:solidFill>
              </a:rPr>
              <a:t>□</a:t>
            </a:r>
            <a:r>
              <a:rPr lang="ja-JP" altLang="ja-JP" sz="3600" b="1" dirty="0">
                <a:solidFill>
                  <a:srgbClr val="0070C0"/>
                </a:solidFill>
              </a:rPr>
              <a:t>職員は「乳児院の顔」です</a:t>
            </a:r>
            <a:r>
              <a:rPr lang="en-US" altLang="ja-JP" sz="3200" b="1" dirty="0">
                <a:solidFill>
                  <a:srgbClr val="0070C0"/>
                </a:solidFill>
              </a:rPr>
              <a:t/>
            </a:r>
            <a:br>
              <a:rPr lang="en-US" altLang="ja-JP" sz="3200" b="1" dirty="0">
                <a:solidFill>
                  <a:srgbClr val="0070C0"/>
                </a:solidFill>
              </a:rPr>
            </a:br>
            <a:r>
              <a:rPr lang="ja-JP" altLang="en-US" sz="1600" b="1" dirty="0">
                <a:solidFill>
                  <a:srgbClr val="0070C0"/>
                </a:solidFill>
              </a:rPr>
              <a:t>・実習生やボランティア、地域の方との交流の機会など、社会人としてのマナーが求められる機会がたくさんあります。</a:t>
            </a:r>
            <a:r>
              <a:rPr lang="en-US" altLang="ja-JP" sz="1600" b="1" dirty="0">
                <a:solidFill>
                  <a:srgbClr val="0070C0"/>
                </a:solidFill>
              </a:rPr>
              <a:t/>
            </a:r>
            <a:br>
              <a:rPr lang="en-US" altLang="ja-JP" sz="1600" b="1" dirty="0">
                <a:solidFill>
                  <a:srgbClr val="0070C0"/>
                </a:solidFill>
              </a:rPr>
            </a:br>
            <a:r>
              <a:rPr lang="ja-JP" altLang="en-US" sz="1600" b="1" dirty="0">
                <a:solidFill>
                  <a:srgbClr val="0070C0"/>
                </a:solidFill>
              </a:rPr>
              <a:t>・挨拶や声かけ等、「職員のイメージ」は、「乳児院のイメージ」に直結します。</a:t>
            </a:r>
            <a:endParaRPr kumimoji="1" lang="ja-JP" altLang="en-US" sz="1600" b="1" dirty="0">
              <a:solidFill>
                <a:srgbClr val="0070C0"/>
              </a:solidFill>
            </a:endParaRPr>
          </a:p>
        </p:txBody>
      </p:sp>
      <p:sp>
        <p:nvSpPr>
          <p:cNvPr id="3" name="コンテンツ プレースホルダー 2"/>
          <p:cNvSpPr>
            <a:spLocks noGrp="1"/>
          </p:cNvSpPr>
          <p:nvPr>
            <p:ph idx="1"/>
          </p:nvPr>
        </p:nvSpPr>
        <p:spPr>
          <a:xfrm>
            <a:off x="323528" y="1916832"/>
            <a:ext cx="8568952" cy="4176464"/>
          </a:xfrm>
        </p:spPr>
        <p:txBody>
          <a:bodyPr>
            <a:normAutofit/>
          </a:bodyPr>
          <a:lstStyle/>
          <a:p>
            <a:r>
              <a:rPr lang="ja-JP" altLang="ja-JP" b="1" dirty="0"/>
              <a:t>「乳児院のイメージ」はどのようにして決まるのでしょうか</a:t>
            </a:r>
            <a:r>
              <a:rPr lang="ja-JP" altLang="en-US" b="1" dirty="0"/>
              <a:t>？　</a:t>
            </a:r>
            <a:endParaRPr lang="en-US" altLang="ja-JP" b="1" dirty="0"/>
          </a:p>
          <a:p>
            <a:r>
              <a:rPr lang="ja-JP" altLang="en-US" b="1" dirty="0"/>
              <a:t>現在の乳児院は、地域社会における福祉の拠点となることが期待されています。</a:t>
            </a:r>
            <a:endParaRPr lang="en-US" altLang="ja-JP" b="1" dirty="0"/>
          </a:p>
          <a:p>
            <a:pPr marL="0" indent="0">
              <a:buNone/>
            </a:pPr>
            <a:r>
              <a:rPr lang="ja-JP" altLang="en-US" dirty="0"/>
              <a:t>　</a:t>
            </a:r>
            <a:r>
              <a:rPr lang="ja-JP" altLang="en-US" sz="2800" dirty="0"/>
              <a:t>　地域住民の乳児院に対する理解を深め、地域に開かれた乳児院としての機能やサービスを提供をしていくためにも、養育者の一人としてだけでなく、「乳児院の顔」として見られていることを意識しましょう。</a:t>
            </a:r>
            <a:endParaRPr lang="en-US" altLang="ja-JP" sz="2800" dirty="0"/>
          </a:p>
        </p:txBody>
      </p:sp>
      <p:sp>
        <p:nvSpPr>
          <p:cNvPr id="4" name="スライド番号プレースホルダー 3"/>
          <p:cNvSpPr>
            <a:spLocks noGrp="1"/>
          </p:cNvSpPr>
          <p:nvPr>
            <p:ph type="sldNum" sz="quarter" idx="12"/>
          </p:nvPr>
        </p:nvSpPr>
        <p:spPr/>
        <p:txBody>
          <a:bodyPr/>
          <a:lstStyle/>
          <a:p>
            <a:fld id="{52885D5F-1D73-4CD8-8BE9-6FDEEE1081D8}" type="slidenum">
              <a:rPr kumimoji="1" lang="ja-JP" altLang="en-US" smtClean="0"/>
              <a:t>36</a:t>
            </a:fld>
            <a:endParaRPr kumimoji="1" lang="ja-JP" altLang="en-US" dirty="0"/>
          </a:p>
        </p:txBody>
      </p:sp>
    </p:spTree>
    <p:extLst>
      <p:ext uri="{BB962C8B-B14F-4D97-AF65-F5344CB8AC3E}">
        <p14:creationId xmlns:p14="http://schemas.microsoft.com/office/powerpoint/2010/main" val="1664288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60648"/>
            <a:ext cx="7920880" cy="2304256"/>
          </a:xfrm>
        </p:spPr>
        <p:txBody>
          <a:bodyPr>
            <a:noAutofit/>
          </a:bodyPr>
          <a:lstStyle/>
          <a:p>
            <a:pPr algn="l"/>
            <a:r>
              <a:rPr lang="ja-JP" altLang="en-US" sz="3600" b="1" dirty="0">
                <a:solidFill>
                  <a:srgbClr val="0070C0"/>
                </a:solidFill>
              </a:rPr>
              <a:t>□</a:t>
            </a:r>
            <a:r>
              <a:rPr lang="ja-JP" altLang="ja-JP" sz="3600" b="1" dirty="0">
                <a:solidFill>
                  <a:srgbClr val="0070C0"/>
                </a:solidFill>
              </a:rPr>
              <a:t>日本の文化、季節を伝えることも大切な役割です</a:t>
            </a:r>
            <a:r>
              <a:rPr lang="en-US" altLang="ja-JP" sz="3600" b="1" dirty="0">
                <a:solidFill>
                  <a:srgbClr val="0070C0"/>
                </a:solidFill>
              </a:rPr>
              <a:t/>
            </a:r>
            <a:br>
              <a:rPr lang="en-US" altLang="ja-JP" sz="3600" b="1" dirty="0">
                <a:solidFill>
                  <a:srgbClr val="0070C0"/>
                </a:solidFill>
              </a:rPr>
            </a:br>
            <a:r>
              <a:rPr lang="ja-JP" altLang="en-US" sz="1600" b="1" dirty="0">
                <a:solidFill>
                  <a:srgbClr val="0070C0"/>
                </a:solidFill>
              </a:rPr>
              <a:t>・季節の行事、食べ物を大切にしていますか？</a:t>
            </a:r>
            <a:r>
              <a:rPr lang="ja-JP" altLang="en-US" sz="1600" b="1" dirty="0" smtClean="0">
                <a:solidFill>
                  <a:srgbClr val="0070C0"/>
                </a:solidFill>
              </a:rPr>
              <a:t>子どもに</a:t>
            </a:r>
            <a:r>
              <a:rPr lang="ja-JP" altLang="en-US" sz="1600" b="1" dirty="0">
                <a:solidFill>
                  <a:srgbClr val="0070C0"/>
                </a:solidFill>
              </a:rPr>
              <a:t>伝えられますか？</a:t>
            </a:r>
            <a:r>
              <a:rPr lang="en-US" altLang="ja-JP" sz="1600" b="1" dirty="0">
                <a:solidFill>
                  <a:srgbClr val="0070C0"/>
                </a:solidFill>
              </a:rPr>
              <a:t/>
            </a:r>
            <a:br>
              <a:rPr lang="en-US" altLang="ja-JP" sz="1600" b="1" dirty="0">
                <a:solidFill>
                  <a:srgbClr val="0070C0"/>
                </a:solidFill>
              </a:rPr>
            </a:br>
            <a:r>
              <a:rPr lang="ja-JP" altLang="en-US" sz="1600" b="1" dirty="0">
                <a:solidFill>
                  <a:srgbClr val="0070C0"/>
                </a:solidFill>
              </a:rPr>
              <a:t>・文化的な生活を送るために、文化や伝統を大切にしましょう。</a:t>
            </a:r>
            <a:endParaRPr kumimoji="1" lang="ja-JP" altLang="en-US" sz="3600" b="1" dirty="0">
              <a:solidFill>
                <a:srgbClr val="0070C0"/>
              </a:solidFill>
            </a:endParaRPr>
          </a:p>
        </p:txBody>
      </p:sp>
      <p:sp>
        <p:nvSpPr>
          <p:cNvPr id="3" name="コンテンツ プレースホルダー 2"/>
          <p:cNvSpPr>
            <a:spLocks noGrp="1"/>
          </p:cNvSpPr>
          <p:nvPr>
            <p:ph idx="1"/>
          </p:nvPr>
        </p:nvSpPr>
        <p:spPr>
          <a:xfrm>
            <a:off x="395536" y="2564904"/>
            <a:ext cx="8229600" cy="3960440"/>
          </a:xfrm>
        </p:spPr>
        <p:txBody>
          <a:bodyPr>
            <a:normAutofit lnSpcReduction="10000"/>
          </a:bodyPr>
          <a:lstStyle/>
          <a:p>
            <a:r>
              <a:rPr lang="ja-JP" altLang="en-US" b="1" dirty="0"/>
              <a:t>「ひな祭り」「こどもの日」「七夕」「七五三」の由来や、目的を職員が伝えられますか？</a:t>
            </a:r>
            <a:endParaRPr lang="en-US" altLang="ja-JP" b="1" dirty="0"/>
          </a:p>
          <a:p>
            <a:r>
              <a:rPr lang="ja-JP" altLang="en-US" b="1" dirty="0"/>
              <a:t>子どもは体験の中で、豊かな</a:t>
            </a:r>
            <a:r>
              <a:rPr lang="ja-JP" altLang="en-US" b="1" dirty="0" smtClean="0"/>
              <a:t>文化を</a:t>
            </a:r>
            <a:r>
              <a:rPr lang="ja-JP" altLang="en-US" b="1" dirty="0"/>
              <a:t>楽しみ、味わい、豊かな情緒が育まれます。</a:t>
            </a:r>
            <a:endParaRPr lang="en-US" altLang="ja-JP" b="1" dirty="0"/>
          </a:p>
          <a:p>
            <a:r>
              <a:rPr lang="ja-JP" altLang="en-US" b="1" dirty="0"/>
              <a:t>また、様々な文化や国の人々がいることも意識しましょう。日本の文化だけでなく、他国の宗教や文化の多様性も尊重する姿勢が大切です。</a:t>
            </a:r>
            <a:endParaRPr lang="en-US" altLang="ja-JP" b="1" dirty="0"/>
          </a:p>
          <a:p>
            <a:endParaRPr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52885D5F-1D73-4CD8-8BE9-6FDEEE1081D8}" type="slidenum">
              <a:rPr kumimoji="1" lang="ja-JP" altLang="en-US" smtClean="0"/>
              <a:t>37</a:t>
            </a:fld>
            <a:endParaRPr kumimoji="1" lang="ja-JP" altLang="en-US" dirty="0"/>
          </a:p>
        </p:txBody>
      </p:sp>
    </p:spTree>
    <p:extLst>
      <p:ext uri="{BB962C8B-B14F-4D97-AF65-F5344CB8AC3E}">
        <p14:creationId xmlns:p14="http://schemas.microsoft.com/office/powerpoint/2010/main" val="38898027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ja-JP" altLang="en-US" sz="3200" b="1" dirty="0">
                <a:solidFill>
                  <a:srgbClr val="0070C0"/>
                </a:solidFill>
              </a:rPr>
              <a:t>□</a:t>
            </a:r>
            <a:r>
              <a:rPr lang="ja-JP" altLang="ja-JP" sz="3200" b="1" dirty="0">
                <a:solidFill>
                  <a:srgbClr val="0070C0"/>
                </a:solidFill>
              </a:rPr>
              <a:t>悩みや課題を抱え込まずに職員同士で</a:t>
            </a:r>
            <a:r>
              <a:rPr lang="en-US" altLang="ja-JP" sz="3200" b="1" dirty="0">
                <a:solidFill>
                  <a:srgbClr val="0070C0"/>
                </a:solidFill>
              </a:rPr>
              <a:t/>
            </a:r>
            <a:br>
              <a:rPr lang="en-US" altLang="ja-JP" sz="3200" b="1" dirty="0">
                <a:solidFill>
                  <a:srgbClr val="0070C0"/>
                </a:solidFill>
              </a:rPr>
            </a:br>
            <a:r>
              <a:rPr lang="ja-JP" altLang="en-US" sz="3200" b="1" dirty="0">
                <a:solidFill>
                  <a:srgbClr val="0070C0"/>
                </a:solidFill>
              </a:rPr>
              <a:t>　</a:t>
            </a:r>
            <a:r>
              <a:rPr lang="ja-JP" altLang="ja-JP" sz="3200" b="1" dirty="0">
                <a:solidFill>
                  <a:srgbClr val="0070C0"/>
                </a:solidFill>
              </a:rPr>
              <a:t>相談し、チームとして検討することが重要です</a:t>
            </a:r>
            <a:endParaRPr kumimoji="1" lang="ja-JP" altLang="en-US" sz="3200" b="1" dirty="0">
              <a:solidFill>
                <a:srgbClr val="0070C0"/>
              </a:solidFill>
            </a:endParaRPr>
          </a:p>
        </p:txBody>
      </p:sp>
      <p:sp>
        <p:nvSpPr>
          <p:cNvPr id="3" name="コンテンツ プレースホルダー 2"/>
          <p:cNvSpPr>
            <a:spLocks noGrp="1"/>
          </p:cNvSpPr>
          <p:nvPr>
            <p:ph idx="1"/>
          </p:nvPr>
        </p:nvSpPr>
        <p:spPr>
          <a:xfrm>
            <a:off x="179512" y="1600200"/>
            <a:ext cx="8856984" cy="5069160"/>
          </a:xfrm>
        </p:spPr>
        <p:txBody>
          <a:bodyPr>
            <a:normAutofit fontScale="85000" lnSpcReduction="20000"/>
          </a:bodyPr>
          <a:lstStyle/>
          <a:p>
            <a:r>
              <a:rPr lang="ja-JP" altLang="en-US" b="1" dirty="0"/>
              <a:t>抱え込まないため</a:t>
            </a:r>
            <a:r>
              <a:rPr lang="ja-JP" altLang="en-US" b="1" dirty="0" smtClean="0"/>
              <a:t>に、コミュニケーションが大切</a:t>
            </a:r>
            <a:endParaRPr lang="en-US" altLang="ja-JP" b="1" dirty="0"/>
          </a:p>
          <a:p>
            <a:pPr marL="0" indent="0">
              <a:buNone/>
            </a:pPr>
            <a:r>
              <a:rPr lang="ja-JP" altLang="en-US" b="1" dirty="0"/>
              <a:t>　</a:t>
            </a:r>
            <a:r>
              <a:rPr lang="ja-JP" altLang="en-US" dirty="0"/>
              <a:t>→悩みや課題は、個人で考えて解決に向かうだけでなく、　　</a:t>
            </a:r>
            <a:endParaRPr lang="en-US" altLang="ja-JP" dirty="0"/>
          </a:p>
          <a:p>
            <a:pPr marL="0" indent="0">
              <a:buNone/>
            </a:pPr>
            <a:r>
              <a:rPr lang="ja-JP" altLang="en-US" dirty="0"/>
              <a:t>　　他者に伝えたり、チームや組織、施設全体で取り組むこと　　</a:t>
            </a:r>
            <a:endParaRPr lang="en-US" altLang="ja-JP" dirty="0"/>
          </a:p>
          <a:p>
            <a:pPr marL="0" indent="0">
              <a:buNone/>
            </a:pPr>
            <a:r>
              <a:rPr lang="ja-JP" altLang="en-US" dirty="0"/>
              <a:t>　　で解決に向かうこともあります。</a:t>
            </a:r>
            <a:endParaRPr lang="en-US" altLang="ja-JP" dirty="0"/>
          </a:p>
          <a:p>
            <a:pPr marL="0" indent="0">
              <a:buNone/>
            </a:pPr>
            <a:r>
              <a:rPr lang="ja-JP" altLang="en-US" b="1" dirty="0"/>
              <a:t>　　チームワークによって、解決に</a:t>
            </a:r>
            <a:r>
              <a:rPr lang="ja-JP" altLang="en-US" b="1" dirty="0" smtClean="0"/>
              <a:t>向かうこと</a:t>
            </a:r>
            <a:r>
              <a:rPr lang="ja-JP" altLang="en-US" b="1" dirty="0"/>
              <a:t>もあります。</a:t>
            </a:r>
            <a:endParaRPr lang="en-US" altLang="ja-JP" b="1" dirty="0"/>
          </a:p>
          <a:p>
            <a:pPr marL="0" indent="0">
              <a:buNone/>
            </a:pPr>
            <a:r>
              <a:rPr lang="ja-JP" altLang="en-US" b="1" dirty="0"/>
              <a:t>　</a:t>
            </a:r>
            <a:r>
              <a:rPr lang="ja-JP" altLang="ja-JP" b="1" dirty="0"/>
              <a:t>チームワークを良くする人は</a:t>
            </a:r>
            <a:r>
              <a:rPr lang="ja-JP" altLang="en-US" b="1" dirty="0"/>
              <a:t>？</a:t>
            </a:r>
            <a:endParaRPr lang="ja-JP" altLang="ja-JP" b="1" dirty="0"/>
          </a:p>
          <a:p>
            <a:pPr marL="0" lvl="0" indent="0">
              <a:buNone/>
            </a:pPr>
            <a:r>
              <a:rPr lang="ja-JP" altLang="en-US" dirty="0"/>
              <a:t>　　・人を評価する（認める）ことができる</a:t>
            </a:r>
            <a:endParaRPr lang="en-US" altLang="ja-JP" dirty="0"/>
          </a:p>
          <a:p>
            <a:pPr marL="0" lvl="0" indent="0">
              <a:buNone/>
            </a:pPr>
            <a:r>
              <a:rPr lang="ja-JP" altLang="en-US" dirty="0"/>
              <a:t>　　・社会人としての基本的なマナーを守る</a:t>
            </a:r>
            <a:endParaRPr lang="en-US" altLang="ja-JP" dirty="0"/>
          </a:p>
          <a:p>
            <a:pPr marL="0" lvl="0" indent="0">
              <a:buNone/>
            </a:pPr>
            <a:r>
              <a:rPr lang="ja-JP" altLang="en-US" dirty="0"/>
              <a:t>　　・約束を守る</a:t>
            </a:r>
            <a:endParaRPr lang="en-US" altLang="ja-JP" dirty="0"/>
          </a:p>
          <a:p>
            <a:pPr marL="0" lvl="0" indent="0">
              <a:buNone/>
            </a:pPr>
            <a:r>
              <a:rPr lang="ja-JP" altLang="en-US" dirty="0"/>
              <a:t>　　・報告</a:t>
            </a:r>
            <a:r>
              <a:rPr lang="ja-JP" altLang="ja-JP" dirty="0"/>
              <a:t>・連絡</a:t>
            </a:r>
            <a:r>
              <a:rPr lang="ja-JP" altLang="en-US" dirty="0"/>
              <a:t>・相談（ホウ・レン・ソウ）の</a:t>
            </a:r>
            <a:r>
              <a:rPr lang="ja-JP" altLang="ja-JP" dirty="0"/>
              <a:t>回数が多い</a:t>
            </a:r>
          </a:p>
          <a:p>
            <a:pPr marL="0" indent="0">
              <a:buNone/>
            </a:pPr>
            <a:r>
              <a:rPr lang="ja-JP" altLang="en-US" dirty="0"/>
              <a:t>　　・</a:t>
            </a:r>
            <a:r>
              <a:rPr lang="ja-JP" altLang="ja-JP" dirty="0"/>
              <a:t>人のせいにしない</a:t>
            </a:r>
          </a:p>
          <a:p>
            <a:pPr marL="0" lvl="0" indent="0">
              <a:buNone/>
            </a:pPr>
            <a:r>
              <a:rPr lang="ja-JP" altLang="en-US" dirty="0"/>
              <a:t>　　・</a:t>
            </a:r>
            <a:r>
              <a:rPr lang="ja-JP" altLang="ja-JP" dirty="0"/>
              <a:t>人の悪口を言わない</a:t>
            </a:r>
            <a:r>
              <a:rPr lang="ja-JP" altLang="en-US" dirty="0"/>
              <a:t>　等々の特徴があります。</a:t>
            </a:r>
            <a:endParaRPr kumimoji="1" lang="ja-JP" altLang="en-US" dirty="0"/>
          </a:p>
        </p:txBody>
      </p:sp>
      <p:sp>
        <p:nvSpPr>
          <p:cNvPr id="4" name="スライド番号プレースホルダー 3"/>
          <p:cNvSpPr>
            <a:spLocks noGrp="1"/>
          </p:cNvSpPr>
          <p:nvPr>
            <p:ph type="sldNum" sz="quarter" idx="12"/>
          </p:nvPr>
        </p:nvSpPr>
        <p:spPr/>
        <p:txBody>
          <a:bodyPr/>
          <a:lstStyle/>
          <a:p>
            <a:fld id="{52885D5F-1D73-4CD8-8BE9-6FDEEE1081D8}" type="slidenum">
              <a:rPr kumimoji="1" lang="ja-JP" altLang="en-US" smtClean="0"/>
              <a:t>38</a:t>
            </a:fld>
            <a:endParaRPr kumimoji="1" lang="ja-JP" altLang="en-US" dirty="0"/>
          </a:p>
        </p:txBody>
      </p:sp>
    </p:spTree>
    <p:extLst>
      <p:ext uri="{BB962C8B-B14F-4D97-AF65-F5344CB8AC3E}">
        <p14:creationId xmlns:p14="http://schemas.microsoft.com/office/powerpoint/2010/main" val="2326119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715200" cy="1325562"/>
          </a:xfrm>
        </p:spPr>
        <p:txBody>
          <a:bodyPr>
            <a:noAutofit/>
          </a:bodyPr>
          <a:lstStyle/>
          <a:p>
            <a:pPr algn="l"/>
            <a:r>
              <a:rPr lang="ja-JP" altLang="en-US" sz="3600" b="1" dirty="0">
                <a:solidFill>
                  <a:srgbClr val="0070C0"/>
                </a:solidFill>
              </a:rPr>
              <a:t>□</a:t>
            </a:r>
            <a:r>
              <a:rPr lang="ja-JP" altLang="ja-JP" sz="3600" b="1" dirty="0">
                <a:solidFill>
                  <a:srgbClr val="0070C0"/>
                </a:solidFill>
              </a:rPr>
              <a:t>チームとして働くために、日々の記録や報告</a:t>
            </a:r>
            <a:r>
              <a:rPr lang="ja-JP" altLang="en-US" sz="3600" b="1" dirty="0">
                <a:solidFill>
                  <a:srgbClr val="0070C0"/>
                </a:solidFill>
              </a:rPr>
              <a:t>は大切です　　　　　</a:t>
            </a:r>
            <a:endParaRPr kumimoji="1" lang="ja-JP" altLang="en-US" sz="3600" b="1" dirty="0">
              <a:solidFill>
                <a:srgbClr val="0070C0"/>
              </a:solidFill>
            </a:endParaRPr>
          </a:p>
        </p:txBody>
      </p:sp>
      <p:sp>
        <p:nvSpPr>
          <p:cNvPr id="3" name="コンテンツ プレースホルダー 2"/>
          <p:cNvSpPr>
            <a:spLocks noGrp="1"/>
          </p:cNvSpPr>
          <p:nvPr>
            <p:ph idx="1"/>
          </p:nvPr>
        </p:nvSpPr>
        <p:spPr>
          <a:xfrm>
            <a:off x="457200" y="1600200"/>
            <a:ext cx="8229600" cy="5069160"/>
          </a:xfrm>
        </p:spPr>
        <p:txBody>
          <a:bodyPr>
            <a:normAutofit fontScale="92500" lnSpcReduction="10000"/>
          </a:bodyPr>
          <a:lstStyle/>
          <a:p>
            <a:r>
              <a:rPr lang="ja-JP" altLang="ja-JP" b="1" dirty="0"/>
              <a:t>記録の</a:t>
            </a:r>
            <a:r>
              <a:rPr lang="ja-JP" altLang="en-US" b="1" dirty="0"/>
              <a:t>大切な</a:t>
            </a:r>
            <a:r>
              <a:rPr lang="ja-JP" altLang="ja-JP" b="1" dirty="0"/>
              <a:t>役割</a:t>
            </a:r>
            <a:r>
              <a:rPr lang="ja-JP" altLang="en-US" b="1" dirty="0"/>
              <a:t>とは</a:t>
            </a:r>
            <a:endParaRPr lang="ja-JP" altLang="ja-JP" b="1" dirty="0"/>
          </a:p>
          <a:p>
            <a:pPr marL="0" lvl="0" indent="0">
              <a:buNone/>
            </a:pPr>
            <a:r>
              <a:rPr lang="ja-JP" altLang="en-US" dirty="0"/>
              <a:t>　　１）</a:t>
            </a:r>
            <a:r>
              <a:rPr lang="ja-JP" altLang="ja-JP" dirty="0"/>
              <a:t>公的な資料</a:t>
            </a:r>
            <a:r>
              <a:rPr lang="ja-JP" altLang="en-US" dirty="0"/>
              <a:t>として</a:t>
            </a:r>
            <a:endParaRPr lang="ja-JP" altLang="ja-JP" dirty="0"/>
          </a:p>
          <a:p>
            <a:pPr marL="0" lvl="0" indent="0">
              <a:buNone/>
            </a:pPr>
            <a:r>
              <a:rPr lang="ja-JP" altLang="en-US" dirty="0"/>
              <a:t>　　２）</a:t>
            </a:r>
            <a:r>
              <a:rPr lang="ja-JP" altLang="ja-JP" dirty="0"/>
              <a:t>施設内での共通理解</a:t>
            </a:r>
            <a:r>
              <a:rPr lang="ja-JP" altLang="en-US" dirty="0"/>
              <a:t>を得るため</a:t>
            </a:r>
            <a:endParaRPr lang="ja-JP" altLang="ja-JP" dirty="0"/>
          </a:p>
          <a:p>
            <a:pPr marL="0" lvl="0" indent="0">
              <a:buNone/>
            </a:pPr>
            <a:r>
              <a:rPr lang="ja-JP" altLang="en-US" dirty="0"/>
              <a:t>　　３）</a:t>
            </a:r>
            <a:r>
              <a:rPr lang="ja-JP" altLang="ja-JP" dirty="0"/>
              <a:t>養育実践の振り返り</a:t>
            </a:r>
            <a:r>
              <a:rPr lang="ja-JP" altLang="en-US" dirty="0"/>
              <a:t>（見直し）</a:t>
            </a:r>
            <a:endParaRPr lang="ja-JP" altLang="ja-JP" dirty="0"/>
          </a:p>
          <a:p>
            <a:pPr marL="0" lvl="0" indent="0">
              <a:buNone/>
            </a:pPr>
            <a:r>
              <a:rPr lang="ja-JP" altLang="en-US" dirty="0"/>
              <a:t>　　４）</a:t>
            </a:r>
            <a:r>
              <a:rPr lang="ja-JP" altLang="ja-JP" dirty="0"/>
              <a:t>家庭復帰、措置変更</a:t>
            </a:r>
            <a:r>
              <a:rPr lang="ja-JP" altLang="en-US" dirty="0"/>
              <a:t>を考えるため</a:t>
            </a:r>
            <a:endParaRPr lang="en-US" altLang="ja-JP" dirty="0"/>
          </a:p>
          <a:p>
            <a:pPr marL="0" lvl="0" indent="0">
              <a:buNone/>
            </a:pPr>
            <a:r>
              <a:rPr lang="ja-JP" altLang="en-US" dirty="0"/>
              <a:t>　　５）子どもの育ちの軌跡を残すため</a:t>
            </a:r>
            <a:endParaRPr lang="en-US" altLang="ja-JP" dirty="0"/>
          </a:p>
          <a:p>
            <a:pPr marL="0" lvl="0" indent="0">
              <a:buNone/>
            </a:pPr>
            <a:endParaRPr lang="en-US" altLang="ja-JP" dirty="0"/>
          </a:p>
          <a:p>
            <a:pPr marL="0" lvl="0" indent="0">
              <a:buNone/>
            </a:pPr>
            <a:r>
              <a:rPr lang="ja-JP" altLang="en-US" dirty="0"/>
              <a:t>・</a:t>
            </a:r>
            <a:r>
              <a:rPr lang="ja-JP" altLang="en-US" b="1" dirty="0"/>
              <a:t>記録や報告は、乳児院で働く職員にとって、</a:t>
            </a:r>
            <a:endParaRPr lang="en-US" altLang="ja-JP" b="1" dirty="0"/>
          </a:p>
          <a:p>
            <a:pPr marL="0" lvl="0" indent="0">
              <a:buNone/>
            </a:pPr>
            <a:r>
              <a:rPr lang="ja-JP" altLang="en-US" b="1" dirty="0"/>
              <a:t>　大切な作業</a:t>
            </a:r>
            <a:endParaRPr lang="en-US" altLang="ja-JP" b="1" dirty="0"/>
          </a:p>
          <a:p>
            <a:pPr marL="0" lvl="0" indent="0">
              <a:buNone/>
            </a:pPr>
            <a:r>
              <a:rPr lang="ja-JP" altLang="en-US" sz="2400" b="1" dirty="0"/>
              <a:t>　　　　　　　</a:t>
            </a:r>
            <a:r>
              <a:rPr lang="en-US" altLang="ja-JP" sz="2400" b="1" dirty="0"/>
              <a:t>※</a:t>
            </a:r>
            <a:r>
              <a:rPr lang="ja-JP" altLang="en-US" sz="2400" dirty="0"/>
              <a:t>「改訂新版　乳児院養育指針</a:t>
            </a:r>
            <a:r>
              <a:rPr lang="ja-JP" altLang="en-US" sz="2400" dirty="0" smtClean="0"/>
              <a:t>」</a:t>
            </a:r>
            <a:r>
              <a:rPr lang="en-US" altLang="ja-JP" sz="2400" dirty="0" smtClean="0"/>
              <a:t>P.43,199,217</a:t>
            </a:r>
            <a:endParaRPr lang="ja-JP" altLang="ja-JP" sz="2400" dirty="0"/>
          </a:p>
          <a:p>
            <a:endParaRPr kumimoji="1" lang="ja-JP" altLang="en-US" dirty="0"/>
          </a:p>
        </p:txBody>
      </p:sp>
      <p:sp>
        <p:nvSpPr>
          <p:cNvPr id="4" name="スライド番号プレースホルダー 3"/>
          <p:cNvSpPr>
            <a:spLocks noGrp="1"/>
          </p:cNvSpPr>
          <p:nvPr>
            <p:ph type="sldNum" sz="quarter" idx="12"/>
          </p:nvPr>
        </p:nvSpPr>
        <p:spPr/>
        <p:txBody>
          <a:bodyPr/>
          <a:lstStyle/>
          <a:p>
            <a:fld id="{52885D5F-1D73-4CD8-8BE9-6FDEEE1081D8}" type="slidenum">
              <a:rPr kumimoji="1" lang="ja-JP" altLang="en-US" smtClean="0"/>
              <a:t>39</a:t>
            </a:fld>
            <a:endParaRPr kumimoji="1" lang="ja-JP" altLang="en-US" dirty="0"/>
          </a:p>
        </p:txBody>
      </p:sp>
    </p:spTree>
    <p:extLst>
      <p:ext uri="{BB962C8B-B14F-4D97-AF65-F5344CB8AC3E}">
        <p14:creationId xmlns:p14="http://schemas.microsoft.com/office/powerpoint/2010/main" val="2682852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2712" y="692696"/>
            <a:ext cx="8761288" cy="5534372"/>
          </a:xfrm>
        </p:spPr>
        <p:txBody>
          <a:bodyPr>
            <a:noAutofit/>
          </a:bodyPr>
          <a:lstStyle/>
          <a:p>
            <a:pPr marL="0" indent="0">
              <a:buNone/>
            </a:pPr>
            <a:r>
              <a:rPr lang="ja-JP" altLang="en-US" sz="3600" dirty="0"/>
              <a:t>「乳児院職員に求められる専門性」</a:t>
            </a:r>
            <a:endParaRPr lang="en-US" altLang="ja-JP" sz="3600" dirty="0"/>
          </a:p>
          <a:p>
            <a:pPr marL="0" indent="0">
              <a:buNone/>
            </a:pPr>
            <a:r>
              <a:rPr lang="ja-JP" altLang="en-US" dirty="0"/>
              <a:t>（つづき）</a:t>
            </a:r>
            <a:r>
              <a:rPr lang="ja-JP" altLang="en-US" sz="2400" b="1" dirty="0"/>
              <a:t>（</a:t>
            </a:r>
            <a:r>
              <a:rPr lang="en-US" altLang="ja-JP" sz="2400" b="1" dirty="0"/>
              <a:t>『</a:t>
            </a:r>
            <a:r>
              <a:rPr lang="ja-JP" altLang="en-US" sz="2400" b="1" dirty="0"/>
              <a:t>乳児院の研修体系ー人材育成のための指針</a:t>
            </a:r>
            <a:r>
              <a:rPr lang="en-US" altLang="ja-JP" sz="2400" b="1" dirty="0"/>
              <a:t>』</a:t>
            </a:r>
            <a:r>
              <a:rPr lang="ja-JP" altLang="en-US" sz="2400" b="1" dirty="0"/>
              <a:t>より）</a:t>
            </a:r>
            <a:endParaRPr lang="en-US" altLang="ja-JP" sz="3600" b="1" dirty="0"/>
          </a:p>
          <a:p>
            <a:pPr marL="0" indent="0">
              <a:buNone/>
            </a:pPr>
            <a:r>
              <a:rPr lang="ja-JP" altLang="en-US" sz="3600" dirty="0"/>
              <a:t>・乳幼児の保護者を支援するために必要な価値観・知識</a:t>
            </a:r>
            <a:r>
              <a:rPr lang="ja-JP" altLang="en-US" sz="3600" dirty="0" smtClean="0"/>
              <a:t>・技術</a:t>
            </a:r>
            <a:endParaRPr lang="ja-JP" altLang="en-US" sz="3600" dirty="0"/>
          </a:p>
          <a:p>
            <a:pPr marL="0" indent="0">
              <a:buNone/>
            </a:pPr>
            <a:r>
              <a:rPr lang="ja-JP" altLang="en-US" sz="3600" dirty="0"/>
              <a:t>・児童家庭福祉制度と関連する法律の理解</a:t>
            </a:r>
          </a:p>
          <a:p>
            <a:pPr marL="0" indent="0">
              <a:buNone/>
            </a:pPr>
            <a:r>
              <a:rPr lang="ja-JP" altLang="en-US" sz="3600" dirty="0"/>
              <a:t>・組織の一員として必要な価値観・知識・技術</a:t>
            </a:r>
          </a:p>
          <a:p>
            <a:pPr marL="0" indent="0">
              <a:buNone/>
            </a:pPr>
            <a:r>
              <a:rPr lang="ja-JP" altLang="en-US" sz="3600" dirty="0"/>
              <a:t>・地域社会と関わりを持つ養育者として必要な価値観・社会性</a:t>
            </a:r>
          </a:p>
        </p:txBody>
      </p:sp>
      <p:sp>
        <p:nvSpPr>
          <p:cNvPr id="2" name="スライド番号プレースホルダー 1"/>
          <p:cNvSpPr>
            <a:spLocks noGrp="1"/>
          </p:cNvSpPr>
          <p:nvPr>
            <p:ph type="sldNum" sz="quarter" idx="12"/>
          </p:nvPr>
        </p:nvSpPr>
        <p:spPr/>
        <p:txBody>
          <a:bodyPr/>
          <a:lstStyle/>
          <a:p>
            <a:fld id="{52885D5F-1D73-4CD8-8BE9-6FDEEE1081D8}" type="slidenum">
              <a:rPr kumimoji="1" lang="ja-JP" altLang="en-US" smtClean="0"/>
              <a:t>4</a:t>
            </a:fld>
            <a:endParaRPr kumimoji="1" lang="ja-JP" altLang="en-US" dirty="0"/>
          </a:p>
        </p:txBody>
      </p:sp>
    </p:spTree>
    <p:extLst>
      <p:ext uri="{BB962C8B-B14F-4D97-AF65-F5344CB8AC3E}">
        <p14:creationId xmlns:p14="http://schemas.microsoft.com/office/powerpoint/2010/main" val="3406161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ctrTitle"/>
          </p:nvPr>
        </p:nvSpPr>
        <p:spPr>
          <a:xfrm>
            <a:off x="827088" y="2420938"/>
            <a:ext cx="7343775" cy="1008062"/>
          </a:xfrm>
          <a:extLst>
            <a:ext uri="{91240B29-F687-4F45-9708-019B960494DF}">
              <a14:hiddenLine xmlns:a14="http://schemas.microsoft.com/office/drawing/2010/main" w="28575">
                <a:solidFill>
                  <a:srgbClr val="000000"/>
                </a:solidFill>
                <a:miter lim="800000"/>
                <a:headEnd/>
                <a:tailEnd/>
              </a14:hiddenLine>
            </a:ext>
          </a:extLst>
        </p:spPr>
        <p:txBody>
          <a:bodyPr/>
          <a:lstStyle/>
          <a:p>
            <a:pPr eaLnBrk="1" hangingPunct="1"/>
            <a:r>
              <a:rPr lang="ja-JP" altLang="en-US" sz="6000" dirty="0"/>
              <a:t>③子どもの権利擁護</a:t>
            </a:r>
          </a:p>
        </p:txBody>
      </p:sp>
      <p:sp>
        <p:nvSpPr>
          <p:cNvPr id="3" name="サブタイトル 2"/>
          <p:cNvSpPr>
            <a:spLocks noGrp="1"/>
          </p:cNvSpPr>
          <p:nvPr>
            <p:ph type="subTitle" idx="1"/>
          </p:nvPr>
        </p:nvSpPr>
        <p:spPr>
          <a:xfrm>
            <a:off x="1187450" y="4292600"/>
            <a:ext cx="7161213" cy="1752600"/>
          </a:xfrm>
        </p:spPr>
        <p:txBody>
          <a:bodyPr rtlCol="0">
            <a:normAutofit/>
          </a:bodyPr>
          <a:lstStyle/>
          <a:p>
            <a:pPr eaLnBrk="1" fontAlgn="auto" hangingPunct="1">
              <a:spcAft>
                <a:spcPts val="0"/>
              </a:spcAft>
              <a:buFont typeface="Arial" panose="020B0604020202020204" pitchFamily="34" charset="0"/>
              <a:buNone/>
              <a:defRPr/>
            </a:pPr>
            <a:r>
              <a:rPr lang="ja-JP" altLang="en-US" b="1" dirty="0"/>
              <a:t>全国乳児福祉協議会</a:t>
            </a:r>
            <a:endParaRPr lang="en-US" altLang="ja-JP" b="1" dirty="0"/>
          </a:p>
          <a:p>
            <a:pPr eaLnBrk="1" fontAlgn="auto" hangingPunct="1">
              <a:spcAft>
                <a:spcPts val="0"/>
              </a:spcAft>
              <a:buFont typeface="Arial" panose="020B0604020202020204" pitchFamily="34" charset="0"/>
              <a:buNone/>
              <a:defRPr/>
            </a:pPr>
            <a:r>
              <a:rPr lang="ja-JP" altLang="en-US" b="1" dirty="0"/>
              <a:t>研修体系具体化に向けた検討委員会</a:t>
            </a:r>
          </a:p>
        </p:txBody>
      </p:sp>
      <p:sp>
        <p:nvSpPr>
          <p:cNvPr id="2" name="スライド番号プレースホルダー 1"/>
          <p:cNvSpPr>
            <a:spLocks noGrp="1"/>
          </p:cNvSpPr>
          <p:nvPr>
            <p:ph type="sldNum" sz="quarter" idx="12"/>
          </p:nvPr>
        </p:nvSpPr>
        <p:spPr/>
        <p:txBody>
          <a:bodyPr/>
          <a:lstStyle/>
          <a:p>
            <a:fld id="{52885D5F-1D73-4CD8-8BE9-6FDEEE1081D8}" type="slidenum">
              <a:rPr kumimoji="1" lang="ja-JP" altLang="en-US" smtClean="0"/>
              <a:t>40</a:t>
            </a:fld>
            <a:endParaRPr kumimoji="1" lang="ja-JP" altLang="en-US" dirty="0"/>
          </a:p>
        </p:txBody>
      </p:sp>
    </p:spTree>
    <p:extLst>
      <p:ext uri="{BB962C8B-B14F-4D97-AF65-F5344CB8AC3E}">
        <p14:creationId xmlns:p14="http://schemas.microsoft.com/office/powerpoint/2010/main" val="3393273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251520" y="476672"/>
            <a:ext cx="8326438" cy="1143000"/>
          </a:xfrm>
        </p:spPr>
        <p:txBody>
          <a:bodyPr>
            <a:normAutofit fontScale="90000"/>
          </a:bodyPr>
          <a:lstStyle/>
          <a:p>
            <a:pPr algn="l" eaLnBrk="1" hangingPunct="1"/>
            <a:r>
              <a:rPr lang="ja-JP" altLang="en-US" sz="3600" b="1" dirty="0">
                <a:solidFill>
                  <a:srgbClr val="0070C0"/>
                </a:solidFill>
              </a:rPr>
              <a:t>□子どもの権利擁護について理解し、　　　　　　</a:t>
            </a:r>
            <a:r>
              <a:rPr lang="en-US" altLang="ja-JP" sz="3600" b="1" dirty="0">
                <a:solidFill>
                  <a:srgbClr val="0070C0"/>
                </a:solidFill>
              </a:rPr>
              <a:t/>
            </a:r>
            <a:br>
              <a:rPr lang="en-US" altLang="ja-JP" sz="3600" b="1" dirty="0">
                <a:solidFill>
                  <a:srgbClr val="0070C0"/>
                </a:solidFill>
              </a:rPr>
            </a:br>
            <a:r>
              <a:rPr lang="ja-JP" altLang="en-US" sz="3600" b="1" dirty="0">
                <a:solidFill>
                  <a:srgbClr val="0070C0"/>
                </a:solidFill>
              </a:rPr>
              <a:t>　養育に反映させましょう</a:t>
            </a:r>
            <a:endParaRPr lang="ja-JP" altLang="en-US" sz="3600" dirty="0">
              <a:solidFill>
                <a:srgbClr val="0070C0"/>
              </a:solidFill>
            </a:endParaRPr>
          </a:p>
        </p:txBody>
      </p:sp>
      <p:sp>
        <p:nvSpPr>
          <p:cNvPr id="5123" name="コンテンツ プレースホルダー 4"/>
          <p:cNvSpPr>
            <a:spLocks noGrp="1"/>
          </p:cNvSpPr>
          <p:nvPr>
            <p:ph idx="1"/>
          </p:nvPr>
        </p:nvSpPr>
        <p:spPr>
          <a:xfrm>
            <a:off x="755576" y="1817508"/>
            <a:ext cx="7931150" cy="5040858"/>
          </a:xfrm>
        </p:spPr>
        <p:txBody>
          <a:bodyPr>
            <a:normAutofit fontScale="92500"/>
          </a:bodyPr>
          <a:lstStyle/>
          <a:p>
            <a:r>
              <a:rPr lang="ja-JP" altLang="en-US" sz="3600" b="1" dirty="0"/>
              <a:t>「児童の権利に関する条約（子どもの権利条約）」における子どもの権利とは</a:t>
            </a:r>
            <a:endParaRPr lang="en-US" altLang="ja-JP" sz="3600" b="1" dirty="0"/>
          </a:p>
          <a:p>
            <a:pPr marL="0" indent="0" eaLnBrk="1" hangingPunct="1">
              <a:buFont typeface="Arial" charset="0"/>
              <a:buNone/>
            </a:pPr>
            <a:r>
              <a:rPr lang="ja-JP" altLang="en-US" sz="3600" b="1" dirty="0"/>
              <a:t>　　</a:t>
            </a:r>
            <a:r>
              <a:rPr lang="ja-JP" altLang="en-US" sz="3600" dirty="0"/>
              <a:t>①生きる権利</a:t>
            </a:r>
            <a:endParaRPr lang="en-US" altLang="ja-JP" sz="3600" dirty="0"/>
          </a:p>
          <a:p>
            <a:pPr marL="0" indent="0" eaLnBrk="1" hangingPunct="1">
              <a:buFont typeface="Arial" charset="0"/>
              <a:buNone/>
            </a:pPr>
            <a:r>
              <a:rPr lang="ja-JP" altLang="en-US" sz="3600" dirty="0"/>
              <a:t>　　②育つ権利</a:t>
            </a:r>
            <a:endParaRPr lang="en-US" altLang="ja-JP" sz="3600" dirty="0"/>
          </a:p>
          <a:p>
            <a:pPr marL="0" indent="0" eaLnBrk="1" hangingPunct="1">
              <a:buFont typeface="Arial" charset="0"/>
              <a:buNone/>
            </a:pPr>
            <a:r>
              <a:rPr lang="ja-JP" altLang="en-US" sz="3600" dirty="0"/>
              <a:t>　　③守られる権利</a:t>
            </a:r>
            <a:endParaRPr lang="en-US" altLang="ja-JP" sz="3600" dirty="0"/>
          </a:p>
          <a:p>
            <a:pPr marL="0" indent="0" eaLnBrk="1" hangingPunct="1">
              <a:buFont typeface="Arial" charset="0"/>
              <a:buNone/>
            </a:pPr>
            <a:r>
              <a:rPr lang="ja-JP" altLang="en-US" sz="3600" dirty="0"/>
              <a:t>　　④参加する権利</a:t>
            </a:r>
            <a:endParaRPr lang="en-US" altLang="ja-JP" sz="2400" b="1" dirty="0"/>
          </a:p>
          <a:p>
            <a:pPr marL="0" indent="0">
              <a:buNone/>
            </a:pPr>
            <a:r>
              <a:rPr lang="en-US" altLang="ja-JP" sz="3000" b="1" dirty="0"/>
              <a:t>※『</a:t>
            </a:r>
            <a:r>
              <a:rPr lang="ja-JP" altLang="en-US" sz="3000" b="1" dirty="0"/>
              <a:t>乳児院における「権利擁護」とは？　～日頃の養育を振り、返る際のポイント～</a:t>
            </a:r>
            <a:r>
              <a:rPr lang="en-US" altLang="ja-JP" sz="3000" b="1" dirty="0"/>
              <a:t>』</a:t>
            </a:r>
            <a:r>
              <a:rPr lang="ja-JP" altLang="en-US" sz="3000" b="1" dirty="0" smtClean="0"/>
              <a:t>（平成</a:t>
            </a:r>
            <a:r>
              <a:rPr lang="en-US" altLang="ja-JP" sz="3000" b="1" dirty="0" smtClean="0"/>
              <a:t>27</a:t>
            </a:r>
            <a:r>
              <a:rPr lang="ja-JP" altLang="en-US" sz="3000" b="1" dirty="0" smtClean="0"/>
              <a:t>年</a:t>
            </a:r>
            <a:r>
              <a:rPr lang="en-US" altLang="ja-JP" sz="3000" b="1" dirty="0" smtClean="0"/>
              <a:t>9</a:t>
            </a:r>
            <a:r>
              <a:rPr lang="ja-JP" altLang="en-US" sz="3000" b="1" dirty="0" smtClean="0"/>
              <a:t>月</a:t>
            </a:r>
            <a:r>
              <a:rPr lang="en-US" altLang="ja-JP" sz="3000" b="1" dirty="0" smtClean="0"/>
              <a:t>25</a:t>
            </a:r>
            <a:r>
              <a:rPr lang="ja-JP" altLang="en-US" sz="3000" b="1" dirty="0" smtClean="0"/>
              <a:t>日全乳協）</a:t>
            </a:r>
            <a:r>
              <a:rPr lang="ja-JP" altLang="en-US" sz="3000" b="1" dirty="0"/>
              <a:t>を確認しましょう</a:t>
            </a:r>
            <a:endParaRPr lang="en-US" altLang="ja-JP" sz="3000" b="1" dirty="0"/>
          </a:p>
          <a:p>
            <a:pPr marL="0" indent="0" eaLnBrk="1" hangingPunct="1">
              <a:buFont typeface="Arial" charset="0"/>
              <a:buNone/>
            </a:pPr>
            <a:endParaRPr lang="en-US" altLang="ja-JP" sz="3600" b="1" dirty="0"/>
          </a:p>
        </p:txBody>
      </p:sp>
      <p:sp>
        <p:nvSpPr>
          <p:cNvPr id="2" name="スライド番号プレースホルダー 1"/>
          <p:cNvSpPr>
            <a:spLocks noGrp="1"/>
          </p:cNvSpPr>
          <p:nvPr>
            <p:ph type="sldNum" sz="quarter" idx="12"/>
          </p:nvPr>
        </p:nvSpPr>
        <p:spPr/>
        <p:txBody>
          <a:bodyPr/>
          <a:lstStyle/>
          <a:p>
            <a:fld id="{52885D5F-1D73-4CD8-8BE9-6FDEEE1081D8}" type="slidenum">
              <a:rPr kumimoji="1" lang="ja-JP" altLang="en-US" smtClean="0"/>
              <a:t>41</a:t>
            </a:fld>
            <a:endParaRPr kumimoji="1" lang="ja-JP" altLang="en-US" dirty="0"/>
          </a:p>
        </p:txBody>
      </p:sp>
    </p:spTree>
    <p:extLst>
      <p:ext uri="{BB962C8B-B14F-4D97-AF65-F5344CB8AC3E}">
        <p14:creationId xmlns:p14="http://schemas.microsoft.com/office/powerpoint/2010/main" val="27851164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755576" y="620688"/>
            <a:ext cx="7437437" cy="1282700"/>
          </a:xfrm>
        </p:spPr>
        <p:txBody>
          <a:bodyPr>
            <a:normAutofit/>
          </a:bodyPr>
          <a:lstStyle/>
          <a:p>
            <a:pPr algn="l"/>
            <a:r>
              <a:rPr lang="ja-JP" altLang="en-US" sz="3600" b="1" dirty="0">
                <a:solidFill>
                  <a:srgbClr val="0070C0"/>
                </a:solidFill>
              </a:rPr>
              <a:t>・常に「子どもを中心に」考え、養育を行います。</a:t>
            </a:r>
            <a:endParaRPr lang="ja-JP" altLang="en-US" sz="3600" b="1" dirty="0">
              <a:solidFill>
                <a:srgbClr val="FF0000"/>
              </a:solidFill>
            </a:endParaRPr>
          </a:p>
        </p:txBody>
      </p:sp>
      <p:sp>
        <p:nvSpPr>
          <p:cNvPr id="7171" name="コンテンツ プレースホルダー 2"/>
          <p:cNvSpPr>
            <a:spLocks noGrp="1"/>
          </p:cNvSpPr>
          <p:nvPr>
            <p:ph idx="1"/>
          </p:nvPr>
        </p:nvSpPr>
        <p:spPr>
          <a:xfrm>
            <a:off x="1043608" y="1916832"/>
            <a:ext cx="7138988" cy="3705225"/>
          </a:xfrm>
        </p:spPr>
        <p:txBody>
          <a:bodyPr>
            <a:normAutofit fontScale="92500" lnSpcReduction="10000"/>
          </a:bodyPr>
          <a:lstStyle/>
          <a:p>
            <a:pPr eaLnBrk="1" hangingPunct="1">
              <a:buFont typeface="Arial" panose="020B0604020202020204" pitchFamily="34" charset="0"/>
              <a:buChar char="•"/>
              <a:defRPr/>
            </a:pPr>
            <a:r>
              <a:rPr lang="ja-JP" altLang="en-US" sz="3600" b="1" dirty="0"/>
              <a:t>個々の子どもに合った、安心できる環境づくり</a:t>
            </a:r>
            <a:endParaRPr lang="en-US" altLang="ja-JP" sz="3600" b="1" dirty="0"/>
          </a:p>
          <a:p>
            <a:pPr marL="0" indent="0" eaLnBrk="1" hangingPunct="1">
              <a:buFont typeface="Arial" panose="020B0604020202020204" pitchFamily="34" charset="0"/>
              <a:buNone/>
              <a:defRPr/>
            </a:pPr>
            <a:r>
              <a:rPr lang="ja-JP" altLang="en-US" sz="3600" dirty="0"/>
              <a:t>　　「心地いいな」「楽しいな」</a:t>
            </a:r>
            <a:endParaRPr lang="en-US" altLang="ja-JP" sz="3600" dirty="0"/>
          </a:p>
          <a:p>
            <a:pPr marL="0" indent="0" eaLnBrk="1" hangingPunct="1">
              <a:buFont typeface="Arial" panose="020B0604020202020204" pitchFamily="34" charset="0"/>
              <a:buNone/>
              <a:defRPr/>
            </a:pPr>
            <a:r>
              <a:rPr lang="ja-JP" altLang="en-US" sz="3600" dirty="0"/>
              <a:t>　　　・・・共有することで愛着が育まれる</a:t>
            </a:r>
            <a:endParaRPr lang="en-US" altLang="ja-JP" sz="3600" dirty="0"/>
          </a:p>
          <a:p>
            <a:pPr marL="0" indent="0" eaLnBrk="1" hangingPunct="1">
              <a:buFont typeface="Arial" panose="020B0604020202020204" pitchFamily="34" charset="0"/>
              <a:buNone/>
              <a:defRPr/>
            </a:pPr>
            <a:endParaRPr lang="en-US" altLang="ja-JP" sz="3600" dirty="0"/>
          </a:p>
          <a:p>
            <a:pPr>
              <a:defRPr/>
            </a:pPr>
            <a:r>
              <a:rPr lang="ja-JP" altLang="en-US" sz="3600" b="1" dirty="0"/>
              <a:t>集団的養育であるため、子ども中心の養育でなくなる危険性！</a:t>
            </a:r>
            <a:endParaRPr lang="en-US" altLang="ja-JP" sz="3600" b="1" dirty="0"/>
          </a:p>
          <a:p>
            <a:pPr marL="0" indent="0" eaLnBrk="1" hangingPunct="1">
              <a:buFont typeface="Arial" panose="020B0604020202020204" pitchFamily="34" charset="0"/>
              <a:buNone/>
              <a:defRPr/>
            </a:pPr>
            <a:endParaRPr lang="en-US" altLang="ja-JP" sz="3600" dirty="0"/>
          </a:p>
        </p:txBody>
      </p:sp>
      <p:sp>
        <p:nvSpPr>
          <p:cNvPr id="2" name="スライド番号プレースホルダー 1"/>
          <p:cNvSpPr>
            <a:spLocks noGrp="1"/>
          </p:cNvSpPr>
          <p:nvPr>
            <p:ph type="sldNum" sz="quarter" idx="12"/>
          </p:nvPr>
        </p:nvSpPr>
        <p:spPr/>
        <p:txBody>
          <a:bodyPr/>
          <a:lstStyle/>
          <a:p>
            <a:fld id="{52885D5F-1D73-4CD8-8BE9-6FDEEE1081D8}" type="slidenum">
              <a:rPr kumimoji="1" lang="ja-JP" altLang="en-US" smtClean="0"/>
              <a:t>42</a:t>
            </a:fld>
            <a:endParaRPr kumimoji="1" lang="ja-JP" altLang="en-US" dirty="0"/>
          </a:p>
        </p:txBody>
      </p:sp>
    </p:spTree>
    <p:extLst>
      <p:ext uri="{BB962C8B-B14F-4D97-AF65-F5344CB8AC3E}">
        <p14:creationId xmlns:p14="http://schemas.microsoft.com/office/powerpoint/2010/main" val="43064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179512" y="548680"/>
            <a:ext cx="8712968" cy="922337"/>
          </a:xfrm>
        </p:spPr>
        <p:txBody>
          <a:bodyPr>
            <a:normAutofit fontScale="90000"/>
          </a:bodyPr>
          <a:lstStyle/>
          <a:p>
            <a:pPr algn="l"/>
            <a:r>
              <a:rPr lang="en-US" altLang="ja-JP" sz="4000" b="1" dirty="0">
                <a:solidFill>
                  <a:srgbClr val="0070C0"/>
                </a:solidFill>
              </a:rPr>
              <a:t/>
            </a:r>
            <a:br>
              <a:rPr lang="en-US" altLang="ja-JP" sz="4000" b="1" dirty="0">
                <a:solidFill>
                  <a:srgbClr val="0070C0"/>
                </a:solidFill>
              </a:rPr>
            </a:br>
            <a:r>
              <a:rPr lang="ja-JP" altLang="en-US" sz="4000" b="1" dirty="0">
                <a:solidFill>
                  <a:srgbClr val="0070C0"/>
                </a:solidFill>
              </a:rPr>
              <a:t>・子どもの代弁者としての役割は、</a:t>
            </a:r>
            <a:r>
              <a:rPr lang="en-US" altLang="ja-JP" sz="4000" b="1" dirty="0">
                <a:solidFill>
                  <a:srgbClr val="0070C0"/>
                </a:solidFill>
              </a:rPr>
              <a:t/>
            </a:r>
            <a:br>
              <a:rPr lang="en-US" altLang="ja-JP" sz="4000" b="1" dirty="0">
                <a:solidFill>
                  <a:srgbClr val="0070C0"/>
                </a:solidFill>
              </a:rPr>
            </a:br>
            <a:r>
              <a:rPr lang="ja-JP" altLang="en-US" sz="4000" b="1" dirty="0">
                <a:solidFill>
                  <a:srgbClr val="0070C0"/>
                </a:solidFill>
              </a:rPr>
              <a:t>　とても大切です。</a:t>
            </a:r>
            <a:r>
              <a:rPr lang="en-US" altLang="ja-JP" sz="4000" b="1" dirty="0">
                <a:solidFill>
                  <a:srgbClr val="0070C0"/>
                </a:solidFill>
              </a:rPr>
              <a:t/>
            </a:r>
            <a:br>
              <a:rPr lang="en-US" altLang="ja-JP" sz="4000" b="1" dirty="0">
                <a:solidFill>
                  <a:srgbClr val="0070C0"/>
                </a:solidFill>
              </a:rPr>
            </a:br>
            <a:endParaRPr lang="ja-JP" altLang="en-US" sz="4000" b="1" dirty="0">
              <a:solidFill>
                <a:srgbClr val="FF0000"/>
              </a:solidFill>
            </a:endParaRPr>
          </a:p>
        </p:txBody>
      </p:sp>
      <p:sp>
        <p:nvSpPr>
          <p:cNvPr id="3" name="コンテンツ プレースホルダー 2"/>
          <p:cNvSpPr>
            <a:spLocks noGrp="1"/>
          </p:cNvSpPr>
          <p:nvPr>
            <p:ph idx="1"/>
          </p:nvPr>
        </p:nvSpPr>
        <p:spPr>
          <a:xfrm>
            <a:off x="395536" y="1628800"/>
            <a:ext cx="8497887" cy="4897015"/>
          </a:xfrm>
        </p:spPr>
        <p:txBody>
          <a:bodyPr rtlCol="0">
            <a:normAutofit fontScale="77500" lnSpcReduction="20000"/>
          </a:bodyPr>
          <a:lstStyle/>
          <a:p>
            <a:pPr eaLnBrk="1" fontAlgn="auto" hangingPunct="1">
              <a:spcAft>
                <a:spcPts val="0"/>
              </a:spcAft>
              <a:buFont typeface="Arial" panose="020B0604020202020204" pitchFamily="34" charset="0"/>
              <a:buChar char="•"/>
              <a:defRPr/>
            </a:pPr>
            <a:r>
              <a:rPr lang="ja-JP" altLang="en-US" sz="3600" b="1" dirty="0"/>
              <a:t>子どもの視点に立って、専門性・知識を活用しながら声をあげ、手を尽くします</a:t>
            </a:r>
            <a:endParaRPr lang="en-US" altLang="ja-JP" sz="3600" b="1" dirty="0"/>
          </a:p>
          <a:p>
            <a:pPr marL="0" indent="0">
              <a:buNone/>
              <a:defRPr/>
            </a:pPr>
            <a:r>
              <a:rPr lang="ja-JP" altLang="en-US" sz="2600" dirty="0"/>
              <a:t>　児童虐待を受けたと思われる児童を発見・・・・全ての国民に通告義務</a:t>
            </a:r>
            <a:endParaRPr lang="en-US" altLang="ja-JP" sz="2600" dirty="0"/>
          </a:p>
          <a:p>
            <a:pPr marL="0" indent="0">
              <a:buNone/>
              <a:defRPr/>
            </a:pPr>
            <a:r>
              <a:rPr lang="ja-JP" altLang="en-US" sz="2600" dirty="0"/>
              <a:t>　特に、乳児院職員・・・・発見しやすい立場を自覚し、早期発見に努める</a:t>
            </a:r>
            <a:endParaRPr lang="en-US" altLang="ja-JP" sz="2600" dirty="0"/>
          </a:p>
          <a:p>
            <a:pPr marL="0" indent="0">
              <a:buNone/>
              <a:defRPr/>
            </a:pPr>
            <a:endParaRPr lang="en-US" altLang="ja-JP" sz="2300" b="1" dirty="0"/>
          </a:p>
          <a:p>
            <a:pPr eaLnBrk="1" fontAlgn="auto" hangingPunct="1">
              <a:spcAft>
                <a:spcPts val="0"/>
              </a:spcAft>
              <a:buFont typeface="Arial" panose="020B0604020202020204" pitchFamily="34" charset="0"/>
              <a:buChar char="•"/>
              <a:defRPr/>
            </a:pPr>
            <a:r>
              <a:rPr lang="ja-JP" altLang="en-US" sz="3600" b="1" dirty="0"/>
              <a:t>病気や怪我の場合</a:t>
            </a:r>
            <a:endParaRPr lang="en-US" altLang="ja-JP" sz="3600" b="1" dirty="0"/>
          </a:p>
          <a:p>
            <a:pPr marL="0" indent="0" eaLnBrk="1" fontAlgn="auto" hangingPunct="1">
              <a:spcAft>
                <a:spcPts val="0"/>
              </a:spcAft>
              <a:buFont typeface="Arial" panose="020B0604020202020204" pitchFamily="34" charset="0"/>
              <a:buNone/>
              <a:defRPr/>
            </a:pPr>
            <a:r>
              <a:rPr lang="ja-JP" altLang="en-US" sz="2200" dirty="0"/>
              <a:t>　</a:t>
            </a:r>
            <a:r>
              <a:rPr lang="en-US" altLang="ja-JP" sz="2200" dirty="0">
                <a:solidFill>
                  <a:prstClr val="black"/>
                </a:solidFill>
              </a:rPr>
              <a:t>※</a:t>
            </a:r>
            <a:r>
              <a:rPr lang="ja-JP" altLang="en-US" sz="2200" dirty="0">
                <a:solidFill>
                  <a:prstClr val="black"/>
                </a:solidFill>
              </a:rPr>
              <a:t>研修</a:t>
            </a:r>
            <a:r>
              <a:rPr lang="ja-JP" altLang="en-US" sz="2200" dirty="0" smtClean="0">
                <a:solidFill>
                  <a:prstClr val="black"/>
                </a:solidFill>
              </a:rPr>
              <a:t>小冊子</a:t>
            </a:r>
            <a:r>
              <a:rPr lang="en-US" altLang="ja-JP" sz="2200" dirty="0" smtClean="0">
                <a:solidFill>
                  <a:prstClr val="black"/>
                </a:solidFill>
              </a:rPr>
              <a:t>P.19</a:t>
            </a:r>
            <a:r>
              <a:rPr lang="ja-JP" altLang="en-US" sz="2200" dirty="0" smtClean="0">
                <a:solidFill>
                  <a:prstClr val="black"/>
                </a:solidFill>
              </a:rPr>
              <a:t>～</a:t>
            </a:r>
            <a:r>
              <a:rPr lang="ja-JP" altLang="en-US" sz="2200" dirty="0">
                <a:solidFill>
                  <a:prstClr val="black"/>
                </a:solidFill>
              </a:rPr>
              <a:t>「乳児院における病児ケアの対応チェッククリスト」</a:t>
            </a:r>
            <a:endParaRPr lang="en-US" altLang="ja-JP" sz="2200" dirty="0">
              <a:solidFill>
                <a:prstClr val="black"/>
              </a:solidFill>
            </a:endParaRPr>
          </a:p>
          <a:p>
            <a:pPr marL="0" indent="0" eaLnBrk="1" fontAlgn="auto" hangingPunct="1">
              <a:spcAft>
                <a:spcPts val="0"/>
              </a:spcAft>
              <a:buFont typeface="Arial" panose="020B0604020202020204" pitchFamily="34" charset="0"/>
              <a:buNone/>
              <a:defRPr/>
            </a:pPr>
            <a:endParaRPr lang="en-US" altLang="ja-JP" sz="2200" dirty="0"/>
          </a:p>
          <a:p>
            <a:pPr eaLnBrk="1" fontAlgn="auto" hangingPunct="1">
              <a:spcAft>
                <a:spcPts val="0"/>
              </a:spcAft>
              <a:buFont typeface="Arial" panose="020B0604020202020204" pitchFamily="34" charset="0"/>
              <a:buChar char="•"/>
              <a:defRPr/>
            </a:pPr>
            <a:r>
              <a:rPr lang="ja-JP" altLang="en-US" sz="3600" b="1" dirty="0"/>
              <a:t>虐待等の経験の場合</a:t>
            </a:r>
            <a:endParaRPr lang="en-US" altLang="ja-JP" sz="3600" b="1" dirty="0"/>
          </a:p>
          <a:p>
            <a:pPr marL="0" indent="0" eaLnBrk="1" fontAlgn="auto" hangingPunct="1">
              <a:spcAft>
                <a:spcPts val="0"/>
              </a:spcAft>
              <a:buNone/>
              <a:defRPr/>
            </a:pPr>
            <a:r>
              <a:rPr lang="ja-JP" altLang="en-US" sz="2600" dirty="0"/>
              <a:t>　　虐待を受けた子どもの養育・支援</a:t>
            </a:r>
            <a:endParaRPr lang="en-US" altLang="ja-JP" sz="2600" dirty="0"/>
          </a:p>
          <a:p>
            <a:pPr marL="0" indent="0" eaLnBrk="1" fontAlgn="auto" hangingPunct="1">
              <a:spcAft>
                <a:spcPts val="0"/>
              </a:spcAft>
              <a:buNone/>
              <a:defRPr/>
            </a:pPr>
            <a:r>
              <a:rPr lang="ja-JP" altLang="en-US" sz="2600" dirty="0"/>
              <a:t>　　被措置児童虐待防止への取り組みも必要</a:t>
            </a:r>
            <a:endParaRPr lang="en-US" altLang="ja-JP" sz="2600" dirty="0"/>
          </a:p>
          <a:p>
            <a:pPr marL="0" indent="0" eaLnBrk="1" fontAlgn="auto" hangingPunct="1">
              <a:spcAft>
                <a:spcPts val="0"/>
              </a:spcAft>
              <a:buNone/>
              <a:defRPr/>
            </a:pPr>
            <a:endParaRPr lang="en-US" altLang="ja-JP" sz="2600" dirty="0"/>
          </a:p>
          <a:p>
            <a:pPr eaLnBrk="1" fontAlgn="auto" hangingPunct="1">
              <a:spcAft>
                <a:spcPts val="0"/>
              </a:spcAft>
              <a:buFont typeface="Arial" panose="020B0604020202020204" pitchFamily="34" charset="0"/>
              <a:buChar char="•"/>
              <a:defRPr/>
            </a:pPr>
            <a:r>
              <a:rPr lang="ja-JP" altLang="en-US" sz="3600" b="1" dirty="0"/>
              <a:t>身体的側面、心理的側面、関係性の側面</a:t>
            </a:r>
            <a:endParaRPr lang="en-US" altLang="ja-JP" b="1" dirty="0"/>
          </a:p>
          <a:p>
            <a:pPr marL="0" indent="0" eaLnBrk="1" fontAlgn="auto" hangingPunct="1">
              <a:spcAft>
                <a:spcPts val="0"/>
              </a:spcAft>
              <a:buFont typeface="Arial" panose="020B0604020202020204" pitchFamily="34" charset="0"/>
              <a:buNone/>
              <a:defRPr/>
            </a:pPr>
            <a:r>
              <a:rPr lang="ja-JP" altLang="en-US" sz="3000" dirty="0"/>
              <a:t>　</a:t>
            </a:r>
            <a:r>
              <a:rPr lang="en-US" altLang="ja-JP" sz="2200" dirty="0"/>
              <a:t>※</a:t>
            </a:r>
            <a:r>
              <a:rPr lang="ja-JP" altLang="en-US" sz="2200" dirty="0"/>
              <a:t>研修</a:t>
            </a:r>
            <a:r>
              <a:rPr lang="ja-JP" altLang="en-US" sz="2200" dirty="0" smtClean="0"/>
              <a:t>小冊子</a:t>
            </a:r>
            <a:r>
              <a:rPr lang="en-US" altLang="ja-JP" sz="2200" dirty="0" smtClean="0"/>
              <a:t>P.26</a:t>
            </a:r>
            <a:r>
              <a:rPr lang="ja-JP" altLang="en-US" sz="2200" dirty="0" smtClean="0"/>
              <a:t>～</a:t>
            </a:r>
            <a:r>
              <a:rPr lang="ja-JP" altLang="en-US" sz="2200" dirty="0"/>
              <a:t>「乳幼児期の子どものサイン」</a:t>
            </a:r>
            <a:r>
              <a:rPr lang="ja-JP" altLang="en-US" sz="2600" dirty="0"/>
              <a:t>　</a:t>
            </a:r>
          </a:p>
        </p:txBody>
      </p:sp>
      <p:sp>
        <p:nvSpPr>
          <p:cNvPr id="2" name="スライド番号プレースホルダー 1"/>
          <p:cNvSpPr>
            <a:spLocks noGrp="1"/>
          </p:cNvSpPr>
          <p:nvPr>
            <p:ph type="sldNum" sz="quarter" idx="12"/>
          </p:nvPr>
        </p:nvSpPr>
        <p:spPr/>
        <p:txBody>
          <a:bodyPr/>
          <a:lstStyle/>
          <a:p>
            <a:fld id="{52885D5F-1D73-4CD8-8BE9-6FDEEE1081D8}" type="slidenum">
              <a:rPr kumimoji="1" lang="ja-JP" altLang="en-US" smtClean="0"/>
              <a:t>43</a:t>
            </a:fld>
            <a:endParaRPr kumimoji="1" lang="ja-JP" altLang="en-US" dirty="0"/>
          </a:p>
        </p:txBody>
      </p:sp>
    </p:spTree>
    <p:extLst>
      <p:ext uri="{BB962C8B-B14F-4D97-AF65-F5344CB8AC3E}">
        <p14:creationId xmlns:p14="http://schemas.microsoft.com/office/powerpoint/2010/main" val="32006217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a:xfrm>
            <a:off x="323528" y="620688"/>
            <a:ext cx="8280920" cy="1657350"/>
          </a:xfrm>
        </p:spPr>
        <p:txBody>
          <a:bodyPr>
            <a:normAutofit fontScale="90000"/>
          </a:bodyPr>
          <a:lstStyle/>
          <a:p>
            <a:pPr algn="l"/>
            <a:r>
              <a:rPr lang="ja-JP" altLang="en-US" sz="3600" b="1" dirty="0">
                <a:solidFill>
                  <a:srgbClr val="0070C0"/>
                </a:solidFill>
              </a:rPr>
              <a:t>・子どもの権利擁護について、常に理解を深める姿勢を持ち、それを日々の良い養育に反映させることが必要です。</a:t>
            </a:r>
            <a:endParaRPr lang="ja-JP" altLang="en-US" sz="3600" b="1" dirty="0">
              <a:solidFill>
                <a:srgbClr val="FF0000"/>
              </a:solidFill>
            </a:endParaRPr>
          </a:p>
        </p:txBody>
      </p:sp>
      <p:sp>
        <p:nvSpPr>
          <p:cNvPr id="11267" name="コンテンツ プレースホルダー 2"/>
          <p:cNvSpPr>
            <a:spLocks noGrp="1"/>
          </p:cNvSpPr>
          <p:nvPr>
            <p:ph idx="1"/>
          </p:nvPr>
        </p:nvSpPr>
        <p:spPr>
          <a:xfrm>
            <a:off x="755576" y="2492896"/>
            <a:ext cx="7632700" cy="3672408"/>
          </a:xfrm>
        </p:spPr>
        <p:txBody>
          <a:bodyPr/>
          <a:lstStyle/>
          <a:p>
            <a:pPr marL="0" indent="0" eaLnBrk="1" hangingPunct="1">
              <a:buFont typeface="Arial" panose="020B0604020202020204" pitchFamily="34" charset="0"/>
              <a:buNone/>
              <a:defRPr/>
            </a:pPr>
            <a:r>
              <a:rPr lang="ja-JP" altLang="en-US" sz="3600" b="1" dirty="0"/>
              <a:t>権利擁護につがること</a:t>
            </a:r>
            <a:endParaRPr lang="en-US" altLang="ja-JP" sz="3600" b="1" dirty="0"/>
          </a:p>
          <a:p>
            <a:pPr eaLnBrk="1" hangingPunct="1">
              <a:buFont typeface="Arial" panose="020B0604020202020204" pitchFamily="34" charset="0"/>
              <a:buChar char="•"/>
              <a:defRPr/>
            </a:pPr>
            <a:r>
              <a:rPr lang="ja-JP" altLang="en-US" sz="3600" dirty="0"/>
              <a:t>第三者評価の受審（</a:t>
            </a:r>
            <a:r>
              <a:rPr lang="en-US" altLang="ja-JP" sz="3600" dirty="0"/>
              <a:t>3</a:t>
            </a:r>
            <a:r>
              <a:rPr lang="ja-JP" altLang="en-US" sz="3600" dirty="0"/>
              <a:t>年に</a:t>
            </a:r>
            <a:r>
              <a:rPr lang="en-US" altLang="ja-JP" sz="3600" dirty="0"/>
              <a:t>1</a:t>
            </a:r>
            <a:r>
              <a:rPr lang="ja-JP" altLang="en-US" sz="3600" dirty="0"/>
              <a:t>回以上）</a:t>
            </a:r>
            <a:endParaRPr lang="en-US" altLang="ja-JP" sz="3600" dirty="0"/>
          </a:p>
          <a:p>
            <a:pPr eaLnBrk="1" hangingPunct="1">
              <a:buFont typeface="Arial" panose="020B0604020202020204" pitchFamily="34" charset="0"/>
              <a:buChar char="•"/>
              <a:defRPr/>
            </a:pPr>
            <a:r>
              <a:rPr lang="ja-JP" altLang="en-US" sz="3600" dirty="0"/>
              <a:t>自己評価（毎年）の実施</a:t>
            </a:r>
            <a:endParaRPr lang="en-US" altLang="ja-JP" sz="3600" dirty="0"/>
          </a:p>
          <a:p>
            <a:pPr eaLnBrk="1" hangingPunct="1">
              <a:buFont typeface="Arial" panose="020B0604020202020204" pitchFamily="34" charset="0"/>
              <a:buChar char="•"/>
              <a:defRPr/>
            </a:pPr>
            <a:r>
              <a:rPr lang="ja-JP" altLang="en-US" sz="3600" dirty="0"/>
              <a:t>実習生やボランティア等（外部の目）</a:t>
            </a:r>
            <a:endParaRPr lang="en-US" altLang="ja-JP" sz="3600" dirty="0"/>
          </a:p>
          <a:p>
            <a:pPr eaLnBrk="1" hangingPunct="1">
              <a:buFont typeface="Arial" panose="020B0604020202020204" pitchFamily="34" charset="0"/>
              <a:buChar char="•"/>
              <a:defRPr/>
            </a:pPr>
            <a:r>
              <a:rPr lang="ja-JP" altLang="en-US" sz="3600" dirty="0"/>
              <a:t>ヒヤリハットを通じ養育の見直し</a:t>
            </a:r>
          </a:p>
        </p:txBody>
      </p:sp>
      <p:sp>
        <p:nvSpPr>
          <p:cNvPr id="2" name="スライド番号プレースホルダー 1"/>
          <p:cNvSpPr>
            <a:spLocks noGrp="1"/>
          </p:cNvSpPr>
          <p:nvPr>
            <p:ph type="sldNum" sz="quarter" idx="12"/>
          </p:nvPr>
        </p:nvSpPr>
        <p:spPr/>
        <p:txBody>
          <a:bodyPr/>
          <a:lstStyle/>
          <a:p>
            <a:fld id="{52885D5F-1D73-4CD8-8BE9-6FDEEE1081D8}" type="slidenum">
              <a:rPr kumimoji="1" lang="ja-JP" altLang="en-US" smtClean="0"/>
              <a:t>44</a:t>
            </a:fld>
            <a:endParaRPr kumimoji="1" lang="ja-JP" altLang="en-US" dirty="0"/>
          </a:p>
        </p:txBody>
      </p:sp>
    </p:spTree>
    <p:extLst>
      <p:ext uri="{BB962C8B-B14F-4D97-AF65-F5344CB8AC3E}">
        <p14:creationId xmlns:p14="http://schemas.microsoft.com/office/powerpoint/2010/main" val="1295240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a:xfrm>
            <a:off x="539552" y="692696"/>
            <a:ext cx="8244408" cy="1287016"/>
          </a:xfrm>
        </p:spPr>
        <p:txBody>
          <a:bodyPr>
            <a:normAutofit fontScale="90000"/>
          </a:bodyPr>
          <a:lstStyle/>
          <a:p>
            <a:pPr algn="l"/>
            <a:r>
              <a:rPr lang="ja-JP" altLang="en-US" sz="3600" b="1" dirty="0">
                <a:solidFill>
                  <a:srgbClr val="0070C0"/>
                </a:solidFill>
              </a:rPr>
              <a:t>□多様な育ちの背景を理解し、尊重しましょう</a:t>
            </a:r>
            <a:r>
              <a:rPr lang="en-US" altLang="ja-JP" sz="3600" b="1" dirty="0">
                <a:solidFill>
                  <a:srgbClr val="0070C0"/>
                </a:solidFill>
              </a:rPr>
              <a:t/>
            </a:r>
            <a:br>
              <a:rPr lang="en-US" altLang="ja-JP" sz="3600" b="1" dirty="0">
                <a:solidFill>
                  <a:srgbClr val="0070C0"/>
                </a:solidFill>
              </a:rPr>
            </a:br>
            <a:r>
              <a:rPr lang="ja-JP" altLang="en-US" sz="1600" b="1" dirty="0">
                <a:solidFill>
                  <a:srgbClr val="0070C0"/>
                </a:solidFill>
              </a:rPr>
              <a:t>・乳児院に入所する子どもは、様々な人種、性別、育ち等の背景を持っています。</a:t>
            </a:r>
            <a:r>
              <a:rPr lang="en-US" altLang="ja-JP" sz="1600" b="1" dirty="0">
                <a:solidFill>
                  <a:srgbClr val="0070C0"/>
                </a:solidFill>
              </a:rPr>
              <a:t/>
            </a:r>
            <a:br>
              <a:rPr lang="en-US" altLang="ja-JP" sz="1600" b="1" dirty="0">
                <a:solidFill>
                  <a:srgbClr val="0070C0"/>
                </a:solidFill>
              </a:rPr>
            </a:br>
            <a:r>
              <a:rPr lang="ja-JP" altLang="en-US" sz="1600" b="1" dirty="0">
                <a:solidFill>
                  <a:srgbClr val="0070C0"/>
                </a:solidFill>
              </a:rPr>
              <a:t>　また、保護者の置かれている状況も様々です。</a:t>
            </a:r>
            <a:r>
              <a:rPr lang="en-US" altLang="ja-JP" sz="1600" b="1" dirty="0">
                <a:solidFill>
                  <a:srgbClr val="0070C0"/>
                </a:solidFill>
              </a:rPr>
              <a:t/>
            </a:r>
            <a:br>
              <a:rPr lang="en-US" altLang="ja-JP" sz="1600" b="1" dirty="0">
                <a:solidFill>
                  <a:srgbClr val="0070C0"/>
                </a:solidFill>
              </a:rPr>
            </a:br>
            <a:r>
              <a:rPr lang="ja-JP" altLang="en-US" sz="1600" b="1" dirty="0">
                <a:solidFill>
                  <a:srgbClr val="0070C0"/>
                </a:solidFill>
              </a:rPr>
              <a:t>・否定するのではなく、理解し尊重するところからはじめましょう。</a:t>
            </a:r>
          </a:p>
        </p:txBody>
      </p:sp>
      <p:sp>
        <p:nvSpPr>
          <p:cNvPr id="13315" name="コンテンツ プレースホルダ 2"/>
          <p:cNvSpPr>
            <a:spLocks noGrp="1"/>
          </p:cNvSpPr>
          <p:nvPr>
            <p:ph idx="1"/>
          </p:nvPr>
        </p:nvSpPr>
        <p:spPr>
          <a:xfrm>
            <a:off x="683568" y="2060848"/>
            <a:ext cx="7859713" cy="4319588"/>
          </a:xfrm>
        </p:spPr>
        <p:txBody>
          <a:bodyPr/>
          <a:lstStyle/>
          <a:p>
            <a:pPr>
              <a:buFont typeface="Arial" panose="020B0604020202020204" pitchFamily="34" charset="0"/>
              <a:buChar char="•"/>
              <a:defRPr/>
            </a:pPr>
            <a:r>
              <a:rPr lang="ja-JP" altLang="en-US" sz="3600" b="1" dirty="0"/>
              <a:t>様々な人種、性別、育ちの環境を理解</a:t>
            </a:r>
            <a:endParaRPr lang="en-US" altLang="ja-JP" sz="3600" b="1" dirty="0"/>
          </a:p>
          <a:p>
            <a:pPr marL="0" indent="0">
              <a:buFont typeface="Arial" panose="020B0604020202020204" pitchFamily="34" charset="0"/>
              <a:buNone/>
              <a:defRPr/>
            </a:pPr>
            <a:r>
              <a:rPr lang="ja-JP" altLang="en-US" sz="3600" dirty="0"/>
              <a:t>　　ハンディキャップでの差別は厳禁</a:t>
            </a:r>
            <a:endParaRPr lang="en-US" altLang="ja-JP" sz="3600" dirty="0"/>
          </a:p>
          <a:p>
            <a:pPr>
              <a:buFont typeface="Arial" panose="020B0604020202020204" pitchFamily="34" charset="0"/>
              <a:buChar char="•"/>
              <a:defRPr/>
            </a:pPr>
            <a:r>
              <a:rPr lang="ja-JP" altLang="en-US" sz="3600" b="1" dirty="0"/>
              <a:t>保護者の置かれている状況を理解</a:t>
            </a:r>
            <a:endParaRPr lang="en-US" altLang="ja-JP" sz="3600" b="1" dirty="0"/>
          </a:p>
          <a:p>
            <a:pPr marL="0" indent="0">
              <a:buFont typeface="Arial" panose="020B0604020202020204" pitchFamily="34" charset="0"/>
              <a:buNone/>
              <a:defRPr/>
            </a:pPr>
            <a:r>
              <a:rPr lang="ja-JP" altLang="en-US" sz="3600" dirty="0"/>
              <a:t>　　信頼関係を構築することが大切</a:t>
            </a:r>
            <a:endParaRPr lang="en-US" altLang="ja-JP" sz="3600" dirty="0"/>
          </a:p>
          <a:p>
            <a:pPr>
              <a:buFont typeface="Arial" panose="020B0604020202020204" pitchFamily="34" charset="0"/>
              <a:buChar char="•"/>
              <a:defRPr/>
            </a:pPr>
            <a:r>
              <a:rPr lang="ja-JP" altLang="en-US" sz="3600" b="1" dirty="0"/>
              <a:t>保護者と関わる上でのポイント</a:t>
            </a:r>
            <a:endParaRPr lang="en-US" altLang="ja-JP" sz="3600" b="1" dirty="0"/>
          </a:p>
          <a:p>
            <a:pPr marL="0" indent="0">
              <a:buFont typeface="Arial" panose="020B0604020202020204" pitchFamily="34" charset="0"/>
              <a:buNone/>
              <a:defRPr/>
            </a:pPr>
            <a:r>
              <a:rPr lang="ja-JP" altLang="en-US" sz="3600" b="1" dirty="0"/>
              <a:t>　　</a:t>
            </a:r>
            <a:r>
              <a:rPr lang="ja-JP" altLang="en-US" sz="3600" dirty="0"/>
              <a:t>否定しない、責めない、敬意を持って</a:t>
            </a:r>
          </a:p>
        </p:txBody>
      </p:sp>
      <p:sp>
        <p:nvSpPr>
          <p:cNvPr id="2" name="スライド番号プレースホルダー 1"/>
          <p:cNvSpPr>
            <a:spLocks noGrp="1"/>
          </p:cNvSpPr>
          <p:nvPr>
            <p:ph type="sldNum" sz="quarter" idx="12"/>
          </p:nvPr>
        </p:nvSpPr>
        <p:spPr/>
        <p:txBody>
          <a:bodyPr/>
          <a:lstStyle/>
          <a:p>
            <a:fld id="{52885D5F-1D73-4CD8-8BE9-6FDEEE1081D8}" type="slidenum">
              <a:rPr kumimoji="1" lang="ja-JP" altLang="en-US" smtClean="0"/>
              <a:t>45</a:t>
            </a:fld>
            <a:endParaRPr kumimoji="1" lang="ja-JP" altLang="en-US" dirty="0"/>
          </a:p>
        </p:txBody>
      </p:sp>
    </p:spTree>
    <p:extLst>
      <p:ext uri="{BB962C8B-B14F-4D97-AF65-F5344CB8AC3E}">
        <p14:creationId xmlns:p14="http://schemas.microsoft.com/office/powerpoint/2010/main" val="1708933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582960" y="548680"/>
            <a:ext cx="8229600" cy="2304256"/>
          </a:xfrm>
        </p:spPr>
        <p:txBody>
          <a:bodyPr>
            <a:normAutofit/>
          </a:bodyPr>
          <a:lstStyle/>
          <a:p>
            <a:pPr algn="l"/>
            <a:r>
              <a:rPr lang="ja-JP" altLang="en-US" sz="3600" b="1" dirty="0">
                <a:solidFill>
                  <a:srgbClr val="0070C0"/>
                </a:solidFill>
              </a:rPr>
              <a:t>□いかなる状況でも、子どもへの不適切</a:t>
            </a:r>
            <a:r>
              <a:rPr lang="en-US" altLang="ja-JP" sz="3600" b="1" dirty="0">
                <a:solidFill>
                  <a:srgbClr val="0070C0"/>
                </a:solidFill>
              </a:rPr>
              <a:t/>
            </a:r>
            <a:br>
              <a:rPr lang="en-US" altLang="ja-JP" sz="3600" b="1" dirty="0">
                <a:solidFill>
                  <a:srgbClr val="0070C0"/>
                </a:solidFill>
              </a:rPr>
            </a:br>
            <a:r>
              <a:rPr lang="ja-JP" altLang="en-US" sz="3600" b="1" dirty="0">
                <a:solidFill>
                  <a:srgbClr val="0070C0"/>
                </a:solidFill>
              </a:rPr>
              <a:t>　　なかかわりや不当な行為をしません</a:t>
            </a:r>
            <a:r>
              <a:rPr lang="en-US" altLang="ja-JP" sz="3600" b="1" dirty="0">
                <a:solidFill>
                  <a:srgbClr val="0070C0"/>
                </a:solidFill>
              </a:rPr>
              <a:t/>
            </a:r>
            <a:br>
              <a:rPr lang="en-US" altLang="ja-JP" sz="3600" b="1" dirty="0">
                <a:solidFill>
                  <a:srgbClr val="0070C0"/>
                </a:solidFill>
              </a:rPr>
            </a:br>
            <a:r>
              <a:rPr lang="ja-JP" altLang="en-US" sz="1600" b="1" dirty="0">
                <a:solidFill>
                  <a:srgbClr val="0070C0"/>
                </a:solidFill>
              </a:rPr>
              <a:t>・</a:t>
            </a:r>
            <a:r>
              <a:rPr lang="ja-JP" altLang="en-US" sz="1800" b="1" dirty="0">
                <a:solidFill>
                  <a:srgbClr val="0070C0"/>
                </a:solidFill>
              </a:rPr>
              <a:t>「不適切なかかわり」とはどのようなかかわりでしょうか。</a:t>
            </a:r>
            <a:r>
              <a:rPr lang="en-US" altLang="ja-JP" sz="4000" b="1" dirty="0">
                <a:solidFill>
                  <a:srgbClr val="0070C0"/>
                </a:solidFill>
              </a:rPr>
              <a:t/>
            </a:r>
            <a:br>
              <a:rPr lang="en-US" altLang="ja-JP" sz="4000" b="1" dirty="0">
                <a:solidFill>
                  <a:srgbClr val="0070C0"/>
                </a:solidFill>
              </a:rPr>
            </a:br>
            <a:r>
              <a:rPr lang="ja-JP" altLang="en-US" sz="1800" b="1" dirty="0">
                <a:solidFill>
                  <a:srgbClr val="0070C0"/>
                </a:solidFill>
              </a:rPr>
              <a:t>・子どもや自分自身がどのような状況にあっても、常に専門職として養育にかかわります。</a:t>
            </a:r>
          </a:p>
        </p:txBody>
      </p:sp>
      <p:sp>
        <p:nvSpPr>
          <p:cNvPr id="15363" name="コンテンツ プレースホルダ 2"/>
          <p:cNvSpPr>
            <a:spLocks noGrp="1"/>
          </p:cNvSpPr>
          <p:nvPr>
            <p:ph idx="1"/>
          </p:nvPr>
        </p:nvSpPr>
        <p:spPr>
          <a:xfrm>
            <a:off x="251520" y="2852936"/>
            <a:ext cx="8561040" cy="3600525"/>
          </a:xfrm>
        </p:spPr>
        <p:txBody>
          <a:bodyPr>
            <a:normAutofit lnSpcReduction="10000"/>
          </a:bodyPr>
          <a:lstStyle/>
          <a:p>
            <a:r>
              <a:rPr lang="ja-JP" altLang="en-US" sz="3600" b="1" dirty="0"/>
              <a:t>なぜ不適切なかかわりは起きるのか</a:t>
            </a:r>
            <a:endParaRPr lang="en-US" altLang="ja-JP" sz="3600" b="1" dirty="0"/>
          </a:p>
          <a:p>
            <a:r>
              <a:rPr lang="ja-JP" altLang="en-US" sz="3600" b="1" dirty="0"/>
              <a:t>日常的に何が不適切なかかわりか　をチェックしましょう</a:t>
            </a:r>
            <a:endParaRPr lang="en-US" altLang="ja-JP" dirty="0"/>
          </a:p>
          <a:p>
            <a:pPr>
              <a:buFont typeface="Arial" charset="0"/>
              <a:buNone/>
            </a:pPr>
            <a:r>
              <a:rPr lang="ja-JP" altLang="en-US" dirty="0"/>
              <a:t>　　</a:t>
            </a:r>
            <a:r>
              <a:rPr lang="en-US" altLang="ja-JP" sz="2800" dirty="0"/>
              <a:t>※</a:t>
            </a:r>
            <a:r>
              <a:rPr lang="ja-JP" altLang="en-US" sz="2800" dirty="0"/>
              <a:t>「改訂新版　乳児院養育指針</a:t>
            </a:r>
            <a:r>
              <a:rPr lang="ja-JP" altLang="en-US" sz="2800" dirty="0" smtClean="0"/>
              <a:t>」</a:t>
            </a:r>
            <a:r>
              <a:rPr lang="en-US" altLang="ja-JP" sz="2800" dirty="0" smtClean="0"/>
              <a:t>P.268</a:t>
            </a:r>
            <a:endParaRPr lang="en-US" altLang="ja-JP" sz="2800" dirty="0"/>
          </a:p>
          <a:p>
            <a:pPr>
              <a:buFont typeface="Arial" charset="0"/>
              <a:buNone/>
            </a:pPr>
            <a:r>
              <a:rPr lang="ja-JP" altLang="en-US" sz="2800" dirty="0"/>
              <a:t>　　</a:t>
            </a:r>
            <a:r>
              <a:rPr lang="en-US" altLang="ja-JP" sz="2800" dirty="0"/>
              <a:t>※</a:t>
            </a:r>
            <a:r>
              <a:rPr lang="ja-JP" altLang="en-US" sz="2800" dirty="0"/>
              <a:t>「乳児院　倫理綱領」</a:t>
            </a:r>
            <a:endParaRPr lang="en-US" altLang="ja-JP" sz="2800" dirty="0"/>
          </a:p>
          <a:p>
            <a:pPr>
              <a:buFont typeface="Arial" charset="0"/>
              <a:buNone/>
            </a:pPr>
            <a:r>
              <a:rPr lang="ja-JP" altLang="en-US" sz="2800" dirty="0"/>
              <a:t>　　</a:t>
            </a:r>
            <a:r>
              <a:rPr lang="en-US" altLang="ja-JP" sz="2800" dirty="0"/>
              <a:t>※</a:t>
            </a:r>
            <a:r>
              <a:rPr lang="ja-JP" altLang="en-US" sz="2800" dirty="0"/>
              <a:t>「より適切なかかわりをするためのチェックポイント」</a:t>
            </a:r>
            <a:endParaRPr lang="en-US" altLang="ja-JP" sz="2800" dirty="0"/>
          </a:p>
          <a:p>
            <a:endParaRPr lang="ja-JP" altLang="en-US" dirty="0"/>
          </a:p>
        </p:txBody>
      </p:sp>
      <p:sp>
        <p:nvSpPr>
          <p:cNvPr id="2" name="スライド番号プレースホルダー 1"/>
          <p:cNvSpPr>
            <a:spLocks noGrp="1"/>
          </p:cNvSpPr>
          <p:nvPr>
            <p:ph type="sldNum" sz="quarter" idx="12"/>
          </p:nvPr>
        </p:nvSpPr>
        <p:spPr/>
        <p:txBody>
          <a:bodyPr/>
          <a:lstStyle/>
          <a:p>
            <a:fld id="{52885D5F-1D73-4CD8-8BE9-6FDEEE1081D8}" type="slidenum">
              <a:rPr kumimoji="1" lang="ja-JP" altLang="en-US" smtClean="0"/>
              <a:t>46</a:t>
            </a:fld>
            <a:endParaRPr kumimoji="1" lang="ja-JP" altLang="en-US" dirty="0"/>
          </a:p>
        </p:txBody>
      </p:sp>
    </p:spTree>
    <p:extLst>
      <p:ext uri="{BB962C8B-B14F-4D97-AF65-F5344CB8AC3E}">
        <p14:creationId xmlns:p14="http://schemas.microsoft.com/office/powerpoint/2010/main" val="2507775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107504" y="404664"/>
            <a:ext cx="8856984" cy="1570186"/>
          </a:xfrm>
        </p:spPr>
        <p:txBody>
          <a:bodyPr>
            <a:normAutofit fontScale="90000"/>
          </a:bodyPr>
          <a:lstStyle/>
          <a:p>
            <a:pPr algn="l"/>
            <a:r>
              <a:rPr lang="ja-JP" altLang="en-US" sz="3600" b="1" dirty="0">
                <a:solidFill>
                  <a:srgbClr val="0070C0"/>
                </a:solidFill>
              </a:rPr>
              <a:t>□職員同士で助け合い、常に権利擁護</a:t>
            </a:r>
            <a:r>
              <a:rPr lang="en-US" altLang="ja-JP" sz="3600" b="1" dirty="0">
                <a:solidFill>
                  <a:srgbClr val="0070C0"/>
                </a:solidFill>
              </a:rPr>
              <a:t/>
            </a:r>
            <a:br>
              <a:rPr lang="en-US" altLang="ja-JP" sz="3600" b="1" dirty="0">
                <a:solidFill>
                  <a:srgbClr val="0070C0"/>
                </a:solidFill>
              </a:rPr>
            </a:br>
            <a:r>
              <a:rPr lang="ja-JP" altLang="en-US" sz="3600" b="1" dirty="0">
                <a:solidFill>
                  <a:srgbClr val="0070C0"/>
                </a:solidFill>
              </a:rPr>
              <a:t>　意識の高い専門集団をめざしましょう</a:t>
            </a:r>
            <a:r>
              <a:rPr lang="en-US" altLang="ja-JP" sz="3600" b="1" dirty="0">
                <a:solidFill>
                  <a:srgbClr val="0070C0"/>
                </a:solidFill>
              </a:rPr>
              <a:t/>
            </a:r>
            <a:br>
              <a:rPr lang="en-US" altLang="ja-JP" sz="3600" b="1" dirty="0">
                <a:solidFill>
                  <a:srgbClr val="0070C0"/>
                </a:solidFill>
              </a:rPr>
            </a:br>
            <a:r>
              <a:rPr lang="ja-JP" altLang="en-US" sz="1600" b="1" dirty="0">
                <a:solidFill>
                  <a:srgbClr val="0070C0"/>
                </a:solidFill>
              </a:rPr>
              <a:t>・虐待、不適切な関わり、放置など、子どもの権利擁護を脅かす不当な扱いについて学び、乳児院養育における根絶に向けて施設全体で取り組みます。</a:t>
            </a:r>
            <a:r>
              <a:rPr lang="en-US" altLang="ja-JP" sz="1600" b="1" dirty="0">
                <a:solidFill>
                  <a:srgbClr val="0070C0"/>
                </a:solidFill>
              </a:rPr>
              <a:t/>
            </a:r>
            <a:br>
              <a:rPr lang="en-US" altLang="ja-JP" sz="1600" b="1" dirty="0">
                <a:solidFill>
                  <a:srgbClr val="0070C0"/>
                </a:solidFill>
              </a:rPr>
            </a:br>
            <a:r>
              <a:rPr lang="ja-JP" altLang="en-US" sz="1600" b="1" dirty="0">
                <a:solidFill>
                  <a:srgbClr val="0070C0"/>
                </a:solidFill>
              </a:rPr>
              <a:t>・また、「権利擁護の砦」として乳児院の使命を意識し、地域における</a:t>
            </a:r>
            <a:r>
              <a:rPr lang="ja-JP" altLang="en-US" sz="1600" b="1" dirty="0" smtClean="0">
                <a:solidFill>
                  <a:srgbClr val="0070C0"/>
                </a:solidFill>
              </a:rPr>
              <a:t>取り組み</a:t>
            </a:r>
            <a:r>
              <a:rPr lang="ja-JP" altLang="en-US" sz="1600" b="1" dirty="0">
                <a:solidFill>
                  <a:srgbClr val="0070C0"/>
                </a:solidFill>
              </a:rPr>
              <a:t>等に積極的に関わる姿勢を持ちます。</a:t>
            </a:r>
            <a:endParaRPr lang="ja-JP" altLang="en-US" sz="3600" b="1" dirty="0">
              <a:solidFill>
                <a:srgbClr val="0070C0"/>
              </a:solidFill>
            </a:endParaRPr>
          </a:p>
        </p:txBody>
      </p:sp>
      <p:sp>
        <p:nvSpPr>
          <p:cNvPr id="17411" name="コンテンツ プレースホルダ 2"/>
          <p:cNvSpPr>
            <a:spLocks noGrp="1"/>
          </p:cNvSpPr>
          <p:nvPr>
            <p:ph idx="1"/>
          </p:nvPr>
        </p:nvSpPr>
        <p:spPr>
          <a:xfrm>
            <a:off x="457200" y="2131839"/>
            <a:ext cx="8229600" cy="4681537"/>
          </a:xfrm>
        </p:spPr>
        <p:txBody>
          <a:bodyPr>
            <a:normAutofit/>
          </a:bodyPr>
          <a:lstStyle/>
          <a:p>
            <a:pPr>
              <a:buFont typeface="Arial" panose="020B0604020202020204" pitchFamily="34" charset="0"/>
              <a:buChar char="•"/>
              <a:defRPr/>
            </a:pPr>
            <a:r>
              <a:rPr lang="ja-JP" altLang="en-US" b="1" dirty="0"/>
              <a:t>乳児院の養育は個人ではなくチームで</a:t>
            </a:r>
            <a:endParaRPr lang="en-US" altLang="ja-JP" b="1" dirty="0"/>
          </a:p>
          <a:p>
            <a:pPr marL="0" indent="0">
              <a:buFont typeface="Arial" panose="020B0604020202020204" pitchFamily="34" charset="0"/>
              <a:buNone/>
              <a:defRPr/>
            </a:pPr>
            <a:r>
              <a:rPr lang="ja-JP" altLang="en-US" dirty="0"/>
              <a:t>　「子どものため」と思い込んで養育観の押しつ　けは、虐待ケースにつながる</a:t>
            </a:r>
            <a:endParaRPr lang="en-US" altLang="ja-JP" dirty="0"/>
          </a:p>
          <a:p>
            <a:pPr>
              <a:buFont typeface="Arial" panose="020B0604020202020204" pitchFamily="34" charset="0"/>
              <a:buNone/>
              <a:defRPr/>
            </a:pPr>
            <a:r>
              <a:rPr lang="ja-JP" altLang="en-US" dirty="0"/>
              <a:t>　　　　　　　　</a:t>
            </a:r>
            <a:r>
              <a:rPr lang="en-US" altLang="ja-JP" dirty="0"/>
              <a:t> </a:t>
            </a:r>
            <a:r>
              <a:rPr lang="en-US" altLang="ja-JP" sz="2800" dirty="0"/>
              <a:t>※</a:t>
            </a:r>
            <a:r>
              <a:rPr lang="ja-JP" altLang="en-US" sz="2800" dirty="0"/>
              <a:t>改訂新版　乳児院養育</a:t>
            </a:r>
            <a:r>
              <a:rPr lang="ja-JP" altLang="en-US" sz="2800" dirty="0" smtClean="0"/>
              <a:t>指針</a:t>
            </a:r>
            <a:r>
              <a:rPr lang="en-US" altLang="ja-JP" sz="2800" dirty="0" smtClean="0"/>
              <a:t>P.90</a:t>
            </a:r>
            <a:r>
              <a:rPr lang="ja-JP" altLang="en-US" sz="2800" dirty="0"/>
              <a:t>（５）</a:t>
            </a:r>
            <a:endParaRPr lang="en-US" altLang="ja-JP" sz="2800" dirty="0"/>
          </a:p>
          <a:p>
            <a:pPr>
              <a:buFont typeface="Arial" panose="020B0604020202020204" pitchFamily="34" charset="0"/>
              <a:buChar char="•"/>
              <a:defRPr/>
            </a:pPr>
            <a:r>
              <a:rPr lang="ja-JP" altLang="en-US" b="1" dirty="0"/>
              <a:t>「権利擁護の砦」としての使命を持つ</a:t>
            </a:r>
            <a:endParaRPr lang="en-US" altLang="ja-JP" b="1" dirty="0"/>
          </a:p>
          <a:p>
            <a:pPr marL="0" indent="0">
              <a:buFont typeface="Arial" panose="020B0604020202020204" pitchFamily="34" charset="0"/>
              <a:buNone/>
              <a:defRPr/>
            </a:pPr>
            <a:r>
              <a:rPr lang="ja-JP" altLang="en-US" dirty="0"/>
              <a:t>　　　　</a:t>
            </a:r>
            <a:r>
              <a:rPr lang="ja-JP" altLang="en-US" sz="2800" dirty="0"/>
              <a:t>　　　　</a:t>
            </a:r>
            <a:r>
              <a:rPr lang="en-US" altLang="ja-JP" sz="2800" dirty="0"/>
              <a:t>※</a:t>
            </a:r>
            <a:r>
              <a:rPr lang="ja-JP" altLang="en-US" sz="2800" dirty="0"/>
              <a:t>「改訂新版　乳児院養育指針</a:t>
            </a:r>
            <a:r>
              <a:rPr lang="ja-JP" altLang="en-US" sz="2800" dirty="0" smtClean="0"/>
              <a:t>」</a:t>
            </a:r>
            <a:r>
              <a:rPr lang="en-US" altLang="ja-JP" sz="2800" dirty="0" smtClean="0"/>
              <a:t>P.225</a:t>
            </a:r>
            <a:endParaRPr lang="en-US" altLang="ja-JP" sz="2800" dirty="0"/>
          </a:p>
          <a:p>
            <a:pPr>
              <a:buFont typeface="Arial" panose="020B0604020202020204" pitchFamily="34" charset="0"/>
              <a:buChar char="•"/>
              <a:defRPr/>
            </a:pPr>
            <a:r>
              <a:rPr lang="ja-JP" altLang="en-US" b="1" dirty="0"/>
              <a:t>「養育者として望まれるもの」</a:t>
            </a:r>
            <a:endParaRPr lang="en-US" altLang="ja-JP" b="1" dirty="0"/>
          </a:p>
          <a:p>
            <a:pPr marL="0" indent="0">
              <a:buFont typeface="Arial" panose="020B0604020202020204" pitchFamily="34" charset="0"/>
              <a:buNone/>
              <a:defRPr/>
            </a:pPr>
            <a:r>
              <a:rPr lang="ja-JP" altLang="en-US" sz="2800" dirty="0"/>
              <a:t>　　　　　　　　　</a:t>
            </a:r>
            <a:r>
              <a:rPr lang="en-US" altLang="ja-JP" sz="2800" dirty="0"/>
              <a:t>※</a:t>
            </a:r>
            <a:r>
              <a:rPr lang="ja-JP" altLang="en-US" sz="2800" dirty="0"/>
              <a:t>「改訂新版　乳児院養育指針</a:t>
            </a:r>
            <a:r>
              <a:rPr lang="ja-JP" altLang="en-US" sz="2800" dirty="0" smtClean="0"/>
              <a:t>」</a:t>
            </a:r>
            <a:r>
              <a:rPr lang="en-US" altLang="ja-JP" sz="2800" dirty="0" smtClean="0"/>
              <a:t>P.275</a:t>
            </a:r>
            <a:r>
              <a:rPr lang="ja-JP" altLang="en-US" sz="2800" dirty="0"/>
              <a:t>　</a:t>
            </a:r>
            <a:endParaRPr lang="en-US" altLang="ja-JP" sz="2800" dirty="0"/>
          </a:p>
          <a:p>
            <a:pPr>
              <a:buFont typeface="Arial" panose="020B0604020202020204" pitchFamily="34" charset="0"/>
              <a:buChar char="•"/>
              <a:defRPr/>
            </a:pPr>
            <a:endParaRPr lang="ja-JP" altLang="en-US" dirty="0"/>
          </a:p>
        </p:txBody>
      </p:sp>
      <p:sp>
        <p:nvSpPr>
          <p:cNvPr id="2" name="スライド番号プレースホルダー 1"/>
          <p:cNvSpPr>
            <a:spLocks noGrp="1"/>
          </p:cNvSpPr>
          <p:nvPr>
            <p:ph type="sldNum" sz="quarter" idx="12"/>
          </p:nvPr>
        </p:nvSpPr>
        <p:spPr/>
        <p:txBody>
          <a:bodyPr/>
          <a:lstStyle/>
          <a:p>
            <a:fld id="{52885D5F-1D73-4CD8-8BE9-6FDEEE1081D8}" type="slidenum">
              <a:rPr kumimoji="1" lang="ja-JP" altLang="en-US" smtClean="0"/>
              <a:t>47</a:t>
            </a:fld>
            <a:endParaRPr kumimoji="1" lang="ja-JP" altLang="en-US" dirty="0"/>
          </a:p>
        </p:txBody>
      </p:sp>
    </p:spTree>
    <p:extLst>
      <p:ext uri="{BB962C8B-B14F-4D97-AF65-F5344CB8AC3E}">
        <p14:creationId xmlns:p14="http://schemas.microsoft.com/office/powerpoint/2010/main" val="29444017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a:xfrm>
            <a:off x="457200" y="274638"/>
            <a:ext cx="8229600" cy="1425575"/>
          </a:xfrm>
        </p:spPr>
        <p:txBody>
          <a:bodyPr/>
          <a:lstStyle/>
          <a:p>
            <a:pPr algn="l"/>
            <a:r>
              <a:rPr lang="ja-JP" altLang="en-US" sz="3600" b="1" dirty="0">
                <a:solidFill>
                  <a:srgbClr val="0070C0"/>
                </a:solidFill>
              </a:rPr>
              <a:t>□子どもの貧困等、子どもをめぐる課題</a:t>
            </a:r>
            <a:r>
              <a:rPr lang="en-US" altLang="ja-JP" sz="3600" b="1" dirty="0">
                <a:solidFill>
                  <a:srgbClr val="0070C0"/>
                </a:solidFill>
              </a:rPr>
              <a:t/>
            </a:r>
            <a:br>
              <a:rPr lang="en-US" altLang="ja-JP" sz="3600" b="1" dirty="0">
                <a:solidFill>
                  <a:srgbClr val="0070C0"/>
                </a:solidFill>
              </a:rPr>
            </a:br>
            <a:r>
              <a:rPr lang="ja-JP" altLang="en-US" sz="3600" b="1" dirty="0">
                <a:solidFill>
                  <a:srgbClr val="0070C0"/>
                </a:solidFill>
              </a:rPr>
              <a:t>　や情報を理解するよう努めましょう</a:t>
            </a:r>
          </a:p>
        </p:txBody>
      </p:sp>
      <p:sp>
        <p:nvSpPr>
          <p:cNvPr id="21507" name="コンテンツ プレースホルダ 2"/>
          <p:cNvSpPr>
            <a:spLocks noGrp="1"/>
          </p:cNvSpPr>
          <p:nvPr>
            <p:ph idx="1"/>
          </p:nvPr>
        </p:nvSpPr>
        <p:spPr>
          <a:xfrm>
            <a:off x="539750" y="2133600"/>
            <a:ext cx="8352730" cy="4248150"/>
          </a:xfrm>
        </p:spPr>
        <p:txBody>
          <a:bodyPr>
            <a:normAutofit/>
          </a:bodyPr>
          <a:lstStyle/>
          <a:p>
            <a:pPr>
              <a:buFont typeface="Arial" panose="020B0604020202020204" pitchFamily="34" charset="0"/>
              <a:buChar char="•"/>
              <a:defRPr/>
            </a:pPr>
            <a:r>
              <a:rPr lang="ja-JP" altLang="en-US" sz="4000" dirty="0"/>
              <a:t>「子どもの貧困」とは何か？</a:t>
            </a:r>
            <a:endParaRPr lang="en-US" altLang="ja-JP" sz="4000" dirty="0"/>
          </a:p>
          <a:p>
            <a:pPr marL="0" indent="0">
              <a:buFont typeface="Arial" panose="020B0604020202020204" pitchFamily="34" charset="0"/>
              <a:buNone/>
              <a:defRPr/>
            </a:pPr>
            <a:r>
              <a:rPr lang="ja-JP" altLang="en-US" sz="4000" dirty="0"/>
              <a:t>　</a:t>
            </a:r>
            <a:r>
              <a:rPr lang="ja-JP" altLang="en-US" sz="3600" dirty="0"/>
              <a:t>　６人に１人が</a:t>
            </a:r>
            <a:r>
              <a:rPr lang="ja-JP" altLang="en-US" sz="3600" dirty="0" smtClean="0"/>
              <a:t>貧困</a:t>
            </a:r>
            <a:r>
              <a:rPr lang="ja-JP" altLang="en-US" sz="2800" dirty="0" smtClean="0"/>
              <a:t>（平成</a:t>
            </a:r>
            <a:r>
              <a:rPr lang="en-US" altLang="ja-JP" sz="2800" dirty="0" smtClean="0"/>
              <a:t>24</a:t>
            </a:r>
            <a:r>
              <a:rPr lang="ja-JP" altLang="en-US" sz="2800" dirty="0" smtClean="0"/>
              <a:t>年度厚労省調査）</a:t>
            </a:r>
            <a:endParaRPr lang="en-US" altLang="ja-JP" sz="3600" dirty="0"/>
          </a:p>
          <a:p>
            <a:pPr marL="0" indent="0">
              <a:buFont typeface="Arial" panose="020B0604020202020204" pitchFamily="34" charset="0"/>
              <a:buNone/>
              <a:defRPr/>
            </a:pPr>
            <a:r>
              <a:rPr lang="ja-JP" altLang="en-US" sz="3600" dirty="0"/>
              <a:t>　　その背景と支援</a:t>
            </a:r>
            <a:endParaRPr lang="en-US" altLang="ja-JP" sz="3600" dirty="0"/>
          </a:p>
          <a:p>
            <a:pPr>
              <a:defRPr/>
            </a:pPr>
            <a:r>
              <a:rPr lang="ja-JP" altLang="en-US" sz="3600" dirty="0"/>
              <a:t>貧困のほか、子どもの差別や搾取等の防止に向けた</a:t>
            </a:r>
            <a:r>
              <a:rPr lang="ja-JP" altLang="en-US" sz="3600" dirty="0" smtClean="0"/>
              <a:t>取り組み</a:t>
            </a:r>
            <a:r>
              <a:rPr lang="ja-JP" altLang="en-US" sz="3600" dirty="0"/>
              <a:t>が子どもの権利を守ることにつながる。</a:t>
            </a:r>
            <a:endParaRPr lang="en-US" altLang="ja-JP" sz="3600" dirty="0"/>
          </a:p>
        </p:txBody>
      </p:sp>
      <p:sp>
        <p:nvSpPr>
          <p:cNvPr id="2" name="スライド番号プレースホルダー 1"/>
          <p:cNvSpPr>
            <a:spLocks noGrp="1"/>
          </p:cNvSpPr>
          <p:nvPr>
            <p:ph type="sldNum" sz="quarter" idx="12"/>
          </p:nvPr>
        </p:nvSpPr>
        <p:spPr/>
        <p:txBody>
          <a:bodyPr/>
          <a:lstStyle/>
          <a:p>
            <a:fld id="{52885D5F-1D73-4CD8-8BE9-6FDEEE1081D8}" type="slidenum">
              <a:rPr kumimoji="1" lang="ja-JP" altLang="en-US" smtClean="0"/>
              <a:t>48</a:t>
            </a:fld>
            <a:endParaRPr kumimoji="1" lang="ja-JP" altLang="en-US" dirty="0"/>
          </a:p>
        </p:txBody>
      </p:sp>
    </p:spTree>
    <p:extLst>
      <p:ext uri="{BB962C8B-B14F-4D97-AF65-F5344CB8AC3E}">
        <p14:creationId xmlns:p14="http://schemas.microsoft.com/office/powerpoint/2010/main" val="27092364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a:xfrm>
            <a:off x="179512" y="332657"/>
            <a:ext cx="8589838" cy="2376264"/>
          </a:xfrm>
        </p:spPr>
        <p:txBody>
          <a:bodyPr>
            <a:normAutofit/>
          </a:bodyPr>
          <a:lstStyle/>
          <a:p>
            <a:pPr algn="l"/>
            <a:r>
              <a:rPr lang="ja-JP" altLang="en-US" sz="3600" b="1" dirty="0">
                <a:solidFill>
                  <a:srgbClr val="0070C0"/>
                </a:solidFill>
              </a:rPr>
              <a:t>□個人情報保護について正しく理解し、</a:t>
            </a:r>
            <a:r>
              <a:rPr lang="en-US" altLang="ja-JP" sz="3600" b="1" dirty="0">
                <a:solidFill>
                  <a:srgbClr val="0070C0"/>
                </a:solidFill>
              </a:rPr>
              <a:t/>
            </a:r>
            <a:br>
              <a:rPr lang="en-US" altLang="ja-JP" sz="3600" b="1" dirty="0">
                <a:solidFill>
                  <a:srgbClr val="0070C0"/>
                </a:solidFill>
              </a:rPr>
            </a:br>
            <a:r>
              <a:rPr lang="ja-JP" altLang="en-US" sz="3600" b="1" dirty="0">
                <a:solidFill>
                  <a:srgbClr val="0070C0"/>
                </a:solidFill>
              </a:rPr>
              <a:t>　実践しましょう</a:t>
            </a:r>
            <a:r>
              <a:rPr lang="en-US" altLang="ja-JP" sz="1600" b="1" dirty="0">
                <a:solidFill>
                  <a:srgbClr val="0070C0"/>
                </a:solidFill>
              </a:rPr>
              <a:t/>
            </a:r>
            <a:br>
              <a:rPr lang="en-US" altLang="ja-JP" sz="1600" b="1" dirty="0">
                <a:solidFill>
                  <a:srgbClr val="0070C0"/>
                </a:solidFill>
              </a:rPr>
            </a:br>
            <a:r>
              <a:rPr lang="ja-JP" altLang="en-US" sz="1600" b="1" dirty="0">
                <a:solidFill>
                  <a:srgbClr val="0070C0"/>
                </a:solidFill>
              </a:rPr>
              <a:t>・各乳児院で定められている情報管理規定等を十分に理解し、実践しましょう。</a:t>
            </a:r>
            <a:r>
              <a:rPr lang="en-US" altLang="ja-JP" sz="1600" b="1" dirty="0">
                <a:solidFill>
                  <a:srgbClr val="0070C0"/>
                </a:solidFill>
              </a:rPr>
              <a:t/>
            </a:r>
            <a:br>
              <a:rPr lang="en-US" altLang="ja-JP" sz="1600" b="1" dirty="0">
                <a:solidFill>
                  <a:srgbClr val="0070C0"/>
                </a:solidFill>
              </a:rPr>
            </a:br>
            <a:r>
              <a:rPr lang="ja-JP" altLang="en-US" sz="1600" b="1" dirty="0">
                <a:solidFill>
                  <a:srgbClr val="0070C0"/>
                </a:solidFill>
              </a:rPr>
              <a:t>・乳児院は、子どもやその家族等に関する重要な個人情報を、日常的に扱います。会話や</a:t>
            </a:r>
            <a:r>
              <a:rPr lang="en-US" altLang="ja-JP" sz="1600" b="1" dirty="0">
                <a:solidFill>
                  <a:srgbClr val="0070C0"/>
                </a:solidFill>
              </a:rPr>
              <a:t>SNS</a:t>
            </a:r>
            <a:r>
              <a:rPr lang="ja-JP" altLang="en-US" sz="1600" b="1" dirty="0">
                <a:solidFill>
                  <a:srgbClr val="0070C0"/>
                </a:solidFill>
              </a:rPr>
              <a:t>など、情報の取り扱いに気をつけましょう。</a:t>
            </a:r>
          </a:p>
        </p:txBody>
      </p:sp>
      <p:sp>
        <p:nvSpPr>
          <p:cNvPr id="21507" name="コンテンツ プレースホルダ 2"/>
          <p:cNvSpPr>
            <a:spLocks noGrp="1"/>
          </p:cNvSpPr>
          <p:nvPr>
            <p:ph idx="1"/>
          </p:nvPr>
        </p:nvSpPr>
        <p:spPr>
          <a:xfrm>
            <a:off x="251520" y="2636912"/>
            <a:ext cx="8589963" cy="4032498"/>
          </a:xfrm>
        </p:spPr>
        <p:txBody>
          <a:bodyPr/>
          <a:lstStyle/>
          <a:p>
            <a:r>
              <a:rPr lang="ja-JP" altLang="en-US" sz="3600" b="1" dirty="0"/>
              <a:t>乳児院では支援のために、高いレベルの様々な個人情報を取り扱っています</a:t>
            </a:r>
            <a:endParaRPr lang="en-US" altLang="ja-JP" sz="3600" b="1" dirty="0"/>
          </a:p>
          <a:p>
            <a:r>
              <a:rPr lang="ja-JP" altLang="en-US" sz="3600" b="1" dirty="0"/>
              <a:t>個人情報の適切な取り扱いについて</a:t>
            </a:r>
            <a:endParaRPr lang="en-US" altLang="ja-JP" sz="3600" b="1" dirty="0"/>
          </a:p>
          <a:p>
            <a:r>
              <a:rPr lang="ja-JP" altLang="en-US" sz="3600" b="1" dirty="0"/>
              <a:t>日常生活での注意点（会話、ＳＮＳ等の情報発信）</a:t>
            </a:r>
            <a:endParaRPr lang="en-US" altLang="ja-JP" sz="3600" b="1" dirty="0"/>
          </a:p>
          <a:p>
            <a:r>
              <a:rPr lang="ja-JP" altLang="en-US" sz="3600" b="1" dirty="0"/>
              <a:t>自施設の「個人情報管理規程」等を遵守</a:t>
            </a:r>
          </a:p>
        </p:txBody>
      </p:sp>
      <p:sp>
        <p:nvSpPr>
          <p:cNvPr id="2" name="スライド番号プレースホルダー 1"/>
          <p:cNvSpPr>
            <a:spLocks noGrp="1"/>
          </p:cNvSpPr>
          <p:nvPr>
            <p:ph type="sldNum" sz="quarter" idx="12"/>
          </p:nvPr>
        </p:nvSpPr>
        <p:spPr/>
        <p:txBody>
          <a:bodyPr/>
          <a:lstStyle/>
          <a:p>
            <a:fld id="{52885D5F-1D73-4CD8-8BE9-6FDEEE1081D8}" type="slidenum">
              <a:rPr kumimoji="1" lang="ja-JP" altLang="en-US" smtClean="0"/>
              <a:t>49</a:t>
            </a:fld>
            <a:endParaRPr kumimoji="1" lang="ja-JP" altLang="en-US" dirty="0"/>
          </a:p>
        </p:txBody>
      </p:sp>
    </p:spTree>
    <p:extLst>
      <p:ext uri="{BB962C8B-B14F-4D97-AF65-F5344CB8AC3E}">
        <p14:creationId xmlns:p14="http://schemas.microsoft.com/office/powerpoint/2010/main" val="1539397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nvPr>
        </p:nvGraphicFramePr>
        <p:xfrm>
          <a:off x="395536" y="1484784"/>
          <a:ext cx="8424936"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テキスト ボックス 1"/>
          <p:cNvSpPr txBox="1"/>
          <p:nvPr/>
        </p:nvSpPr>
        <p:spPr>
          <a:xfrm>
            <a:off x="611560" y="332656"/>
            <a:ext cx="741682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乳児院における人材育成の指針</a:t>
            </a:r>
          </a:p>
        </p:txBody>
      </p:sp>
      <p:sp>
        <p:nvSpPr>
          <p:cNvPr id="3" name="テキスト ボックス 2"/>
          <p:cNvSpPr txBox="1"/>
          <p:nvPr/>
        </p:nvSpPr>
        <p:spPr>
          <a:xfrm>
            <a:off x="395536" y="917050"/>
            <a:ext cx="784887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（全国乳児福祉協議会）</a:t>
            </a:r>
          </a:p>
        </p:txBody>
      </p:sp>
      <p:sp>
        <p:nvSpPr>
          <p:cNvPr id="5" name="スライド番号プレースホルダー 4"/>
          <p:cNvSpPr>
            <a:spLocks noGrp="1"/>
          </p:cNvSpPr>
          <p:nvPr>
            <p:ph type="sldNum" sz="quarter" idx="12"/>
          </p:nvPr>
        </p:nvSpPr>
        <p:spPr/>
        <p:txBody>
          <a:bodyPr/>
          <a:lstStyle/>
          <a:p>
            <a:fld id="{52885D5F-1D73-4CD8-8BE9-6FDEEE1081D8}" type="slidenum">
              <a:rPr kumimoji="1" lang="ja-JP" altLang="en-US" smtClean="0"/>
              <a:t>5</a:t>
            </a:fld>
            <a:endParaRPr kumimoji="1" lang="ja-JP" altLang="en-US" dirty="0"/>
          </a:p>
        </p:txBody>
      </p:sp>
    </p:spTree>
    <p:extLst>
      <p:ext uri="{BB962C8B-B14F-4D97-AF65-F5344CB8AC3E}">
        <p14:creationId xmlns:p14="http://schemas.microsoft.com/office/powerpoint/2010/main" val="7961515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a:t>④専門的知識</a:t>
            </a:r>
            <a:endParaRPr kumimoji="1" lang="ja-JP" altLang="en-US" dirty="0"/>
          </a:p>
        </p:txBody>
      </p:sp>
      <p:sp>
        <p:nvSpPr>
          <p:cNvPr id="3" name="サブタイトル 2"/>
          <p:cNvSpPr>
            <a:spLocks noGrp="1"/>
          </p:cNvSpPr>
          <p:nvPr>
            <p:ph type="subTitle" idx="1"/>
          </p:nvPr>
        </p:nvSpPr>
        <p:spPr>
          <a:xfrm>
            <a:off x="1187624" y="3886200"/>
            <a:ext cx="6984776" cy="1752600"/>
          </a:xfrm>
        </p:spPr>
        <p:txBody>
          <a:bodyPr/>
          <a:lstStyle/>
          <a:p>
            <a:r>
              <a:rPr lang="ja-JP" altLang="en-US" dirty="0"/>
              <a:t>全国乳児福祉協議会</a:t>
            </a:r>
            <a:endParaRPr lang="en-US" altLang="ja-JP" dirty="0"/>
          </a:p>
          <a:p>
            <a:r>
              <a:rPr lang="ja-JP" altLang="en-US" dirty="0"/>
              <a:t>研修体系具体化にむけた検討委員会</a:t>
            </a:r>
            <a:endParaRPr kumimoji="1" lang="ja-JP" altLang="en-US"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50</a:t>
            </a:fld>
            <a:endParaRPr lang="ja-JP" altLang="en-US">
              <a:solidFill>
                <a:prstClr val="black">
                  <a:tint val="75000"/>
                </a:prstClr>
              </a:solidFill>
            </a:endParaRPr>
          </a:p>
        </p:txBody>
      </p:sp>
    </p:spTree>
    <p:extLst>
      <p:ext uri="{BB962C8B-B14F-4D97-AF65-F5344CB8AC3E}">
        <p14:creationId xmlns:p14="http://schemas.microsoft.com/office/powerpoint/2010/main" val="42056630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548680"/>
            <a:ext cx="8784976" cy="648072"/>
          </a:xfrm>
        </p:spPr>
        <p:txBody>
          <a:bodyPr>
            <a:noAutofit/>
          </a:bodyPr>
          <a:lstStyle/>
          <a:p>
            <a:pPr algn="l"/>
            <a:r>
              <a:rPr lang="ja-JP" altLang="en-US" sz="3000" dirty="0"/>
              <a:t>□児童福祉法、児童虐待防止法等、児童福祉や</a:t>
            </a:r>
            <a:r>
              <a:rPr lang="en-US" altLang="ja-JP" sz="3000" dirty="0"/>
              <a:t/>
            </a:r>
            <a:br>
              <a:rPr lang="en-US" altLang="ja-JP" sz="3000" dirty="0"/>
            </a:br>
            <a:r>
              <a:rPr lang="ja-JP" altLang="en-US" sz="3000" dirty="0"/>
              <a:t>社会的養護に関連する法制度について理解しましょう</a:t>
            </a:r>
          </a:p>
        </p:txBody>
      </p:sp>
      <p:sp>
        <p:nvSpPr>
          <p:cNvPr id="3" name="コンテンツ プレースホルダー 2"/>
          <p:cNvSpPr>
            <a:spLocks noGrp="1"/>
          </p:cNvSpPr>
          <p:nvPr>
            <p:ph idx="1"/>
          </p:nvPr>
        </p:nvSpPr>
        <p:spPr>
          <a:xfrm>
            <a:off x="467544" y="1340768"/>
            <a:ext cx="8496944" cy="5155719"/>
          </a:xfrm>
        </p:spPr>
        <p:txBody>
          <a:bodyPr>
            <a:normAutofit fontScale="70000" lnSpcReduction="20000"/>
          </a:bodyPr>
          <a:lstStyle/>
          <a:p>
            <a:pPr marL="0" indent="0">
              <a:buNone/>
            </a:pPr>
            <a:r>
              <a:rPr lang="ja-JP" altLang="en-US" sz="4000" dirty="0"/>
              <a:t>（１）基盤となる法律を知っておきましょう</a:t>
            </a:r>
            <a:endParaRPr lang="en-US" altLang="ja-JP" sz="4000" dirty="0"/>
          </a:p>
          <a:p>
            <a:pPr marL="0" indent="0">
              <a:lnSpc>
                <a:spcPct val="120000"/>
              </a:lnSpc>
              <a:buNone/>
            </a:pPr>
            <a:r>
              <a:rPr kumimoji="1" lang="ja-JP" altLang="en-US" dirty="0"/>
              <a:t>・児童福祉法：理念と乳児院の法的規定</a:t>
            </a:r>
            <a:endParaRPr kumimoji="1" lang="en-US" altLang="ja-JP" dirty="0"/>
          </a:p>
          <a:p>
            <a:pPr marL="0" indent="0">
              <a:lnSpc>
                <a:spcPct val="120000"/>
              </a:lnSpc>
              <a:buNone/>
            </a:pPr>
            <a:r>
              <a:rPr lang="ja-JP" altLang="en-US" dirty="0"/>
              <a:t>・</a:t>
            </a:r>
            <a:r>
              <a:rPr kumimoji="1" lang="ja-JP" altLang="en-US" dirty="0"/>
              <a:t>児童虐待防止法</a:t>
            </a:r>
            <a:r>
              <a:rPr lang="ja-JP" altLang="en-US" dirty="0"/>
              <a:t>：児童虐待の法的定義</a:t>
            </a:r>
            <a:endParaRPr lang="en-US" altLang="ja-JP" dirty="0"/>
          </a:p>
          <a:p>
            <a:pPr marL="0" indent="0">
              <a:lnSpc>
                <a:spcPct val="120000"/>
              </a:lnSpc>
              <a:buNone/>
            </a:pPr>
            <a:r>
              <a:rPr kumimoji="1" lang="ja-JP" altLang="en-US" dirty="0"/>
              <a:t>・子どもの権利条約：</a:t>
            </a:r>
            <a:r>
              <a:rPr lang="ja-JP" altLang="en-US" dirty="0"/>
              <a:t>国連での採択（</a:t>
            </a:r>
            <a:r>
              <a:rPr lang="en-US" altLang="ja-JP" dirty="0"/>
              <a:t>1989</a:t>
            </a:r>
            <a:r>
              <a:rPr lang="ja-JP" altLang="en-US" dirty="0"/>
              <a:t>年）と</a:t>
            </a:r>
            <a:r>
              <a:rPr kumimoji="1" lang="ja-JP" altLang="en-US" dirty="0"/>
              <a:t>批准（</a:t>
            </a:r>
            <a:r>
              <a:rPr kumimoji="1" lang="en-US" altLang="ja-JP" dirty="0"/>
              <a:t>1994</a:t>
            </a:r>
            <a:r>
              <a:rPr kumimoji="1" lang="ja-JP" altLang="en-US" dirty="0"/>
              <a:t>年）</a:t>
            </a:r>
            <a:endParaRPr kumimoji="1" lang="en-US" altLang="ja-JP" dirty="0"/>
          </a:p>
          <a:p>
            <a:pPr marL="0" indent="0">
              <a:lnSpc>
                <a:spcPct val="120000"/>
              </a:lnSpc>
              <a:buNone/>
            </a:pPr>
            <a:r>
              <a:rPr lang="ja-JP" altLang="en-US" dirty="0"/>
              <a:t>・国連の「児童の代替的養護に関する指針」</a:t>
            </a:r>
            <a:endParaRPr lang="en-US" altLang="ja-JP" dirty="0"/>
          </a:p>
          <a:p>
            <a:pPr marL="0" indent="0">
              <a:buNone/>
            </a:pPr>
            <a:endParaRPr lang="en-US" altLang="ja-JP" dirty="0"/>
          </a:p>
          <a:p>
            <a:pPr marL="0" indent="0">
              <a:buNone/>
            </a:pPr>
            <a:endParaRPr lang="en-US" altLang="ja-JP" sz="675" dirty="0"/>
          </a:p>
          <a:p>
            <a:pPr marL="0" indent="0">
              <a:buNone/>
            </a:pPr>
            <a:r>
              <a:rPr lang="ja-JP" altLang="en-US" sz="4000" dirty="0"/>
              <a:t>（２）日本の児童福祉の仕組みを知っておきましょう</a:t>
            </a:r>
            <a:endParaRPr lang="en-US" altLang="ja-JP" sz="4000" dirty="0"/>
          </a:p>
          <a:p>
            <a:pPr marL="0" indent="0">
              <a:lnSpc>
                <a:spcPct val="120000"/>
              </a:lnSpc>
              <a:buNone/>
            </a:pPr>
            <a:r>
              <a:rPr lang="ja-JP" altLang="en-US" sz="3400" dirty="0"/>
              <a:t>・</a:t>
            </a:r>
            <a:r>
              <a:rPr lang="ja-JP" altLang="en-US" sz="3100" dirty="0"/>
              <a:t>児童虐待対応のシステム</a:t>
            </a:r>
            <a:endParaRPr lang="en-US" altLang="ja-JP" sz="3100" dirty="0"/>
          </a:p>
          <a:p>
            <a:pPr marL="0" indent="0">
              <a:lnSpc>
                <a:spcPct val="120000"/>
              </a:lnSpc>
              <a:buNone/>
            </a:pPr>
            <a:r>
              <a:rPr lang="ja-JP" altLang="en-US" sz="3100" dirty="0"/>
              <a:t>　　児童相談所の役割：調査と介入、一時保護、入所委託措置等</a:t>
            </a:r>
            <a:endParaRPr lang="en-US" altLang="ja-JP" sz="3100" dirty="0"/>
          </a:p>
          <a:p>
            <a:pPr marL="0" indent="0">
              <a:lnSpc>
                <a:spcPct val="120000"/>
              </a:lnSpc>
              <a:buNone/>
            </a:pPr>
            <a:r>
              <a:rPr lang="ja-JP" altLang="en-US" sz="3100" dirty="0"/>
              <a:t>　　市区町村の役割：要保護児童対策地域協議会について　</a:t>
            </a:r>
            <a:endParaRPr lang="en-US" altLang="ja-JP" sz="3100" dirty="0"/>
          </a:p>
          <a:p>
            <a:pPr marL="0" indent="0">
              <a:lnSpc>
                <a:spcPct val="120000"/>
              </a:lnSpc>
              <a:buNone/>
            </a:pPr>
            <a:r>
              <a:rPr kumimoji="1" lang="ja-JP" altLang="en-US" sz="3100" dirty="0"/>
              <a:t>・社会的養護の現状と課題</a:t>
            </a:r>
            <a:endParaRPr kumimoji="1" lang="en-US" altLang="ja-JP" sz="3100" dirty="0"/>
          </a:p>
          <a:p>
            <a:pPr marL="0" indent="0">
              <a:lnSpc>
                <a:spcPct val="120000"/>
              </a:lnSpc>
              <a:buNone/>
            </a:pPr>
            <a:r>
              <a:rPr lang="ja-JP" altLang="en-US" sz="3100" dirty="0"/>
              <a:t>　　施設養護、ファミリーグループホーム、里親養育、養子縁組</a:t>
            </a:r>
            <a:endParaRPr kumimoji="1" lang="en-US" altLang="ja-JP" sz="3100" dirty="0"/>
          </a:p>
          <a:p>
            <a:pPr marL="0" indent="0">
              <a:buNone/>
            </a:pPr>
            <a:endParaRPr kumimoji="1" lang="en-US" altLang="ja-JP" sz="3400"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51</a:t>
            </a:fld>
            <a:endParaRPr lang="ja-JP" altLang="en-US">
              <a:solidFill>
                <a:prstClr val="black">
                  <a:tint val="75000"/>
                </a:prstClr>
              </a:solidFill>
            </a:endParaRPr>
          </a:p>
        </p:txBody>
      </p:sp>
    </p:spTree>
    <p:extLst>
      <p:ext uri="{BB962C8B-B14F-4D97-AF65-F5344CB8AC3E}">
        <p14:creationId xmlns:p14="http://schemas.microsoft.com/office/powerpoint/2010/main" val="42271065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476672"/>
            <a:ext cx="7886700" cy="792088"/>
          </a:xfrm>
        </p:spPr>
        <p:txBody>
          <a:bodyPr>
            <a:noAutofit/>
          </a:bodyPr>
          <a:lstStyle/>
          <a:p>
            <a:pPr algn="l"/>
            <a:r>
              <a:rPr kumimoji="1" lang="ja-JP" altLang="en-US" sz="3200" dirty="0"/>
              <a:t>□児童虐待の現状と家族の現状について</a:t>
            </a:r>
            <a:r>
              <a:rPr kumimoji="1" lang="en-US" altLang="ja-JP" sz="3200" dirty="0"/>
              <a:t/>
            </a:r>
            <a:br>
              <a:rPr kumimoji="1" lang="en-US" altLang="ja-JP" sz="3200" dirty="0"/>
            </a:br>
            <a:r>
              <a:rPr lang="ja-JP" altLang="en-US" sz="3200" dirty="0"/>
              <a:t>　</a:t>
            </a:r>
            <a:r>
              <a:rPr kumimoji="1" lang="ja-JP" altLang="en-US" sz="3200" dirty="0"/>
              <a:t>学びましょう</a:t>
            </a:r>
          </a:p>
        </p:txBody>
      </p:sp>
      <p:sp>
        <p:nvSpPr>
          <p:cNvPr id="3" name="コンテンツ プレースホルダー 2"/>
          <p:cNvSpPr>
            <a:spLocks noGrp="1"/>
          </p:cNvSpPr>
          <p:nvPr>
            <p:ph idx="1"/>
          </p:nvPr>
        </p:nvSpPr>
        <p:spPr>
          <a:xfrm>
            <a:off x="683568" y="1700808"/>
            <a:ext cx="7886700" cy="4896544"/>
          </a:xfrm>
        </p:spPr>
        <p:txBody>
          <a:bodyPr>
            <a:noAutofit/>
          </a:bodyPr>
          <a:lstStyle/>
          <a:p>
            <a:pPr marL="0" indent="0">
              <a:buNone/>
            </a:pPr>
            <a:r>
              <a:rPr lang="ja-JP" altLang="en-US" sz="2800" dirty="0"/>
              <a:t>（１）児童虐待の現状をおさえましょう</a:t>
            </a:r>
            <a:endParaRPr lang="en-US" altLang="ja-JP" sz="2800" dirty="0"/>
          </a:p>
          <a:p>
            <a:pPr marL="0" indent="0">
              <a:buNone/>
            </a:pPr>
            <a:r>
              <a:rPr kumimoji="1" lang="ja-JP" altLang="en-US" sz="2400" dirty="0"/>
              <a:t>　・児童相談所と市区町村の児童虐待相談対応件数</a:t>
            </a:r>
            <a:endParaRPr kumimoji="1" lang="en-US" altLang="ja-JP" sz="2400" dirty="0"/>
          </a:p>
          <a:p>
            <a:pPr marL="0" indent="0">
              <a:buNone/>
            </a:pPr>
            <a:r>
              <a:rPr lang="ja-JP" altLang="en-US" sz="2400" dirty="0"/>
              <a:t>　・虐待による死亡事例（検証報告書）</a:t>
            </a:r>
            <a:endParaRPr lang="en-US" altLang="ja-JP" sz="2400" dirty="0"/>
          </a:p>
          <a:p>
            <a:pPr marL="0" indent="0">
              <a:buNone/>
            </a:pPr>
            <a:r>
              <a:rPr lang="ja-JP" altLang="en-US" sz="2400" dirty="0"/>
              <a:t>　・社会的養護児童の中での被虐待児の割合</a:t>
            </a:r>
            <a:endParaRPr lang="en-US" altLang="ja-JP" sz="2400" dirty="0"/>
          </a:p>
          <a:p>
            <a:pPr marL="0" indent="0">
              <a:buNone/>
            </a:pPr>
            <a:endParaRPr lang="en-US" altLang="ja-JP" sz="800" dirty="0"/>
          </a:p>
          <a:p>
            <a:pPr marL="0" indent="0">
              <a:buNone/>
            </a:pPr>
            <a:r>
              <a:rPr lang="ja-JP" altLang="en-US" sz="2800" dirty="0"/>
              <a:t>（２）家族の現状をおさえましょう</a:t>
            </a:r>
            <a:endParaRPr lang="en-US" altLang="ja-JP" sz="2800" dirty="0"/>
          </a:p>
          <a:p>
            <a:pPr marL="0" indent="0">
              <a:buNone/>
            </a:pPr>
            <a:r>
              <a:rPr lang="ja-JP" altLang="en-US" sz="2400" dirty="0"/>
              <a:t>　・子どもの貧困率</a:t>
            </a:r>
            <a:endParaRPr lang="en-US" altLang="ja-JP" sz="2400" dirty="0"/>
          </a:p>
          <a:p>
            <a:pPr marL="0" indent="0">
              <a:buNone/>
            </a:pPr>
            <a:r>
              <a:rPr kumimoji="1" lang="ja-JP" altLang="en-US" sz="2400" dirty="0"/>
              <a:t>　・</a:t>
            </a:r>
            <a:r>
              <a:rPr kumimoji="1" lang="en-US" altLang="ja-JP" sz="2400" dirty="0"/>
              <a:t>DV</a:t>
            </a:r>
            <a:r>
              <a:rPr kumimoji="1" lang="ja-JP" altLang="en-US" sz="2400" dirty="0"/>
              <a:t>の現状</a:t>
            </a:r>
            <a:endParaRPr kumimoji="1" lang="en-US" altLang="ja-JP" sz="2400" dirty="0"/>
          </a:p>
          <a:p>
            <a:pPr marL="0" indent="0">
              <a:buNone/>
            </a:pPr>
            <a:r>
              <a:rPr lang="ja-JP" altLang="en-US" sz="2400" dirty="0"/>
              <a:t>　・</a:t>
            </a:r>
            <a:r>
              <a:rPr kumimoji="1" lang="ja-JP" altLang="en-US" sz="2400" dirty="0"/>
              <a:t>離婚率</a:t>
            </a:r>
            <a:endParaRPr kumimoji="1" lang="en-US" altLang="ja-JP" sz="2400" dirty="0"/>
          </a:p>
          <a:p>
            <a:pPr marL="0" indent="0">
              <a:buNone/>
            </a:pPr>
            <a:r>
              <a:rPr lang="ja-JP" altLang="en-US" sz="2400" dirty="0"/>
              <a:t>　・死亡事例の検証報告書に示された家族の特徴</a:t>
            </a:r>
            <a:endParaRPr lang="en-US" altLang="ja-JP" sz="2400" dirty="0"/>
          </a:p>
          <a:p>
            <a:pPr marL="0" indent="0">
              <a:buNone/>
            </a:pPr>
            <a:r>
              <a:rPr kumimoji="1" lang="ja-JP" altLang="en-US" sz="2400" dirty="0"/>
              <a:t>　・家族の抱えた虐待のリスク要因</a:t>
            </a:r>
            <a:endParaRPr kumimoji="1" lang="en-US" altLang="ja-JP" sz="2400"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52</a:t>
            </a:fld>
            <a:endParaRPr lang="ja-JP" altLang="en-US">
              <a:solidFill>
                <a:prstClr val="black">
                  <a:tint val="75000"/>
                </a:prstClr>
              </a:solidFill>
            </a:endParaRPr>
          </a:p>
        </p:txBody>
      </p:sp>
    </p:spTree>
    <p:extLst>
      <p:ext uri="{BB962C8B-B14F-4D97-AF65-F5344CB8AC3E}">
        <p14:creationId xmlns:p14="http://schemas.microsoft.com/office/powerpoint/2010/main" val="13967730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764704"/>
            <a:ext cx="8496944" cy="1944216"/>
          </a:xfrm>
        </p:spPr>
        <p:txBody>
          <a:bodyPr>
            <a:noAutofit/>
          </a:bodyPr>
          <a:lstStyle/>
          <a:p>
            <a:pPr algn="l"/>
            <a:r>
              <a:rPr kumimoji="1" lang="ja-JP" altLang="en-US" sz="3200" b="1" dirty="0"/>
              <a:t>□衣食住等、子どもの暮らしを豊かにし健やか</a:t>
            </a:r>
            <a:r>
              <a:rPr kumimoji="1" lang="en-US" altLang="ja-JP" sz="3200" b="1" dirty="0"/>
              <a:t/>
            </a:r>
            <a:br>
              <a:rPr kumimoji="1" lang="en-US" altLang="ja-JP" sz="3200" b="1" dirty="0"/>
            </a:br>
            <a:r>
              <a:rPr lang="ja-JP" altLang="en-US" sz="3200" b="1" dirty="0"/>
              <a:t>　</a:t>
            </a:r>
            <a:r>
              <a:rPr kumimoji="1" lang="ja-JP" altLang="en-US" sz="3200" b="1" dirty="0"/>
              <a:t>な成長を支えます</a:t>
            </a:r>
            <a:r>
              <a:rPr kumimoji="1" lang="ja-JP" altLang="en-US" sz="3200" dirty="0"/>
              <a:t> </a:t>
            </a:r>
            <a:r>
              <a:rPr kumimoji="1" lang="en-US" altLang="ja-JP" sz="3200" dirty="0"/>
              <a:t/>
            </a:r>
            <a:br>
              <a:rPr kumimoji="1" lang="en-US" altLang="ja-JP" sz="3200" dirty="0"/>
            </a:br>
            <a:r>
              <a:rPr kumimoji="1" lang="ja-JP" altLang="en-US" sz="3200" dirty="0"/>
              <a:t>    　　　　　　　　　　　　　　　　</a:t>
            </a:r>
            <a:r>
              <a:rPr lang="ja-JP" altLang="en-US" sz="1600" dirty="0"/>
              <a:t>（乳児院運営ハンドブック第</a:t>
            </a:r>
            <a:r>
              <a:rPr lang="en-US" altLang="ja-JP" sz="1600" dirty="0"/>
              <a:t>Ⅲ</a:t>
            </a:r>
            <a:r>
              <a:rPr lang="ja-JP" altLang="en-US" sz="1600" dirty="0"/>
              <a:t>章２</a:t>
            </a:r>
            <a:r>
              <a:rPr lang="en-US" altLang="ja-JP" sz="1600" dirty="0"/>
              <a:t>-</a:t>
            </a:r>
            <a:r>
              <a:rPr lang="ja-JP" altLang="en-US" sz="1600" dirty="0"/>
              <a:t>１参照）</a:t>
            </a:r>
            <a:r>
              <a:rPr lang="en-US" altLang="ja-JP" sz="1600" dirty="0"/>
              <a:t/>
            </a:r>
            <a:br>
              <a:rPr lang="en-US" altLang="ja-JP" sz="1600" dirty="0"/>
            </a:br>
            <a:r>
              <a:rPr lang="ja-JP" altLang="en-US" sz="1600" dirty="0"/>
              <a:t>　　　　　　　　　　　　　　　　　　　　　　　　　　　　　　　　　　　（改訂新版乳児院養育指針第５章参照）</a:t>
            </a:r>
            <a:endParaRPr kumimoji="1" lang="ja-JP" altLang="en-US" sz="1600" dirty="0"/>
          </a:p>
        </p:txBody>
      </p:sp>
      <p:sp>
        <p:nvSpPr>
          <p:cNvPr id="3" name="コンテンツ プレースホルダー 2"/>
          <p:cNvSpPr>
            <a:spLocks noGrp="1"/>
          </p:cNvSpPr>
          <p:nvPr>
            <p:ph idx="1"/>
          </p:nvPr>
        </p:nvSpPr>
        <p:spPr>
          <a:xfrm>
            <a:off x="431540" y="2708920"/>
            <a:ext cx="8136904" cy="3816424"/>
          </a:xfrm>
        </p:spPr>
        <p:txBody>
          <a:bodyPr>
            <a:noAutofit/>
          </a:bodyPr>
          <a:lstStyle/>
          <a:p>
            <a:pPr marL="0" indent="0">
              <a:buNone/>
            </a:pPr>
            <a:r>
              <a:rPr lang="ja-JP" altLang="en-US" sz="2800" dirty="0"/>
              <a:t>（１）基本的な生活の営みを理解しましょう。</a:t>
            </a:r>
            <a:endParaRPr lang="en-US" altLang="ja-JP" sz="2800" dirty="0"/>
          </a:p>
          <a:p>
            <a:pPr marL="0" indent="0">
              <a:buNone/>
            </a:pPr>
            <a:r>
              <a:rPr lang="ja-JP" altLang="en-US" sz="2000" dirty="0"/>
              <a:t>　　　　・睡眠・・・寝る子は育つ</a:t>
            </a:r>
            <a:endParaRPr lang="en-US" altLang="ja-JP" sz="2000" dirty="0"/>
          </a:p>
          <a:p>
            <a:pPr marL="0" indent="0">
              <a:buNone/>
            </a:pPr>
            <a:r>
              <a:rPr lang="ja-JP" altLang="en-US" sz="2000" dirty="0"/>
              <a:t>　　　　・栄養・・・ゆったりとした授乳と楽しい食事</a:t>
            </a:r>
            <a:endParaRPr lang="en-US" altLang="ja-JP" sz="2000" dirty="0"/>
          </a:p>
          <a:p>
            <a:pPr marL="0" indent="0">
              <a:buNone/>
            </a:pPr>
            <a:r>
              <a:rPr lang="ja-JP" altLang="en-US" sz="2000" dirty="0"/>
              <a:t>　　　　・排泄・・・ゆったりとしたおむつ交換は快の気分</a:t>
            </a:r>
            <a:endParaRPr lang="en-US" altLang="ja-JP" sz="2000" dirty="0"/>
          </a:p>
          <a:p>
            <a:pPr marL="0" indent="0">
              <a:buNone/>
            </a:pPr>
            <a:r>
              <a:rPr lang="ja-JP" altLang="en-US" sz="2000" dirty="0"/>
              <a:t>　　　　・沐浴、入浴、清潔、衣類・・・きれいにするのは楽しいな</a:t>
            </a:r>
            <a:endParaRPr lang="en-US" altLang="ja-JP" sz="2000" dirty="0"/>
          </a:p>
          <a:p>
            <a:pPr marL="0" indent="0">
              <a:buNone/>
            </a:pPr>
            <a:r>
              <a:rPr lang="ja-JP" altLang="en-US" sz="2000" dirty="0"/>
              <a:t>　　　　・遊び・・・思いっきりのびのびと遊ばせたい</a:t>
            </a:r>
            <a:endParaRPr lang="en-US" altLang="ja-JP" sz="2000" dirty="0"/>
          </a:p>
          <a:p>
            <a:pPr marL="0" indent="0">
              <a:buNone/>
            </a:pPr>
            <a:endParaRPr lang="en-US" altLang="ja-JP" sz="800" dirty="0"/>
          </a:p>
          <a:p>
            <a:pPr marL="0" indent="0">
              <a:buNone/>
            </a:pPr>
            <a:r>
              <a:rPr lang="ja-JP" altLang="en-US" sz="2800" dirty="0"/>
              <a:t>（２）一日の流れ（日課）は子どもに応じて柔軟にする</a:t>
            </a:r>
            <a:endParaRPr lang="en-US" altLang="ja-JP" sz="2800" dirty="0"/>
          </a:p>
          <a:p>
            <a:pPr marL="400050" lvl="1" indent="0">
              <a:buNone/>
            </a:pPr>
            <a:r>
              <a:rPr lang="ja-JP" altLang="en-US" sz="1600" dirty="0"/>
              <a:t>　　</a:t>
            </a:r>
            <a:r>
              <a:rPr lang="ja-JP" altLang="en-US" sz="2000" dirty="0"/>
              <a:t>・日課は生理的状態に応じて生活習慣を位置づけていくもの</a:t>
            </a:r>
            <a:endParaRPr lang="en-US" altLang="ja-JP" sz="2000" dirty="0"/>
          </a:p>
          <a:p>
            <a:pPr marL="400050" lvl="1" indent="0">
              <a:buNone/>
            </a:pPr>
            <a:r>
              <a:rPr kumimoji="1" lang="ja-JP" altLang="en-US" sz="2000" dirty="0"/>
              <a:t>　　・発達などの個人差や時期を考慮した柔軟な日課</a:t>
            </a:r>
            <a:endParaRPr kumimoji="1" lang="en-US" altLang="ja-JP" sz="2000"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53</a:t>
            </a:fld>
            <a:endParaRPr lang="ja-JP" altLang="en-US">
              <a:solidFill>
                <a:prstClr val="black">
                  <a:tint val="75000"/>
                </a:prstClr>
              </a:solidFill>
            </a:endParaRPr>
          </a:p>
        </p:txBody>
      </p:sp>
    </p:spTree>
    <p:extLst>
      <p:ext uri="{BB962C8B-B14F-4D97-AF65-F5344CB8AC3E}">
        <p14:creationId xmlns:p14="http://schemas.microsoft.com/office/powerpoint/2010/main" val="19822006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332656"/>
            <a:ext cx="8229600" cy="1296144"/>
          </a:xfrm>
        </p:spPr>
        <p:txBody>
          <a:bodyPr>
            <a:noAutofit/>
          </a:bodyPr>
          <a:lstStyle/>
          <a:p>
            <a:pPr algn="l"/>
            <a:r>
              <a:rPr kumimoji="1" lang="ja-JP" altLang="en-US" sz="3200" dirty="0"/>
              <a:t>□乳幼児の身体的健康と身体発育について</a:t>
            </a:r>
            <a:r>
              <a:rPr kumimoji="1" lang="en-US" altLang="ja-JP" sz="3200" dirty="0"/>
              <a:t/>
            </a:r>
            <a:br>
              <a:rPr kumimoji="1" lang="en-US" altLang="ja-JP" sz="3200" dirty="0"/>
            </a:br>
            <a:r>
              <a:rPr kumimoji="1" lang="ja-JP" altLang="en-US" sz="3200" dirty="0"/>
              <a:t>　学び、支えます</a:t>
            </a:r>
          </a:p>
        </p:txBody>
      </p:sp>
      <p:sp>
        <p:nvSpPr>
          <p:cNvPr id="3" name="コンテンツ プレースホルダー 2"/>
          <p:cNvSpPr>
            <a:spLocks noGrp="1"/>
          </p:cNvSpPr>
          <p:nvPr>
            <p:ph idx="1"/>
          </p:nvPr>
        </p:nvSpPr>
        <p:spPr>
          <a:xfrm>
            <a:off x="457200" y="1772816"/>
            <a:ext cx="8229600" cy="4464496"/>
          </a:xfrm>
        </p:spPr>
        <p:txBody>
          <a:bodyPr>
            <a:normAutofit fontScale="92500" lnSpcReduction="20000"/>
          </a:bodyPr>
          <a:lstStyle/>
          <a:p>
            <a:endParaRPr kumimoji="1" lang="en-US" altLang="ja-JP" dirty="0"/>
          </a:p>
          <a:p>
            <a:r>
              <a:rPr kumimoji="1" lang="ja-JP" altLang="en-US" sz="3600" dirty="0"/>
              <a:t>正常な乳幼児の発育、発達について理解する。</a:t>
            </a:r>
            <a:endParaRPr kumimoji="1" lang="en-US" altLang="ja-JP" sz="3600" dirty="0"/>
          </a:p>
          <a:p>
            <a:endParaRPr kumimoji="1" lang="en-US" altLang="ja-JP" sz="3600" dirty="0"/>
          </a:p>
          <a:p>
            <a:r>
              <a:rPr lang="ja-JP" altLang="en-US" sz="3600" dirty="0"/>
              <a:t>特別なニーズを持つ子どもの発育を理解する。　　　　　　　　　</a:t>
            </a:r>
            <a:r>
              <a:rPr lang="ja-JP" altLang="en-US" sz="1900" dirty="0"/>
              <a:t>（改訂新版乳児院養育指針第３章第５節参照）</a:t>
            </a:r>
            <a:endParaRPr lang="en-US" altLang="ja-JP" sz="1900" dirty="0"/>
          </a:p>
          <a:p>
            <a:endParaRPr kumimoji="1" lang="en-US" altLang="ja-JP" sz="3600" dirty="0"/>
          </a:p>
          <a:p>
            <a:r>
              <a:rPr lang="ja-JP" altLang="en-US" sz="3600" dirty="0"/>
              <a:t>乳児検診を確実に受診する。異常が疑われるときは早めに対処する。</a:t>
            </a:r>
            <a:endParaRPr lang="en-US" altLang="ja-JP" sz="3600" dirty="0"/>
          </a:p>
          <a:p>
            <a:pPr marL="0" indent="0">
              <a:buNone/>
            </a:pPr>
            <a:endParaRPr kumimoji="1" lang="en-US" altLang="ja-JP" sz="2800"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54</a:t>
            </a:fld>
            <a:endParaRPr lang="ja-JP" altLang="en-US">
              <a:solidFill>
                <a:prstClr val="black">
                  <a:tint val="75000"/>
                </a:prstClr>
              </a:solidFill>
            </a:endParaRPr>
          </a:p>
        </p:txBody>
      </p:sp>
    </p:spTree>
    <p:extLst>
      <p:ext uri="{BB962C8B-B14F-4D97-AF65-F5344CB8AC3E}">
        <p14:creationId xmlns:p14="http://schemas.microsoft.com/office/powerpoint/2010/main" val="14899542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04664"/>
            <a:ext cx="8964488" cy="706090"/>
          </a:xfrm>
        </p:spPr>
        <p:txBody>
          <a:bodyPr>
            <a:noAutofit/>
          </a:bodyPr>
          <a:lstStyle/>
          <a:p>
            <a:pPr algn="l"/>
            <a:r>
              <a:rPr lang="ja-JP" altLang="en-US" sz="3200" dirty="0"/>
              <a:t>□</a:t>
            </a:r>
            <a:r>
              <a:rPr kumimoji="1" lang="ja-JP" altLang="en-US" sz="3200" dirty="0"/>
              <a:t>乳幼児の心的発達の理論を学び、養育に</a:t>
            </a:r>
            <a:r>
              <a:rPr kumimoji="1" lang="en-US" altLang="ja-JP" sz="3200" dirty="0"/>
              <a:t/>
            </a:r>
            <a:br>
              <a:rPr kumimoji="1" lang="en-US" altLang="ja-JP" sz="3200" dirty="0"/>
            </a:br>
            <a:r>
              <a:rPr lang="ja-JP" altLang="en-US" sz="3200" dirty="0"/>
              <a:t>　</a:t>
            </a:r>
            <a:r>
              <a:rPr kumimoji="1" lang="ja-JP" altLang="en-US" sz="3200" dirty="0"/>
              <a:t>活かします</a:t>
            </a:r>
          </a:p>
        </p:txBody>
      </p:sp>
      <p:sp>
        <p:nvSpPr>
          <p:cNvPr id="3" name="コンテンツ プレースホルダー 2"/>
          <p:cNvSpPr>
            <a:spLocks noGrp="1"/>
          </p:cNvSpPr>
          <p:nvPr>
            <p:ph idx="1"/>
          </p:nvPr>
        </p:nvSpPr>
        <p:spPr>
          <a:xfrm>
            <a:off x="85637" y="1412776"/>
            <a:ext cx="8802724" cy="5184576"/>
          </a:xfrm>
        </p:spPr>
        <p:txBody>
          <a:bodyPr>
            <a:noAutofit/>
          </a:bodyPr>
          <a:lstStyle/>
          <a:p>
            <a:pPr marL="0" indent="0">
              <a:spcBef>
                <a:spcPts val="0"/>
              </a:spcBef>
              <a:buNone/>
            </a:pPr>
            <a:r>
              <a:rPr lang="ja-JP" altLang="en-US" sz="2800" dirty="0"/>
              <a:t>（１）</a:t>
            </a:r>
            <a:r>
              <a:rPr kumimoji="1" lang="ja-JP" altLang="en-US" sz="2800" dirty="0"/>
              <a:t>エリクソンの心理社会的発達理論（</a:t>
            </a:r>
            <a:r>
              <a:rPr lang="en-US" altLang="ja-JP" sz="2800" dirty="0" err="1">
                <a:latin typeface="+mj-ea"/>
              </a:rPr>
              <a:t>Erikson</a:t>
            </a:r>
            <a:r>
              <a:rPr kumimoji="1" lang="en-US" altLang="ja-JP" sz="2800" dirty="0" err="1"/>
              <a:t>.H.E</a:t>
            </a:r>
            <a:r>
              <a:rPr kumimoji="1" lang="ja-JP" altLang="en-US" sz="2800" dirty="0"/>
              <a:t>）</a:t>
            </a:r>
            <a:endParaRPr kumimoji="1" lang="en-US" altLang="ja-JP" sz="2800" dirty="0"/>
          </a:p>
          <a:p>
            <a:pPr marL="0" indent="0">
              <a:spcBef>
                <a:spcPts val="0"/>
              </a:spcBef>
              <a:buNone/>
            </a:pPr>
            <a:r>
              <a:rPr lang="ja-JP" altLang="en-US" sz="2400" dirty="0"/>
              <a:t>   </a:t>
            </a:r>
            <a:r>
              <a:rPr lang="ja-JP" altLang="en-US" sz="2400" dirty="0">
                <a:latin typeface="+mn-ea"/>
              </a:rPr>
              <a:t>乳児期の基本的信頼感（</a:t>
            </a:r>
            <a:r>
              <a:rPr lang="en-US" altLang="ja-JP" sz="2400" dirty="0">
                <a:latin typeface="+mn-ea"/>
              </a:rPr>
              <a:t>vs.</a:t>
            </a:r>
            <a:r>
              <a:rPr lang="ja-JP" altLang="en-US" sz="2400" dirty="0">
                <a:latin typeface="+mn-ea"/>
              </a:rPr>
              <a:t>不信感）の獲得</a:t>
            </a:r>
            <a:endParaRPr lang="en-US" altLang="ja-JP" sz="2400" dirty="0">
              <a:latin typeface="+mn-ea"/>
            </a:endParaRPr>
          </a:p>
          <a:p>
            <a:pPr marL="0" indent="0">
              <a:spcBef>
                <a:spcPts val="0"/>
              </a:spcBef>
              <a:buNone/>
            </a:pPr>
            <a:r>
              <a:rPr lang="ja-JP" altLang="en-US" sz="2000" dirty="0">
                <a:latin typeface="+mn-ea"/>
              </a:rPr>
              <a:t>　　　</a:t>
            </a:r>
            <a:r>
              <a:rPr lang="ja-JP" altLang="en-US" sz="2200" dirty="0">
                <a:latin typeface="+mn-ea"/>
              </a:rPr>
              <a:t>世界、人に対する安心と信頼の感覚　自分に対する信頼の感覚</a:t>
            </a:r>
            <a:endParaRPr lang="en-US" altLang="ja-JP" sz="2200" dirty="0">
              <a:latin typeface="+mn-ea"/>
            </a:endParaRPr>
          </a:p>
          <a:p>
            <a:pPr marL="0" indent="0">
              <a:spcBef>
                <a:spcPts val="0"/>
              </a:spcBef>
              <a:buNone/>
            </a:pPr>
            <a:r>
              <a:rPr lang="ja-JP" altLang="en-US" sz="2800" dirty="0">
                <a:latin typeface="+mn-ea"/>
              </a:rPr>
              <a:t>　</a:t>
            </a:r>
            <a:r>
              <a:rPr lang="ja-JP" altLang="en-US" sz="2400" dirty="0">
                <a:latin typeface="+mn-ea"/>
              </a:rPr>
              <a:t>幼児期前期の自律性（</a:t>
            </a:r>
            <a:r>
              <a:rPr lang="en-US" altLang="ja-JP" sz="2400" dirty="0">
                <a:latin typeface="+mn-ea"/>
              </a:rPr>
              <a:t>vs.</a:t>
            </a:r>
            <a:r>
              <a:rPr lang="ja-JP" altLang="en-US" sz="2400" dirty="0">
                <a:latin typeface="+mn-ea"/>
              </a:rPr>
              <a:t>恥）の獲得</a:t>
            </a:r>
            <a:endParaRPr lang="en-US" altLang="ja-JP" sz="2400" dirty="0">
              <a:latin typeface="+mn-ea"/>
            </a:endParaRPr>
          </a:p>
          <a:p>
            <a:pPr marL="0" indent="0">
              <a:spcBef>
                <a:spcPts val="0"/>
              </a:spcBef>
              <a:buNone/>
            </a:pPr>
            <a:r>
              <a:rPr lang="ja-JP" altLang="en-US" sz="2000" dirty="0">
                <a:latin typeface="+mn-ea"/>
              </a:rPr>
              <a:t>　　　</a:t>
            </a:r>
            <a:r>
              <a:rPr lang="ja-JP" altLang="en-US" sz="2200" dirty="0">
                <a:latin typeface="+mn-ea"/>
              </a:rPr>
              <a:t>基本的生活習慣を身につけるためのしつけとセルフコントロール</a:t>
            </a:r>
            <a:endParaRPr lang="en-US" altLang="ja-JP" sz="2200" dirty="0">
              <a:latin typeface="+mn-ea"/>
            </a:endParaRPr>
          </a:p>
          <a:p>
            <a:pPr marL="0" indent="0">
              <a:spcBef>
                <a:spcPts val="0"/>
              </a:spcBef>
              <a:buNone/>
            </a:pPr>
            <a:endParaRPr lang="en-US" altLang="ja-JP" sz="2800" dirty="0"/>
          </a:p>
          <a:p>
            <a:pPr marL="0" indent="0">
              <a:spcBef>
                <a:spcPts val="0"/>
              </a:spcBef>
              <a:buNone/>
            </a:pPr>
            <a:endParaRPr lang="en-US" altLang="ja-JP" sz="800" dirty="0"/>
          </a:p>
          <a:p>
            <a:pPr marL="0" indent="0">
              <a:spcBef>
                <a:spcPts val="0"/>
              </a:spcBef>
              <a:buNone/>
            </a:pPr>
            <a:r>
              <a:rPr lang="ja-JP" altLang="en-US" sz="2800" dirty="0"/>
              <a:t>（２）</a:t>
            </a:r>
            <a:r>
              <a:rPr kumimoji="1" lang="ja-JP" altLang="en-US" sz="2800" dirty="0"/>
              <a:t>ボウルビィの愛着理論</a:t>
            </a:r>
            <a:r>
              <a:rPr lang="ja-JP" altLang="ja-JP" sz="2800" dirty="0">
                <a:latin typeface="+mj-ea"/>
              </a:rPr>
              <a:t>（</a:t>
            </a:r>
            <a:r>
              <a:rPr lang="en-US" altLang="ja-JP" sz="2800" dirty="0" err="1">
                <a:latin typeface="+mj-ea"/>
              </a:rPr>
              <a:t>Bowlby,J</a:t>
            </a:r>
            <a:r>
              <a:rPr kumimoji="1" lang="ja-JP" altLang="en-US" sz="2800" dirty="0"/>
              <a:t>）</a:t>
            </a:r>
            <a:endParaRPr kumimoji="1" lang="en-US" altLang="ja-JP" sz="2800" dirty="0"/>
          </a:p>
          <a:p>
            <a:pPr marL="0" indent="0">
              <a:spcBef>
                <a:spcPts val="0"/>
              </a:spcBef>
              <a:buNone/>
            </a:pPr>
            <a:r>
              <a:rPr lang="ja-JP" altLang="en-US" sz="2800" dirty="0"/>
              <a:t>　</a:t>
            </a:r>
            <a:r>
              <a:rPr lang="ja-JP" altLang="en-US" sz="2400" dirty="0"/>
              <a:t>愛着行動</a:t>
            </a:r>
            <a:endParaRPr lang="en-US" altLang="ja-JP" sz="2400" dirty="0"/>
          </a:p>
          <a:p>
            <a:pPr marL="0" indent="0">
              <a:spcBef>
                <a:spcPts val="0"/>
              </a:spcBef>
              <a:buNone/>
            </a:pPr>
            <a:r>
              <a:rPr lang="ja-JP" altLang="en-US" sz="2000" dirty="0"/>
              <a:t>　　  </a:t>
            </a:r>
            <a:r>
              <a:rPr lang="ja-JP" altLang="en-US" sz="2200" dirty="0"/>
              <a:t>必須となる乳幼児の生理的欲求と情緒的欲求への養育者の応答性</a:t>
            </a:r>
            <a:endParaRPr lang="en-US" altLang="ja-JP" sz="2200" dirty="0"/>
          </a:p>
          <a:p>
            <a:pPr marL="0" indent="0">
              <a:spcBef>
                <a:spcPts val="0"/>
              </a:spcBef>
              <a:buNone/>
            </a:pPr>
            <a:r>
              <a:rPr lang="ja-JP" altLang="en-US" sz="2400" dirty="0"/>
              <a:t>　安全基地としての愛着対象</a:t>
            </a:r>
            <a:endParaRPr lang="en-US" altLang="ja-JP" sz="2400" dirty="0"/>
          </a:p>
          <a:p>
            <a:pPr marL="0" indent="0">
              <a:spcBef>
                <a:spcPts val="0"/>
              </a:spcBef>
              <a:buNone/>
            </a:pPr>
            <a:r>
              <a:rPr lang="ja-JP" altLang="en-US" sz="2000" dirty="0">
                <a:latin typeface="+mn-ea"/>
              </a:rPr>
              <a:t>      </a:t>
            </a:r>
            <a:r>
              <a:rPr lang="ja-JP" altLang="en-US" sz="2200" dirty="0">
                <a:latin typeface="+mn-ea"/>
              </a:rPr>
              <a:t>愛着の対象は一人ではない</a:t>
            </a:r>
            <a:endParaRPr lang="en-US" altLang="ja-JP" sz="2200" dirty="0">
              <a:latin typeface="+mn-ea"/>
            </a:endParaRPr>
          </a:p>
          <a:p>
            <a:pPr marL="0" indent="0">
              <a:spcBef>
                <a:spcPts val="0"/>
              </a:spcBef>
              <a:buNone/>
            </a:pPr>
            <a:r>
              <a:rPr lang="ja-JP" altLang="en-US" sz="2400" dirty="0"/>
              <a:t>　安全感の輪（</a:t>
            </a:r>
            <a:r>
              <a:rPr lang="en-US" altLang="ja-JP" sz="2400" dirty="0"/>
              <a:t>Cooper, Hoffman, Marvin &amp; Powell </a:t>
            </a:r>
            <a:r>
              <a:rPr lang="ja-JP" altLang="en-US" sz="2400" dirty="0"/>
              <a:t>）</a:t>
            </a:r>
            <a:endParaRPr lang="en-US" altLang="ja-JP" sz="2400" dirty="0"/>
          </a:p>
          <a:p>
            <a:pPr marL="0" indent="0">
              <a:spcBef>
                <a:spcPts val="0"/>
              </a:spcBef>
              <a:buNone/>
            </a:pPr>
            <a:r>
              <a:rPr lang="ja-JP" altLang="en-US" sz="2000" dirty="0"/>
              <a:t>　　　</a:t>
            </a:r>
            <a:r>
              <a:rPr lang="ja-JP" altLang="en-US" sz="2200" dirty="0"/>
              <a:t>愛着行動と探索行動　</a:t>
            </a:r>
            <a:endParaRPr kumimoji="1" lang="en-US" altLang="ja-JP" sz="2200"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55</a:t>
            </a:fld>
            <a:endParaRPr lang="ja-JP" altLang="en-US">
              <a:solidFill>
                <a:prstClr val="black">
                  <a:tint val="75000"/>
                </a:prstClr>
              </a:solidFill>
            </a:endParaRPr>
          </a:p>
        </p:txBody>
      </p:sp>
    </p:spTree>
    <p:extLst>
      <p:ext uri="{BB962C8B-B14F-4D97-AF65-F5344CB8AC3E}">
        <p14:creationId xmlns:p14="http://schemas.microsoft.com/office/powerpoint/2010/main" val="614409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404664"/>
            <a:ext cx="8568952" cy="1008112"/>
          </a:xfrm>
        </p:spPr>
        <p:txBody>
          <a:bodyPr>
            <a:noAutofit/>
          </a:bodyPr>
          <a:lstStyle/>
          <a:p>
            <a:pPr algn="l"/>
            <a:r>
              <a:rPr lang="ja-JP" altLang="en-US" sz="3000" dirty="0"/>
              <a:t>□</a:t>
            </a:r>
            <a:r>
              <a:rPr kumimoji="1" lang="ja-JP" altLang="en-US" sz="3000" dirty="0"/>
              <a:t>乳幼児以降の子どもの育ちについて学び、</a:t>
            </a:r>
            <a:r>
              <a:rPr kumimoji="1" lang="en-US" altLang="ja-JP" sz="3000" dirty="0"/>
              <a:t/>
            </a:r>
            <a:br>
              <a:rPr kumimoji="1" lang="en-US" altLang="ja-JP" sz="3000" dirty="0"/>
            </a:br>
            <a:r>
              <a:rPr lang="ja-JP" altLang="en-US" sz="3000" dirty="0"/>
              <a:t>　</a:t>
            </a:r>
            <a:r>
              <a:rPr kumimoji="1" lang="ja-JP" altLang="en-US" sz="3000" dirty="0"/>
              <a:t>生涯にわたる人間形成の基礎を担う乳児院の</a:t>
            </a:r>
            <a:r>
              <a:rPr kumimoji="1" lang="en-US" altLang="ja-JP" sz="3000" dirty="0"/>
              <a:t/>
            </a:r>
            <a:br>
              <a:rPr kumimoji="1" lang="en-US" altLang="ja-JP" sz="3000" dirty="0"/>
            </a:br>
            <a:r>
              <a:rPr lang="ja-JP" altLang="en-US" sz="3000" dirty="0"/>
              <a:t>　</a:t>
            </a:r>
            <a:r>
              <a:rPr kumimoji="1" lang="ja-JP" altLang="en-US" sz="3000" dirty="0"/>
              <a:t>役割を理解し、養育します</a:t>
            </a:r>
          </a:p>
        </p:txBody>
      </p:sp>
      <p:sp>
        <p:nvSpPr>
          <p:cNvPr id="3" name="コンテンツ プレースホルダー 2"/>
          <p:cNvSpPr>
            <a:spLocks noGrp="1"/>
          </p:cNvSpPr>
          <p:nvPr>
            <p:ph idx="1"/>
          </p:nvPr>
        </p:nvSpPr>
        <p:spPr>
          <a:xfrm>
            <a:off x="467544" y="1700808"/>
            <a:ext cx="8507288" cy="5073427"/>
          </a:xfrm>
        </p:spPr>
        <p:txBody>
          <a:bodyPr>
            <a:noAutofit/>
          </a:bodyPr>
          <a:lstStyle/>
          <a:p>
            <a:pPr marL="0" indent="0">
              <a:buNone/>
            </a:pPr>
            <a:r>
              <a:rPr kumimoji="1" lang="ja-JP" altLang="en-US" sz="2800" dirty="0"/>
              <a:t>（１）ライフサイクル</a:t>
            </a:r>
            <a:r>
              <a:rPr lang="ja-JP" altLang="en-US" sz="2800" dirty="0"/>
              <a:t>（</a:t>
            </a:r>
            <a:r>
              <a:rPr lang="en-US" altLang="ja-JP" sz="2800" dirty="0" err="1">
                <a:latin typeface="+mj-ea"/>
              </a:rPr>
              <a:t>Erikson</a:t>
            </a:r>
            <a:r>
              <a:rPr lang="en-US" altLang="ja-JP" sz="2800" dirty="0" err="1"/>
              <a:t>.H.E</a:t>
            </a:r>
            <a:r>
              <a:rPr lang="ja-JP" altLang="en-US" sz="2800" dirty="0"/>
              <a:t>）について</a:t>
            </a:r>
            <a:endParaRPr lang="en-US" altLang="ja-JP" sz="2800" dirty="0"/>
          </a:p>
          <a:p>
            <a:pPr marL="0" indent="0">
              <a:buNone/>
            </a:pPr>
            <a:r>
              <a:rPr kumimoji="1" lang="ja-JP" altLang="en-US" dirty="0"/>
              <a:t>　</a:t>
            </a:r>
            <a:r>
              <a:rPr kumimoji="1" lang="ja-JP" altLang="en-US" sz="2400" dirty="0"/>
              <a:t>・幼児期後期の自主性（</a:t>
            </a:r>
            <a:r>
              <a:rPr lang="en-US" altLang="ja-JP" sz="2400" dirty="0"/>
              <a:t>vs. </a:t>
            </a:r>
            <a:r>
              <a:rPr lang="ja-JP" altLang="en-US" sz="2400" dirty="0"/>
              <a:t>罪悪感</a:t>
            </a:r>
            <a:r>
              <a:rPr kumimoji="1" lang="ja-JP" altLang="en-US" sz="2400" dirty="0"/>
              <a:t>）の獲得</a:t>
            </a:r>
            <a:endParaRPr kumimoji="1" lang="en-US" altLang="ja-JP" sz="2400" dirty="0"/>
          </a:p>
          <a:p>
            <a:pPr marL="0" indent="0">
              <a:buNone/>
            </a:pPr>
            <a:r>
              <a:rPr lang="ja-JP" altLang="en-US" sz="2400" dirty="0"/>
              <a:t>　・児童期の勤勉性（</a:t>
            </a:r>
            <a:r>
              <a:rPr lang="en-US" altLang="ja-JP" sz="2400" dirty="0"/>
              <a:t>vs.</a:t>
            </a:r>
            <a:r>
              <a:rPr lang="ja-JP" altLang="en-US" sz="2400" dirty="0"/>
              <a:t>劣等感</a:t>
            </a:r>
            <a:r>
              <a:rPr lang="en-US" altLang="ja-JP" sz="2400" dirty="0"/>
              <a:t> </a:t>
            </a:r>
            <a:r>
              <a:rPr lang="ja-JP" altLang="en-US" sz="2400" dirty="0"/>
              <a:t>）の獲得</a:t>
            </a:r>
            <a:endParaRPr lang="en-US" altLang="ja-JP" sz="2400" dirty="0"/>
          </a:p>
          <a:p>
            <a:pPr marL="0" indent="0">
              <a:buNone/>
            </a:pPr>
            <a:r>
              <a:rPr kumimoji="1" lang="ja-JP" altLang="en-US" sz="2400" dirty="0"/>
              <a:t>　・青年期のアイデンティティの獲得（</a:t>
            </a:r>
            <a:r>
              <a:rPr lang="en-US" altLang="ja-JP" sz="2400" dirty="0"/>
              <a:t> vs. </a:t>
            </a:r>
            <a:r>
              <a:rPr lang="ja-JP" altLang="en-US" sz="2400" dirty="0"/>
              <a:t>拡散</a:t>
            </a:r>
            <a:r>
              <a:rPr kumimoji="1" lang="ja-JP" altLang="en-US" sz="2400" dirty="0"/>
              <a:t>）</a:t>
            </a:r>
            <a:endParaRPr lang="en-US" altLang="ja-JP" sz="2400" dirty="0"/>
          </a:p>
          <a:p>
            <a:pPr marL="0" indent="0">
              <a:buNone/>
            </a:pPr>
            <a:endParaRPr kumimoji="1" lang="en-US" altLang="ja-JP" sz="2400" dirty="0"/>
          </a:p>
          <a:p>
            <a:pPr marL="0" indent="0">
              <a:buNone/>
            </a:pPr>
            <a:r>
              <a:rPr lang="ja-JP" altLang="en-US" sz="2800" dirty="0"/>
              <a:t>（２）思春期･青年期の特性</a:t>
            </a:r>
            <a:endParaRPr lang="en-US" altLang="ja-JP" sz="2800" dirty="0"/>
          </a:p>
          <a:p>
            <a:pPr marL="0" indent="0">
              <a:buNone/>
            </a:pPr>
            <a:r>
              <a:rPr kumimoji="1" lang="ja-JP" altLang="en-US" sz="2400" dirty="0"/>
              <a:t>　・第</a:t>
            </a:r>
            <a:r>
              <a:rPr kumimoji="1" lang="en-US" altLang="ja-JP" sz="2400" dirty="0"/>
              <a:t>2</a:t>
            </a:r>
            <a:r>
              <a:rPr kumimoji="1" lang="ja-JP" altLang="en-US" sz="2400" dirty="0"/>
              <a:t>次性徴と衝動の高まり</a:t>
            </a:r>
            <a:endParaRPr kumimoji="1" lang="en-US" altLang="ja-JP" sz="2400" dirty="0"/>
          </a:p>
          <a:p>
            <a:pPr marL="0" indent="0">
              <a:buNone/>
            </a:pPr>
            <a:r>
              <a:rPr lang="ja-JP" altLang="en-US" sz="2400" dirty="0"/>
              <a:t>　・</a:t>
            </a:r>
            <a:r>
              <a:rPr kumimoji="1" lang="ja-JP" altLang="en-US" sz="2400" dirty="0"/>
              <a:t>論理的客観的思考の高まり</a:t>
            </a:r>
            <a:endParaRPr kumimoji="1" lang="en-US" altLang="ja-JP" sz="2400" dirty="0"/>
          </a:p>
          <a:p>
            <a:pPr marL="0" indent="0">
              <a:buNone/>
            </a:pPr>
            <a:r>
              <a:rPr lang="ja-JP" altLang="en-US" sz="2400" dirty="0"/>
              <a:t>　・自分史へのとらわれ、同年代他児との違いに対するとらわれ</a:t>
            </a:r>
            <a:endParaRPr kumimoji="1" lang="en-US" altLang="ja-JP" sz="2400" dirty="0"/>
          </a:p>
          <a:p>
            <a:pPr marL="0" indent="0">
              <a:buNone/>
            </a:pPr>
            <a:r>
              <a:rPr lang="ja-JP" altLang="en-US" sz="2400" dirty="0"/>
              <a:t>　・社会的養護児童の自己評価の低下と将来展望の難しさ</a:t>
            </a:r>
            <a:endParaRPr kumimoji="1" lang="ja-JP" altLang="en-US" sz="2400"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56</a:t>
            </a:fld>
            <a:endParaRPr lang="ja-JP" altLang="en-US">
              <a:solidFill>
                <a:prstClr val="black">
                  <a:tint val="75000"/>
                </a:prstClr>
              </a:solidFill>
            </a:endParaRPr>
          </a:p>
        </p:txBody>
      </p:sp>
    </p:spTree>
    <p:extLst>
      <p:ext uri="{BB962C8B-B14F-4D97-AF65-F5344CB8AC3E}">
        <p14:creationId xmlns:p14="http://schemas.microsoft.com/office/powerpoint/2010/main" val="8200003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512" y="332656"/>
            <a:ext cx="8409112" cy="1143000"/>
          </a:xfrm>
        </p:spPr>
        <p:txBody>
          <a:bodyPr>
            <a:noAutofit/>
          </a:bodyPr>
          <a:lstStyle/>
          <a:p>
            <a:pPr algn="l"/>
            <a:r>
              <a:rPr lang="ja-JP" altLang="en-US" sz="2900" dirty="0"/>
              <a:t>□</a:t>
            </a:r>
            <a:r>
              <a:rPr kumimoji="1" lang="ja-JP" altLang="en-US" sz="2900" dirty="0"/>
              <a:t>虐待等不適切な養育が心身に与える</a:t>
            </a:r>
            <a:r>
              <a:rPr lang="ja-JP" altLang="en-US" sz="2900" dirty="0"/>
              <a:t>影響を学び、</a:t>
            </a:r>
            <a:r>
              <a:rPr lang="en-US" altLang="ja-JP" sz="2900" dirty="0"/>
              <a:t/>
            </a:r>
            <a:br>
              <a:rPr lang="en-US" altLang="ja-JP" sz="2900" dirty="0"/>
            </a:br>
            <a:r>
              <a:rPr lang="ja-JP" altLang="en-US" sz="2900" dirty="0"/>
              <a:t>　専門的なケアが必要な子どもの養育の質の向上を</a:t>
            </a:r>
            <a:r>
              <a:rPr lang="en-US" altLang="ja-JP" sz="2900" dirty="0"/>
              <a:t/>
            </a:r>
            <a:br>
              <a:rPr lang="en-US" altLang="ja-JP" sz="2900" dirty="0"/>
            </a:br>
            <a:r>
              <a:rPr lang="ja-JP" altLang="en-US" sz="2900" dirty="0"/>
              <a:t>　図りましょう</a:t>
            </a:r>
            <a:endParaRPr kumimoji="1" lang="ja-JP" altLang="en-US" sz="2900" dirty="0"/>
          </a:p>
        </p:txBody>
      </p:sp>
      <p:sp>
        <p:nvSpPr>
          <p:cNvPr id="3" name="コンテンツ プレースホルダー 2"/>
          <p:cNvSpPr>
            <a:spLocks noGrp="1"/>
          </p:cNvSpPr>
          <p:nvPr>
            <p:ph idx="1"/>
          </p:nvPr>
        </p:nvSpPr>
        <p:spPr>
          <a:xfrm>
            <a:off x="251520" y="1700808"/>
            <a:ext cx="8507288" cy="4896544"/>
          </a:xfrm>
        </p:spPr>
        <p:txBody>
          <a:bodyPr>
            <a:noAutofit/>
          </a:bodyPr>
          <a:lstStyle/>
          <a:p>
            <a:pPr marL="0" indent="0">
              <a:buNone/>
            </a:pPr>
            <a:r>
              <a:rPr kumimoji="1" lang="ja-JP" altLang="en-US" sz="2800" dirty="0"/>
              <a:t>（１）身体および身体発育</a:t>
            </a:r>
            <a:r>
              <a:rPr lang="ja-JP" altLang="en-US" sz="2800" dirty="0"/>
              <a:t>への</a:t>
            </a:r>
            <a:r>
              <a:rPr kumimoji="1" lang="ja-JP" altLang="en-US" sz="2800" dirty="0"/>
              <a:t>影響</a:t>
            </a:r>
            <a:endParaRPr kumimoji="1" lang="en-US" altLang="ja-JP" sz="2800" dirty="0"/>
          </a:p>
          <a:p>
            <a:pPr marL="0" indent="0">
              <a:buNone/>
            </a:pPr>
            <a:r>
              <a:rPr lang="ja-JP" altLang="en-US" sz="2000" dirty="0"/>
              <a:t>　</a:t>
            </a:r>
            <a:r>
              <a:rPr lang="ja-JP" altLang="en-US" dirty="0"/>
              <a:t>　</a:t>
            </a:r>
            <a:r>
              <a:rPr lang="ja-JP" altLang="en-US" sz="2800" dirty="0"/>
              <a:t>頭部外傷、その他の身体に残る傷や障害、</a:t>
            </a:r>
            <a:r>
              <a:rPr kumimoji="1" lang="ja-JP" altLang="en-US" sz="2800" dirty="0"/>
              <a:t>成長障害、</a:t>
            </a:r>
            <a:endParaRPr kumimoji="1" lang="en-US" altLang="ja-JP" sz="2800" dirty="0"/>
          </a:p>
          <a:p>
            <a:pPr marL="261938" indent="96838">
              <a:buNone/>
            </a:pPr>
            <a:r>
              <a:rPr kumimoji="1" lang="ja-JP" altLang="en-US" sz="2800" dirty="0"/>
              <a:t>身体機能の問題</a:t>
            </a:r>
            <a:endParaRPr kumimoji="1" lang="en-US" altLang="ja-JP" sz="1800" dirty="0"/>
          </a:p>
          <a:p>
            <a:pPr marL="0" indent="0">
              <a:buNone/>
            </a:pPr>
            <a:endParaRPr kumimoji="1" lang="en-US" altLang="ja-JP" sz="800" dirty="0"/>
          </a:p>
          <a:p>
            <a:pPr marL="0" indent="0">
              <a:buNone/>
            </a:pPr>
            <a:r>
              <a:rPr lang="ja-JP" altLang="en-US" sz="2800" dirty="0"/>
              <a:t>（２）心的発達への影響</a:t>
            </a:r>
            <a:endParaRPr lang="en-US" altLang="ja-JP" sz="2800" dirty="0"/>
          </a:p>
          <a:p>
            <a:pPr marL="0" indent="0">
              <a:buNone/>
            </a:pPr>
            <a:r>
              <a:rPr kumimoji="1" lang="ja-JP" altLang="en-US" sz="1600" dirty="0"/>
              <a:t>　</a:t>
            </a:r>
            <a:r>
              <a:rPr lang="ja-JP" altLang="en-US" sz="2400" dirty="0"/>
              <a:t>・基本的信頼感獲得の阻害</a:t>
            </a:r>
            <a:endParaRPr lang="en-US" altLang="ja-JP" sz="2400" dirty="0"/>
          </a:p>
          <a:p>
            <a:pPr marL="7707313" indent="-7707313">
              <a:buNone/>
            </a:pPr>
            <a:r>
              <a:rPr lang="ja-JP" altLang="en-US" sz="2400" dirty="0"/>
              <a:t>　・愛着形成の阻害　　→世界や人に対する不信、安心のできなさ、恐怖</a:t>
            </a:r>
            <a:endParaRPr lang="en-US" altLang="ja-JP" sz="2400" dirty="0"/>
          </a:p>
          <a:p>
            <a:pPr marL="0" indent="0">
              <a:buNone/>
            </a:pPr>
            <a:r>
              <a:rPr kumimoji="1" lang="ja-JP" altLang="en-US" sz="2400" dirty="0"/>
              <a:t>　・自律性の阻害</a:t>
            </a:r>
            <a:r>
              <a:rPr lang="ja-JP" altLang="en-US" sz="2400" dirty="0"/>
              <a:t>　　　 →</a:t>
            </a:r>
            <a:r>
              <a:rPr kumimoji="1" lang="ja-JP" altLang="en-US" sz="2400" dirty="0"/>
              <a:t>欲求や情動の制御困難</a:t>
            </a:r>
            <a:endParaRPr kumimoji="1" lang="en-US" altLang="ja-JP" sz="2400" dirty="0"/>
          </a:p>
          <a:p>
            <a:pPr marL="0" indent="0">
              <a:buNone/>
            </a:pPr>
            <a:r>
              <a:rPr lang="ja-JP" altLang="en-US" sz="2400" dirty="0"/>
              <a:t>　・基本的な生活習慣の拙さ、</a:t>
            </a:r>
            <a:endParaRPr lang="en-US" altLang="ja-JP" sz="2400" dirty="0"/>
          </a:p>
          <a:p>
            <a:pPr marL="0" indent="0">
              <a:buNone/>
            </a:pPr>
            <a:r>
              <a:rPr lang="en-US" altLang="ja-JP" sz="2400" dirty="0"/>
              <a:t>   </a:t>
            </a:r>
            <a:r>
              <a:rPr lang="ja-JP" altLang="en-US" sz="2400" dirty="0"/>
              <a:t>・社会性の発達の阻害</a:t>
            </a:r>
            <a:endParaRPr lang="en-US" altLang="ja-JP" sz="1800"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57</a:t>
            </a:fld>
            <a:endParaRPr lang="ja-JP" altLang="en-US">
              <a:solidFill>
                <a:prstClr val="black">
                  <a:tint val="75000"/>
                </a:prstClr>
              </a:solidFill>
            </a:endParaRPr>
          </a:p>
        </p:txBody>
      </p:sp>
    </p:spTree>
    <p:extLst>
      <p:ext uri="{BB962C8B-B14F-4D97-AF65-F5344CB8AC3E}">
        <p14:creationId xmlns:p14="http://schemas.microsoft.com/office/powerpoint/2010/main" val="42456175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332656"/>
            <a:ext cx="8219256" cy="6264696"/>
          </a:xfrm>
        </p:spPr>
        <p:txBody>
          <a:bodyPr>
            <a:normAutofit lnSpcReduction="10000"/>
          </a:bodyPr>
          <a:lstStyle/>
          <a:p>
            <a:pPr marL="0" indent="0">
              <a:buNone/>
            </a:pPr>
            <a:r>
              <a:rPr lang="ja-JP" altLang="en-US" sz="2800" dirty="0"/>
              <a:t>（３）心的外傷体験の影響（</a:t>
            </a:r>
            <a:r>
              <a:rPr lang="en-US" altLang="ja-JP" sz="2800" dirty="0"/>
              <a:t>PTSD</a:t>
            </a:r>
            <a:r>
              <a:rPr lang="ja-JP" altLang="en-US" sz="2800" dirty="0"/>
              <a:t>）</a:t>
            </a:r>
            <a:endParaRPr lang="en-US" altLang="ja-JP" sz="2800" dirty="0"/>
          </a:p>
          <a:p>
            <a:pPr marL="0" indent="0">
              <a:buNone/>
            </a:pPr>
            <a:r>
              <a:rPr lang="ja-JP" altLang="en-US" dirty="0"/>
              <a:t>　</a:t>
            </a:r>
            <a:r>
              <a:rPr lang="ja-JP" altLang="en-US" sz="2800" dirty="0"/>
              <a:t>・</a:t>
            </a:r>
            <a:r>
              <a:rPr lang="en-US" altLang="ja-JP" sz="2800" dirty="0"/>
              <a:t>PTSD</a:t>
            </a:r>
            <a:r>
              <a:rPr lang="ja-JP" altLang="en-US" sz="2800" dirty="0"/>
              <a:t>症状について</a:t>
            </a:r>
            <a:endParaRPr lang="en-US" altLang="ja-JP" sz="2800" dirty="0"/>
          </a:p>
          <a:p>
            <a:pPr marL="0" indent="0">
              <a:buNone/>
            </a:pPr>
            <a:r>
              <a:rPr lang="ja-JP" altLang="en-US" sz="2800" dirty="0"/>
              <a:t>　・心的外傷体験の有無と状況把握の必要性</a:t>
            </a:r>
            <a:endParaRPr lang="en-US" altLang="ja-JP" sz="2800" dirty="0"/>
          </a:p>
          <a:p>
            <a:pPr marL="441325" indent="-441325">
              <a:buNone/>
            </a:pPr>
            <a:r>
              <a:rPr lang="ja-JP" altLang="en-US" sz="2800" dirty="0"/>
              <a:t>　・心的外傷体験の把握とフラッシュバック</a:t>
            </a:r>
            <a:r>
              <a:rPr lang="ja-JP" altLang="en-US" sz="2800" dirty="0" smtClean="0"/>
              <a:t>を</a:t>
            </a:r>
            <a:r>
              <a:rPr lang="ja-JP" altLang="en-US" sz="2800" dirty="0"/>
              <a:t>引</a:t>
            </a:r>
            <a:r>
              <a:rPr lang="ja-JP" altLang="en-US" sz="2800" dirty="0" smtClean="0"/>
              <a:t>き起こす</a:t>
            </a:r>
            <a:r>
              <a:rPr lang="ja-JP" altLang="en-US" sz="2800" dirty="0"/>
              <a:t>刺激や状況について</a:t>
            </a:r>
            <a:endParaRPr lang="en-US" altLang="ja-JP" sz="2800" dirty="0"/>
          </a:p>
          <a:p>
            <a:pPr marL="0" indent="0">
              <a:buNone/>
            </a:pPr>
            <a:r>
              <a:rPr lang="ja-JP" altLang="en-US" sz="2800" dirty="0"/>
              <a:t>　</a:t>
            </a:r>
            <a:r>
              <a:rPr lang="ja-JP" altLang="en-US" sz="2400" dirty="0">
                <a:latin typeface="+mn-ea"/>
              </a:rPr>
              <a:t>子どもの</a:t>
            </a:r>
            <a:r>
              <a:rPr lang="en-US" altLang="ja-JP" sz="2400" dirty="0">
                <a:latin typeface="+mn-ea"/>
              </a:rPr>
              <a:t>PTSD</a:t>
            </a:r>
            <a:r>
              <a:rPr lang="ja-JP" altLang="en-US" sz="2400" dirty="0">
                <a:latin typeface="+mn-ea"/>
              </a:rPr>
              <a:t>症状</a:t>
            </a:r>
            <a:endParaRPr lang="en-US" altLang="ja-JP" sz="2400" dirty="0">
              <a:latin typeface="+mn-ea"/>
            </a:endParaRPr>
          </a:p>
          <a:p>
            <a:pPr marL="0" indent="0">
              <a:buNone/>
            </a:pPr>
            <a:r>
              <a:rPr lang="ja-JP" altLang="en-US" sz="2000" dirty="0"/>
              <a:t>　　</a:t>
            </a:r>
            <a:r>
              <a:rPr lang="ja-JP" altLang="en-US" sz="2200" dirty="0"/>
              <a:t>無表情、感覚の鈍磨、反復行動、回避行動、情緒的パニック、</a:t>
            </a:r>
            <a:endParaRPr lang="en-US" altLang="ja-JP" sz="2200" dirty="0"/>
          </a:p>
          <a:p>
            <a:pPr marL="0" indent="0">
              <a:buNone/>
            </a:pPr>
            <a:r>
              <a:rPr lang="ja-JP" altLang="en-US" sz="2200" dirty="0"/>
              <a:t>　  不眠、その他</a:t>
            </a:r>
            <a:endParaRPr lang="en-US" altLang="ja-JP" sz="2200" dirty="0"/>
          </a:p>
          <a:p>
            <a:pPr marL="0" indent="0">
              <a:buNone/>
            </a:pPr>
            <a:endParaRPr lang="en-US" altLang="ja-JP" sz="800" dirty="0"/>
          </a:p>
          <a:p>
            <a:pPr marL="0" indent="0">
              <a:buNone/>
            </a:pPr>
            <a:r>
              <a:rPr lang="ja-JP" altLang="en-US" sz="2800" dirty="0"/>
              <a:t>（４）分離体験の影響</a:t>
            </a:r>
            <a:endParaRPr lang="en-US" altLang="ja-JP" sz="2800" dirty="0"/>
          </a:p>
          <a:p>
            <a:pPr marL="0" indent="0">
              <a:buNone/>
            </a:pPr>
            <a:r>
              <a:rPr lang="en-US" altLang="ja-JP" sz="2400" dirty="0"/>
              <a:t>    </a:t>
            </a:r>
            <a:r>
              <a:rPr lang="ja-JP" altLang="en-US" sz="2400" dirty="0"/>
              <a:t>著しい恐怖体験であり、心的外傷となる可能性が大きい</a:t>
            </a:r>
            <a:endParaRPr lang="en-US" altLang="ja-JP" sz="2400" dirty="0"/>
          </a:p>
          <a:p>
            <a:pPr marL="0" indent="0">
              <a:buNone/>
            </a:pPr>
            <a:r>
              <a:rPr lang="ja-JP" altLang="en-US" sz="800" dirty="0"/>
              <a:t>　</a:t>
            </a:r>
          </a:p>
          <a:p>
            <a:pPr marL="0" indent="0">
              <a:buNone/>
            </a:pPr>
            <a:r>
              <a:rPr lang="ja-JP" altLang="en-US" sz="2800" dirty="0"/>
              <a:t>（５）誤学習</a:t>
            </a:r>
            <a:endParaRPr lang="en-US" altLang="ja-JP" sz="2800" dirty="0"/>
          </a:p>
          <a:p>
            <a:pPr marL="0" indent="0">
              <a:buNone/>
            </a:pPr>
            <a:r>
              <a:rPr lang="ja-JP" altLang="en-US" sz="2400" dirty="0"/>
              <a:t>　・不適切な生活習慣</a:t>
            </a:r>
            <a:endParaRPr lang="en-US" altLang="ja-JP" sz="2400" dirty="0"/>
          </a:p>
          <a:p>
            <a:pPr marL="0" indent="0">
              <a:buNone/>
            </a:pPr>
            <a:r>
              <a:rPr lang="ja-JP" altLang="en-US" sz="2400" dirty="0"/>
              <a:t>　・不適切な対人関係のﾊﾟﾀｰﾝ</a:t>
            </a:r>
            <a:endParaRPr kumimoji="1" lang="ja-JP" altLang="en-US" dirty="0"/>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58</a:t>
            </a:fld>
            <a:endParaRPr lang="ja-JP" altLang="en-US">
              <a:solidFill>
                <a:prstClr val="black">
                  <a:tint val="75000"/>
                </a:prstClr>
              </a:solidFill>
            </a:endParaRPr>
          </a:p>
        </p:txBody>
      </p:sp>
    </p:spTree>
    <p:extLst>
      <p:ext uri="{BB962C8B-B14F-4D97-AF65-F5344CB8AC3E}">
        <p14:creationId xmlns:p14="http://schemas.microsoft.com/office/powerpoint/2010/main" val="21085333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90662"/>
            <a:ext cx="8229600" cy="634082"/>
          </a:xfrm>
        </p:spPr>
        <p:txBody>
          <a:bodyPr>
            <a:noAutofit/>
          </a:bodyPr>
          <a:lstStyle/>
          <a:p>
            <a:pPr algn="l"/>
            <a:r>
              <a:rPr lang="ja-JP" altLang="en-US" sz="3200" dirty="0"/>
              <a:t>□発達障害、愛着障害などの子どもの</a:t>
            </a:r>
            <a:r>
              <a:rPr lang="en-US" altLang="ja-JP" sz="3200" dirty="0"/>
              <a:t/>
            </a:r>
            <a:br>
              <a:rPr lang="en-US" altLang="ja-JP" sz="3200" dirty="0"/>
            </a:br>
            <a:r>
              <a:rPr lang="ja-JP" altLang="en-US" sz="3200" dirty="0"/>
              <a:t>　精神障害について学びましょう</a:t>
            </a:r>
            <a:endParaRPr kumimoji="1" lang="ja-JP" altLang="en-US" sz="3200" dirty="0"/>
          </a:p>
        </p:txBody>
      </p:sp>
      <p:sp>
        <p:nvSpPr>
          <p:cNvPr id="3" name="コンテンツ プレースホルダー 2"/>
          <p:cNvSpPr>
            <a:spLocks noGrp="1"/>
          </p:cNvSpPr>
          <p:nvPr>
            <p:ph idx="1"/>
          </p:nvPr>
        </p:nvSpPr>
        <p:spPr>
          <a:xfrm>
            <a:off x="457200" y="1451917"/>
            <a:ext cx="8229600" cy="5217443"/>
          </a:xfrm>
        </p:spPr>
        <p:txBody>
          <a:bodyPr>
            <a:noAutofit/>
          </a:bodyPr>
          <a:lstStyle/>
          <a:p>
            <a:pPr marL="0" indent="0">
              <a:buNone/>
            </a:pPr>
            <a:r>
              <a:rPr kumimoji="1" lang="ja-JP" altLang="en-US" sz="2800" dirty="0"/>
              <a:t>（１）精神医学診断について</a:t>
            </a:r>
            <a:endParaRPr kumimoji="1" lang="en-US" altLang="ja-JP" sz="2800" dirty="0"/>
          </a:p>
          <a:p>
            <a:pPr marL="0" indent="0">
              <a:buNone/>
            </a:pPr>
            <a:r>
              <a:rPr lang="ja-JP" altLang="en-US" sz="2600" dirty="0"/>
              <a:t>　</a:t>
            </a:r>
            <a:r>
              <a:rPr lang="ja-JP" altLang="en-US" sz="2400" dirty="0"/>
              <a:t>・症状群としての</a:t>
            </a:r>
            <a:r>
              <a:rPr lang="en-US" altLang="ja-JP" sz="2400" dirty="0"/>
              <a:t>ICD</a:t>
            </a:r>
            <a:r>
              <a:rPr lang="ja-JP" altLang="en-US" sz="2400" dirty="0"/>
              <a:t>および</a:t>
            </a:r>
            <a:r>
              <a:rPr kumimoji="1" lang="en-US" altLang="ja-JP" sz="2400" dirty="0"/>
              <a:t>DSM</a:t>
            </a:r>
            <a:r>
              <a:rPr kumimoji="1" lang="ja-JP" altLang="en-US" sz="2400" dirty="0"/>
              <a:t>について</a:t>
            </a:r>
            <a:endParaRPr kumimoji="1" lang="en-US" altLang="ja-JP" sz="2400" dirty="0"/>
          </a:p>
          <a:p>
            <a:pPr marL="0" indent="0">
              <a:buNone/>
            </a:pPr>
            <a:endParaRPr kumimoji="1" lang="en-US" altLang="ja-JP" sz="900" dirty="0"/>
          </a:p>
          <a:p>
            <a:pPr marL="0" indent="0">
              <a:buNone/>
            </a:pPr>
            <a:r>
              <a:rPr lang="ja-JP" altLang="en-US" sz="2800" dirty="0"/>
              <a:t>（２）</a:t>
            </a:r>
            <a:r>
              <a:rPr kumimoji="1" lang="ja-JP" altLang="en-US" sz="2800" dirty="0"/>
              <a:t>神経発達障害群（発達障害）</a:t>
            </a:r>
            <a:endParaRPr kumimoji="1" lang="en-US" altLang="ja-JP" sz="2800" dirty="0"/>
          </a:p>
          <a:p>
            <a:pPr marL="0" indent="0">
              <a:buNone/>
            </a:pPr>
            <a:r>
              <a:rPr lang="ja-JP" altLang="en-US" sz="2400" dirty="0"/>
              <a:t>　・自閉症スペクトラム障害</a:t>
            </a:r>
            <a:endParaRPr lang="en-US" altLang="ja-JP" sz="2400" dirty="0"/>
          </a:p>
          <a:p>
            <a:pPr marL="0" indent="0">
              <a:buNone/>
            </a:pPr>
            <a:r>
              <a:rPr lang="ja-JP" altLang="en-US" sz="2400" dirty="0"/>
              <a:t>　・注意欠如･多動性障害</a:t>
            </a:r>
            <a:endParaRPr lang="en-US" altLang="ja-JP" sz="2400" dirty="0"/>
          </a:p>
          <a:p>
            <a:pPr marL="0" indent="0">
              <a:buNone/>
            </a:pPr>
            <a:endParaRPr lang="en-US" altLang="ja-JP" sz="800" dirty="0"/>
          </a:p>
          <a:p>
            <a:pPr marL="0" indent="0">
              <a:buNone/>
            </a:pPr>
            <a:r>
              <a:rPr lang="ja-JP" altLang="en-US" sz="2800" dirty="0"/>
              <a:t>（３）心的外傷およびストレス因関連障害群</a:t>
            </a:r>
            <a:endParaRPr lang="en-US" altLang="ja-JP" sz="2800" dirty="0"/>
          </a:p>
          <a:p>
            <a:pPr marL="0" indent="0">
              <a:buNone/>
            </a:pPr>
            <a:r>
              <a:rPr lang="ja-JP" altLang="en-US" sz="2400" dirty="0"/>
              <a:t>　・反応性愛着障害</a:t>
            </a:r>
            <a:endParaRPr lang="en-US" altLang="ja-JP" sz="2400" dirty="0"/>
          </a:p>
          <a:p>
            <a:pPr marL="0" indent="0">
              <a:buNone/>
            </a:pPr>
            <a:r>
              <a:rPr lang="ja-JP" altLang="en-US" sz="2400" dirty="0"/>
              <a:t>　・心的外傷後ストレス障害</a:t>
            </a:r>
            <a:endParaRPr lang="en-US" altLang="ja-JP" sz="2400" dirty="0"/>
          </a:p>
          <a:p>
            <a:pPr marL="0" indent="0">
              <a:buNone/>
            </a:pPr>
            <a:r>
              <a:rPr lang="ja-JP" altLang="en-US" sz="2400" dirty="0"/>
              <a:t>　・急性ストレス障害</a:t>
            </a:r>
            <a:endParaRPr lang="en-US" altLang="ja-JP" sz="2400" dirty="0"/>
          </a:p>
          <a:p>
            <a:pPr marL="0" indent="0">
              <a:buNone/>
            </a:pPr>
            <a:endParaRPr lang="en-US" altLang="ja-JP" sz="2600" dirty="0"/>
          </a:p>
          <a:p>
            <a:pPr marL="0" indent="0">
              <a:buNone/>
            </a:pPr>
            <a:r>
              <a:rPr kumimoji="1" lang="ja-JP" altLang="en-US" dirty="0"/>
              <a:t>　</a:t>
            </a:r>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59</a:t>
            </a:fld>
            <a:endParaRPr lang="ja-JP" altLang="en-US">
              <a:solidFill>
                <a:prstClr val="black">
                  <a:tint val="75000"/>
                </a:prstClr>
              </a:solidFill>
            </a:endParaRPr>
          </a:p>
        </p:txBody>
      </p:sp>
    </p:spTree>
    <p:extLst>
      <p:ext uri="{BB962C8B-B14F-4D97-AF65-F5344CB8AC3E}">
        <p14:creationId xmlns:p14="http://schemas.microsoft.com/office/powerpoint/2010/main" val="86776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画面の領域"/>
          <p:cNvPicPr>
            <a:picLocks noChangeAspect="1"/>
          </p:cNvPicPr>
          <p:nvPr/>
        </p:nvPicPr>
        <p:blipFill rotWithShape="1">
          <a:blip r:embed="rId3">
            <a:extLst>
              <a:ext uri="{28A0092B-C50C-407E-A947-70E740481C1C}">
                <a14:useLocalDpi xmlns:a14="http://schemas.microsoft.com/office/drawing/2010/main" val="0"/>
              </a:ext>
            </a:extLst>
          </a:blip>
          <a:srcRect l="7717" t="908" r="18007" b="-744"/>
          <a:stretch/>
        </p:blipFill>
        <p:spPr>
          <a:xfrm rot="5400000">
            <a:off x="1617698" y="-997011"/>
            <a:ext cx="5760642" cy="8996039"/>
          </a:xfrm>
          <a:prstGeom prst="rect">
            <a:avLst/>
          </a:prstGeom>
        </p:spPr>
      </p:pic>
      <p:sp>
        <p:nvSpPr>
          <p:cNvPr id="3" name="スライド番号プレースホルダー 2"/>
          <p:cNvSpPr>
            <a:spLocks noGrp="1"/>
          </p:cNvSpPr>
          <p:nvPr>
            <p:ph type="sldNum" sz="quarter" idx="12"/>
          </p:nvPr>
        </p:nvSpPr>
        <p:spPr/>
        <p:txBody>
          <a:bodyPr/>
          <a:lstStyle/>
          <a:p>
            <a:fld id="{52885D5F-1D73-4CD8-8BE9-6FDEEE1081D8}" type="slidenum">
              <a:rPr kumimoji="1" lang="ja-JP" altLang="en-US" smtClean="0"/>
              <a:t>6</a:t>
            </a:fld>
            <a:endParaRPr kumimoji="1" lang="ja-JP" altLang="en-US" dirty="0"/>
          </a:p>
        </p:txBody>
      </p:sp>
    </p:spTree>
    <p:extLst>
      <p:ext uri="{BB962C8B-B14F-4D97-AF65-F5344CB8AC3E}">
        <p14:creationId xmlns:p14="http://schemas.microsoft.com/office/powerpoint/2010/main" val="38004886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80928"/>
            <a:ext cx="8229600" cy="1143000"/>
          </a:xfrm>
        </p:spPr>
        <p:txBody>
          <a:bodyPr>
            <a:normAutofit fontScale="90000"/>
          </a:bodyPr>
          <a:lstStyle/>
          <a:p>
            <a:r>
              <a:rPr lang="ja-JP" altLang="en-US" dirty="0"/>
              <a:t>家庭支援専門相談員など</a:t>
            </a:r>
            <a:r>
              <a:rPr lang="en-US" altLang="ja-JP" dirty="0"/>
              <a:t/>
            </a:r>
            <a:br>
              <a:rPr lang="en-US" altLang="ja-JP" dirty="0"/>
            </a:br>
            <a:r>
              <a:rPr lang="ja-JP" altLang="en-US" dirty="0"/>
              <a:t>家族支援に関わる職員対象</a:t>
            </a:r>
            <a:endParaRPr kumimoji="1" lang="ja-JP" altLang="en-US" dirty="0"/>
          </a:p>
        </p:txBody>
      </p:sp>
      <p:sp>
        <p:nvSpPr>
          <p:cNvPr id="3" name="スライド番号プレースホルダー 2"/>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60</a:t>
            </a:fld>
            <a:endParaRPr lang="ja-JP" altLang="en-US">
              <a:solidFill>
                <a:prstClr val="black">
                  <a:tint val="75000"/>
                </a:prstClr>
              </a:solidFill>
            </a:endParaRPr>
          </a:p>
        </p:txBody>
      </p:sp>
    </p:spTree>
    <p:extLst>
      <p:ext uri="{BB962C8B-B14F-4D97-AF65-F5344CB8AC3E}">
        <p14:creationId xmlns:p14="http://schemas.microsoft.com/office/powerpoint/2010/main" val="41900983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188640"/>
            <a:ext cx="8638235" cy="562074"/>
          </a:xfrm>
        </p:spPr>
        <p:txBody>
          <a:bodyPr>
            <a:noAutofit/>
          </a:bodyPr>
          <a:lstStyle/>
          <a:p>
            <a:pPr algn="l"/>
            <a:r>
              <a:rPr lang="ja-JP" altLang="en-US" sz="3200" dirty="0"/>
              <a:t>□</a:t>
            </a:r>
            <a:r>
              <a:rPr kumimoji="1" lang="ja-JP" altLang="en-US" sz="3200" dirty="0"/>
              <a:t>ソーシャルワークの基本について学びましょう</a:t>
            </a:r>
          </a:p>
        </p:txBody>
      </p:sp>
      <p:sp>
        <p:nvSpPr>
          <p:cNvPr id="3" name="コンテンツ プレースホルダー 2"/>
          <p:cNvSpPr>
            <a:spLocks noGrp="1"/>
          </p:cNvSpPr>
          <p:nvPr>
            <p:ph idx="1"/>
          </p:nvPr>
        </p:nvSpPr>
        <p:spPr>
          <a:xfrm>
            <a:off x="287539" y="798864"/>
            <a:ext cx="8686800" cy="5870496"/>
          </a:xfrm>
        </p:spPr>
        <p:txBody>
          <a:bodyPr>
            <a:noAutofit/>
          </a:bodyPr>
          <a:lstStyle/>
          <a:p>
            <a:pPr marL="0" indent="0">
              <a:buNone/>
            </a:pPr>
            <a:r>
              <a:rPr kumimoji="1" lang="ja-JP" altLang="en-US" sz="2800" dirty="0"/>
              <a:t>（１）ソーシャルワークとは</a:t>
            </a:r>
            <a:endParaRPr kumimoji="1" lang="en-US" altLang="ja-JP" sz="2800" dirty="0"/>
          </a:p>
          <a:p>
            <a:pPr marL="0" indent="0">
              <a:buNone/>
            </a:pPr>
            <a:r>
              <a:rPr lang="ja-JP" altLang="en-US" sz="800" dirty="0"/>
              <a:t>　</a:t>
            </a:r>
            <a:endParaRPr lang="en-US" altLang="ja-JP" sz="800" dirty="0"/>
          </a:p>
          <a:p>
            <a:pPr marL="0" indent="0">
              <a:buNone/>
            </a:pPr>
            <a:r>
              <a:rPr lang="ja-JP" altLang="en-US" sz="2800" dirty="0"/>
              <a:t>（２）乳児院でのファミリーソーシャルワークの主な役割</a:t>
            </a:r>
            <a:endParaRPr lang="en-US" altLang="ja-JP" sz="2800" dirty="0"/>
          </a:p>
          <a:p>
            <a:pPr marL="0" indent="0">
              <a:buNone/>
            </a:pPr>
            <a:r>
              <a:rPr lang="ja-JP" altLang="en-US" sz="2400" dirty="0">
                <a:latin typeface="+mn-ea"/>
              </a:rPr>
              <a:t>　・ケース全体のマネジメントに貢献する</a:t>
            </a:r>
            <a:endParaRPr lang="en-US" altLang="ja-JP" sz="2400" dirty="0">
              <a:latin typeface="+mn-ea"/>
            </a:endParaRPr>
          </a:p>
          <a:p>
            <a:pPr marL="0" indent="0">
              <a:buNone/>
            </a:pPr>
            <a:r>
              <a:rPr lang="ja-JP" altLang="en-US" sz="2400" dirty="0">
                <a:latin typeface="+mn-ea"/>
              </a:rPr>
              <a:t>　・関係機関との協働による支援の展開を推進する</a:t>
            </a:r>
            <a:endParaRPr lang="en-US" altLang="ja-JP" sz="2400" dirty="0">
              <a:latin typeface="+mn-ea"/>
            </a:endParaRPr>
          </a:p>
          <a:p>
            <a:pPr marL="0" indent="0">
              <a:buNone/>
            </a:pPr>
            <a:r>
              <a:rPr lang="ja-JP" altLang="en-US" sz="2400" dirty="0">
                <a:latin typeface="+mn-ea"/>
              </a:rPr>
              <a:t>　・家族再統合に向けた家族支援の中心的役割を担う</a:t>
            </a:r>
            <a:endParaRPr lang="en-US" altLang="ja-JP" sz="2400" dirty="0">
              <a:latin typeface="+mn-ea"/>
            </a:endParaRPr>
          </a:p>
          <a:p>
            <a:pPr marL="0" indent="0">
              <a:buNone/>
            </a:pPr>
            <a:endParaRPr lang="en-US" altLang="ja-JP" sz="800" dirty="0">
              <a:latin typeface="+mn-ea"/>
            </a:endParaRPr>
          </a:p>
          <a:p>
            <a:pPr marL="0" indent="0">
              <a:buNone/>
            </a:pPr>
            <a:r>
              <a:rPr lang="ja-JP" altLang="en-US" sz="2800" dirty="0"/>
              <a:t>（３）ソーシャルワークの基本的な展開</a:t>
            </a:r>
            <a:endParaRPr lang="en-US" altLang="ja-JP" sz="2800" dirty="0"/>
          </a:p>
        </p:txBody>
      </p:sp>
      <p:grpSp>
        <p:nvGrpSpPr>
          <p:cNvPr id="5" name="グループ化 4"/>
          <p:cNvGrpSpPr/>
          <p:nvPr/>
        </p:nvGrpSpPr>
        <p:grpSpPr>
          <a:xfrm>
            <a:off x="719027" y="4149080"/>
            <a:ext cx="7726634" cy="2242083"/>
            <a:chOff x="399725" y="4234273"/>
            <a:chExt cx="8082313" cy="1111040"/>
          </a:xfrm>
        </p:grpSpPr>
        <p:sp>
          <p:nvSpPr>
            <p:cNvPr id="6" name="正方形/長方形 5"/>
            <p:cNvSpPr/>
            <p:nvPr/>
          </p:nvSpPr>
          <p:spPr>
            <a:xfrm>
              <a:off x="399725" y="4234273"/>
              <a:ext cx="986709" cy="7677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black"/>
                  </a:solidFill>
                </a:rPr>
                <a:t>アセスメント</a:t>
              </a:r>
            </a:p>
          </p:txBody>
        </p:sp>
        <p:grpSp>
          <p:nvGrpSpPr>
            <p:cNvPr id="7" name="グループ化 6"/>
            <p:cNvGrpSpPr/>
            <p:nvPr/>
          </p:nvGrpSpPr>
          <p:grpSpPr>
            <a:xfrm>
              <a:off x="674746" y="4234273"/>
              <a:ext cx="7807292" cy="1111040"/>
              <a:chOff x="773452" y="4185270"/>
              <a:chExt cx="7807292" cy="1111040"/>
            </a:xfrm>
          </p:grpSpPr>
          <p:sp>
            <p:nvSpPr>
              <p:cNvPr id="8" name="正方形/長方形 7"/>
              <p:cNvSpPr/>
              <p:nvPr/>
            </p:nvSpPr>
            <p:spPr>
              <a:xfrm>
                <a:off x="2136795" y="4185270"/>
                <a:ext cx="1056537" cy="7579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black"/>
                    </a:solidFill>
                  </a:rPr>
                  <a:t>支援方針設定</a:t>
                </a:r>
              </a:p>
            </p:txBody>
          </p:sp>
          <p:sp>
            <p:nvSpPr>
              <p:cNvPr id="9" name="正方形/長方形 8"/>
              <p:cNvSpPr/>
              <p:nvPr/>
            </p:nvSpPr>
            <p:spPr>
              <a:xfrm>
                <a:off x="5563888" y="4185270"/>
                <a:ext cx="1216818" cy="7579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black"/>
                    </a:solidFill>
                  </a:rPr>
                  <a:t>モニタリング</a:t>
                </a:r>
              </a:p>
            </p:txBody>
          </p:sp>
          <p:sp>
            <p:nvSpPr>
              <p:cNvPr id="10" name="正方形/長方形 9"/>
              <p:cNvSpPr/>
              <p:nvPr/>
            </p:nvSpPr>
            <p:spPr>
              <a:xfrm>
                <a:off x="7424543" y="4185270"/>
                <a:ext cx="1156201" cy="7579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black"/>
                    </a:solidFill>
                  </a:rPr>
                  <a:t>再アセスメント</a:t>
                </a:r>
              </a:p>
            </p:txBody>
          </p:sp>
          <p:sp>
            <p:nvSpPr>
              <p:cNvPr id="11" name="正方形/長方形 10"/>
              <p:cNvSpPr/>
              <p:nvPr/>
            </p:nvSpPr>
            <p:spPr>
              <a:xfrm>
                <a:off x="3830829" y="4185270"/>
                <a:ext cx="1101902" cy="7579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black"/>
                    </a:solidFill>
                  </a:rPr>
                  <a:t>実施</a:t>
                </a:r>
              </a:p>
            </p:txBody>
          </p:sp>
          <p:sp>
            <p:nvSpPr>
              <p:cNvPr id="12" name="右矢印 11"/>
              <p:cNvSpPr/>
              <p:nvPr/>
            </p:nvSpPr>
            <p:spPr>
              <a:xfrm>
                <a:off x="1491170" y="4458658"/>
                <a:ext cx="578210" cy="20392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右矢印 12"/>
              <p:cNvSpPr/>
              <p:nvPr/>
            </p:nvSpPr>
            <p:spPr>
              <a:xfrm>
                <a:off x="4920051" y="4469382"/>
                <a:ext cx="578210" cy="20568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右矢印 13"/>
              <p:cNvSpPr/>
              <p:nvPr/>
            </p:nvSpPr>
            <p:spPr>
              <a:xfrm>
                <a:off x="3199976" y="4469382"/>
                <a:ext cx="578210" cy="20568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右矢印 14"/>
              <p:cNvSpPr/>
              <p:nvPr/>
            </p:nvSpPr>
            <p:spPr>
              <a:xfrm>
                <a:off x="6786735" y="4465084"/>
                <a:ext cx="578210" cy="19107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正方形/長方形 15"/>
              <p:cNvSpPr/>
              <p:nvPr/>
            </p:nvSpPr>
            <p:spPr>
              <a:xfrm>
                <a:off x="875045" y="5206366"/>
                <a:ext cx="7247538" cy="899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正方形/長方形 16"/>
              <p:cNvSpPr/>
              <p:nvPr/>
            </p:nvSpPr>
            <p:spPr>
              <a:xfrm rot="5400000">
                <a:off x="7848504" y="5000939"/>
                <a:ext cx="335996" cy="212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上矢印 17"/>
              <p:cNvSpPr/>
              <p:nvPr/>
            </p:nvSpPr>
            <p:spPr>
              <a:xfrm>
                <a:off x="773452" y="4943646"/>
                <a:ext cx="402884" cy="331371"/>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61</a:t>
            </a:fld>
            <a:endParaRPr lang="ja-JP" altLang="en-US">
              <a:solidFill>
                <a:prstClr val="black">
                  <a:tint val="75000"/>
                </a:prstClr>
              </a:solidFill>
            </a:endParaRPr>
          </a:p>
        </p:txBody>
      </p:sp>
    </p:spTree>
    <p:extLst>
      <p:ext uri="{BB962C8B-B14F-4D97-AF65-F5344CB8AC3E}">
        <p14:creationId xmlns:p14="http://schemas.microsoft.com/office/powerpoint/2010/main" val="4692523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0599" y="418729"/>
            <a:ext cx="7709162" cy="584775"/>
          </a:xfrm>
          <a:prstGeom prst="rect">
            <a:avLst/>
          </a:prstGeom>
          <a:noFill/>
          <a:ln>
            <a:noFill/>
          </a:ln>
        </p:spPr>
        <p:txBody>
          <a:bodyPr wrap="none" rtlCol="0">
            <a:spAutoFit/>
          </a:bodyPr>
          <a:lstStyle/>
          <a:p>
            <a:r>
              <a:rPr lang="ja-JP" altLang="en-US" sz="3200" dirty="0">
                <a:solidFill>
                  <a:prstClr val="black"/>
                </a:solidFill>
              </a:rPr>
              <a:t>□家族に関する理論や知見を学びましょう</a:t>
            </a:r>
          </a:p>
        </p:txBody>
      </p:sp>
      <p:sp>
        <p:nvSpPr>
          <p:cNvPr id="2" name="テキスト ボックス 1"/>
          <p:cNvSpPr txBox="1"/>
          <p:nvPr/>
        </p:nvSpPr>
        <p:spPr>
          <a:xfrm>
            <a:off x="337001" y="2538482"/>
            <a:ext cx="3839513" cy="523220"/>
          </a:xfrm>
          <a:prstGeom prst="rect">
            <a:avLst/>
          </a:prstGeom>
          <a:solidFill>
            <a:schemeClr val="accent6">
              <a:lumMod val="20000"/>
              <a:lumOff val="80000"/>
            </a:schemeClr>
          </a:solidFill>
          <a:ln>
            <a:solidFill>
              <a:schemeClr val="accent1"/>
            </a:solidFill>
          </a:ln>
        </p:spPr>
        <p:txBody>
          <a:bodyPr wrap="none" rtlCol="0">
            <a:spAutoFit/>
          </a:bodyPr>
          <a:lstStyle/>
          <a:p>
            <a:r>
              <a:rPr lang="ja-JP" altLang="en-US" sz="2800" dirty="0">
                <a:solidFill>
                  <a:prstClr val="black"/>
                </a:solidFill>
              </a:rPr>
              <a:t>家族システムアプローチ</a:t>
            </a:r>
          </a:p>
        </p:txBody>
      </p:sp>
      <p:sp>
        <p:nvSpPr>
          <p:cNvPr id="5" name="テキスト ボックス 4"/>
          <p:cNvSpPr txBox="1"/>
          <p:nvPr/>
        </p:nvSpPr>
        <p:spPr>
          <a:xfrm>
            <a:off x="323393" y="4725144"/>
            <a:ext cx="3241593" cy="523220"/>
          </a:xfrm>
          <a:prstGeom prst="rect">
            <a:avLst/>
          </a:prstGeom>
          <a:solidFill>
            <a:schemeClr val="accent6">
              <a:lumMod val="20000"/>
              <a:lumOff val="80000"/>
            </a:schemeClr>
          </a:solidFill>
          <a:ln>
            <a:solidFill>
              <a:schemeClr val="accent1"/>
            </a:solidFill>
          </a:ln>
        </p:spPr>
        <p:txBody>
          <a:bodyPr wrap="none" rtlCol="0">
            <a:spAutoFit/>
          </a:bodyPr>
          <a:lstStyle/>
          <a:p>
            <a:r>
              <a:rPr lang="ja-JP" altLang="en-US" sz="2800" dirty="0">
                <a:solidFill>
                  <a:prstClr val="black"/>
                </a:solidFill>
              </a:rPr>
              <a:t>解決志向アプローチ</a:t>
            </a:r>
          </a:p>
        </p:txBody>
      </p:sp>
      <p:sp>
        <p:nvSpPr>
          <p:cNvPr id="3" name="テキスト ボックス 2"/>
          <p:cNvSpPr txBox="1"/>
          <p:nvPr/>
        </p:nvSpPr>
        <p:spPr>
          <a:xfrm>
            <a:off x="194971" y="1124744"/>
            <a:ext cx="8691803" cy="1200329"/>
          </a:xfrm>
          <a:prstGeom prst="rect">
            <a:avLst/>
          </a:prstGeom>
          <a:noFill/>
        </p:spPr>
        <p:txBody>
          <a:bodyPr wrap="none" rtlCol="0">
            <a:spAutoFit/>
          </a:bodyPr>
          <a:lstStyle/>
          <a:p>
            <a:r>
              <a:rPr lang="ja-JP" altLang="en-US" dirty="0">
                <a:solidFill>
                  <a:prstClr val="black"/>
                </a:solidFill>
              </a:rPr>
              <a:t>　</a:t>
            </a:r>
            <a:r>
              <a:rPr lang="ja-JP" altLang="en-US" sz="2400" dirty="0">
                <a:solidFill>
                  <a:prstClr val="black"/>
                </a:solidFill>
              </a:rPr>
              <a:t>家族に対する実践的支援モデルや支援アプローチは数多く提唱</a:t>
            </a:r>
            <a:endParaRPr lang="en-US" altLang="ja-JP" sz="2400" dirty="0">
              <a:solidFill>
                <a:prstClr val="black"/>
              </a:solidFill>
            </a:endParaRPr>
          </a:p>
          <a:p>
            <a:r>
              <a:rPr lang="ja-JP" altLang="en-US" sz="2400" dirty="0">
                <a:solidFill>
                  <a:prstClr val="black"/>
                </a:solidFill>
              </a:rPr>
              <a:t>されているが、乳児院での家族支援で活用できそうなものに、次の</a:t>
            </a:r>
            <a:endParaRPr lang="en-US" altLang="ja-JP" sz="2400" dirty="0">
              <a:solidFill>
                <a:prstClr val="black"/>
              </a:solidFill>
            </a:endParaRPr>
          </a:p>
          <a:p>
            <a:r>
              <a:rPr lang="ja-JP" altLang="en-US" sz="2400" dirty="0" err="1">
                <a:solidFill>
                  <a:prstClr val="black"/>
                </a:solidFill>
              </a:rPr>
              <a:t>ような</a:t>
            </a:r>
            <a:r>
              <a:rPr lang="ja-JP" altLang="en-US" sz="2400" dirty="0">
                <a:solidFill>
                  <a:prstClr val="black"/>
                </a:solidFill>
              </a:rPr>
              <a:t>モデルやアプローチがある</a:t>
            </a:r>
            <a:r>
              <a:rPr lang="ja-JP" altLang="en-US" sz="2000" dirty="0">
                <a:solidFill>
                  <a:prstClr val="black"/>
                </a:solidFill>
              </a:rPr>
              <a:t>。</a:t>
            </a:r>
          </a:p>
        </p:txBody>
      </p:sp>
      <p:sp>
        <p:nvSpPr>
          <p:cNvPr id="8" name="テキスト ボックス 7"/>
          <p:cNvSpPr txBox="1"/>
          <p:nvPr/>
        </p:nvSpPr>
        <p:spPr>
          <a:xfrm>
            <a:off x="323392" y="3140968"/>
            <a:ext cx="8641096" cy="1200329"/>
          </a:xfrm>
          <a:prstGeom prst="rect">
            <a:avLst/>
          </a:prstGeom>
          <a:noFill/>
        </p:spPr>
        <p:txBody>
          <a:bodyPr wrap="square" rtlCol="0">
            <a:spAutoFit/>
          </a:bodyPr>
          <a:lstStyle/>
          <a:p>
            <a:r>
              <a:rPr lang="ja-JP" altLang="en-US" sz="2400" dirty="0">
                <a:solidFill>
                  <a:prstClr val="black"/>
                </a:solidFill>
              </a:rPr>
              <a:t>家族システムアプローチでは、家族を一つのシステムとして考える。</a:t>
            </a:r>
            <a:endParaRPr lang="en-US" altLang="ja-JP" sz="2400" dirty="0">
              <a:solidFill>
                <a:prstClr val="black"/>
              </a:solidFill>
            </a:endParaRPr>
          </a:p>
          <a:p>
            <a:r>
              <a:rPr lang="ja-JP" altLang="en-US" sz="2400" dirty="0">
                <a:solidFill>
                  <a:prstClr val="black"/>
                </a:solidFill>
              </a:rPr>
              <a:t>家族の誰かに生じた問題を解決するために、家族システム</a:t>
            </a:r>
            <a:endParaRPr lang="en-US" altLang="ja-JP" sz="2400" dirty="0">
              <a:solidFill>
                <a:prstClr val="black"/>
              </a:solidFill>
            </a:endParaRPr>
          </a:p>
          <a:p>
            <a:r>
              <a:rPr lang="ja-JP" altLang="en-US" sz="2400" dirty="0">
                <a:solidFill>
                  <a:prstClr val="black"/>
                </a:solidFill>
              </a:rPr>
              <a:t>全体に働きかけて解決を図る。</a:t>
            </a:r>
          </a:p>
        </p:txBody>
      </p:sp>
      <p:sp>
        <p:nvSpPr>
          <p:cNvPr id="9" name="テキスト ボックス 8"/>
          <p:cNvSpPr txBox="1"/>
          <p:nvPr/>
        </p:nvSpPr>
        <p:spPr>
          <a:xfrm>
            <a:off x="261274" y="5301208"/>
            <a:ext cx="8559198" cy="1200329"/>
          </a:xfrm>
          <a:prstGeom prst="rect">
            <a:avLst/>
          </a:prstGeom>
          <a:noFill/>
        </p:spPr>
        <p:txBody>
          <a:bodyPr wrap="square" rtlCol="0">
            <a:spAutoFit/>
          </a:bodyPr>
          <a:lstStyle/>
          <a:p>
            <a:r>
              <a:rPr lang="ja-JP" altLang="en-US" sz="2400" dirty="0">
                <a:solidFill>
                  <a:prstClr val="black"/>
                </a:solidFill>
              </a:rPr>
              <a:t>問題の要因などに焦点を当てるのではなく、問題を解決してどのようになりたいのかという当事者の「望ましいイメージや可能性」などに焦点を当て、有効に活用していく。</a:t>
            </a:r>
            <a:endParaRPr lang="en-US" altLang="ja-JP" sz="2400" dirty="0">
              <a:solidFill>
                <a:prstClr val="black"/>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62</a:t>
            </a:fld>
            <a:endParaRPr lang="ja-JP" altLang="en-US">
              <a:solidFill>
                <a:prstClr val="black">
                  <a:tint val="75000"/>
                </a:prstClr>
              </a:solidFill>
            </a:endParaRPr>
          </a:p>
        </p:txBody>
      </p:sp>
    </p:spTree>
    <p:extLst>
      <p:ext uri="{BB962C8B-B14F-4D97-AF65-F5344CB8AC3E}">
        <p14:creationId xmlns:p14="http://schemas.microsoft.com/office/powerpoint/2010/main" val="18541573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536" y="1124537"/>
            <a:ext cx="3938899" cy="523220"/>
          </a:xfrm>
          <a:prstGeom prst="rect">
            <a:avLst/>
          </a:prstGeom>
          <a:solidFill>
            <a:schemeClr val="accent6">
              <a:lumMod val="20000"/>
              <a:lumOff val="80000"/>
            </a:schemeClr>
          </a:solidFill>
          <a:ln>
            <a:solidFill>
              <a:schemeClr val="accent1"/>
            </a:solidFill>
          </a:ln>
        </p:spPr>
        <p:txBody>
          <a:bodyPr wrap="none" rtlCol="0">
            <a:spAutoFit/>
          </a:bodyPr>
          <a:lstStyle/>
          <a:p>
            <a:r>
              <a:rPr lang="ja-JP" altLang="en-US" sz="2800" dirty="0">
                <a:solidFill>
                  <a:prstClr val="black"/>
                </a:solidFill>
              </a:rPr>
              <a:t>エコロジカル　アプローチ</a:t>
            </a:r>
          </a:p>
        </p:txBody>
      </p:sp>
      <p:sp>
        <p:nvSpPr>
          <p:cNvPr id="3" name="テキスト ボックス 2"/>
          <p:cNvSpPr txBox="1"/>
          <p:nvPr/>
        </p:nvSpPr>
        <p:spPr>
          <a:xfrm>
            <a:off x="467544" y="1809690"/>
            <a:ext cx="7890302" cy="830997"/>
          </a:xfrm>
          <a:prstGeom prst="rect">
            <a:avLst/>
          </a:prstGeom>
          <a:noFill/>
        </p:spPr>
        <p:txBody>
          <a:bodyPr wrap="none" rtlCol="0">
            <a:spAutoFit/>
          </a:bodyPr>
          <a:lstStyle/>
          <a:p>
            <a:r>
              <a:rPr lang="ja-JP" altLang="en-US" sz="2400" dirty="0">
                <a:solidFill>
                  <a:prstClr val="black"/>
                </a:solidFill>
              </a:rPr>
              <a:t>当事者を、近隣・地域といった「生態系」の一員と</a:t>
            </a:r>
            <a:r>
              <a:rPr lang="ja-JP" altLang="en-US" sz="2400" dirty="0" smtClean="0">
                <a:solidFill>
                  <a:prstClr val="black"/>
                </a:solidFill>
              </a:rPr>
              <a:t>して捉え、</a:t>
            </a:r>
            <a:endParaRPr lang="en-US" altLang="ja-JP" sz="2400" dirty="0">
              <a:solidFill>
                <a:prstClr val="black"/>
              </a:solidFill>
            </a:endParaRPr>
          </a:p>
          <a:p>
            <a:r>
              <a:rPr lang="ja-JP" altLang="en-US" sz="2400" dirty="0">
                <a:solidFill>
                  <a:prstClr val="black"/>
                </a:solidFill>
              </a:rPr>
              <a:t>個人と環境の相互作用を活用して支援していく。</a:t>
            </a:r>
            <a:endParaRPr lang="en-US" altLang="ja-JP" sz="2400" dirty="0">
              <a:solidFill>
                <a:prstClr val="black"/>
              </a:solidFill>
            </a:endParaRPr>
          </a:p>
        </p:txBody>
      </p:sp>
      <p:sp>
        <p:nvSpPr>
          <p:cNvPr id="4" name="テキスト ボックス 3"/>
          <p:cNvSpPr txBox="1"/>
          <p:nvPr/>
        </p:nvSpPr>
        <p:spPr>
          <a:xfrm>
            <a:off x="363893" y="3356683"/>
            <a:ext cx="3044423" cy="523220"/>
          </a:xfrm>
          <a:prstGeom prst="rect">
            <a:avLst/>
          </a:prstGeom>
          <a:solidFill>
            <a:schemeClr val="accent6">
              <a:lumMod val="20000"/>
              <a:lumOff val="80000"/>
            </a:schemeClr>
          </a:solidFill>
          <a:ln>
            <a:solidFill>
              <a:schemeClr val="accent1"/>
            </a:solidFill>
          </a:ln>
        </p:spPr>
        <p:txBody>
          <a:bodyPr wrap="none" rtlCol="0">
            <a:spAutoFit/>
          </a:bodyPr>
          <a:lstStyle/>
          <a:p>
            <a:r>
              <a:rPr lang="ja-JP" altLang="en-US" sz="2800" dirty="0">
                <a:solidFill>
                  <a:prstClr val="black"/>
                </a:solidFill>
              </a:rPr>
              <a:t>ストレングスモデル</a:t>
            </a:r>
          </a:p>
        </p:txBody>
      </p:sp>
      <p:sp>
        <p:nvSpPr>
          <p:cNvPr id="5" name="テキスト ボックス 4"/>
          <p:cNvSpPr txBox="1"/>
          <p:nvPr/>
        </p:nvSpPr>
        <p:spPr>
          <a:xfrm>
            <a:off x="363893" y="3933056"/>
            <a:ext cx="8712968" cy="1569660"/>
          </a:xfrm>
          <a:prstGeom prst="rect">
            <a:avLst/>
          </a:prstGeom>
          <a:noFill/>
        </p:spPr>
        <p:txBody>
          <a:bodyPr wrap="square" rtlCol="0">
            <a:spAutoFit/>
          </a:bodyPr>
          <a:lstStyle/>
          <a:p>
            <a:r>
              <a:rPr lang="ja-JP" altLang="en-US" sz="2400" dirty="0">
                <a:solidFill>
                  <a:prstClr val="black"/>
                </a:solidFill>
              </a:rPr>
              <a:t>当事者の問題や弱点に着目するだけでなく、その能力や強さにも</a:t>
            </a:r>
            <a:endParaRPr lang="en-US" altLang="ja-JP" sz="2400" dirty="0">
              <a:solidFill>
                <a:prstClr val="black"/>
              </a:solidFill>
            </a:endParaRPr>
          </a:p>
          <a:p>
            <a:r>
              <a:rPr lang="ja-JP" altLang="en-US" sz="2400" dirty="0">
                <a:solidFill>
                  <a:prstClr val="black"/>
                </a:solidFill>
              </a:rPr>
              <a:t>焦点を当てて活用していく。</a:t>
            </a:r>
            <a:endParaRPr lang="en-US" altLang="ja-JP" sz="2400" dirty="0">
              <a:solidFill>
                <a:prstClr val="black"/>
              </a:solidFill>
            </a:endParaRPr>
          </a:p>
          <a:p>
            <a:r>
              <a:rPr lang="ja-JP" altLang="en-US" sz="2400" dirty="0">
                <a:solidFill>
                  <a:prstClr val="black"/>
                </a:solidFill>
              </a:rPr>
              <a:t>「潜在的能力」「目標」「経験」「社会資源」などがストレングス（強さ）</a:t>
            </a:r>
            <a:endParaRPr lang="en-US" altLang="ja-JP" sz="2400" dirty="0">
              <a:solidFill>
                <a:prstClr val="black"/>
              </a:solidFill>
            </a:endParaRPr>
          </a:p>
          <a:p>
            <a:r>
              <a:rPr lang="ja-JP" altLang="en-US" sz="2400" dirty="0">
                <a:solidFill>
                  <a:prstClr val="black"/>
                </a:solidFill>
              </a:rPr>
              <a:t>として挙げられている。</a:t>
            </a:r>
            <a:endParaRPr lang="en-US" altLang="ja-JP" sz="2400" dirty="0">
              <a:solidFill>
                <a:prstClr val="black"/>
              </a:solidFill>
            </a:endParaRPr>
          </a:p>
        </p:txBody>
      </p:sp>
      <p:sp>
        <p:nvSpPr>
          <p:cNvPr id="6" name="スライド番号プレースホルダー 5"/>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63</a:t>
            </a:fld>
            <a:endParaRPr lang="ja-JP" altLang="en-US">
              <a:solidFill>
                <a:prstClr val="black">
                  <a:tint val="75000"/>
                </a:prstClr>
              </a:solidFill>
            </a:endParaRPr>
          </a:p>
        </p:txBody>
      </p:sp>
    </p:spTree>
    <p:extLst>
      <p:ext uri="{BB962C8B-B14F-4D97-AF65-F5344CB8AC3E}">
        <p14:creationId xmlns:p14="http://schemas.microsoft.com/office/powerpoint/2010/main" val="41992021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780928"/>
            <a:ext cx="8229600" cy="1143000"/>
          </a:xfrm>
        </p:spPr>
        <p:txBody>
          <a:bodyPr/>
          <a:lstStyle/>
          <a:p>
            <a:r>
              <a:rPr kumimoji="1" lang="ja-JP" altLang="en-US" dirty="0"/>
              <a:t>看護職</a:t>
            </a:r>
          </a:p>
        </p:txBody>
      </p:sp>
      <p:sp>
        <p:nvSpPr>
          <p:cNvPr id="3" name="スライド番号プレースホルダー 2"/>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64</a:t>
            </a:fld>
            <a:endParaRPr lang="ja-JP" altLang="en-US">
              <a:solidFill>
                <a:prstClr val="black">
                  <a:tint val="75000"/>
                </a:prstClr>
              </a:solidFill>
            </a:endParaRPr>
          </a:p>
        </p:txBody>
      </p:sp>
    </p:spTree>
    <p:extLst>
      <p:ext uri="{BB962C8B-B14F-4D97-AF65-F5344CB8AC3E}">
        <p14:creationId xmlns:p14="http://schemas.microsoft.com/office/powerpoint/2010/main" val="35067647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179512" y="1673424"/>
            <a:ext cx="8579296" cy="5184576"/>
          </a:xfrm>
        </p:spPr>
        <p:txBody>
          <a:bodyPr>
            <a:normAutofit/>
          </a:bodyPr>
          <a:lstStyle/>
          <a:p>
            <a:pPr marL="457200" lvl="1" indent="0">
              <a:buNone/>
            </a:pPr>
            <a:r>
              <a:rPr lang="ja-JP" altLang="en-US" dirty="0"/>
              <a:t>①低出生体重児、先天異常疾患、何等らかの障害を持った児の病態や管理などを理解し他の職員に対応などの指示ができるよう努める。</a:t>
            </a:r>
            <a:endParaRPr lang="en-US" altLang="ja-JP" dirty="0"/>
          </a:p>
          <a:p>
            <a:pPr marL="457200" lvl="1" indent="0" algn="r">
              <a:buNone/>
            </a:pPr>
            <a:r>
              <a:rPr lang="ja-JP" altLang="en-US" sz="1900" dirty="0"/>
              <a:t>　（改訂新版乳児院養育指針第３章第５節参照）</a:t>
            </a:r>
            <a:endParaRPr lang="en-US" altLang="ja-JP" sz="1900" dirty="0"/>
          </a:p>
          <a:p>
            <a:pPr marL="457200" lvl="1" indent="0">
              <a:buNone/>
            </a:pPr>
            <a:endParaRPr lang="en-US" altLang="ja-JP" dirty="0"/>
          </a:p>
          <a:p>
            <a:pPr marL="457200" lvl="1" indent="0">
              <a:buNone/>
            </a:pPr>
            <a:r>
              <a:rPr lang="ja-JP" altLang="en-US" dirty="0"/>
              <a:t>②疾患を持った児の入所時に嘱託医や小児科医と連携し適当な処置について指示を仰ぎ実施する。</a:t>
            </a:r>
            <a:endParaRPr lang="en-US" altLang="ja-JP" dirty="0"/>
          </a:p>
          <a:p>
            <a:pPr marL="457200" lvl="1" indent="0">
              <a:buNone/>
            </a:pPr>
            <a:endParaRPr lang="en-US" altLang="ja-JP" dirty="0"/>
          </a:p>
          <a:p>
            <a:pPr marL="457200" lvl="1" indent="0">
              <a:buNone/>
            </a:pPr>
            <a:r>
              <a:rPr lang="ja-JP" altLang="en-US" dirty="0"/>
              <a:t>③入所者への与薬について、薬品名や薬効を理解し誤投薬が無いようにする。</a:t>
            </a:r>
            <a:endParaRPr lang="en-US" altLang="ja-JP" dirty="0"/>
          </a:p>
          <a:p>
            <a:pPr marL="457200" lvl="1" indent="0" algn="r">
              <a:buNone/>
            </a:pPr>
            <a:r>
              <a:rPr lang="ja-JP" altLang="en-US" sz="1800" dirty="0"/>
              <a:t>（改訂新版乳児院養育指針第８章第３節参照）</a:t>
            </a:r>
            <a:endParaRPr kumimoji="1" lang="ja-JP" altLang="en-US" sz="2800" dirty="0"/>
          </a:p>
        </p:txBody>
      </p:sp>
      <p:sp>
        <p:nvSpPr>
          <p:cNvPr id="2" name="タイトル 1"/>
          <p:cNvSpPr>
            <a:spLocks noGrp="1"/>
          </p:cNvSpPr>
          <p:nvPr>
            <p:ph type="title"/>
          </p:nvPr>
        </p:nvSpPr>
        <p:spPr>
          <a:xfrm>
            <a:off x="457200" y="908720"/>
            <a:ext cx="8229600" cy="721920"/>
          </a:xfrm>
        </p:spPr>
        <p:txBody>
          <a:bodyPr>
            <a:normAutofit fontScale="90000"/>
          </a:bodyPr>
          <a:lstStyle/>
          <a:p>
            <a:pPr algn="l"/>
            <a:r>
              <a:rPr lang="ja-JP" altLang="en-US" dirty="0"/>
              <a:t>□病虚弱児に関する知識と対応に</a:t>
            </a:r>
            <a:r>
              <a:rPr lang="en-US" altLang="ja-JP" dirty="0"/>
              <a:t/>
            </a:r>
            <a:br>
              <a:rPr lang="en-US" altLang="ja-JP" dirty="0"/>
            </a:br>
            <a:r>
              <a:rPr lang="ja-JP" altLang="en-US" dirty="0"/>
              <a:t>　ついて学びましょう</a:t>
            </a:r>
            <a:r>
              <a:rPr lang="en-US" altLang="ja-JP" dirty="0"/>
              <a:t/>
            </a:r>
            <a:br>
              <a:rPr lang="en-US" altLang="ja-JP" dirty="0"/>
            </a:br>
            <a:endParaRPr kumimoji="1" lang="ja-JP" altLang="en-US" dirty="0"/>
          </a:p>
        </p:txBody>
      </p:sp>
      <p:sp>
        <p:nvSpPr>
          <p:cNvPr id="3" name="スライド番号プレースホルダー 2"/>
          <p:cNvSpPr>
            <a:spLocks noGrp="1"/>
          </p:cNvSpPr>
          <p:nvPr>
            <p:ph type="sldNum" sz="quarter" idx="12"/>
          </p:nvPr>
        </p:nvSpPr>
        <p:spPr>
          <a:xfrm>
            <a:off x="6830888" y="6356350"/>
            <a:ext cx="2133600" cy="365125"/>
          </a:xfrm>
        </p:spPr>
        <p:txBody>
          <a:bodyPr/>
          <a:lstStyle/>
          <a:p>
            <a:fld id="{52885D5F-1D73-4CD8-8BE9-6FDEEE1081D8}" type="slidenum">
              <a:rPr lang="ja-JP" altLang="en-US" smtClean="0">
                <a:solidFill>
                  <a:prstClr val="black">
                    <a:tint val="75000"/>
                  </a:prstClr>
                </a:solidFill>
              </a:rPr>
              <a:pPr/>
              <a:t>65</a:t>
            </a:fld>
            <a:endParaRPr lang="ja-JP" altLang="en-US" dirty="0">
              <a:solidFill>
                <a:prstClr val="black">
                  <a:tint val="75000"/>
                </a:prstClr>
              </a:solidFill>
            </a:endParaRPr>
          </a:p>
        </p:txBody>
      </p:sp>
    </p:spTree>
    <p:extLst>
      <p:ext uri="{BB962C8B-B14F-4D97-AF65-F5344CB8AC3E}">
        <p14:creationId xmlns:p14="http://schemas.microsoft.com/office/powerpoint/2010/main" val="1457971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1628800"/>
            <a:ext cx="8229600" cy="4525963"/>
          </a:xfrm>
        </p:spPr>
        <p:txBody>
          <a:bodyPr>
            <a:normAutofit/>
          </a:bodyPr>
          <a:lstStyle/>
          <a:p>
            <a:pPr marL="0" lvl="0" indent="0">
              <a:buNone/>
            </a:pPr>
            <a:endParaRPr lang="en-US" altLang="ja-JP" dirty="0"/>
          </a:p>
          <a:p>
            <a:pPr marL="0" lvl="0" indent="0">
              <a:buNone/>
            </a:pPr>
            <a:r>
              <a:rPr lang="ja-JP" altLang="en-US" dirty="0"/>
              <a:t>①感染症の特徴を理解する。</a:t>
            </a:r>
            <a:endParaRPr lang="en-US" altLang="ja-JP" dirty="0"/>
          </a:p>
          <a:p>
            <a:pPr marL="0" lvl="0" indent="0">
              <a:buNone/>
            </a:pPr>
            <a:r>
              <a:rPr lang="ja-JP" altLang="en-US" sz="1800" dirty="0"/>
              <a:t>　　　　　　　　　　　　　　　　　　　　　　　（改訂新版乳児院養育指針第８章第５節参照）</a:t>
            </a:r>
            <a:endParaRPr lang="en-US" altLang="ja-JP" sz="1800" dirty="0"/>
          </a:p>
          <a:p>
            <a:pPr marL="0" lvl="0" indent="0">
              <a:buNone/>
            </a:pPr>
            <a:endParaRPr lang="en-US" altLang="ja-JP" sz="1800" dirty="0"/>
          </a:p>
          <a:p>
            <a:pPr marL="0" lvl="0" indent="0">
              <a:buNone/>
            </a:pPr>
            <a:r>
              <a:rPr lang="ja-JP" altLang="en-US" dirty="0"/>
              <a:t>②感染症における消毒方法を理解し実践する。</a:t>
            </a:r>
            <a:endParaRPr lang="en-US" altLang="ja-JP" dirty="0"/>
          </a:p>
          <a:p>
            <a:pPr marL="0" lvl="0" indent="0">
              <a:buNone/>
            </a:pPr>
            <a:endParaRPr lang="en-US" altLang="ja-JP" dirty="0"/>
          </a:p>
          <a:p>
            <a:pPr marL="0" lvl="0" indent="0">
              <a:buNone/>
            </a:pPr>
            <a:r>
              <a:rPr lang="ja-JP" altLang="en-US" dirty="0"/>
              <a:t>③予防接種を理解し、スケジュールを計画し　　　　　</a:t>
            </a:r>
            <a:endParaRPr lang="en-US" altLang="ja-JP" dirty="0"/>
          </a:p>
          <a:p>
            <a:pPr marL="0" indent="0">
              <a:buNone/>
            </a:pPr>
            <a:r>
              <a:rPr lang="ja-JP" altLang="en-US" dirty="0"/>
              <a:t>　　実行する。　　　　</a:t>
            </a:r>
            <a:r>
              <a:rPr lang="ja-JP" altLang="en-US" sz="1700" dirty="0"/>
              <a:t>（改訂新版乳児院養育指針第７章第４節参照）</a:t>
            </a:r>
            <a:endParaRPr lang="en-US" altLang="ja-JP" dirty="0"/>
          </a:p>
          <a:p>
            <a:pPr marL="0" lvl="0" indent="0">
              <a:buNone/>
            </a:pPr>
            <a:endParaRPr kumimoji="1" lang="ja-JP" altLang="en-US" dirty="0"/>
          </a:p>
        </p:txBody>
      </p:sp>
      <p:sp>
        <p:nvSpPr>
          <p:cNvPr id="4" name="タイトル 3"/>
          <p:cNvSpPr>
            <a:spLocks noGrp="1"/>
          </p:cNvSpPr>
          <p:nvPr>
            <p:ph type="title"/>
          </p:nvPr>
        </p:nvSpPr>
        <p:spPr>
          <a:xfrm>
            <a:off x="179512" y="548680"/>
            <a:ext cx="8229600" cy="1143000"/>
          </a:xfrm>
        </p:spPr>
        <p:txBody>
          <a:bodyPr>
            <a:normAutofit/>
          </a:bodyPr>
          <a:lstStyle/>
          <a:p>
            <a:pPr lvl="0"/>
            <a:r>
              <a:rPr lang="ja-JP" altLang="en-US" sz="4000" dirty="0"/>
              <a:t>□感染症の予防について学びましょう</a:t>
            </a:r>
            <a:endParaRPr kumimoji="1" lang="ja-JP" altLang="en-US" sz="4000" dirty="0"/>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66</a:t>
            </a:fld>
            <a:endParaRPr lang="ja-JP" altLang="en-US">
              <a:solidFill>
                <a:prstClr val="black">
                  <a:tint val="75000"/>
                </a:prstClr>
              </a:solidFill>
            </a:endParaRPr>
          </a:p>
        </p:txBody>
      </p:sp>
    </p:spTree>
    <p:extLst>
      <p:ext uri="{BB962C8B-B14F-4D97-AF65-F5344CB8AC3E}">
        <p14:creationId xmlns:p14="http://schemas.microsoft.com/office/powerpoint/2010/main" val="9105993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08920"/>
            <a:ext cx="8229600" cy="1143000"/>
          </a:xfrm>
        </p:spPr>
        <p:txBody>
          <a:bodyPr>
            <a:normAutofit fontScale="90000"/>
          </a:bodyPr>
          <a:lstStyle/>
          <a:p>
            <a:r>
              <a:rPr kumimoji="1" lang="ja-JP" altLang="en-US" dirty="0"/>
              <a:t>栄養士</a:t>
            </a:r>
            <a:r>
              <a:rPr kumimoji="1" lang="en-US" altLang="ja-JP" dirty="0"/>
              <a:t/>
            </a:r>
            <a:br>
              <a:rPr kumimoji="1" lang="en-US" altLang="ja-JP" dirty="0"/>
            </a:br>
            <a:r>
              <a:rPr lang="ja-JP" altLang="en-US" dirty="0"/>
              <a:t>管理栄養士</a:t>
            </a:r>
            <a:endParaRPr kumimoji="1" lang="ja-JP" altLang="en-US" dirty="0"/>
          </a:p>
        </p:txBody>
      </p:sp>
      <p:sp>
        <p:nvSpPr>
          <p:cNvPr id="3" name="スライド番号プレースホルダー 2"/>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67</a:t>
            </a:fld>
            <a:endParaRPr lang="ja-JP" altLang="en-US">
              <a:solidFill>
                <a:prstClr val="black">
                  <a:tint val="75000"/>
                </a:prstClr>
              </a:solidFill>
            </a:endParaRPr>
          </a:p>
        </p:txBody>
      </p:sp>
    </p:spTree>
    <p:extLst>
      <p:ext uri="{BB962C8B-B14F-4D97-AF65-F5344CB8AC3E}">
        <p14:creationId xmlns:p14="http://schemas.microsoft.com/office/powerpoint/2010/main" val="26454271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1628800"/>
            <a:ext cx="8229600" cy="4525963"/>
          </a:xfrm>
        </p:spPr>
        <p:txBody>
          <a:bodyPr>
            <a:normAutofit/>
          </a:bodyPr>
          <a:lstStyle/>
          <a:p>
            <a:pPr marL="0" indent="0" algn="r">
              <a:buNone/>
            </a:pPr>
            <a:r>
              <a:rPr lang="ja-JP" altLang="en-US" sz="1600" dirty="0"/>
              <a:t>（改定新版乳児院養育指針第５章第６節参照）</a:t>
            </a:r>
            <a:endParaRPr lang="en-US" altLang="ja-JP" sz="1600" dirty="0"/>
          </a:p>
          <a:p>
            <a:pPr marL="0" lvl="0" indent="0" algn="r">
              <a:buNone/>
            </a:pPr>
            <a:endParaRPr lang="en-US" altLang="ja-JP" sz="1600" dirty="0"/>
          </a:p>
          <a:p>
            <a:pPr marL="0" lvl="0" indent="0">
              <a:buNone/>
            </a:pPr>
            <a:r>
              <a:rPr lang="ja-JP" altLang="en-US" dirty="0"/>
              <a:t>１．乳幼児期の栄養について理解する</a:t>
            </a:r>
            <a:endParaRPr lang="en-US" altLang="ja-JP" dirty="0"/>
          </a:p>
          <a:p>
            <a:pPr marL="0" lvl="0" indent="0">
              <a:buNone/>
            </a:pPr>
            <a:r>
              <a:rPr lang="ja-JP" altLang="en-US" sz="2000" dirty="0"/>
              <a:t>　　　　・授乳　　　　　　　・離乳食　　　　　　　　・食事</a:t>
            </a:r>
            <a:endParaRPr lang="en-US" altLang="ja-JP" sz="2000" dirty="0"/>
          </a:p>
          <a:p>
            <a:pPr marL="0" lvl="0" indent="0">
              <a:buNone/>
            </a:pPr>
            <a:endParaRPr lang="en-US" altLang="ja-JP" sz="2000" dirty="0"/>
          </a:p>
          <a:p>
            <a:pPr marL="0" lvl="0" indent="0">
              <a:buNone/>
            </a:pPr>
            <a:r>
              <a:rPr lang="ja-JP" altLang="en-US" dirty="0"/>
              <a:t>２．「食べる力を育む」食育について理解する　</a:t>
            </a:r>
            <a:endParaRPr lang="en-US" altLang="ja-JP" dirty="0"/>
          </a:p>
          <a:p>
            <a:pPr marL="0" lvl="0" indent="0">
              <a:buNone/>
            </a:pPr>
            <a:r>
              <a:rPr kumimoji="1" lang="ja-JP" altLang="en-US" sz="2000" dirty="0"/>
              <a:t>　　・授乳期・離乳期は、安心と安らぎの中で食べる意欲の基礎</a:t>
            </a:r>
            <a:r>
              <a:rPr lang="ja-JP" altLang="en-US" sz="2000" dirty="0"/>
              <a:t>づくり</a:t>
            </a:r>
            <a:endParaRPr lang="en-US" altLang="ja-JP" sz="2000" dirty="0"/>
          </a:p>
          <a:p>
            <a:pPr marL="0" lvl="0" indent="0">
              <a:buNone/>
            </a:pPr>
            <a:r>
              <a:rPr kumimoji="1" lang="ja-JP" altLang="en-US" sz="2000" dirty="0"/>
              <a:t>　　・幼児期は、食べる意欲を大切に食への体験を広げる</a:t>
            </a:r>
          </a:p>
        </p:txBody>
      </p:sp>
      <p:sp>
        <p:nvSpPr>
          <p:cNvPr id="4" name="タイトル 3"/>
          <p:cNvSpPr>
            <a:spLocks noGrp="1"/>
          </p:cNvSpPr>
          <p:nvPr>
            <p:ph type="title"/>
          </p:nvPr>
        </p:nvSpPr>
        <p:spPr>
          <a:xfrm>
            <a:off x="179512" y="548680"/>
            <a:ext cx="8229600" cy="1143000"/>
          </a:xfrm>
        </p:spPr>
        <p:txBody>
          <a:bodyPr>
            <a:normAutofit fontScale="90000"/>
          </a:bodyPr>
          <a:lstStyle/>
          <a:p>
            <a:pPr lvl="0"/>
            <a:r>
              <a:rPr lang="ja-JP" altLang="en-US" sz="4000" dirty="0"/>
              <a:t>□乳幼児期の食育について学びしょう</a:t>
            </a:r>
            <a:endParaRPr kumimoji="1" lang="ja-JP" altLang="en-US" sz="4000" dirty="0"/>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68</a:t>
            </a:fld>
            <a:endParaRPr lang="ja-JP" altLang="en-US">
              <a:solidFill>
                <a:prstClr val="black">
                  <a:tint val="75000"/>
                </a:prstClr>
              </a:solidFill>
            </a:endParaRPr>
          </a:p>
        </p:txBody>
      </p:sp>
    </p:spTree>
    <p:extLst>
      <p:ext uri="{BB962C8B-B14F-4D97-AF65-F5344CB8AC3E}">
        <p14:creationId xmlns:p14="http://schemas.microsoft.com/office/powerpoint/2010/main" val="30225808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1772816"/>
            <a:ext cx="8229600" cy="4525963"/>
          </a:xfrm>
        </p:spPr>
        <p:txBody>
          <a:bodyPr>
            <a:normAutofit/>
          </a:bodyPr>
          <a:lstStyle/>
          <a:p>
            <a:pPr marL="0" lvl="0" indent="0">
              <a:buNone/>
            </a:pPr>
            <a:endParaRPr lang="en-US" altLang="ja-JP" dirty="0"/>
          </a:p>
          <a:p>
            <a:pPr marL="0" lvl="0" indent="0">
              <a:buNone/>
            </a:pPr>
            <a:r>
              <a:rPr lang="ja-JP" altLang="en-US" dirty="0"/>
              <a:t>　</a:t>
            </a:r>
            <a:endParaRPr lang="en-US" altLang="ja-JP" dirty="0"/>
          </a:p>
          <a:p>
            <a:pPr marL="0" lvl="0" indent="0">
              <a:buNone/>
            </a:pPr>
            <a:r>
              <a:rPr lang="ja-JP" altLang="en-US" dirty="0"/>
              <a:t>　①栄養所要量と季節感のある献立</a:t>
            </a:r>
            <a:endParaRPr lang="en-US" altLang="ja-JP" dirty="0"/>
          </a:p>
          <a:p>
            <a:pPr marL="0" lvl="0" indent="0">
              <a:buNone/>
            </a:pPr>
            <a:r>
              <a:rPr kumimoji="1" lang="ja-JP" altLang="en-US" dirty="0"/>
              <a:t>　②病児食やアレルギー除去食への対応</a:t>
            </a:r>
            <a:endParaRPr kumimoji="1" lang="en-US" altLang="ja-JP" dirty="0"/>
          </a:p>
          <a:p>
            <a:pPr marL="0" lvl="0" indent="0">
              <a:buNone/>
            </a:pPr>
            <a:r>
              <a:rPr lang="ja-JP" altLang="en-US" dirty="0"/>
              <a:t>　③授乳から幼児食へ個別の栄養管理</a:t>
            </a:r>
            <a:endParaRPr lang="en-US" altLang="ja-JP" dirty="0"/>
          </a:p>
          <a:p>
            <a:pPr marL="0" lvl="0" indent="0">
              <a:buNone/>
            </a:pPr>
            <a:r>
              <a:rPr kumimoji="1" lang="ja-JP" altLang="en-US" dirty="0"/>
              <a:t>　④さまざまな食育への取り組み</a:t>
            </a:r>
            <a:endParaRPr kumimoji="1" lang="en-US" altLang="ja-JP" dirty="0"/>
          </a:p>
          <a:p>
            <a:pPr marL="0" lvl="0" indent="0">
              <a:buNone/>
            </a:pPr>
            <a:r>
              <a:rPr lang="ja-JP" altLang="en-US" dirty="0"/>
              <a:t>　⑤養育者や保護者への栄養指導</a:t>
            </a:r>
            <a:endParaRPr lang="en-US" altLang="ja-JP" dirty="0"/>
          </a:p>
          <a:p>
            <a:pPr marL="0" lvl="0" indent="0">
              <a:buNone/>
            </a:pPr>
            <a:endParaRPr kumimoji="1" lang="ja-JP" altLang="en-US" dirty="0"/>
          </a:p>
        </p:txBody>
      </p:sp>
      <p:sp>
        <p:nvSpPr>
          <p:cNvPr id="4" name="タイトル 3"/>
          <p:cNvSpPr>
            <a:spLocks noGrp="1"/>
          </p:cNvSpPr>
          <p:nvPr>
            <p:ph type="title"/>
          </p:nvPr>
        </p:nvSpPr>
        <p:spPr>
          <a:xfrm>
            <a:off x="179512" y="908720"/>
            <a:ext cx="8229600" cy="1143000"/>
          </a:xfrm>
        </p:spPr>
        <p:txBody>
          <a:bodyPr>
            <a:normAutofit fontScale="90000"/>
          </a:bodyPr>
          <a:lstStyle/>
          <a:p>
            <a:pPr lvl="0" algn="l"/>
            <a:r>
              <a:rPr lang="ja-JP" altLang="en-US" sz="4000" dirty="0"/>
              <a:t>□家庭的養育を進める上で、栄養士は栄養管理や栄養指導を行い、専門性を発揮することが求められます</a:t>
            </a:r>
            <a:endParaRPr kumimoji="1" lang="ja-JP" altLang="en-US" sz="4000" dirty="0"/>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69</a:t>
            </a:fld>
            <a:endParaRPr lang="ja-JP" altLang="en-US">
              <a:solidFill>
                <a:prstClr val="black">
                  <a:tint val="75000"/>
                </a:prstClr>
              </a:solidFill>
            </a:endParaRPr>
          </a:p>
        </p:txBody>
      </p:sp>
    </p:spTree>
    <p:extLst>
      <p:ext uri="{BB962C8B-B14F-4D97-AF65-F5344CB8AC3E}">
        <p14:creationId xmlns:p14="http://schemas.microsoft.com/office/powerpoint/2010/main" val="4152458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3476" y="0"/>
            <a:ext cx="8229600" cy="504056"/>
          </a:xfrm>
        </p:spPr>
        <p:txBody>
          <a:bodyPr>
            <a:normAutofit lnSpcReduction="10000"/>
          </a:bodyPr>
          <a:lstStyle/>
          <a:p>
            <a:pPr marL="0" indent="0" algn="ctr">
              <a:buNone/>
            </a:pPr>
            <a:r>
              <a:rPr lang="ja-JP" altLang="en-US" sz="2800" b="1" dirty="0">
                <a:solidFill>
                  <a:prstClr val="black"/>
                </a:solidFill>
              </a:rPr>
              <a:t>人材育成の領域</a:t>
            </a:r>
            <a:endParaRPr lang="ja-JP" altLang="en-US" sz="2800" dirty="0"/>
          </a:p>
          <a:p>
            <a:pPr marL="0" indent="0">
              <a:buNone/>
            </a:pPr>
            <a:endParaRPr kumimoji="1" lang="en-US" altLang="ja-JP" dirty="0"/>
          </a:p>
          <a:p>
            <a:pPr marL="0" indent="0">
              <a:buNone/>
            </a:pPr>
            <a:endParaRPr kumimoji="1" lang="en-US" altLang="ja-JP" dirty="0"/>
          </a:p>
          <a:p>
            <a:pPr marL="0" indent="0">
              <a:buNone/>
            </a:pPr>
            <a:endParaRPr kumimoji="1" lang="en-US" altLang="ja-JP" dirty="0"/>
          </a:p>
          <a:p>
            <a:pPr marL="0" indent="0">
              <a:buNone/>
            </a:pPr>
            <a:endParaRPr kumimoji="1" lang="en-US" altLang="ja-JP" dirty="0"/>
          </a:p>
        </p:txBody>
      </p:sp>
      <p:graphicFrame>
        <p:nvGraphicFramePr>
          <p:cNvPr id="6" name="表 5"/>
          <p:cNvGraphicFramePr>
            <a:graphicFrameLocks noGrp="1"/>
          </p:cNvGraphicFramePr>
          <p:nvPr>
            <p:extLst/>
          </p:nvPr>
        </p:nvGraphicFramePr>
        <p:xfrm>
          <a:off x="343475" y="504056"/>
          <a:ext cx="8693021" cy="6105819"/>
        </p:xfrm>
        <a:graphic>
          <a:graphicData uri="http://schemas.openxmlformats.org/drawingml/2006/table">
            <a:tbl>
              <a:tblPr firstRow="1" bandRow="1">
                <a:tableStyleId>{5940675A-B579-460E-94D1-54222C63F5DA}</a:tableStyleId>
              </a:tblPr>
              <a:tblGrid>
                <a:gridCol w="3526402">
                  <a:extLst>
                    <a:ext uri="{9D8B030D-6E8A-4147-A177-3AD203B41FA5}">
                      <a16:colId xmlns="" xmlns:a16="http://schemas.microsoft.com/office/drawing/2014/main" val="20000"/>
                    </a:ext>
                  </a:extLst>
                </a:gridCol>
                <a:gridCol w="5166619">
                  <a:extLst>
                    <a:ext uri="{9D8B030D-6E8A-4147-A177-3AD203B41FA5}">
                      <a16:colId xmlns="" xmlns:a16="http://schemas.microsoft.com/office/drawing/2014/main" val="20001"/>
                    </a:ext>
                  </a:extLst>
                </a:gridCol>
              </a:tblGrid>
              <a:tr h="533931">
                <a:tc>
                  <a:txBody>
                    <a:bodyPr/>
                    <a:lstStyle/>
                    <a:p>
                      <a:r>
                        <a:rPr kumimoji="1" lang="ja-JP" altLang="en-US" sz="2800" b="1" baseline="0" dirty="0"/>
                        <a:t>（平成</a:t>
                      </a:r>
                      <a:r>
                        <a:rPr kumimoji="1" lang="en-US" altLang="ja-JP" sz="2800" b="1" baseline="0" dirty="0"/>
                        <a:t>24</a:t>
                      </a:r>
                      <a:r>
                        <a:rPr kumimoji="1" lang="ja-JP" altLang="en-US" sz="2800" b="1" baseline="0" dirty="0"/>
                        <a:t>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baseline="0" dirty="0"/>
                        <a:t>（平成</a:t>
                      </a:r>
                      <a:r>
                        <a:rPr lang="en-US" altLang="ja-JP" sz="2800" b="1" baseline="0" dirty="0"/>
                        <a:t>27</a:t>
                      </a:r>
                      <a:r>
                        <a:rPr lang="ja-JP" altLang="en-US" sz="2800" b="1" baseline="0" dirty="0"/>
                        <a:t>年）</a:t>
                      </a:r>
                      <a:endParaRPr kumimoji="1" lang="ja-JP" altLang="en-US" sz="2800" b="1" baseline="0" dirty="0"/>
                    </a:p>
                  </a:txBody>
                  <a:tcPr/>
                </a:tc>
                <a:extLst>
                  <a:ext uri="{0D108BD9-81ED-4DB2-BD59-A6C34878D82A}">
                    <a16:rowId xmlns="" xmlns:a16="http://schemas.microsoft.com/office/drawing/2014/main" val="10000"/>
                  </a:ext>
                </a:extLst>
              </a:tr>
              <a:tr h="910824">
                <a:tc rowSpan="3">
                  <a:txBody>
                    <a:bodyPr/>
                    <a:lstStyle/>
                    <a:p>
                      <a:r>
                        <a:rPr kumimoji="1" lang="en-US" altLang="ja-JP" sz="2400" b="1" baseline="0" dirty="0"/>
                        <a:t>A</a:t>
                      </a:r>
                      <a:r>
                        <a:rPr kumimoji="1" lang="ja-JP" altLang="en-US" sz="2400" b="1" baseline="0" dirty="0"/>
                        <a:t>　養育の専門職としての基盤をなすもの</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1" baseline="0" dirty="0"/>
                        <a:t>①育ち・育てること（人材育成の基盤）</a:t>
                      </a:r>
                      <a:endParaRPr kumimoji="1" lang="en-US" altLang="ja-JP" sz="2600" b="1" baseline="0" dirty="0"/>
                    </a:p>
                  </a:txBody>
                  <a:tcPr/>
                </a:tc>
                <a:extLst>
                  <a:ext uri="{0D108BD9-81ED-4DB2-BD59-A6C34878D82A}">
                    <a16:rowId xmlns="" xmlns:a16="http://schemas.microsoft.com/office/drawing/2014/main" val="10001"/>
                  </a:ext>
                </a:extLst>
              </a:tr>
              <a:tr h="502524">
                <a:tc vMerge="1">
                  <a:txBody>
                    <a:bodyPr/>
                    <a:lstStyle/>
                    <a:p>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1" baseline="0" dirty="0"/>
                        <a:t>②資質と倫理</a:t>
                      </a:r>
                      <a:endParaRPr kumimoji="1" lang="en-US" altLang="ja-JP" sz="2600" b="1" baseline="0" dirty="0"/>
                    </a:p>
                  </a:txBody>
                  <a:tcPr/>
                </a:tc>
                <a:extLst>
                  <a:ext uri="{0D108BD9-81ED-4DB2-BD59-A6C34878D82A}">
                    <a16:rowId xmlns="" xmlns:a16="http://schemas.microsoft.com/office/drawing/2014/main" val="10002"/>
                  </a:ext>
                </a:extLst>
              </a:tr>
              <a:tr h="502524">
                <a:tc vMerge="1">
                  <a:txBody>
                    <a:bodyPr/>
                    <a:lstStyle/>
                    <a:p>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1" baseline="0" dirty="0"/>
                        <a:t>③子どもの権利擁護</a:t>
                      </a:r>
                      <a:endParaRPr kumimoji="1" lang="en-US" altLang="ja-JP" sz="2600" b="1" baseline="0" dirty="0"/>
                    </a:p>
                  </a:txBody>
                  <a:tcPr/>
                </a:tc>
                <a:extLst>
                  <a:ext uri="{0D108BD9-81ED-4DB2-BD59-A6C34878D82A}">
                    <a16:rowId xmlns="" xmlns:a16="http://schemas.microsoft.com/office/drawing/2014/main" val="10003"/>
                  </a:ext>
                </a:extLst>
              </a:tr>
              <a:tr h="502524">
                <a:tc rowSpan="2">
                  <a:txBody>
                    <a:bodyPr/>
                    <a:lstStyle/>
                    <a:p>
                      <a:r>
                        <a:rPr kumimoji="1" lang="en-US" altLang="ja-JP" sz="2400" b="1" baseline="0" dirty="0"/>
                        <a:t>B</a:t>
                      </a:r>
                      <a:r>
                        <a:rPr kumimoji="1" lang="ja-JP" altLang="en-US" sz="2400" b="1" baseline="0" dirty="0"/>
                        <a:t>　乳幼児の専門職に必要な知識</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1" baseline="0" dirty="0"/>
                        <a:t>④専門的知識</a:t>
                      </a:r>
                      <a:endParaRPr kumimoji="1" lang="en-US" altLang="ja-JP" sz="2600" b="1" baseline="0" dirty="0"/>
                    </a:p>
                  </a:txBody>
                  <a:tcPr/>
                </a:tc>
                <a:extLst>
                  <a:ext uri="{0D108BD9-81ED-4DB2-BD59-A6C34878D82A}">
                    <a16:rowId xmlns="" xmlns:a16="http://schemas.microsoft.com/office/drawing/2014/main" val="10004"/>
                  </a:ext>
                </a:extLst>
              </a:tr>
              <a:tr h="502524">
                <a:tc vMerge="1">
                  <a:txBody>
                    <a:bodyPr/>
                    <a:lstStyle/>
                    <a:p>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1" baseline="0" dirty="0"/>
                        <a:t>⑤専門的な養育技術</a:t>
                      </a:r>
                      <a:endParaRPr kumimoji="1" lang="en-US" altLang="ja-JP" sz="2600" b="1" baseline="0" dirty="0"/>
                    </a:p>
                  </a:txBody>
                  <a:tcPr/>
                </a:tc>
                <a:extLst>
                  <a:ext uri="{0D108BD9-81ED-4DB2-BD59-A6C34878D82A}">
                    <a16:rowId xmlns="" xmlns:a16="http://schemas.microsoft.com/office/drawing/2014/main" val="10005"/>
                  </a:ext>
                </a:extLst>
              </a:tr>
              <a:tr h="502524">
                <a:tc rowSpan="2">
                  <a:txBody>
                    <a:bodyPr/>
                    <a:lstStyle/>
                    <a:p>
                      <a:r>
                        <a:rPr kumimoji="1" lang="en-US" altLang="ja-JP" sz="2400" b="1" baseline="0" dirty="0"/>
                        <a:t>C</a:t>
                      </a:r>
                      <a:r>
                        <a:rPr kumimoji="1" lang="ja-JP" altLang="en-US" sz="2400" b="1" baseline="0" dirty="0"/>
                        <a:t>　チームアプローチと他機関連携</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1" baseline="0" dirty="0"/>
                        <a:t>⑥チームアプローチと小規模ケア</a:t>
                      </a:r>
                      <a:endParaRPr kumimoji="1" lang="en-US" altLang="ja-JP" sz="2600" b="1" baseline="0" dirty="0"/>
                    </a:p>
                  </a:txBody>
                  <a:tcPr/>
                </a:tc>
                <a:extLst>
                  <a:ext uri="{0D108BD9-81ED-4DB2-BD59-A6C34878D82A}">
                    <a16:rowId xmlns="" xmlns:a16="http://schemas.microsoft.com/office/drawing/2014/main" val="10006"/>
                  </a:ext>
                </a:extLst>
              </a:tr>
              <a:tr h="502524">
                <a:tc vMerge="1">
                  <a:txBody>
                    <a:bodyPr/>
                    <a:lstStyle/>
                    <a:p>
                      <a:endParaRPr kumimoji="1" lang="ja-JP"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1" baseline="0" dirty="0"/>
                        <a:t>⑧他機関連携</a:t>
                      </a:r>
                      <a:endParaRPr kumimoji="1" lang="en-US" altLang="ja-JP" sz="2600" b="1" baseline="0" dirty="0"/>
                    </a:p>
                  </a:txBody>
                  <a:tcPr/>
                </a:tc>
                <a:extLst>
                  <a:ext uri="{0D108BD9-81ED-4DB2-BD59-A6C34878D82A}">
                    <a16:rowId xmlns="" xmlns:a16="http://schemas.microsoft.com/office/drawing/2014/main" val="10007"/>
                  </a:ext>
                </a:extLst>
              </a:tr>
              <a:tr h="722378">
                <a:tc>
                  <a:txBody>
                    <a:bodyPr/>
                    <a:lstStyle/>
                    <a:p>
                      <a:r>
                        <a:rPr kumimoji="1" lang="en-US" altLang="ja-JP" sz="2400" b="1" baseline="0" dirty="0"/>
                        <a:t>D</a:t>
                      </a:r>
                      <a:r>
                        <a:rPr kumimoji="1" lang="ja-JP" altLang="en-US" sz="2400" b="1" baseline="0" dirty="0"/>
                        <a:t>　保護者支援に必要な専門的知識</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1" baseline="0" dirty="0"/>
                        <a:t>⑦保護者支援</a:t>
                      </a:r>
                      <a:endParaRPr kumimoji="1" lang="en-US" altLang="ja-JP" sz="2600" b="1" baseline="0" dirty="0"/>
                    </a:p>
                  </a:txBody>
                  <a:tcPr/>
                </a:tc>
                <a:extLst>
                  <a:ext uri="{0D108BD9-81ED-4DB2-BD59-A6C34878D82A}">
                    <a16:rowId xmlns="" xmlns:a16="http://schemas.microsoft.com/office/drawing/2014/main" val="10008"/>
                  </a:ext>
                </a:extLst>
              </a:tr>
              <a:tr h="722378">
                <a:tc>
                  <a:txBody>
                    <a:bodyPr/>
                    <a:lstStyle/>
                    <a:p>
                      <a:r>
                        <a:rPr kumimoji="1" lang="en-US" altLang="ja-JP" sz="2400" b="1" baseline="0" dirty="0"/>
                        <a:t>E</a:t>
                      </a:r>
                      <a:r>
                        <a:rPr kumimoji="1" lang="ja-JP" altLang="en-US" sz="2400" b="1" baseline="0" dirty="0"/>
                        <a:t>　里親支援に必要な</a:t>
                      </a:r>
                      <a:endParaRPr kumimoji="1" lang="en-US" altLang="ja-JP" sz="2400" b="1" baseline="0" dirty="0"/>
                    </a:p>
                    <a:p>
                      <a:r>
                        <a:rPr kumimoji="1" lang="ja-JP" altLang="en-US" sz="2400" b="1" baseline="0" dirty="0"/>
                        <a:t>　　専門的知識</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1" baseline="0" dirty="0"/>
                        <a:t>⑨里親支援</a:t>
                      </a:r>
                      <a:endParaRPr kumimoji="1" lang="en-US" altLang="ja-JP" sz="2600" b="1" baseline="0" dirty="0"/>
                    </a:p>
                  </a:txBody>
                  <a:tcPr/>
                </a:tc>
                <a:extLst>
                  <a:ext uri="{0D108BD9-81ED-4DB2-BD59-A6C34878D82A}">
                    <a16:rowId xmlns="" xmlns:a16="http://schemas.microsoft.com/office/drawing/2014/main" val="10009"/>
                  </a:ext>
                </a:extLst>
              </a:tr>
            </a:tbl>
          </a:graphicData>
        </a:graphic>
      </p:graphicFrame>
      <p:sp>
        <p:nvSpPr>
          <p:cNvPr id="2" name="スライド番号プレースホルダー 1"/>
          <p:cNvSpPr>
            <a:spLocks noGrp="1"/>
          </p:cNvSpPr>
          <p:nvPr>
            <p:ph type="sldNum" sz="quarter" idx="12"/>
          </p:nvPr>
        </p:nvSpPr>
        <p:spPr/>
        <p:txBody>
          <a:bodyPr/>
          <a:lstStyle/>
          <a:p>
            <a:fld id="{52885D5F-1D73-4CD8-8BE9-6FDEEE1081D8}" type="slidenum">
              <a:rPr kumimoji="1" lang="ja-JP" altLang="en-US" smtClean="0"/>
              <a:t>7</a:t>
            </a:fld>
            <a:endParaRPr kumimoji="1" lang="ja-JP" altLang="en-US" dirty="0"/>
          </a:p>
        </p:txBody>
      </p:sp>
    </p:spTree>
    <p:extLst>
      <p:ext uri="{BB962C8B-B14F-4D97-AF65-F5344CB8AC3E}">
        <p14:creationId xmlns:p14="http://schemas.microsoft.com/office/powerpoint/2010/main" val="22357295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08920"/>
            <a:ext cx="8229600" cy="1143000"/>
          </a:xfrm>
        </p:spPr>
        <p:txBody>
          <a:bodyPr/>
          <a:lstStyle/>
          <a:p>
            <a:r>
              <a:rPr kumimoji="1" lang="ja-JP" altLang="en-US" dirty="0"/>
              <a:t>心理職対象</a:t>
            </a:r>
          </a:p>
        </p:txBody>
      </p:sp>
      <p:sp>
        <p:nvSpPr>
          <p:cNvPr id="3" name="スライド番号プレースホルダー 2"/>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70</a:t>
            </a:fld>
            <a:endParaRPr lang="ja-JP" altLang="en-US">
              <a:solidFill>
                <a:prstClr val="black">
                  <a:tint val="75000"/>
                </a:prstClr>
              </a:solidFill>
            </a:endParaRPr>
          </a:p>
        </p:txBody>
      </p:sp>
    </p:spTree>
    <p:extLst>
      <p:ext uri="{BB962C8B-B14F-4D97-AF65-F5344CB8AC3E}">
        <p14:creationId xmlns:p14="http://schemas.microsoft.com/office/powerpoint/2010/main" val="31239930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692696"/>
            <a:ext cx="8229600" cy="1143000"/>
          </a:xfrm>
        </p:spPr>
        <p:txBody>
          <a:bodyPr>
            <a:noAutofit/>
          </a:bodyPr>
          <a:lstStyle/>
          <a:p>
            <a:pPr algn="l"/>
            <a:r>
              <a:rPr lang="ja-JP" altLang="en-US" sz="3200" dirty="0"/>
              <a:t>□</a:t>
            </a:r>
            <a:r>
              <a:rPr kumimoji="1" lang="ja-JP" altLang="en-US" sz="3200" dirty="0"/>
              <a:t>乳幼児の身体的発達について学びましょう</a:t>
            </a:r>
          </a:p>
        </p:txBody>
      </p:sp>
      <p:sp>
        <p:nvSpPr>
          <p:cNvPr id="3" name="コンテンツ プレースホルダー 2"/>
          <p:cNvSpPr>
            <a:spLocks noGrp="1"/>
          </p:cNvSpPr>
          <p:nvPr>
            <p:ph idx="1"/>
          </p:nvPr>
        </p:nvSpPr>
        <p:spPr/>
        <p:txBody>
          <a:bodyPr>
            <a:normAutofit/>
          </a:bodyPr>
          <a:lstStyle/>
          <a:p>
            <a:endParaRPr kumimoji="1" lang="en-US" altLang="ja-JP" dirty="0"/>
          </a:p>
          <a:p>
            <a:r>
              <a:rPr kumimoji="1" lang="ja-JP" altLang="en-US" sz="2800" dirty="0"/>
              <a:t>正常な乳幼児の発育、発達について理解する。</a:t>
            </a:r>
            <a:endParaRPr kumimoji="1" lang="en-US" altLang="ja-JP" sz="2800" dirty="0"/>
          </a:p>
          <a:p>
            <a:endParaRPr kumimoji="1" lang="en-US" altLang="ja-JP" sz="2800" dirty="0"/>
          </a:p>
          <a:p>
            <a:r>
              <a:rPr lang="ja-JP" altLang="en-US" sz="2800" dirty="0"/>
              <a:t>特別なニーズを持つ子どもの発育を理解する。　　　　　（改訂新版乳児院養育指針第３章第５節参照）</a:t>
            </a:r>
            <a:endParaRPr lang="en-US" altLang="ja-JP" sz="2800" dirty="0"/>
          </a:p>
          <a:p>
            <a:endParaRPr kumimoji="1" lang="en-US" altLang="ja-JP" sz="2800" dirty="0"/>
          </a:p>
          <a:p>
            <a:r>
              <a:rPr lang="ja-JP" altLang="en-US" sz="2800" dirty="0"/>
              <a:t>乳児検診を確実に受診すること、異常が疑われるときは早めに対処することの徹底について理解する。</a:t>
            </a:r>
            <a:endParaRPr lang="en-US" altLang="ja-JP" sz="2800" dirty="0"/>
          </a:p>
          <a:p>
            <a:pPr marL="0" indent="0">
              <a:buNone/>
            </a:pPr>
            <a:endParaRPr kumimoji="1" lang="en-US" altLang="ja-JP" sz="2800"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71</a:t>
            </a:fld>
            <a:endParaRPr lang="ja-JP" altLang="en-US">
              <a:solidFill>
                <a:prstClr val="black">
                  <a:tint val="75000"/>
                </a:prstClr>
              </a:solidFill>
            </a:endParaRPr>
          </a:p>
        </p:txBody>
      </p:sp>
    </p:spTree>
    <p:extLst>
      <p:ext uri="{BB962C8B-B14F-4D97-AF65-F5344CB8AC3E}">
        <p14:creationId xmlns:p14="http://schemas.microsoft.com/office/powerpoint/2010/main" val="19757920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457200" y="2204864"/>
            <a:ext cx="8229600" cy="4043416"/>
          </a:xfrm>
        </p:spPr>
        <p:txBody>
          <a:bodyPr>
            <a:normAutofit/>
          </a:bodyPr>
          <a:lstStyle/>
          <a:p>
            <a:pPr marL="457200" lvl="1" indent="0">
              <a:buNone/>
            </a:pPr>
            <a:r>
              <a:rPr lang="ja-JP" altLang="en-US" dirty="0"/>
              <a:t>①低出生体重児、先天異常疾患、何等らかの障害を持った児の病態や管理などを理解し、心理面のサポートを行うなどの協力をする　</a:t>
            </a:r>
            <a:endParaRPr lang="en-US" altLang="ja-JP" dirty="0"/>
          </a:p>
          <a:p>
            <a:pPr marL="457200" lvl="1" indent="0">
              <a:buNone/>
            </a:pPr>
            <a:r>
              <a:rPr lang="ja-JP" altLang="en-US" sz="1900" dirty="0"/>
              <a:t>　　　　　　　　　　　　　　　　（改訂新版乳児院養育指針第３章第５節参照）</a:t>
            </a:r>
            <a:endParaRPr lang="en-US" altLang="ja-JP" sz="1900" dirty="0"/>
          </a:p>
          <a:p>
            <a:pPr marL="457200" lvl="1" indent="0">
              <a:buNone/>
            </a:pPr>
            <a:r>
              <a:rPr lang="ja-JP" altLang="en-US" dirty="0"/>
              <a:t>②疾患を持った児への処置について理解し、協力する</a:t>
            </a:r>
          </a:p>
          <a:p>
            <a:pPr marL="0" indent="0">
              <a:buNone/>
            </a:pPr>
            <a:r>
              <a:rPr kumimoji="1" lang="ja-JP" altLang="en-US" sz="2800" dirty="0"/>
              <a:t>　　③入所者への与薬について、薬品名や薬効を</a:t>
            </a:r>
            <a:endParaRPr kumimoji="1" lang="en-US" altLang="ja-JP" sz="2800" dirty="0"/>
          </a:p>
          <a:p>
            <a:pPr marL="0" indent="0">
              <a:buNone/>
            </a:pPr>
            <a:r>
              <a:rPr lang="ja-JP" altLang="en-US" sz="2800" dirty="0"/>
              <a:t>　　理解する　　　　　　</a:t>
            </a:r>
            <a:r>
              <a:rPr lang="ja-JP" altLang="en-US" sz="1800" dirty="0"/>
              <a:t>（改訂新版乳児院養育指針第８章第３節参照）</a:t>
            </a:r>
            <a:endParaRPr lang="en-US" altLang="ja-JP" sz="1800" dirty="0"/>
          </a:p>
          <a:p>
            <a:pPr marL="0" indent="0">
              <a:buNone/>
            </a:pPr>
            <a:endParaRPr kumimoji="1" lang="ja-JP" altLang="en-US" sz="2800" dirty="0"/>
          </a:p>
        </p:txBody>
      </p:sp>
      <p:sp>
        <p:nvSpPr>
          <p:cNvPr id="2" name="タイトル 1"/>
          <p:cNvSpPr>
            <a:spLocks noGrp="1"/>
          </p:cNvSpPr>
          <p:nvPr>
            <p:ph type="title"/>
          </p:nvPr>
        </p:nvSpPr>
        <p:spPr>
          <a:xfrm>
            <a:off x="467544" y="548680"/>
            <a:ext cx="8219256" cy="1081960"/>
          </a:xfrm>
        </p:spPr>
        <p:txBody>
          <a:bodyPr>
            <a:noAutofit/>
          </a:bodyPr>
          <a:lstStyle/>
          <a:p>
            <a:pPr algn="l"/>
            <a:r>
              <a:rPr lang="ja-JP" altLang="en-US" sz="3600" dirty="0"/>
              <a:t>□病虚弱児の養育について学び、</a:t>
            </a:r>
            <a:r>
              <a:rPr lang="en-US" altLang="ja-JP" sz="3600" dirty="0"/>
              <a:t/>
            </a:r>
            <a:br>
              <a:rPr lang="en-US" altLang="ja-JP" sz="3600" dirty="0"/>
            </a:br>
            <a:r>
              <a:rPr lang="ja-JP" altLang="en-US" sz="3600" dirty="0"/>
              <a:t>　心理面からの支援を検討します</a:t>
            </a:r>
            <a:endParaRPr kumimoji="1" lang="ja-JP" altLang="en-US" sz="3600" dirty="0"/>
          </a:p>
        </p:txBody>
      </p:sp>
      <p:sp>
        <p:nvSpPr>
          <p:cNvPr id="3" name="スライド番号プレースホルダー 2"/>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72</a:t>
            </a:fld>
            <a:endParaRPr lang="ja-JP" altLang="en-US">
              <a:solidFill>
                <a:prstClr val="black">
                  <a:tint val="75000"/>
                </a:prstClr>
              </a:solidFill>
            </a:endParaRPr>
          </a:p>
        </p:txBody>
      </p:sp>
    </p:spTree>
    <p:extLst>
      <p:ext uri="{BB962C8B-B14F-4D97-AF65-F5344CB8AC3E}">
        <p14:creationId xmlns:p14="http://schemas.microsoft.com/office/powerpoint/2010/main" val="17961104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88640"/>
            <a:ext cx="7776864" cy="1152128"/>
          </a:xfrm>
        </p:spPr>
        <p:txBody>
          <a:bodyPr>
            <a:normAutofit/>
          </a:bodyPr>
          <a:lstStyle/>
          <a:p>
            <a:pPr marL="441325" indent="-441325" algn="l"/>
            <a:r>
              <a:rPr lang="ja-JP" altLang="en-US" sz="3200" dirty="0"/>
              <a:t>□アセスメントの基本を学び、心理職としての役割を果たします</a:t>
            </a:r>
            <a:endParaRPr kumimoji="1" lang="ja-JP" altLang="en-US" sz="3200" dirty="0"/>
          </a:p>
        </p:txBody>
      </p:sp>
      <p:sp>
        <p:nvSpPr>
          <p:cNvPr id="3" name="コンテンツ プレースホルダー 2"/>
          <p:cNvSpPr>
            <a:spLocks noGrp="1"/>
          </p:cNvSpPr>
          <p:nvPr>
            <p:ph idx="1"/>
          </p:nvPr>
        </p:nvSpPr>
        <p:spPr>
          <a:xfrm>
            <a:off x="457200" y="1340768"/>
            <a:ext cx="8229600" cy="5040560"/>
          </a:xfrm>
        </p:spPr>
        <p:txBody>
          <a:bodyPr>
            <a:noAutofit/>
          </a:bodyPr>
          <a:lstStyle/>
          <a:p>
            <a:pPr marL="0" indent="0">
              <a:buNone/>
            </a:pPr>
            <a:r>
              <a:rPr kumimoji="1" lang="ja-JP" altLang="en-US" sz="2800" dirty="0"/>
              <a:t>（１）包括的アセスメントの基本的な展開</a:t>
            </a:r>
            <a:endParaRPr kumimoji="1" lang="en-US" altLang="ja-JP" sz="2800" dirty="0"/>
          </a:p>
          <a:p>
            <a:pPr marL="0" indent="0">
              <a:buNone/>
            </a:pPr>
            <a:endParaRPr kumimoji="1" lang="en-US" altLang="ja-JP" sz="2800" dirty="0"/>
          </a:p>
          <a:p>
            <a:pPr marL="0" indent="0">
              <a:buNone/>
            </a:pPr>
            <a:r>
              <a:rPr lang="ja-JP" altLang="en-US" sz="2800" dirty="0"/>
              <a:t>　</a:t>
            </a:r>
            <a:endParaRPr kumimoji="1" lang="en-US" altLang="ja-JP" dirty="0"/>
          </a:p>
          <a:p>
            <a:pPr marL="0" indent="0">
              <a:buNone/>
            </a:pPr>
            <a:endParaRPr kumimoji="1" lang="en-US" altLang="ja-JP" sz="900" dirty="0"/>
          </a:p>
          <a:p>
            <a:pPr marL="0" indent="0">
              <a:buNone/>
            </a:pPr>
            <a:endParaRPr kumimoji="1" lang="en-US" altLang="ja-JP" sz="2800" dirty="0"/>
          </a:p>
          <a:p>
            <a:pPr marL="0" indent="0">
              <a:buNone/>
            </a:pPr>
            <a:r>
              <a:rPr kumimoji="1" lang="ja-JP" altLang="en-US" sz="2800" dirty="0"/>
              <a:t>（２）必要な情報（所見も含む）の把握</a:t>
            </a:r>
            <a:endParaRPr lang="en-US" altLang="ja-JP" sz="2800" dirty="0"/>
          </a:p>
          <a:p>
            <a:pPr marL="0" indent="0">
              <a:buNone/>
            </a:pPr>
            <a:r>
              <a:rPr lang="ja-JP" altLang="en-US" sz="2000" dirty="0"/>
              <a:t>　①　日々の行動観察による状態像（身体、心理（認知、言語、情緒等）、関係性（親子、職員との関係、子ども同士の関係など））の把握</a:t>
            </a:r>
            <a:r>
              <a:rPr kumimoji="1" lang="ja-JP" altLang="en-US" sz="2000" dirty="0"/>
              <a:t>　</a:t>
            </a:r>
            <a:endParaRPr kumimoji="1" lang="en-US" altLang="ja-JP" sz="2000" dirty="0"/>
          </a:p>
          <a:p>
            <a:pPr marL="0" indent="0">
              <a:buNone/>
            </a:pPr>
            <a:r>
              <a:rPr kumimoji="1" lang="ja-JP" altLang="en-US" sz="2000" dirty="0"/>
              <a:t>　②　生育歴、家族状況など家族や関係者からの聞き取り　</a:t>
            </a:r>
            <a:endParaRPr kumimoji="1" lang="en-US" altLang="ja-JP" sz="2000" dirty="0"/>
          </a:p>
          <a:p>
            <a:pPr marL="0" indent="0">
              <a:buNone/>
            </a:pPr>
            <a:r>
              <a:rPr lang="ja-JP" altLang="en-US" sz="2000" dirty="0"/>
              <a:t>　③　家族の現状認識や願いの把握</a:t>
            </a:r>
            <a:r>
              <a:rPr kumimoji="1" lang="ja-JP" altLang="en-US" sz="2000" dirty="0"/>
              <a:t>　</a:t>
            </a:r>
            <a:endParaRPr lang="en-US" altLang="ja-JP" sz="2000" dirty="0"/>
          </a:p>
          <a:p>
            <a:pPr marL="0" indent="0">
              <a:buNone/>
            </a:pPr>
            <a:r>
              <a:rPr kumimoji="1" lang="ja-JP" altLang="en-US" sz="2000" dirty="0"/>
              <a:t>　</a:t>
            </a:r>
            <a:r>
              <a:rPr lang="ja-JP" altLang="en-US" sz="2000" dirty="0"/>
              <a:t>④</a:t>
            </a:r>
            <a:r>
              <a:rPr kumimoji="1" lang="ja-JP" altLang="en-US" sz="2000" dirty="0"/>
              <a:t>　発達検査　　⑤　医学的所見　　⑥</a:t>
            </a:r>
            <a:r>
              <a:rPr lang="ja-JP" altLang="en-US" sz="2000" dirty="0"/>
              <a:t>　経過記録　　⑦　その他</a:t>
            </a:r>
            <a:endParaRPr lang="en-US" altLang="ja-JP" sz="2000" dirty="0"/>
          </a:p>
          <a:p>
            <a:pPr marL="0" indent="0">
              <a:buNone/>
            </a:pPr>
            <a:endParaRPr kumimoji="1" lang="en-US" altLang="ja-JP" sz="800" dirty="0"/>
          </a:p>
          <a:p>
            <a:pPr marL="0" indent="0">
              <a:buNone/>
            </a:pPr>
            <a:r>
              <a:rPr lang="ja-JP" altLang="en-US" dirty="0"/>
              <a:t>　</a:t>
            </a:r>
            <a:endParaRPr kumimoji="1" lang="ja-JP" altLang="en-US" dirty="0"/>
          </a:p>
        </p:txBody>
      </p:sp>
      <p:grpSp>
        <p:nvGrpSpPr>
          <p:cNvPr id="4" name="グループ化 3"/>
          <p:cNvGrpSpPr/>
          <p:nvPr/>
        </p:nvGrpSpPr>
        <p:grpSpPr>
          <a:xfrm>
            <a:off x="560621" y="1884948"/>
            <a:ext cx="8126179" cy="1039996"/>
            <a:chOff x="399725" y="4201190"/>
            <a:chExt cx="8500251" cy="1124759"/>
          </a:xfrm>
        </p:grpSpPr>
        <p:sp>
          <p:nvSpPr>
            <p:cNvPr id="5" name="正方形/長方形 4"/>
            <p:cNvSpPr/>
            <p:nvPr/>
          </p:nvSpPr>
          <p:spPr>
            <a:xfrm>
              <a:off x="399725" y="4234273"/>
              <a:ext cx="1749466" cy="767744"/>
            </a:xfrm>
            <a:prstGeom prst="rect">
              <a:avLst/>
            </a:prstGeom>
            <a:solidFill>
              <a:srgbClr val="FFB3B3">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black"/>
                  </a:solidFill>
                </a:rPr>
                <a:t>総合的な</a:t>
              </a:r>
              <a:endParaRPr lang="en-US" altLang="ja-JP" sz="2000" b="1" dirty="0">
                <a:solidFill>
                  <a:prstClr val="black"/>
                </a:solidFill>
              </a:endParaRPr>
            </a:p>
            <a:p>
              <a:pPr algn="ctr"/>
              <a:r>
                <a:rPr lang="ja-JP" altLang="en-US" sz="2000" b="1" dirty="0">
                  <a:solidFill>
                    <a:prstClr val="black"/>
                  </a:solidFill>
                </a:rPr>
                <a:t>情報の把握</a:t>
              </a:r>
            </a:p>
          </p:txBody>
        </p:sp>
        <p:grpSp>
          <p:nvGrpSpPr>
            <p:cNvPr id="6" name="グループ化 5"/>
            <p:cNvGrpSpPr/>
            <p:nvPr/>
          </p:nvGrpSpPr>
          <p:grpSpPr>
            <a:xfrm>
              <a:off x="703219" y="4201190"/>
              <a:ext cx="8196757" cy="1124759"/>
              <a:chOff x="801925" y="4152187"/>
              <a:chExt cx="8196757" cy="1124759"/>
            </a:xfrm>
          </p:grpSpPr>
          <p:sp>
            <p:nvSpPr>
              <p:cNvPr id="7" name="正方形/長方形 6"/>
              <p:cNvSpPr/>
              <p:nvPr/>
            </p:nvSpPr>
            <p:spPr>
              <a:xfrm>
                <a:off x="2661670" y="4152187"/>
                <a:ext cx="1763290" cy="767744"/>
              </a:xfrm>
              <a:prstGeom prst="rect">
                <a:avLst/>
              </a:prstGeom>
              <a:solidFill>
                <a:srgbClr val="81C9FF">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black"/>
                    </a:solidFill>
                  </a:rPr>
                  <a:t>ケースの理解</a:t>
                </a:r>
              </a:p>
            </p:txBody>
          </p:sp>
          <p:sp>
            <p:nvSpPr>
              <p:cNvPr id="9" name="正方形/長方形 8"/>
              <p:cNvSpPr/>
              <p:nvPr/>
            </p:nvSpPr>
            <p:spPr>
              <a:xfrm>
                <a:off x="7218774" y="4175209"/>
                <a:ext cx="1779908" cy="696402"/>
              </a:xfrm>
              <a:prstGeom prst="rect">
                <a:avLst/>
              </a:prstGeom>
              <a:solidFill>
                <a:srgbClr val="00B050">
                  <a:alpha val="4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black"/>
                    </a:solidFill>
                  </a:rPr>
                  <a:t>支援の実施</a:t>
                </a:r>
              </a:p>
            </p:txBody>
          </p:sp>
          <p:sp>
            <p:nvSpPr>
              <p:cNvPr id="10" name="正方形/長方形 9"/>
              <p:cNvSpPr/>
              <p:nvPr/>
            </p:nvSpPr>
            <p:spPr>
              <a:xfrm>
                <a:off x="4891184" y="4176018"/>
                <a:ext cx="1763291" cy="720080"/>
              </a:xfrm>
              <a:prstGeom prst="rect">
                <a:avLst/>
              </a:prstGeom>
              <a:solidFill>
                <a:srgbClr val="92D050">
                  <a:alpha val="5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black"/>
                    </a:solidFill>
                  </a:rPr>
                  <a:t>方針の設定</a:t>
                </a:r>
              </a:p>
            </p:txBody>
          </p:sp>
          <p:sp>
            <p:nvSpPr>
              <p:cNvPr id="11" name="右矢印 10"/>
              <p:cNvSpPr/>
              <p:nvPr/>
            </p:nvSpPr>
            <p:spPr>
              <a:xfrm>
                <a:off x="2247898" y="4481642"/>
                <a:ext cx="449608" cy="25712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右矢印 11"/>
              <p:cNvSpPr/>
              <p:nvPr/>
            </p:nvSpPr>
            <p:spPr>
              <a:xfrm>
                <a:off x="4415970" y="4433216"/>
                <a:ext cx="458599" cy="21493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正方形/長方形 14"/>
              <p:cNvSpPr/>
              <p:nvPr/>
            </p:nvSpPr>
            <p:spPr>
              <a:xfrm>
                <a:off x="918371" y="5204240"/>
                <a:ext cx="7204212" cy="727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正方形/長方形 15"/>
              <p:cNvSpPr/>
              <p:nvPr/>
            </p:nvSpPr>
            <p:spPr>
              <a:xfrm rot="5400000">
                <a:off x="7891279" y="4984434"/>
                <a:ext cx="335996" cy="12661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上矢印 16"/>
              <p:cNvSpPr/>
              <p:nvPr/>
            </p:nvSpPr>
            <p:spPr>
              <a:xfrm>
                <a:off x="801925" y="4929786"/>
                <a:ext cx="232890" cy="331371"/>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sp>
        <p:nvSpPr>
          <p:cNvPr id="18" name="右矢印 17"/>
          <p:cNvSpPr/>
          <p:nvPr/>
        </p:nvSpPr>
        <p:spPr>
          <a:xfrm>
            <a:off x="6461639" y="2135836"/>
            <a:ext cx="507692" cy="17832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スライド番号プレースホルダー 7"/>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73</a:t>
            </a:fld>
            <a:endParaRPr lang="ja-JP" altLang="en-US">
              <a:solidFill>
                <a:prstClr val="black">
                  <a:tint val="75000"/>
                </a:prstClr>
              </a:solidFill>
            </a:endParaRPr>
          </a:p>
        </p:txBody>
      </p:sp>
    </p:spTree>
    <p:extLst>
      <p:ext uri="{BB962C8B-B14F-4D97-AF65-F5344CB8AC3E}">
        <p14:creationId xmlns:p14="http://schemas.microsoft.com/office/powerpoint/2010/main" val="6101366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94680"/>
            <a:ext cx="8784976" cy="6274680"/>
          </a:xfrm>
        </p:spPr>
        <p:txBody>
          <a:bodyPr/>
          <a:lstStyle/>
          <a:p>
            <a:pPr marL="0" indent="0">
              <a:buNone/>
            </a:pPr>
            <a:r>
              <a:rPr kumimoji="1" lang="ja-JP" altLang="en-US" sz="2800" dirty="0"/>
              <a:t>（３）ケースを理解するための３つの視点</a:t>
            </a:r>
            <a:endParaRPr lang="en-US" altLang="ja-JP" sz="2800" dirty="0"/>
          </a:p>
          <a:p>
            <a:pPr marL="0" indent="0">
              <a:buNone/>
            </a:pPr>
            <a:endParaRPr kumimoji="1" lang="en-US" altLang="ja-JP" dirty="0"/>
          </a:p>
          <a:p>
            <a:pPr marL="0" indent="0">
              <a:buNone/>
            </a:pPr>
            <a:endParaRPr lang="en-US" altLang="ja-JP" dirty="0"/>
          </a:p>
          <a:p>
            <a:pPr marL="0" indent="0">
              <a:buNone/>
            </a:pPr>
            <a:endParaRPr lang="en-US" altLang="ja-JP" dirty="0"/>
          </a:p>
          <a:p>
            <a:pPr marL="0" indent="0">
              <a:buNone/>
            </a:pPr>
            <a:endParaRPr lang="en-US" altLang="ja-JP" sz="800" dirty="0"/>
          </a:p>
          <a:p>
            <a:pPr marL="0" indent="0">
              <a:buNone/>
            </a:pPr>
            <a:endParaRPr kumimoji="1" lang="en-US" altLang="ja-JP" sz="800" dirty="0"/>
          </a:p>
          <a:p>
            <a:pPr marL="0" indent="0">
              <a:buNone/>
            </a:pPr>
            <a:r>
              <a:rPr kumimoji="1" lang="ja-JP" altLang="en-US" sz="2800" dirty="0"/>
              <a:t>（４）課題と強みを整理する視点</a:t>
            </a:r>
            <a:endParaRPr lang="en-US" altLang="ja-JP" sz="2800" dirty="0"/>
          </a:p>
          <a:p>
            <a:pPr marL="0" indent="0">
              <a:buNone/>
            </a:pPr>
            <a:r>
              <a:rPr kumimoji="1" lang="ja-JP" altLang="en-US" sz="2400" dirty="0"/>
              <a:t>ケースの抱えた課題（①、②）とケースの強み（③</a:t>
            </a:r>
            <a:r>
              <a:rPr lang="ja-JP" altLang="en-US" sz="2400" dirty="0"/>
              <a:t>、④</a:t>
            </a:r>
            <a:r>
              <a:rPr kumimoji="1" lang="ja-JP" altLang="en-US" sz="2400" dirty="0"/>
              <a:t>）</a:t>
            </a:r>
          </a:p>
        </p:txBody>
      </p:sp>
      <p:grpSp>
        <p:nvGrpSpPr>
          <p:cNvPr id="8" name="グループ化 7"/>
          <p:cNvGrpSpPr/>
          <p:nvPr/>
        </p:nvGrpSpPr>
        <p:grpSpPr>
          <a:xfrm>
            <a:off x="1310123" y="980728"/>
            <a:ext cx="6136501" cy="1875154"/>
            <a:chOff x="2182128" y="1377652"/>
            <a:chExt cx="4580436" cy="1673614"/>
          </a:xfrm>
        </p:grpSpPr>
        <p:sp>
          <p:nvSpPr>
            <p:cNvPr id="5" name="円/楕円 4"/>
            <p:cNvSpPr/>
            <p:nvPr/>
          </p:nvSpPr>
          <p:spPr>
            <a:xfrm>
              <a:off x="3134974" y="1936022"/>
              <a:ext cx="2666072" cy="1115244"/>
            </a:xfrm>
            <a:prstGeom prst="ellipse">
              <a:avLst/>
            </a:prstGeom>
            <a:solidFill>
              <a:schemeClr val="accent1">
                <a:alpha val="30000"/>
              </a:schemeClr>
            </a:solidFill>
            <a:ln>
              <a:solidFill>
                <a:schemeClr val="accent1">
                  <a:shade val="50000"/>
                  <a:alpha val="4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2000" dirty="0">
                <a:solidFill>
                  <a:prstClr val="black"/>
                </a:solidFill>
              </a:endParaRPr>
            </a:p>
            <a:p>
              <a:pPr algn="ctr">
                <a:defRPr/>
              </a:pPr>
              <a:r>
                <a:rPr lang="ja-JP" altLang="en-US" sz="2000" dirty="0">
                  <a:solidFill>
                    <a:prstClr val="black"/>
                  </a:solidFill>
                </a:rPr>
                <a:t>③現在の</a:t>
              </a:r>
              <a:endParaRPr lang="en-US" altLang="ja-JP" sz="2000" dirty="0">
                <a:solidFill>
                  <a:prstClr val="black"/>
                </a:solidFill>
              </a:endParaRPr>
            </a:p>
            <a:p>
              <a:pPr algn="ctr">
                <a:defRPr/>
              </a:pPr>
              <a:r>
                <a:rPr lang="ja-JP" altLang="en-US" sz="2000" dirty="0">
                  <a:solidFill>
                    <a:prstClr val="black"/>
                  </a:solidFill>
                </a:rPr>
                <a:t>環境的要因</a:t>
              </a:r>
              <a:endParaRPr lang="en-US" altLang="ja-JP" sz="2000" dirty="0">
                <a:solidFill>
                  <a:prstClr val="black"/>
                </a:solidFill>
              </a:endParaRPr>
            </a:p>
          </p:txBody>
        </p:sp>
        <p:sp>
          <p:nvSpPr>
            <p:cNvPr id="6" name="円/楕円 5"/>
            <p:cNvSpPr/>
            <p:nvPr/>
          </p:nvSpPr>
          <p:spPr>
            <a:xfrm>
              <a:off x="4098268" y="1377653"/>
              <a:ext cx="2664296" cy="1080770"/>
            </a:xfrm>
            <a:prstGeom prst="ellipse">
              <a:avLst/>
            </a:prstGeom>
            <a:solidFill>
              <a:schemeClr val="accent1">
                <a:alpha val="30000"/>
              </a:schemeClr>
            </a:solidFill>
            <a:ln>
              <a:solidFill>
                <a:schemeClr val="accent1">
                  <a:shade val="50000"/>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prstClr val="black"/>
                  </a:solidFill>
                  <a:effectLst>
                    <a:outerShdw blurRad="38100" dist="38100" dir="2700000" algn="tl">
                      <a:srgbClr val="000000">
                        <a:alpha val="43137"/>
                      </a:srgbClr>
                    </a:outerShdw>
                  </a:effectLst>
                </a:rPr>
                <a:t>②過去</a:t>
              </a:r>
              <a:r>
                <a:rPr lang="ja-JP" altLang="en-US" sz="2000" dirty="0">
                  <a:solidFill>
                    <a:prstClr val="black"/>
                  </a:solidFill>
                </a:rPr>
                <a:t>の</a:t>
              </a:r>
              <a:endParaRPr lang="en-US" altLang="ja-JP" sz="2000" dirty="0">
                <a:solidFill>
                  <a:prstClr val="black"/>
                </a:solidFill>
              </a:endParaRPr>
            </a:p>
            <a:p>
              <a:pPr algn="ctr">
                <a:defRPr/>
              </a:pPr>
              <a:r>
                <a:rPr lang="ja-JP" altLang="en-US" sz="2000" dirty="0">
                  <a:solidFill>
                    <a:prstClr val="black"/>
                  </a:solidFill>
                </a:rPr>
                <a:t>環境的要因</a:t>
              </a:r>
            </a:p>
          </p:txBody>
        </p:sp>
        <p:sp>
          <p:nvSpPr>
            <p:cNvPr id="7" name="円/楕円 6"/>
            <p:cNvSpPr/>
            <p:nvPr/>
          </p:nvSpPr>
          <p:spPr>
            <a:xfrm>
              <a:off x="2182128" y="1377652"/>
              <a:ext cx="2652464" cy="1080770"/>
            </a:xfrm>
            <a:prstGeom prst="ellipse">
              <a:avLst/>
            </a:prstGeom>
            <a:solidFill>
              <a:schemeClr val="accent1">
                <a:alpha val="30000"/>
              </a:schemeClr>
            </a:solidFill>
            <a:ln>
              <a:solidFill>
                <a:schemeClr val="accent1">
                  <a:shade val="50000"/>
                  <a:alpha val="4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a:solidFill>
                    <a:prstClr val="black"/>
                  </a:solidFill>
                </a:rPr>
                <a:t>①長期的な</a:t>
              </a:r>
              <a:endParaRPr lang="en-US" altLang="ja-JP" sz="2000" dirty="0">
                <a:solidFill>
                  <a:prstClr val="black"/>
                </a:solidFill>
              </a:endParaRPr>
            </a:p>
            <a:p>
              <a:pPr algn="ctr">
                <a:defRPr/>
              </a:pPr>
              <a:r>
                <a:rPr lang="ja-JP" altLang="en-US" sz="2000" dirty="0">
                  <a:solidFill>
                    <a:prstClr val="black"/>
                  </a:solidFill>
                </a:rPr>
                <a:t>障害や素因</a:t>
              </a:r>
            </a:p>
          </p:txBody>
        </p:sp>
      </p:grpSp>
      <p:grpSp>
        <p:nvGrpSpPr>
          <p:cNvPr id="31" name="グループ化 30"/>
          <p:cNvGrpSpPr/>
          <p:nvPr/>
        </p:nvGrpSpPr>
        <p:grpSpPr>
          <a:xfrm>
            <a:off x="1272679" y="3929344"/>
            <a:ext cx="6336704" cy="2523992"/>
            <a:chOff x="828485" y="1353516"/>
            <a:chExt cx="8250102" cy="5366455"/>
          </a:xfrm>
        </p:grpSpPr>
        <p:grpSp>
          <p:nvGrpSpPr>
            <p:cNvPr id="9" name="グループ化 8"/>
            <p:cNvGrpSpPr/>
            <p:nvPr/>
          </p:nvGrpSpPr>
          <p:grpSpPr>
            <a:xfrm>
              <a:off x="828485" y="1353516"/>
              <a:ext cx="8070653" cy="2199531"/>
              <a:chOff x="1733550" y="1323007"/>
              <a:chExt cx="9410700" cy="2229626"/>
            </a:xfrm>
          </p:grpSpPr>
          <p:sp>
            <p:nvSpPr>
              <p:cNvPr id="10" name="角丸四角形 9"/>
              <p:cNvSpPr/>
              <p:nvPr/>
            </p:nvSpPr>
            <p:spPr>
              <a:xfrm>
                <a:off x="1733550" y="1323007"/>
                <a:ext cx="9410700" cy="2229626"/>
              </a:xfrm>
              <a:prstGeom prst="roundRect">
                <a:avLst/>
              </a:prstGeom>
              <a:solidFill>
                <a:srgbClr val="FFE1E1"/>
              </a:solidFill>
              <a:ln w="12700" cap="flat" cmpd="sng" algn="ctr">
                <a:solidFill>
                  <a:srgbClr val="FF000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kumimoji="0" lang="ja-JP" altLang="en-US" sz="1350" kern="0">
                  <a:solidFill>
                    <a:sysClr val="windowText" lastClr="000000"/>
                  </a:solidFill>
                </a:endParaRPr>
              </a:p>
            </p:txBody>
          </p:sp>
          <p:sp>
            <p:nvSpPr>
              <p:cNvPr id="11" name="正方形/長方形 10"/>
              <p:cNvSpPr/>
              <p:nvPr/>
            </p:nvSpPr>
            <p:spPr>
              <a:xfrm>
                <a:off x="3728952" y="1433459"/>
                <a:ext cx="4973716" cy="54610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defRPr/>
                </a:pPr>
                <a:r>
                  <a:rPr kumimoji="0" lang="ja-JP" altLang="en-US" sz="2000" b="1"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ケースの課題</a:t>
                </a:r>
                <a:endParaRPr kumimoji="0" lang="ja-JP" altLang="en-US" sz="2000" kern="100" dirty="0">
                  <a:solidFill>
                    <a:sysClr val="windowText" lastClr="000000"/>
                  </a:solidFill>
                  <a:latin typeface="Century" panose="02040604050505020304" pitchFamily="18" charset="0"/>
                  <a:ea typeface="ＭＳ 明朝" panose="02020609040205080304" pitchFamily="17" charset="-128"/>
                  <a:cs typeface="Times New Roman" panose="02020603050405020304" pitchFamily="18" charset="0"/>
                </a:endParaRPr>
              </a:p>
              <a:p>
                <a:pPr algn="just" defTabSz="685800">
                  <a:defRPr/>
                </a:pPr>
                <a:r>
                  <a:rPr kumimoji="0" lang="en-US" sz="788" kern="100" dirty="0">
                    <a:solidFill>
                      <a:sysClr val="windowText" lastClr="000000"/>
                    </a:solidFill>
                    <a:latin typeface="Century" panose="02040604050505020304" pitchFamily="18" charset="0"/>
                    <a:ea typeface="ＭＳ 明朝" panose="02020609040205080304" pitchFamily="17" charset="-128"/>
                    <a:cs typeface="Times New Roman" panose="02020603050405020304" pitchFamily="18" charset="0"/>
                  </a:rPr>
                  <a:t> </a:t>
                </a:r>
                <a:endParaRPr kumimoji="0" lang="ja-JP" altLang="en-US" sz="788" kern="100" dirty="0">
                  <a:solidFill>
                    <a:sysClr val="windowText" lastClr="000000"/>
                  </a:solidFill>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12" name="グループ化 11"/>
            <p:cNvGrpSpPr/>
            <p:nvPr/>
          </p:nvGrpSpPr>
          <p:grpSpPr>
            <a:xfrm>
              <a:off x="1385066" y="1820748"/>
              <a:ext cx="4265409" cy="1651142"/>
              <a:chOff x="1852824" y="1900610"/>
              <a:chExt cx="5152627" cy="1216986"/>
            </a:xfrm>
          </p:grpSpPr>
          <p:sp>
            <p:nvSpPr>
              <p:cNvPr id="13" name="円/楕円 12"/>
              <p:cNvSpPr/>
              <p:nvPr/>
            </p:nvSpPr>
            <p:spPr>
              <a:xfrm>
                <a:off x="1852824" y="1962617"/>
                <a:ext cx="5152627" cy="1154979"/>
              </a:xfrm>
              <a:prstGeom prst="ellipse">
                <a:avLst/>
              </a:prstGeom>
              <a:solidFill>
                <a:srgbClr val="F08B10">
                  <a:alpha val="20000"/>
                </a:srgbClr>
              </a:solidFill>
              <a:ln w="19050" cap="flat" cmpd="sng" algn="ctr">
                <a:solidFill>
                  <a:srgbClr val="F08B1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kumimoji="0" lang="ja-JP" altLang="en-US" sz="1350" kern="0">
                  <a:solidFill>
                    <a:sysClr val="windowText" lastClr="000000"/>
                  </a:solidFill>
                </a:endParaRPr>
              </a:p>
            </p:txBody>
          </p:sp>
          <p:sp>
            <p:nvSpPr>
              <p:cNvPr id="14" name="正方形/長方形 13"/>
              <p:cNvSpPr/>
              <p:nvPr/>
            </p:nvSpPr>
            <p:spPr>
              <a:xfrm>
                <a:off x="2131051" y="1900610"/>
                <a:ext cx="3924109" cy="1056151"/>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defRPr/>
                </a:pPr>
                <a:r>
                  <a:rPr kumimoji="0" lang="ja-JP" altLang="en-US" sz="2000" b="1"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① 子どもの課題</a:t>
                </a:r>
                <a:r>
                  <a:rPr kumimoji="0" lang="en-US" sz="2000" kern="100" dirty="0">
                    <a:solidFill>
                      <a:sysClr val="windowText" lastClr="000000"/>
                    </a:solidFill>
                    <a:latin typeface="Century" panose="02040604050505020304" pitchFamily="18" charset="0"/>
                    <a:ea typeface="ＭＳ 明朝" panose="02020609040205080304" pitchFamily="17" charset="-128"/>
                    <a:cs typeface="Times New Roman" panose="02020603050405020304" pitchFamily="18" charset="0"/>
                  </a:rPr>
                  <a:t> </a:t>
                </a:r>
                <a:endParaRPr kumimoji="0" lang="ja-JP" altLang="en-US" sz="2000" kern="100" dirty="0">
                  <a:solidFill>
                    <a:sysClr val="windowText" lastClr="000000"/>
                  </a:solidFill>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15" name="グループ化 14"/>
            <p:cNvGrpSpPr/>
            <p:nvPr/>
          </p:nvGrpSpPr>
          <p:grpSpPr>
            <a:xfrm>
              <a:off x="4405491" y="1944478"/>
              <a:ext cx="4216041" cy="1545684"/>
              <a:chOff x="5693439" y="1968544"/>
              <a:chExt cx="5092990" cy="1127081"/>
            </a:xfrm>
          </p:grpSpPr>
          <p:sp>
            <p:nvSpPr>
              <p:cNvPr id="16" name="円/楕円 15"/>
              <p:cNvSpPr/>
              <p:nvPr/>
            </p:nvSpPr>
            <p:spPr>
              <a:xfrm>
                <a:off x="5693439" y="1968544"/>
                <a:ext cx="5092990" cy="1127081"/>
              </a:xfrm>
              <a:prstGeom prst="ellipse">
                <a:avLst/>
              </a:prstGeom>
              <a:solidFill>
                <a:srgbClr val="FF0000">
                  <a:alpha val="16000"/>
                </a:srgbClr>
              </a:solidFill>
              <a:ln w="19050" cap="flat" cmpd="sng" algn="ctr">
                <a:solidFill>
                  <a:srgbClr val="FF000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kumimoji="0" lang="ja-JP" altLang="en-US" sz="1350" kern="0">
                  <a:solidFill>
                    <a:sysClr val="windowText" lastClr="000000"/>
                  </a:solidFill>
                </a:endParaRPr>
              </a:p>
            </p:txBody>
          </p:sp>
          <p:sp>
            <p:nvSpPr>
              <p:cNvPr id="17" name="正方形/長方形 16"/>
              <p:cNvSpPr/>
              <p:nvPr/>
            </p:nvSpPr>
            <p:spPr>
              <a:xfrm>
                <a:off x="6611847" y="2180821"/>
                <a:ext cx="3924109" cy="660400"/>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defRPr/>
                </a:pPr>
                <a:r>
                  <a:rPr kumimoji="0" lang="ja-JP" altLang="en-US" sz="2000" b="1"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② 家族の課題</a:t>
                </a:r>
                <a:endParaRPr kumimoji="0" lang="ja-JP" altLang="en-US" sz="2000" kern="100" dirty="0">
                  <a:solidFill>
                    <a:sysClr val="windowText" lastClr="000000"/>
                  </a:solidFill>
                  <a:latin typeface="Century" panose="02040604050505020304" pitchFamily="18" charset="0"/>
                  <a:ea typeface="ＭＳ 明朝" panose="02020609040205080304" pitchFamily="17" charset="-128"/>
                  <a:cs typeface="Times New Roman" panose="02020603050405020304" pitchFamily="18" charset="0"/>
                </a:endParaRPr>
              </a:p>
              <a:p>
                <a:pPr algn="ctr" defTabSz="685800">
                  <a:lnSpc>
                    <a:spcPts val="1050"/>
                  </a:lnSpc>
                  <a:defRPr/>
                </a:pPr>
                <a:r>
                  <a:rPr kumimoji="0" lang="ja-JP" altLang="en-US" sz="1050" b="1"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　</a:t>
                </a:r>
                <a:endParaRPr kumimoji="0" lang="ja-JP" altLang="en-US" sz="788" kern="100" dirty="0">
                  <a:solidFill>
                    <a:sysClr val="windowText" lastClr="000000"/>
                  </a:solidFill>
                  <a:latin typeface="Century" panose="02040604050505020304" pitchFamily="18" charset="0"/>
                  <a:ea typeface="ＭＳ 明朝" panose="02020609040205080304" pitchFamily="17" charset="-128"/>
                  <a:cs typeface="Times New Roman" panose="02020603050405020304" pitchFamily="18" charset="0"/>
                </a:endParaRPr>
              </a:p>
            </p:txBody>
          </p:sp>
        </p:grpSp>
        <p:grpSp>
          <p:nvGrpSpPr>
            <p:cNvPr id="19" name="グループ化 18"/>
            <p:cNvGrpSpPr/>
            <p:nvPr/>
          </p:nvGrpSpPr>
          <p:grpSpPr>
            <a:xfrm>
              <a:off x="877235" y="4270625"/>
              <a:ext cx="8201352" cy="2431882"/>
              <a:chOff x="12699" y="593623"/>
              <a:chExt cx="5080000" cy="1930400"/>
            </a:xfrm>
          </p:grpSpPr>
          <p:sp>
            <p:nvSpPr>
              <p:cNvPr id="22" name="角丸四角形 21"/>
              <p:cNvSpPr/>
              <p:nvPr/>
            </p:nvSpPr>
            <p:spPr>
              <a:xfrm>
                <a:off x="12699" y="593623"/>
                <a:ext cx="5080000" cy="1930400"/>
              </a:xfrm>
              <a:prstGeom prst="round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kumimoji="0" lang="ja-JP" altLang="en-US" sz="1350" kern="0">
                  <a:solidFill>
                    <a:sysClr val="window" lastClr="FFFFFF"/>
                  </a:solidFill>
                  <a:latin typeface="Century" panose="020F0502020204030204"/>
                  <a:ea typeface="ＭＳ 明朝" panose="02020609040205080304" pitchFamily="17" charset="-128"/>
                </a:endParaRPr>
              </a:p>
            </p:txBody>
          </p:sp>
          <p:sp>
            <p:nvSpPr>
              <p:cNvPr id="23" name="正方形/長方形 22"/>
              <p:cNvSpPr/>
              <p:nvPr/>
            </p:nvSpPr>
            <p:spPr>
              <a:xfrm>
                <a:off x="1231424" y="643677"/>
                <a:ext cx="2760773" cy="1536609"/>
              </a:xfrm>
              <a:prstGeom prst="rect">
                <a:avLst/>
              </a:prstGeom>
              <a:solidFill>
                <a:srgbClr val="4472C4">
                  <a:lumMod val="20000"/>
                  <a:lumOff val="80000"/>
                </a:srgbClr>
              </a:solidFill>
              <a:ln w="12700" cap="flat" cmpd="sng" algn="ctr">
                <a:solidFill>
                  <a:srgbClr val="4472C4">
                    <a:lumMod val="20000"/>
                    <a:lumOff val="8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kumimoji="0" lang="ja-JP" altLang="en-US" sz="1350" kern="0">
                  <a:solidFill>
                    <a:sysClr val="window" lastClr="FFFFFF"/>
                  </a:solidFill>
                  <a:latin typeface="Century" panose="020F0502020204030204"/>
                  <a:ea typeface="ＭＳ 明朝" panose="02020609040205080304" pitchFamily="17" charset="-128"/>
                </a:endParaRPr>
              </a:p>
            </p:txBody>
          </p:sp>
        </p:grpSp>
        <p:sp>
          <p:nvSpPr>
            <p:cNvPr id="26" name="正方形/長方形 25"/>
            <p:cNvSpPr/>
            <p:nvPr/>
          </p:nvSpPr>
          <p:spPr>
            <a:xfrm>
              <a:off x="1717921" y="5334992"/>
              <a:ext cx="3190721" cy="847236"/>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defRPr/>
              </a:pPr>
              <a:r>
                <a:rPr kumimoji="0" lang="ja-JP" altLang="en-US" sz="2000" b="1"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③ 当事者の力</a:t>
              </a:r>
              <a:endParaRPr kumimoji="0" lang="ja-JP" altLang="en-US" sz="2000" kern="100" dirty="0">
                <a:solidFill>
                  <a:sysClr val="windowText" lastClr="000000"/>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29" name="正方形/長方形 28"/>
            <p:cNvSpPr/>
            <p:nvPr/>
          </p:nvSpPr>
          <p:spPr>
            <a:xfrm>
              <a:off x="5177458" y="5179827"/>
              <a:ext cx="3721681" cy="1540144"/>
            </a:xfrm>
            <a:prstGeom prst="rect">
              <a:avLst/>
            </a:prstGeom>
            <a:no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a:defRPr/>
              </a:pPr>
              <a:r>
                <a:rPr kumimoji="0" lang="ja-JP" altLang="en-US" sz="2000" b="1"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④ 既にある</a:t>
              </a:r>
              <a:endParaRPr kumimoji="0" lang="en-US" altLang="ja-JP" sz="2000" b="1"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endParaRPr>
            </a:p>
            <a:p>
              <a:pPr algn="ctr" defTabSz="685800">
                <a:defRPr/>
              </a:pPr>
              <a:r>
                <a:rPr kumimoji="0" lang="ja-JP" altLang="en-US" sz="2000" b="1"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様々な支援</a:t>
              </a:r>
              <a:endParaRPr kumimoji="0" lang="ja-JP" altLang="en-US" sz="2000" kern="100" dirty="0">
                <a:solidFill>
                  <a:sysClr val="windowText" lastClr="000000"/>
                </a:solidFill>
                <a:latin typeface="Century" panose="02040604050505020304" pitchFamily="18" charset="0"/>
                <a:ea typeface="ＭＳ 明朝" panose="02020609040205080304" pitchFamily="17" charset="-128"/>
                <a:cs typeface="Times New Roman" panose="02020603050405020304" pitchFamily="18" charset="0"/>
              </a:endParaRPr>
            </a:p>
            <a:p>
              <a:pPr algn="ctr" defTabSz="685800">
                <a:lnSpc>
                  <a:spcPts val="1050"/>
                </a:lnSpc>
                <a:defRPr/>
              </a:pPr>
              <a:endParaRPr kumimoji="0" lang="ja-JP" altLang="en-US" sz="788" kern="100" dirty="0">
                <a:solidFill>
                  <a:sysClr val="windowText" lastClr="000000"/>
                </a:solidFill>
                <a:latin typeface="Century" panose="02040604050505020304" pitchFamily="18" charset="0"/>
                <a:ea typeface="ＭＳ 明朝" panose="02020609040205080304" pitchFamily="17" charset="-128"/>
                <a:cs typeface="Times New Roman" panose="02020603050405020304" pitchFamily="18" charset="0"/>
              </a:endParaRPr>
            </a:p>
          </p:txBody>
        </p:sp>
      </p:grpSp>
      <p:sp>
        <p:nvSpPr>
          <p:cNvPr id="32" name="上矢印 31"/>
          <p:cNvSpPr/>
          <p:nvPr/>
        </p:nvSpPr>
        <p:spPr>
          <a:xfrm>
            <a:off x="1728105" y="5002315"/>
            <a:ext cx="5288021" cy="467696"/>
          </a:xfrm>
          <a:prstGeom prst="upArrow">
            <a:avLst>
              <a:gd name="adj1" fmla="val 64627"/>
              <a:gd name="adj2" fmla="val 50000"/>
            </a:avLst>
          </a:prstGeom>
          <a:solidFill>
            <a:srgbClr val="4472C4">
              <a:lumMod val="20000"/>
              <a:lumOff val="80000"/>
            </a:srgbClr>
          </a:solidFill>
          <a:ln w="12700" cap="flat" cmpd="sng" algn="ctr">
            <a:solidFill>
              <a:srgbClr val="5B9BD5">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kumimoji="0" lang="ja-JP" altLang="en-US" sz="1350" kern="0">
              <a:solidFill>
                <a:sysClr val="window" lastClr="FFFFFF"/>
              </a:solidFill>
              <a:latin typeface="Century" panose="020F0502020204030204"/>
              <a:ea typeface="ＭＳ 明朝" panose="02020609040205080304" pitchFamily="17" charset="-128"/>
            </a:endParaRPr>
          </a:p>
        </p:txBody>
      </p:sp>
      <p:sp>
        <p:nvSpPr>
          <p:cNvPr id="33" name="正方形/長方形 32"/>
          <p:cNvSpPr/>
          <p:nvPr/>
        </p:nvSpPr>
        <p:spPr>
          <a:xfrm>
            <a:off x="2484669" y="5356343"/>
            <a:ext cx="3774892" cy="279148"/>
          </a:xfrm>
          <a:prstGeom prst="rect">
            <a:avLst/>
          </a:prstGeom>
          <a:solidFill>
            <a:schemeClr val="accent1">
              <a:lumMod val="20000"/>
              <a:lumOff val="80000"/>
            </a:schemeClr>
          </a:solidFill>
          <a:ln w="12700" cap="flat" cmpd="sng" algn="ctr">
            <a:no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ja-JP" altLang="en-US" sz="2000" b="1" kern="100" dirty="0">
                <a:solidFill>
                  <a:srgbClr val="000000"/>
                </a:solidFill>
                <a:latin typeface="Century" panose="02040604050505020304" pitchFamily="18" charset="0"/>
                <a:ea typeface="ＭＳ 明朝" panose="02020609040205080304" pitchFamily="17" charset="-128"/>
                <a:cs typeface="Times New Roman" panose="02020603050405020304" pitchFamily="18" charset="0"/>
              </a:rPr>
              <a:t>ケースの強み</a:t>
            </a:r>
            <a:endParaRPr lang="ja-JP" altLang="en-US" sz="2000"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788"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rPr>
              <a:t> </a:t>
            </a:r>
            <a:endParaRPr lang="ja-JP" altLang="en-US" sz="788" kern="100" dirty="0">
              <a:solidFill>
                <a:prstClr val="black"/>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34" name="円/楕円 33"/>
          <p:cNvSpPr/>
          <p:nvPr/>
        </p:nvSpPr>
        <p:spPr>
          <a:xfrm>
            <a:off x="1662232" y="5585815"/>
            <a:ext cx="3352043" cy="786120"/>
          </a:xfrm>
          <a:prstGeom prst="ellipse">
            <a:avLst/>
          </a:prstGeom>
          <a:solidFill>
            <a:srgbClr val="0070C0">
              <a:alpha val="24000"/>
            </a:srgbClr>
          </a:solidFill>
          <a:ln w="19050" cap="flat" cmpd="sng" algn="ctr">
            <a:solidFill>
              <a:srgbClr val="0070C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kumimoji="0" lang="ja-JP" altLang="en-US" sz="1350" kern="0">
              <a:solidFill>
                <a:sysClr val="windowText" lastClr="000000"/>
              </a:solidFill>
            </a:endParaRPr>
          </a:p>
        </p:txBody>
      </p:sp>
      <p:sp>
        <p:nvSpPr>
          <p:cNvPr id="35" name="円/楕円 34"/>
          <p:cNvSpPr/>
          <p:nvPr/>
        </p:nvSpPr>
        <p:spPr>
          <a:xfrm>
            <a:off x="4020091" y="5606918"/>
            <a:ext cx="3426533" cy="726546"/>
          </a:xfrm>
          <a:prstGeom prst="ellipse">
            <a:avLst/>
          </a:prstGeom>
          <a:solidFill>
            <a:srgbClr val="00B050">
              <a:alpha val="28000"/>
            </a:srgbClr>
          </a:solidFill>
          <a:ln w="19050" cap="flat" cmpd="sng" algn="ctr">
            <a:solidFill>
              <a:srgbClr val="00B050"/>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defTabSz="685800">
              <a:defRPr/>
            </a:pPr>
            <a:endParaRPr kumimoji="0" lang="ja-JP" altLang="en-US" sz="1350" kern="0">
              <a:solidFill>
                <a:sysClr val="windowText" lastClr="000000"/>
              </a:solidFill>
            </a:endParaRPr>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74</a:t>
            </a:fld>
            <a:endParaRPr lang="ja-JP" altLang="en-US">
              <a:solidFill>
                <a:prstClr val="black">
                  <a:tint val="75000"/>
                </a:prstClr>
              </a:solidFill>
            </a:endParaRPr>
          </a:p>
        </p:txBody>
      </p:sp>
    </p:spTree>
    <p:extLst>
      <p:ext uri="{BB962C8B-B14F-4D97-AF65-F5344CB8AC3E}">
        <p14:creationId xmlns:p14="http://schemas.microsoft.com/office/powerpoint/2010/main" val="24024836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16"/>
          <p:cNvSpPr>
            <a:spLocks noGrp="1"/>
          </p:cNvSpPr>
          <p:nvPr>
            <p:ph idx="1"/>
          </p:nvPr>
        </p:nvSpPr>
        <p:spPr>
          <a:xfrm>
            <a:off x="395536" y="484330"/>
            <a:ext cx="8568952" cy="5896998"/>
          </a:xfrm>
        </p:spPr>
        <p:txBody>
          <a:bodyPr>
            <a:normAutofit/>
          </a:bodyPr>
          <a:lstStyle/>
          <a:p>
            <a:pPr marL="0" indent="0">
              <a:buNone/>
            </a:pPr>
            <a:r>
              <a:rPr kumimoji="1" lang="ja-JP" altLang="en-US" dirty="0"/>
              <a:t>（５）援助方針の設定の視点</a:t>
            </a:r>
            <a:endParaRPr kumimoji="1" lang="en-US" altLang="ja-JP" dirty="0"/>
          </a:p>
          <a:p>
            <a:pPr marL="0" indent="0">
              <a:buNone/>
            </a:pPr>
            <a:r>
              <a:rPr lang="ja-JP" altLang="en-US" sz="2000" dirty="0"/>
              <a:t>　○課題の解決を目指した方針と強みの充実強化を目指した方針設定</a:t>
            </a:r>
            <a:endParaRPr lang="en-US" altLang="ja-JP" sz="2000" dirty="0"/>
          </a:p>
          <a:p>
            <a:pPr marL="0" indent="0">
              <a:buNone/>
            </a:pPr>
            <a:r>
              <a:rPr lang="ja-JP" altLang="en-US" sz="2000" dirty="0"/>
              <a:t>　○長期の方針とそれを達成するための具体的な短期の方針設定</a:t>
            </a:r>
            <a:endParaRPr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pPr marL="0" indent="0">
              <a:buNone/>
            </a:pPr>
            <a:endParaRPr lang="en-US" altLang="ja-JP" sz="2000" dirty="0"/>
          </a:p>
          <a:p>
            <a:pPr marL="0" indent="0">
              <a:buNone/>
            </a:pPr>
            <a:r>
              <a:rPr lang="ja-JP" altLang="en-US" sz="2000" dirty="0"/>
              <a:t>　○短期の支援方針を実行するため、チーム内で役割分担を明確化すること</a:t>
            </a:r>
            <a:endParaRPr lang="en-US" altLang="ja-JP" sz="2000" dirty="0"/>
          </a:p>
        </p:txBody>
      </p:sp>
      <p:grpSp>
        <p:nvGrpSpPr>
          <p:cNvPr id="19" name="グループ化 18"/>
          <p:cNvGrpSpPr/>
          <p:nvPr/>
        </p:nvGrpSpPr>
        <p:grpSpPr>
          <a:xfrm>
            <a:off x="677618" y="1844824"/>
            <a:ext cx="7405411" cy="2506017"/>
            <a:chOff x="478957" y="1643063"/>
            <a:chExt cx="7652927" cy="4054078"/>
          </a:xfrm>
        </p:grpSpPr>
        <p:sp>
          <p:nvSpPr>
            <p:cNvPr id="5" name="正方形/長方形 4"/>
            <p:cNvSpPr/>
            <p:nvPr/>
          </p:nvSpPr>
          <p:spPr>
            <a:xfrm>
              <a:off x="478957" y="1916832"/>
              <a:ext cx="2143125" cy="1571625"/>
            </a:xfrm>
            <a:prstGeom prst="rect">
              <a:avLst/>
            </a:prstGeom>
            <a:solidFill>
              <a:srgbClr val="FF9999">
                <a:alpha val="6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prstClr val="black"/>
                  </a:solidFill>
                </a:rPr>
                <a:t>子どもと</a:t>
              </a:r>
              <a:endParaRPr lang="en-US" altLang="ja-JP" sz="2000" dirty="0">
                <a:solidFill>
                  <a:prstClr val="black"/>
                </a:solidFill>
              </a:endParaRPr>
            </a:p>
            <a:p>
              <a:pPr algn="ctr"/>
              <a:r>
                <a:rPr lang="ja-JP" altLang="en-US" sz="2000" dirty="0">
                  <a:solidFill>
                    <a:prstClr val="black"/>
                  </a:solidFill>
                </a:rPr>
                <a:t>家族の課題</a:t>
              </a:r>
            </a:p>
          </p:txBody>
        </p:sp>
        <p:sp>
          <p:nvSpPr>
            <p:cNvPr id="6" name="正方形/長方形 5"/>
            <p:cNvSpPr/>
            <p:nvPr/>
          </p:nvSpPr>
          <p:spPr>
            <a:xfrm>
              <a:off x="478957" y="3788495"/>
              <a:ext cx="2143125" cy="1614488"/>
            </a:xfrm>
            <a:prstGeom prst="rect">
              <a:avLst/>
            </a:prstGeom>
            <a:solidFill>
              <a:srgbClr val="0070C0">
                <a:alpha val="35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prstClr val="black"/>
                  </a:solidFill>
                </a:rPr>
                <a:t>ケースの強み</a:t>
              </a:r>
            </a:p>
          </p:txBody>
        </p:sp>
        <p:sp>
          <p:nvSpPr>
            <p:cNvPr id="7" name="正方形/長方形 6"/>
            <p:cNvSpPr/>
            <p:nvPr/>
          </p:nvSpPr>
          <p:spPr>
            <a:xfrm>
              <a:off x="3238248" y="1766335"/>
              <a:ext cx="2137145" cy="1748391"/>
            </a:xfrm>
            <a:prstGeom prst="rect">
              <a:avLst/>
            </a:prstGeom>
            <a:solidFill>
              <a:srgbClr val="96C7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prstClr val="black"/>
                  </a:solidFill>
                </a:rPr>
                <a:t>課題の改善や解決に向けた方針</a:t>
              </a:r>
              <a:endParaRPr lang="en-US" altLang="ja-JP" sz="2000" dirty="0">
                <a:solidFill>
                  <a:prstClr val="black"/>
                </a:solidFill>
              </a:endParaRPr>
            </a:p>
          </p:txBody>
        </p:sp>
        <p:sp>
          <p:nvSpPr>
            <p:cNvPr id="8" name="正方形/長方形 7"/>
            <p:cNvSpPr/>
            <p:nvPr/>
          </p:nvSpPr>
          <p:spPr>
            <a:xfrm>
              <a:off x="5994739" y="1643063"/>
              <a:ext cx="2137145" cy="1882378"/>
            </a:xfrm>
            <a:prstGeom prst="rect">
              <a:avLst/>
            </a:prstGeom>
            <a:solidFill>
              <a:srgbClr val="96C7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prstClr val="black"/>
                  </a:solidFill>
                </a:rPr>
                <a:t>長期的方針を達成するための具体的な手立て</a:t>
              </a:r>
            </a:p>
          </p:txBody>
        </p:sp>
        <p:sp>
          <p:nvSpPr>
            <p:cNvPr id="9" name="正方形/長方形 8"/>
            <p:cNvSpPr/>
            <p:nvPr/>
          </p:nvSpPr>
          <p:spPr>
            <a:xfrm>
              <a:off x="3269512" y="3814762"/>
              <a:ext cx="2137145" cy="1731446"/>
            </a:xfrm>
            <a:prstGeom prst="rect">
              <a:avLst/>
            </a:prstGeom>
            <a:solidFill>
              <a:srgbClr val="96C7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prstClr val="black"/>
                  </a:solidFill>
                </a:rPr>
                <a:t>ケースの強みの充実・強化に向けた方針</a:t>
              </a:r>
            </a:p>
          </p:txBody>
        </p:sp>
        <p:sp>
          <p:nvSpPr>
            <p:cNvPr id="10" name="正方形/長方形 9"/>
            <p:cNvSpPr/>
            <p:nvPr/>
          </p:nvSpPr>
          <p:spPr>
            <a:xfrm>
              <a:off x="5994739" y="3814763"/>
              <a:ext cx="2137145" cy="1882378"/>
            </a:xfrm>
            <a:prstGeom prst="rect">
              <a:avLst/>
            </a:prstGeom>
            <a:solidFill>
              <a:srgbClr val="96C7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prstClr val="black"/>
                  </a:solidFill>
                </a:rPr>
                <a:t>長期的方針を達成するための具体的な手立て</a:t>
              </a:r>
            </a:p>
          </p:txBody>
        </p:sp>
        <p:sp>
          <p:nvSpPr>
            <p:cNvPr id="11" name="右矢印 10"/>
            <p:cNvSpPr/>
            <p:nvPr/>
          </p:nvSpPr>
          <p:spPr>
            <a:xfrm>
              <a:off x="2626242" y="2584251"/>
              <a:ext cx="733806" cy="617478"/>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12" name="右矢印 11"/>
            <p:cNvSpPr/>
            <p:nvPr/>
          </p:nvSpPr>
          <p:spPr>
            <a:xfrm>
              <a:off x="5375392" y="4374920"/>
              <a:ext cx="733806" cy="617478"/>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13" name="右矢印 12"/>
            <p:cNvSpPr/>
            <p:nvPr/>
          </p:nvSpPr>
          <p:spPr>
            <a:xfrm>
              <a:off x="2650165" y="4248245"/>
              <a:ext cx="733806" cy="617478"/>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sp>
          <p:nvSpPr>
            <p:cNvPr id="18" name="右矢印 17"/>
            <p:cNvSpPr/>
            <p:nvPr/>
          </p:nvSpPr>
          <p:spPr>
            <a:xfrm>
              <a:off x="5406657" y="2584251"/>
              <a:ext cx="733806" cy="617478"/>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prstClr val="white"/>
                </a:solidFill>
              </a:endParaRPr>
            </a:p>
          </p:txBody>
        </p:sp>
      </p:grpSp>
      <p:grpSp>
        <p:nvGrpSpPr>
          <p:cNvPr id="25" name="グループ化 24"/>
          <p:cNvGrpSpPr/>
          <p:nvPr/>
        </p:nvGrpSpPr>
        <p:grpSpPr>
          <a:xfrm>
            <a:off x="3326329" y="4404125"/>
            <a:ext cx="4764692" cy="810615"/>
            <a:chOff x="3332545" y="4260204"/>
            <a:chExt cx="4764692" cy="810615"/>
          </a:xfrm>
        </p:grpSpPr>
        <p:sp>
          <p:nvSpPr>
            <p:cNvPr id="22" name="上矢印吹き出し 21"/>
            <p:cNvSpPr/>
            <p:nvPr/>
          </p:nvSpPr>
          <p:spPr>
            <a:xfrm>
              <a:off x="3332545" y="4278583"/>
              <a:ext cx="2194747" cy="792236"/>
            </a:xfrm>
            <a:prstGeom prst="upArrowCallout">
              <a:avLst/>
            </a:prstGeom>
            <a:solidFill>
              <a:srgbClr val="FF9F5D"/>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prstClr val="black"/>
                  </a:solidFill>
                </a:rPr>
                <a:t>長期の援助方針</a:t>
              </a:r>
            </a:p>
          </p:txBody>
        </p:sp>
        <p:sp>
          <p:nvSpPr>
            <p:cNvPr id="23" name="上矢印吹き出し 22"/>
            <p:cNvSpPr/>
            <p:nvPr/>
          </p:nvSpPr>
          <p:spPr>
            <a:xfrm>
              <a:off x="5902490" y="4260204"/>
              <a:ext cx="2194747" cy="792236"/>
            </a:xfrm>
            <a:prstGeom prst="upArrowCallout">
              <a:avLst/>
            </a:prstGeom>
            <a:solidFill>
              <a:srgbClr val="FF9F5D"/>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prstClr val="black"/>
                  </a:solidFill>
                </a:rPr>
                <a:t>短期の援助方針</a:t>
              </a:r>
            </a:p>
          </p:txBody>
        </p:sp>
      </p:grpSp>
      <p:sp>
        <p:nvSpPr>
          <p:cNvPr id="24" name="円/楕円 23"/>
          <p:cNvSpPr/>
          <p:nvPr/>
        </p:nvSpPr>
        <p:spPr>
          <a:xfrm>
            <a:off x="4198053" y="2792953"/>
            <a:ext cx="2952328" cy="566257"/>
          </a:xfrm>
          <a:prstGeom prst="ellipse">
            <a:avLst/>
          </a:prstGeom>
          <a:solidFill>
            <a:schemeClr val="accent6">
              <a:lumMod val="60000"/>
              <a:lumOff val="40000"/>
              <a:alpha val="72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rPr>
              <a:t>自立支援計画</a:t>
            </a:r>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75</a:t>
            </a:fld>
            <a:endParaRPr lang="ja-JP" altLang="en-US">
              <a:solidFill>
                <a:prstClr val="black">
                  <a:tint val="75000"/>
                </a:prstClr>
              </a:solidFill>
            </a:endParaRPr>
          </a:p>
        </p:txBody>
      </p:sp>
    </p:spTree>
    <p:extLst>
      <p:ext uri="{BB962C8B-B14F-4D97-AF65-F5344CB8AC3E}">
        <p14:creationId xmlns:p14="http://schemas.microsoft.com/office/powerpoint/2010/main" val="31599717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88640"/>
            <a:ext cx="8229600" cy="1143000"/>
          </a:xfrm>
        </p:spPr>
        <p:txBody>
          <a:bodyPr>
            <a:noAutofit/>
          </a:bodyPr>
          <a:lstStyle/>
          <a:p>
            <a:pPr algn="l"/>
            <a:r>
              <a:rPr lang="ja-JP" altLang="en-US" sz="3600" dirty="0"/>
              <a:t>□</a:t>
            </a:r>
            <a:r>
              <a:rPr kumimoji="1" lang="ja-JP" altLang="en-US" sz="3600" dirty="0"/>
              <a:t>乳幼児の発達検査について学び、</a:t>
            </a:r>
            <a:r>
              <a:rPr kumimoji="1" lang="en-US" altLang="ja-JP" sz="3600" dirty="0"/>
              <a:t/>
            </a:r>
            <a:br>
              <a:rPr kumimoji="1" lang="en-US" altLang="ja-JP" sz="3600" dirty="0"/>
            </a:br>
            <a:r>
              <a:rPr kumimoji="1" lang="ja-JP" altLang="en-US" sz="3600" dirty="0"/>
              <a:t>　養育に役立てましょう</a:t>
            </a:r>
          </a:p>
        </p:txBody>
      </p:sp>
      <p:sp>
        <p:nvSpPr>
          <p:cNvPr id="3" name="コンテンツ プレースホルダー 2"/>
          <p:cNvSpPr>
            <a:spLocks noGrp="1"/>
          </p:cNvSpPr>
          <p:nvPr>
            <p:ph idx="1"/>
          </p:nvPr>
        </p:nvSpPr>
        <p:spPr>
          <a:xfrm>
            <a:off x="178128" y="1268760"/>
            <a:ext cx="8714352" cy="5256584"/>
          </a:xfrm>
        </p:spPr>
        <p:txBody>
          <a:bodyPr>
            <a:noAutofit/>
          </a:bodyPr>
          <a:lstStyle/>
          <a:p>
            <a:pPr marL="0" indent="0">
              <a:buNone/>
            </a:pPr>
            <a:r>
              <a:rPr kumimoji="1" lang="ja-JP" altLang="en-US" sz="2800" dirty="0"/>
              <a:t>（１）代表的な発達検査</a:t>
            </a:r>
            <a:endParaRPr kumimoji="1" lang="en-US" altLang="ja-JP" sz="2800" dirty="0"/>
          </a:p>
          <a:p>
            <a:pPr marL="0" indent="0">
              <a:buNone/>
            </a:pPr>
            <a:r>
              <a:rPr lang="ja-JP" altLang="en-US" sz="2400" dirty="0"/>
              <a:t>①</a:t>
            </a:r>
            <a:r>
              <a:rPr kumimoji="1" lang="ja-JP" altLang="en-US" sz="2400" dirty="0"/>
              <a:t>新版</a:t>
            </a:r>
            <a:r>
              <a:rPr lang="en-US" altLang="ja-JP" sz="2400" dirty="0"/>
              <a:t>K</a:t>
            </a:r>
            <a:r>
              <a:rPr kumimoji="1" lang="ja-JP" altLang="en-US" sz="2400" dirty="0"/>
              <a:t>式発達検査</a:t>
            </a:r>
            <a:endParaRPr kumimoji="1" lang="en-US" altLang="ja-JP" sz="2400" dirty="0"/>
          </a:p>
          <a:p>
            <a:pPr marL="0" indent="0">
              <a:buNone/>
            </a:pPr>
            <a:r>
              <a:rPr lang="ja-JP" altLang="en-US" sz="2000" dirty="0">
                <a:latin typeface="+mn-ea"/>
              </a:rPr>
              <a:t>・生後</a:t>
            </a:r>
            <a:r>
              <a:rPr lang="en-US" altLang="ja-JP" sz="2000" dirty="0">
                <a:latin typeface="+mn-ea"/>
              </a:rPr>
              <a:t>100</a:t>
            </a:r>
            <a:r>
              <a:rPr lang="ja-JP" altLang="en-US" sz="2000" dirty="0">
                <a:latin typeface="+mn-ea"/>
              </a:rPr>
              <a:t>日後から成人まで対象</a:t>
            </a:r>
            <a:endParaRPr lang="en-US" altLang="ja-JP" sz="2000" dirty="0">
              <a:latin typeface="+mn-ea"/>
            </a:endParaRPr>
          </a:p>
          <a:p>
            <a:pPr marL="0" indent="0">
              <a:buNone/>
            </a:pPr>
            <a:r>
              <a:rPr lang="ja-JP" altLang="en-US" sz="2000" dirty="0" smtClean="0">
                <a:latin typeface="+mn-ea"/>
              </a:rPr>
              <a:t>・「姿勢</a:t>
            </a:r>
            <a:r>
              <a:rPr lang="ja-JP" altLang="en-US" sz="2000" dirty="0">
                <a:latin typeface="+mn-ea"/>
              </a:rPr>
              <a:t>・運動」（</a:t>
            </a:r>
            <a:r>
              <a:rPr lang="en-US" altLang="ja-JP" sz="2000" dirty="0">
                <a:latin typeface="+mn-ea"/>
              </a:rPr>
              <a:t>P-M</a:t>
            </a:r>
            <a:r>
              <a:rPr lang="ja-JP" altLang="en-US" sz="2000" dirty="0">
                <a:latin typeface="+mn-ea"/>
              </a:rPr>
              <a:t>）、「認知・適応」（</a:t>
            </a:r>
            <a:r>
              <a:rPr lang="en-US" altLang="ja-JP" sz="2000" dirty="0">
                <a:latin typeface="+mn-ea"/>
              </a:rPr>
              <a:t>C-A</a:t>
            </a:r>
            <a:r>
              <a:rPr lang="ja-JP" altLang="en-US" sz="2000" dirty="0">
                <a:latin typeface="+mn-ea"/>
              </a:rPr>
              <a:t>）、「言語・社会」（</a:t>
            </a:r>
            <a:r>
              <a:rPr lang="en-US" altLang="ja-JP" sz="2000" dirty="0">
                <a:latin typeface="+mn-ea"/>
              </a:rPr>
              <a:t>L-S</a:t>
            </a:r>
            <a:r>
              <a:rPr lang="ja-JP" altLang="en-US" sz="2000" dirty="0">
                <a:latin typeface="+mn-ea"/>
              </a:rPr>
              <a:t>）の</a:t>
            </a:r>
            <a:r>
              <a:rPr lang="en-US" altLang="ja-JP" sz="2000" dirty="0">
                <a:latin typeface="+mn-ea"/>
              </a:rPr>
              <a:t>3</a:t>
            </a:r>
            <a:r>
              <a:rPr lang="ja-JP" altLang="en-US" sz="2000" dirty="0">
                <a:latin typeface="+mn-ea"/>
              </a:rPr>
              <a:t>領域の評価</a:t>
            </a:r>
            <a:endParaRPr lang="en-US" altLang="ja-JP" sz="800" dirty="0">
              <a:latin typeface="+mn-ea"/>
            </a:endParaRPr>
          </a:p>
          <a:p>
            <a:pPr marL="0" indent="0">
              <a:buNone/>
            </a:pPr>
            <a:r>
              <a:rPr lang="ja-JP" altLang="en-US" sz="2400" dirty="0"/>
              <a:t>②</a:t>
            </a:r>
            <a:r>
              <a:rPr kumimoji="1" lang="ja-JP" altLang="en-US" sz="2400" dirty="0"/>
              <a:t>遠城寺式発達検査</a:t>
            </a:r>
            <a:endParaRPr kumimoji="1" lang="en-US" altLang="ja-JP" sz="2400" dirty="0"/>
          </a:p>
          <a:p>
            <a:pPr marL="0" indent="0">
              <a:buNone/>
            </a:pPr>
            <a:r>
              <a:rPr lang="ja-JP" altLang="en-US" sz="2000" dirty="0"/>
              <a:t>・</a:t>
            </a:r>
            <a:r>
              <a:rPr lang="en-US" altLang="ja-JP" sz="2000" dirty="0"/>
              <a:t>0</a:t>
            </a:r>
            <a:r>
              <a:rPr lang="ja-JP" altLang="en-US" sz="2000" dirty="0"/>
              <a:t>歳</a:t>
            </a:r>
            <a:r>
              <a:rPr lang="en-US" altLang="ja-JP" sz="2000" dirty="0"/>
              <a:t>0</a:t>
            </a:r>
            <a:r>
              <a:rPr lang="ja-JP" altLang="en-US" sz="2000" dirty="0"/>
              <a:t>か月～</a:t>
            </a:r>
            <a:r>
              <a:rPr lang="en-US" altLang="ja-JP" sz="2000" dirty="0"/>
              <a:t>4</a:t>
            </a:r>
            <a:r>
              <a:rPr lang="ja-JP" altLang="en-US" sz="2000" dirty="0"/>
              <a:t>歳</a:t>
            </a:r>
            <a:r>
              <a:rPr lang="en-US" altLang="ja-JP" sz="2000" dirty="0"/>
              <a:t>8</a:t>
            </a:r>
            <a:r>
              <a:rPr lang="ja-JP" altLang="en-US" sz="2000" dirty="0"/>
              <a:t>か月まで対象</a:t>
            </a:r>
            <a:endParaRPr lang="en-US" altLang="ja-JP" sz="2000" dirty="0"/>
          </a:p>
          <a:p>
            <a:pPr marL="0" indent="0">
              <a:buNone/>
            </a:pPr>
            <a:r>
              <a:rPr lang="ja-JP" altLang="en-US" sz="2000" dirty="0"/>
              <a:t>・「運動」「社会性」「理解・言語」の</a:t>
            </a:r>
            <a:r>
              <a:rPr lang="en-US" altLang="ja-JP" sz="2000" dirty="0"/>
              <a:t>3</a:t>
            </a:r>
            <a:r>
              <a:rPr lang="ja-JP" altLang="en-US" sz="2000" dirty="0"/>
              <a:t>領域での評価</a:t>
            </a:r>
            <a:endParaRPr lang="en-US" altLang="ja-JP" sz="2000" dirty="0"/>
          </a:p>
          <a:p>
            <a:pPr marL="0" indent="0">
              <a:buNone/>
            </a:pPr>
            <a:r>
              <a:rPr kumimoji="1" lang="ja-JP" altLang="en-US" sz="2400" dirty="0"/>
              <a:t>③田中ビネー</a:t>
            </a:r>
            <a:endParaRPr kumimoji="1" lang="en-US" altLang="ja-JP" sz="2400" dirty="0"/>
          </a:p>
          <a:p>
            <a:pPr marL="0" indent="0">
              <a:buNone/>
            </a:pPr>
            <a:r>
              <a:rPr lang="ja-JP" altLang="en-US" sz="2000" dirty="0"/>
              <a:t>・</a:t>
            </a:r>
            <a:r>
              <a:rPr lang="en-US" altLang="ja-JP" sz="2000" dirty="0"/>
              <a:t>2</a:t>
            </a:r>
            <a:r>
              <a:rPr lang="ja-JP" altLang="en-US" sz="2000" dirty="0"/>
              <a:t>歳から成人まで</a:t>
            </a:r>
            <a:endParaRPr lang="en-US" altLang="ja-JP" sz="2000" dirty="0"/>
          </a:p>
          <a:p>
            <a:pPr marL="0" indent="0">
              <a:buNone/>
            </a:pPr>
            <a:r>
              <a:rPr lang="ja-JP" altLang="en-US" sz="2000" dirty="0"/>
              <a:t>・「思考」「言語」「記憶」「数量」「知覚」などの評価</a:t>
            </a:r>
            <a:endParaRPr lang="en-US" altLang="ja-JP" sz="2000" dirty="0"/>
          </a:p>
          <a:p>
            <a:pPr marL="0" indent="0">
              <a:buNone/>
            </a:pPr>
            <a:r>
              <a:rPr lang="ja-JP" altLang="en-US" sz="2800" dirty="0"/>
              <a:t>（２）検査結果のフィードバック</a:t>
            </a:r>
            <a:endParaRPr lang="en-US" altLang="ja-JP" sz="2800" dirty="0"/>
          </a:p>
          <a:p>
            <a:pPr marL="0" indent="0">
              <a:buNone/>
            </a:pPr>
            <a:r>
              <a:rPr lang="ja-JP" altLang="en-US" sz="2000" dirty="0"/>
              <a:t>・単にテストの得点等を示すのではなく、養育場面での子どもの様子に照らし合わせて職員や家族に分かりやすくフィードバックできるようにしましょう。</a:t>
            </a:r>
            <a:endParaRPr lang="en-US" altLang="ja-JP" sz="2000" dirty="0"/>
          </a:p>
          <a:p>
            <a:pPr marL="0" indent="0">
              <a:buNone/>
            </a:pPr>
            <a:endParaRPr lang="en-US" altLang="ja-JP" sz="2800"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76</a:t>
            </a:fld>
            <a:endParaRPr lang="ja-JP" altLang="en-US">
              <a:solidFill>
                <a:prstClr val="black">
                  <a:tint val="75000"/>
                </a:prstClr>
              </a:solidFill>
            </a:endParaRPr>
          </a:p>
        </p:txBody>
      </p:sp>
    </p:spTree>
    <p:extLst>
      <p:ext uri="{BB962C8B-B14F-4D97-AF65-F5344CB8AC3E}">
        <p14:creationId xmlns:p14="http://schemas.microsoft.com/office/powerpoint/2010/main" val="41327330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620688"/>
            <a:ext cx="8409112" cy="864096"/>
          </a:xfrm>
        </p:spPr>
        <p:txBody>
          <a:bodyPr>
            <a:normAutofit fontScale="90000"/>
          </a:bodyPr>
          <a:lstStyle/>
          <a:p>
            <a:r>
              <a:rPr kumimoji="1" lang="ja-JP" altLang="en-US" sz="3200" dirty="0"/>
              <a:t>□虐待がもたらす心身への影響について学びましょう</a:t>
            </a:r>
          </a:p>
        </p:txBody>
      </p:sp>
      <p:sp>
        <p:nvSpPr>
          <p:cNvPr id="3" name="コンテンツ プレースホルダー 2"/>
          <p:cNvSpPr>
            <a:spLocks noGrp="1"/>
          </p:cNvSpPr>
          <p:nvPr>
            <p:ph idx="1"/>
          </p:nvPr>
        </p:nvSpPr>
        <p:spPr>
          <a:xfrm>
            <a:off x="323528" y="1484784"/>
            <a:ext cx="8507288" cy="4796640"/>
          </a:xfrm>
        </p:spPr>
        <p:txBody>
          <a:bodyPr>
            <a:noAutofit/>
          </a:bodyPr>
          <a:lstStyle/>
          <a:p>
            <a:pPr marL="0" indent="0">
              <a:buNone/>
            </a:pPr>
            <a:r>
              <a:rPr kumimoji="1" lang="ja-JP" altLang="en-US" sz="2800" dirty="0"/>
              <a:t>（１）身体および身体発育</a:t>
            </a:r>
            <a:r>
              <a:rPr lang="ja-JP" altLang="en-US" sz="2800" dirty="0"/>
              <a:t>への</a:t>
            </a:r>
            <a:r>
              <a:rPr kumimoji="1" lang="ja-JP" altLang="en-US" sz="2800" dirty="0"/>
              <a:t>影響</a:t>
            </a:r>
            <a:endParaRPr kumimoji="1" lang="en-US" altLang="ja-JP" sz="2800" dirty="0"/>
          </a:p>
          <a:p>
            <a:pPr marL="0" indent="0">
              <a:buNone/>
            </a:pPr>
            <a:r>
              <a:rPr lang="ja-JP" altLang="en-US" sz="2000" dirty="0"/>
              <a:t>　　妊娠期の母親の状態が胎児の発達にもたらす影響</a:t>
            </a:r>
            <a:endParaRPr lang="en-US" altLang="ja-JP" sz="2000" dirty="0"/>
          </a:p>
          <a:p>
            <a:pPr marL="0" indent="0">
              <a:buNone/>
            </a:pPr>
            <a:r>
              <a:rPr lang="ja-JP" altLang="en-US" sz="2000" dirty="0"/>
              <a:t>　　不適切な養育環境が子どもの身体的発育にもたらす影響</a:t>
            </a:r>
            <a:endParaRPr kumimoji="1" lang="en-US" altLang="ja-JP" sz="2000" dirty="0"/>
          </a:p>
          <a:p>
            <a:pPr marL="0" indent="0">
              <a:buNone/>
            </a:pPr>
            <a:r>
              <a:rPr lang="ja-JP" altLang="en-US" sz="2000" dirty="0"/>
              <a:t>　　不適切な養育環境が脳の機能、脳の発達に及ぼす影響</a:t>
            </a:r>
            <a:endParaRPr kumimoji="1" lang="en-US" altLang="ja-JP" sz="2000" dirty="0"/>
          </a:p>
          <a:p>
            <a:pPr marL="0" indent="0">
              <a:buNone/>
            </a:pPr>
            <a:endParaRPr kumimoji="1" lang="en-US" altLang="ja-JP" sz="800" dirty="0"/>
          </a:p>
          <a:p>
            <a:pPr marL="0" indent="0">
              <a:buNone/>
            </a:pPr>
            <a:endParaRPr kumimoji="1" lang="en-US" altLang="ja-JP" sz="800" dirty="0"/>
          </a:p>
          <a:p>
            <a:pPr marL="0" indent="0">
              <a:buNone/>
            </a:pPr>
            <a:r>
              <a:rPr lang="ja-JP" altLang="en-US" sz="2800" dirty="0"/>
              <a:t>（２）心的発達への影響</a:t>
            </a:r>
            <a:endParaRPr lang="en-US" altLang="ja-JP" sz="2800" dirty="0"/>
          </a:p>
          <a:p>
            <a:pPr marL="0" indent="0">
              <a:buNone/>
            </a:pPr>
            <a:r>
              <a:rPr kumimoji="1" lang="ja-JP" altLang="en-US" sz="2000" dirty="0"/>
              <a:t>　</a:t>
            </a:r>
            <a:r>
              <a:rPr lang="ja-JP" altLang="en-US" sz="2000" dirty="0"/>
              <a:t>・基本的信頼感の獲得不全</a:t>
            </a:r>
            <a:endParaRPr lang="en-US" altLang="ja-JP" sz="2000" dirty="0"/>
          </a:p>
          <a:p>
            <a:pPr marL="0" indent="0">
              <a:buNone/>
            </a:pPr>
            <a:r>
              <a:rPr lang="ja-JP" altLang="en-US" sz="2000" dirty="0"/>
              <a:t>　・愛着形成不全　　</a:t>
            </a:r>
            <a:r>
              <a:rPr lang="en-US" altLang="ja-JP" sz="2000" dirty="0"/>
              <a:t>D</a:t>
            </a:r>
            <a:r>
              <a:rPr lang="ja-JP" altLang="en-US" sz="2000" dirty="0"/>
              <a:t>型（無秩序・無方向型）の愛着と予後</a:t>
            </a:r>
            <a:endParaRPr lang="en-US" altLang="ja-JP" sz="2000" dirty="0"/>
          </a:p>
          <a:p>
            <a:pPr marL="0" indent="0">
              <a:buNone/>
            </a:pPr>
            <a:r>
              <a:rPr kumimoji="1" lang="ja-JP" altLang="en-US" sz="2000" dirty="0"/>
              <a:t>　・自律性の獲得不全と欲求や情動の制御困難</a:t>
            </a:r>
            <a:endParaRPr lang="en-US" altLang="ja-JP" sz="2000" dirty="0"/>
          </a:p>
          <a:p>
            <a:pPr marL="0" indent="0">
              <a:buNone/>
            </a:pPr>
            <a:r>
              <a:rPr lang="ja-JP" altLang="en-US" sz="2000" dirty="0"/>
              <a:t>　・初期発達の阻害が、集団不適応等その後の育ちにもたらす影響</a:t>
            </a:r>
            <a:endParaRPr lang="en-US" altLang="ja-JP" sz="2000" dirty="0"/>
          </a:p>
          <a:p>
            <a:pPr marL="0" indent="0">
              <a:buNone/>
            </a:pPr>
            <a:endParaRPr lang="en-US" altLang="ja-JP" sz="800" dirty="0"/>
          </a:p>
          <a:p>
            <a:pPr marL="0" indent="0">
              <a:buNone/>
            </a:pPr>
            <a:endParaRPr lang="en-US" altLang="ja-JP" sz="2000"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77</a:t>
            </a:fld>
            <a:endParaRPr lang="ja-JP" altLang="en-US">
              <a:solidFill>
                <a:prstClr val="black">
                  <a:tint val="75000"/>
                </a:prstClr>
              </a:solidFill>
            </a:endParaRPr>
          </a:p>
        </p:txBody>
      </p:sp>
    </p:spTree>
    <p:extLst>
      <p:ext uri="{BB962C8B-B14F-4D97-AF65-F5344CB8AC3E}">
        <p14:creationId xmlns:p14="http://schemas.microsoft.com/office/powerpoint/2010/main" val="25229841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332656"/>
            <a:ext cx="8686800" cy="6192688"/>
          </a:xfrm>
        </p:spPr>
        <p:txBody>
          <a:bodyPr>
            <a:noAutofit/>
          </a:bodyPr>
          <a:lstStyle/>
          <a:p>
            <a:pPr marL="0" indent="0">
              <a:buNone/>
            </a:pPr>
            <a:r>
              <a:rPr lang="ja-JP" altLang="en-US" sz="2400" dirty="0"/>
              <a:t>（３）心的外傷体験の影響（</a:t>
            </a:r>
            <a:r>
              <a:rPr lang="en-US" altLang="ja-JP" sz="2400" dirty="0"/>
              <a:t>PTSD</a:t>
            </a:r>
            <a:r>
              <a:rPr lang="ja-JP" altLang="en-US" sz="2400" dirty="0"/>
              <a:t>）</a:t>
            </a:r>
            <a:endParaRPr lang="en-US" altLang="ja-JP" sz="2400" dirty="0"/>
          </a:p>
          <a:p>
            <a:pPr marL="0" indent="0">
              <a:buNone/>
            </a:pPr>
            <a:r>
              <a:rPr lang="ja-JP" altLang="en-US" sz="2000" dirty="0"/>
              <a:t>　</a:t>
            </a:r>
            <a:r>
              <a:rPr lang="ja-JP" altLang="en-US" sz="1800" dirty="0"/>
              <a:t>・単発性</a:t>
            </a:r>
            <a:r>
              <a:rPr lang="en-US" altLang="ja-JP" sz="1800" dirty="0"/>
              <a:t>PTSD</a:t>
            </a:r>
            <a:r>
              <a:rPr lang="ja-JP" altLang="en-US" sz="1800" dirty="0"/>
              <a:t>と発達性トラウマについて</a:t>
            </a:r>
            <a:endParaRPr lang="en-US" altLang="ja-JP" sz="1800" dirty="0"/>
          </a:p>
          <a:p>
            <a:pPr marL="0" indent="0">
              <a:buNone/>
            </a:pPr>
            <a:r>
              <a:rPr lang="ja-JP" altLang="en-US" sz="1800" dirty="0"/>
              <a:t>　・</a:t>
            </a:r>
            <a:r>
              <a:rPr lang="en-US" altLang="ja-JP" sz="1800" dirty="0"/>
              <a:t>PTSD</a:t>
            </a:r>
            <a:r>
              <a:rPr lang="ja-JP" altLang="en-US" sz="1800" dirty="0"/>
              <a:t>症状について　　　　</a:t>
            </a:r>
            <a:endParaRPr lang="en-US" altLang="ja-JP" sz="1800" dirty="0"/>
          </a:p>
          <a:p>
            <a:pPr marL="0" indent="0">
              <a:buNone/>
            </a:pPr>
            <a:r>
              <a:rPr lang="ja-JP" altLang="en-US" sz="1800" dirty="0"/>
              <a:t>　・心的外傷体験の有無と状況把握の必要性</a:t>
            </a:r>
            <a:endParaRPr lang="en-US" altLang="ja-JP" sz="1800" dirty="0"/>
          </a:p>
          <a:p>
            <a:pPr marL="0" indent="0">
              <a:buNone/>
            </a:pPr>
            <a:r>
              <a:rPr lang="ja-JP" altLang="en-US" sz="1800" dirty="0"/>
              <a:t>　・心的外傷体験の把握とフラッシュバックを引き起こす刺激や状況について</a:t>
            </a:r>
            <a:endParaRPr lang="en-US" altLang="ja-JP" sz="1800" dirty="0"/>
          </a:p>
          <a:p>
            <a:pPr marL="0" indent="0">
              <a:buNone/>
            </a:pPr>
            <a:endParaRPr lang="en-US" altLang="ja-JP" sz="700" dirty="0"/>
          </a:p>
          <a:p>
            <a:pPr marL="0" indent="0">
              <a:buNone/>
            </a:pPr>
            <a:r>
              <a:rPr lang="ja-JP" altLang="en-US" sz="2400" dirty="0"/>
              <a:t>（４）解離症状について</a:t>
            </a:r>
            <a:endParaRPr lang="en-US" altLang="ja-JP" sz="2400" dirty="0"/>
          </a:p>
          <a:p>
            <a:pPr marL="0" indent="0">
              <a:buNone/>
            </a:pPr>
            <a:r>
              <a:rPr lang="ja-JP" altLang="en-US" sz="2000" dirty="0"/>
              <a:t>　</a:t>
            </a:r>
            <a:r>
              <a:rPr lang="ja-JP" altLang="en-US" sz="1800" dirty="0"/>
              <a:t>子どもの解離症状について</a:t>
            </a:r>
            <a:endParaRPr lang="en-US" altLang="ja-JP" sz="1800" dirty="0"/>
          </a:p>
          <a:p>
            <a:pPr marL="0" indent="0">
              <a:buNone/>
            </a:pPr>
            <a:r>
              <a:rPr lang="ja-JP" altLang="en-US" sz="1800" dirty="0"/>
              <a:t>　解離の多用がもたらす子どもの発達への影響</a:t>
            </a:r>
            <a:endParaRPr lang="en-US" altLang="ja-JP" sz="1800" dirty="0"/>
          </a:p>
          <a:p>
            <a:pPr marL="0" indent="0">
              <a:buNone/>
            </a:pPr>
            <a:endParaRPr lang="en-US" altLang="ja-JP" sz="700" dirty="0"/>
          </a:p>
          <a:p>
            <a:pPr marL="0" indent="0">
              <a:buNone/>
            </a:pPr>
            <a:r>
              <a:rPr lang="ja-JP" altLang="en-US" sz="2400" dirty="0"/>
              <a:t>（５）分離体験の影響</a:t>
            </a:r>
            <a:endParaRPr lang="en-US" altLang="ja-JP" sz="2400" dirty="0"/>
          </a:p>
          <a:p>
            <a:pPr marL="0" indent="0">
              <a:buNone/>
            </a:pPr>
            <a:r>
              <a:rPr lang="en-US" altLang="ja-JP" sz="1800" dirty="0"/>
              <a:t>    </a:t>
            </a:r>
            <a:r>
              <a:rPr lang="ja-JP" altLang="en-US" sz="1800" dirty="0"/>
              <a:t>著しい恐怖体験であり、心的外傷となる可能性が大きい</a:t>
            </a:r>
            <a:endParaRPr lang="en-US" altLang="ja-JP" sz="1800" dirty="0"/>
          </a:p>
          <a:p>
            <a:pPr marL="0" indent="0">
              <a:buNone/>
            </a:pPr>
            <a:r>
              <a:rPr lang="ja-JP" altLang="en-US" sz="1800" dirty="0"/>
              <a:t>　分離体験や喪失体験がその後の育ちにもたらす影響</a:t>
            </a:r>
            <a:endParaRPr lang="en-US" altLang="ja-JP" sz="1800" dirty="0"/>
          </a:p>
          <a:p>
            <a:pPr marL="0" indent="0">
              <a:buNone/>
            </a:pPr>
            <a:r>
              <a:rPr lang="ja-JP" altLang="en-US" sz="1800" dirty="0"/>
              <a:t>　措置変更と分離体験</a:t>
            </a:r>
            <a:endParaRPr lang="en-US" altLang="ja-JP" sz="1800" dirty="0"/>
          </a:p>
          <a:p>
            <a:pPr marL="0" indent="0">
              <a:buNone/>
            </a:pPr>
            <a:r>
              <a:rPr lang="ja-JP" altLang="en-US" sz="700" dirty="0"/>
              <a:t>　</a:t>
            </a:r>
          </a:p>
          <a:p>
            <a:pPr marL="0" indent="0">
              <a:buNone/>
            </a:pPr>
            <a:r>
              <a:rPr lang="ja-JP" altLang="en-US" sz="2400" dirty="0"/>
              <a:t>（６）誤学習</a:t>
            </a:r>
            <a:endParaRPr lang="en-US" altLang="ja-JP" sz="2400" dirty="0"/>
          </a:p>
          <a:p>
            <a:pPr marL="0" indent="0">
              <a:buNone/>
            </a:pPr>
            <a:r>
              <a:rPr lang="ja-JP" altLang="en-US" sz="700" dirty="0"/>
              <a:t>　</a:t>
            </a:r>
            <a:r>
              <a:rPr lang="ja-JP" altLang="en-US" sz="1800" dirty="0"/>
              <a:t>・不適切な生活習慣　　・不適切な対人関係</a:t>
            </a:r>
            <a:r>
              <a:rPr lang="ja-JP" altLang="en-US" sz="1800" dirty="0" smtClean="0"/>
              <a:t>のパターン</a:t>
            </a:r>
            <a:endParaRPr lang="en-US" altLang="ja-JP" sz="1800" dirty="0" smtClean="0"/>
          </a:p>
          <a:p>
            <a:pPr marL="0" indent="0">
              <a:buNone/>
            </a:pPr>
            <a:r>
              <a:rPr lang="ja-JP" altLang="en-US" sz="800" dirty="0"/>
              <a:t>　</a:t>
            </a:r>
            <a:r>
              <a:rPr lang="ja-JP" altLang="en-US" sz="1800" dirty="0" smtClean="0"/>
              <a:t>・</a:t>
            </a:r>
            <a:r>
              <a:rPr lang="ja-JP" altLang="en-US" sz="1800" dirty="0"/>
              <a:t>不適切な性行動モデルの影響　・不適切な支配性・攻撃性モデルの</a:t>
            </a:r>
            <a:r>
              <a:rPr lang="ja-JP" altLang="en-US" sz="1800" dirty="0" smtClean="0"/>
              <a:t>影響</a:t>
            </a:r>
            <a:endParaRPr lang="ja-JP" altLang="en-US" sz="1800" dirty="0"/>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78</a:t>
            </a:fld>
            <a:endParaRPr lang="ja-JP" altLang="en-US">
              <a:solidFill>
                <a:prstClr val="black">
                  <a:tint val="75000"/>
                </a:prstClr>
              </a:solidFill>
            </a:endParaRPr>
          </a:p>
        </p:txBody>
      </p:sp>
    </p:spTree>
    <p:extLst>
      <p:ext uri="{BB962C8B-B14F-4D97-AF65-F5344CB8AC3E}">
        <p14:creationId xmlns:p14="http://schemas.microsoft.com/office/powerpoint/2010/main" val="9970807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a:t>⑤専門的な養育技術</a:t>
            </a:r>
            <a:endParaRPr kumimoji="1" lang="ja-JP" altLang="en-US" dirty="0"/>
          </a:p>
        </p:txBody>
      </p:sp>
      <p:sp>
        <p:nvSpPr>
          <p:cNvPr id="3" name="サブタイトル 2"/>
          <p:cNvSpPr>
            <a:spLocks noGrp="1"/>
          </p:cNvSpPr>
          <p:nvPr>
            <p:ph type="subTitle" idx="1"/>
          </p:nvPr>
        </p:nvSpPr>
        <p:spPr>
          <a:xfrm>
            <a:off x="1187624" y="3886200"/>
            <a:ext cx="6984776" cy="1752600"/>
          </a:xfrm>
        </p:spPr>
        <p:txBody>
          <a:bodyPr/>
          <a:lstStyle/>
          <a:p>
            <a:r>
              <a:rPr lang="ja-JP" altLang="en-US" dirty="0"/>
              <a:t>全国乳児福祉協議会</a:t>
            </a:r>
            <a:endParaRPr lang="en-US" altLang="ja-JP" dirty="0"/>
          </a:p>
          <a:p>
            <a:r>
              <a:rPr lang="ja-JP" altLang="en-US" dirty="0"/>
              <a:t>研修体系具体化にむけた検討委員会</a:t>
            </a:r>
            <a:endParaRPr kumimoji="1" lang="ja-JP" altLang="en-US"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79</a:t>
            </a:fld>
            <a:endParaRPr lang="ja-JP" altLang="en-US">
              <a:solidFill>
                <a:prstClr val="black">
                  <a:tint val="75000"/>
                </a:prstClr>
              </a:solidFill>
            </a:endParaRPr>
          </a:p>
        </p:txBody>
      </p:sp>
    </p:spTree>
    <p:extLst>
      <p:ext uri="{BB962C8B-B14F-4D97-AF65-F5344CB8AC3E}">
        <p14:creationId xmlns:p14="http://schemas.microsoft.com/office/powerpoint/2010/main" val="2979961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37" y="385666"/>
            <a:ext cx="7598535" cy="5963332"/>
          </a:xfrm>
          <a:prstGeom prst="rect">
            <a:avLst/>
          </a:prstGeom>
        </p:spPr>
      </p:pic>
      <p:sp>
        <p:nvSpPr>
          <p:cNvPr id="13" name="正方形/長方形 12"/>
          <p:cNvSpPr/>
          <p:nvPr/>
        </p:nvSpPr>
        <p:spPr>
          <a:xfrm>
            <a:off x="0" y="6179721"/>
            <a:ext cx="889247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改訂　乳児院の研修体系　小規模化にも対応するための人材育成の指針－</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（平成</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27</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lang="en-US" altLang="ja-JP" sz="1600" b="1" dirty="0">
                <a:solidFill>
                  <a:prstClr val="black"/>
                </a:solidFill>
                <a:latin typeface="ＭＳ Ｐゴシック" panose="020B0600070205080204" pitchFamily="50" charset="-128"/>
                <a:ea typeface="ＭＳ Ｐゴシック" panose="020B0600070205080204" pitchFamily="50" charset="-128"/>
              </a:rPr>
              <a:t>P</a:t>
            </a:r>
            <a:r>
              <a:rPr lang="en-US" altLang="ja-JP" sz="1600" b="1" dirty="0" smtClean="0">
                <a:solidFill>
                  <a:prstClr val="black"/>
                </a:solidFill>
                <a:latin typeface="ＭＳ Ｐゴシック" panose="020B0600070205080204" pitchFamily="50" charset="-128"/>
                <a:ea typeface="ＭＳ Ｐゴシック" panose="020B0600070205080204" pitchFamily="50" charset="-128"/>
              </a:rPr>
              <a:t>.13</a:t>
            </a:r>
            <a:endPar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p:txBody>
          <a:bodyPr/>
          <a:lstStyle/>
          <a:p>
            <a:fld id="{52885D5F-1D73-4CD8-8BE9-6FDEEE1081D8}" type="slidenum">
              <a:rPr kumimoji="1" lang="ja-JP" altLang="en-US" smtClean="0"/>
              <a:t>8</a:t>
            </a:fld>
            <a:endParaRPr kumimoji="1" lang="ja-JP" altLang="en-US" dirty="0"/>
          </a:p>
        </p:txBody>
      </p:sp>
    </p:spTree>
    <p:extLst>
      <p:ext uri="{BB962C8B-B14F-4D97-AF65-F5344CB8AC3E}">
        <p14:creationId xmlns:p14="http://schemas.microsoft.com/office/powerpoint/2010/main" val="19511397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980728"/>
            <a:ext cx="8229600" cy="1512168"/>
          </a:xfrm>
        </p:spPr>
        <p:txBody>
          <a:bodyPr>
            <a:noAutofit/>
          </a:bodyPr>
          <a:lstStyle/>
          <a:p>
            <a:pPr algn="l"/>
            <a:r>
              <a:rPr lang="ja-JP" altLang="en-US" sz="3600" dirty="0"/>
              <a:t>□	乳幼児の生活を支える専門職として、基本的な生活の営みを身につけることが重要です</a:t>
            </a:r>
            <a:endParaRPr kumimoji="1" lang="ja-JP" altLang="en-US" sz="3600" dirty="0"/>
          </a:p>
        </p:txBody>
      </p:sp>
      <p:sp>
        <p:nvSpPr>
          <p:cNvPr id="5" name="コンテンツ プレースホルダー 4"/>
          <p:cNvSpPr>
            <a:spLocks noGrp="1"/>
          </p:cNvSpPr>
          <p:nvPr>
            <p:ph idx="1"/>
          </p:nvPr>
        </p:nvSpPr>
        <p:spPr>
          <a:xfrm>
            <a:off x="457200" y="2204864"/>
            <a:ext cx="8229600" cy="4464496"/>
          </a:xfrm>
        </p:spPr>
        <p:txBody>
          <a:bodyPr>
            <a:normAutofit lnSpcReduction="10000"/>
          </a:bodyPr>
          <a:lstStyle/>
          <a:p>
            <a:pPr marL="0" indent="0">
              <a:buNone/>
            </a:pPr>
            <a:endParaRPr lang="ja-JP" altLang="en-US" dirty="0"/>
          </a:p>
          <a:p>
            <a:r>
              <a:rPr lang="en-US" altLang="ja-JP" dirty="0"/>
              <a:t>24</a:t>
            </a:r>
            <a:r>
              <a:rPr lang="ja-JP" altLang="ja-JP" dirty="0"/>
              <a:t>時間</a:t>
            </a:r>
            <a:r>
              <a:rPr lang="en-US" altLang="ja-JP" dirty="0"/>
              <a:t>365</a:t>
            </a:r>
            <a:r>
              <a:rPr lang="ja-JP" altLang="ja-JP" dirty="0"/>
              <a:t>日、子どもにとっての生活の場所＝お家</a:t>
            </a:r>
          </a:p>
          <a:p>
            <a:r>
              <a:rPr lang="ja-JP" altLang="ja-JP" dirty="0"/>
              <a:t>基本的な生活の営み・・・睡眠、栄養摂取、活動、排泄、清潔等</a:t>
            </a:r>
          </a:p>
          <a:p>
            <a:r>
              <a:rPr lang="ja-JP" altLang="ja-JP" dirty="0"/>
              <a:t>それらを支える</a:t>
            </a:r>
            <a:r>
              <a:rPr lang="ja-JP" altLang="en-US" dirty="0"/>
              <a:t>チーム養育</a:t>
            </a:r>
            <a:endParaRPr lang="en-US" altLang="ja-JP" sz="2600" dirty="0"/>
          </a:p>
          <a:p>
            <a:pPr marL="0" indent="0">
              <a:buNone/>
            </a:pPr>
            <a:endParaRPr lang="en-US" altLang="ja-JP" sz="2600" dirty="0"/>
          </a:p>
          <a:p>
            <a:pPr marL="0" indent="0">
              <a:buNone/>
            </a:pPr>
            <a:r>
              <a:rPr lang="ja-JP" altLang="en-US" sz="2600" dirty="0"/>
              <a:t>★スーパーバイズを受けながら、身につけましょう</a:t>
            </a:r>
          </a:p>
          <a:p>
            <a:pPr marL="0" indent="0" algn="r">
              <a:buNone/>
            </a:pPr>
            <a:r>
              <a:rPr lang="ja-JP" altLang="en-US" sz="2600" dirty="0"/>
              <a:t>⇒</a:t>
            </a:r>
            <a:r>
              <a:rPr lang="en-US" altLang="ja-JP" sz="2600" dirty="0"/>
              <a:t>『</a:t>
            </a:r>
            <a:r>
              <a:rPr lang="ja-JP" altLang="en-US" sz="2600" dirty="0"/>
              <a:t>改訂新版　乳児院養育指針</a:t>
            </a:r>
            <a:r>
              <a:rPr lang="en-US" altLang="ja-JP" sz="2600" dirty="0"/>
              <a:t>』</a:t>
            </a:r>
            <a:r>
              <a:rPr lang="ja-JP" altLang="en-US" sz="2600" dirty="0"/>
              <a:t>第５章</a:t>
            </a:r>
          </a:p>
          <a:p>
            <a:endParaRPr lang="ja-JP" altLang="ja-JP" dirty="0"/>
          </a:p>
          <a:p>
            <a:endParaRPr kumimoji="1" lang="ja-JP" altLang="en-US" dirty="0"/>
          </a:p>
        </p:txBody>
      </p:sp>
      <p:sp>
        <p:nvSpPr>
          <p:cNvPr id="2" name="スライド番号プレースホルダー 1"/>
          <p:cNvSpPr>
            <a:spLocks noGrp="1"/>
          </p:cNvSpPr>
          <p:nvPr>
            <p:ph type="sldNum" sz="quarter" idx="12"/>
          </p:nvPr>
        </p:nvSpPr>
        <p:spPr>
          <a:xfrm>
            <a:off x="6804248" y="6129538"/>
            <a:ext cx="2133600" cy="365125"/>
          </a:xfrm>
        </p:spPr>
        <p:txBody>
          <a:bodyPr/>
          <a:lstStyle/>
          <a:p>
            <a:fld id="{52885D5F-1D73-4CD8-8BE9-6FDEEE1081D8}" type="slidenum">
              <a:rPr lang="ja-JP" altLang="en-US" smtClean="0">
                <a:solidFill>
                  <a:prstClr val="black">
                    <a:tint val="75000"/>
                  </a:prstClr>
                </a:solidFill>
              </a:rPr>
              <a:pPr/>
              <a:t>80</a:t>
            </a:fld>
            <a:endParaRPr lang="ja-JP" altLang="en-US" dirty="0">
              <a:solidFill>
                <a:prstClr val="black">
                  <a:tint val="75000"/>
                </a:prstClr>
              </a:solidFill>
            </a:endParaRPr>
          </a:p>
        </p:txBody>
      </p:sp>
    </p:spTree>
    <p:extLst>
      <p:ext uri="{BB962C8B-B14F-4D97-AF65-F5344CB8AC3E}">
        <p14:creationId xmlns:p14="http://schemas.microsoft.com/office/powerpoint/2010/main" val="143468354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96752"/>
            <a:ext cx="8147248" cy="1224136"/>
          </a:xfrm>
        </p:spPr>
        <p:txBody>
          <a:bodyPr>
            <a:noAutofit/>
          </a:bodyPr>
          <a:lstStyle/>
          <a:p>
            <a:pPr algn="l"/>
            <a:r>
              <a:rPr lang="ja-JP" altLang="en-US" sz="3200" dirty="0"/>
              <a:t>□</a:t>
            </a:r>
            <a:r>
              <a:rPr lang="ja-JP" altLang="ja-JP" sz="3200" dirty="0"/>
              <a:t>乳幼児の成長を支える専門職として、月齢</a:t>
            </a:r>
            <a:r>
              <a:rPr lang="en-US" altLang="ja-JP" sz="3200" dirty="0"/>
              <a:t>(</a:t>
            </a:r>
            <a:r>
              <a:rPr lang="ja-JP" altLang="ja-JP" sz="3200" dirty="0"/>
              <a:t>年齢</a:t>
            </a:r>
            <a:r>
              <a:rPr lang="en-US" altLang="ja-JP" sz="3200" dirty="0"/>
              <a:t>)</a:t>
            </a:r>
            <a:r>
              <a:rPr lang="ja-JP" altLang="ja-JP" sz="3200" dirty="0"/>
              <a:t>に応じた基本的な養育のあり方を身につけることが重要です</a:t>
            </a:r>
            <a:br>
              <a:rPr lang="ja-JP" altLang="ja-JP" sz="3200" dirty="0"/>
            </a:br>
            <a:endParaRPr kumimoji="1" lang="ja-JP" altLang="en-US" sz="3200" dirty="0"/>
          </a:p>
        </p:txBody>
      </p:sp>
      <p:sp>
        <p:nvSpPr>
          <p:cNvPr id="3" name="コンテンツ プレースホルダー 2"/>
          <p:cNvSpPr>
            <a:spLocks noGrp="1"/>
          </p:cNvSpPr>
          <p:nvPr>
            <p:ph idx="1"/>
          </p:nvPr>
        </p:nvSpPr>
        <p:spPr>
          <a:xfrm>
            <a:off x="457200" y="2420888"/>
            <a:ext cx="8435280" cy="4032448"/>
          </a:xfrm>
        </p:spPr>
        <p:txBody>
          <a:bodyPr>
            <a:normAutofit fontScale="85000" lnSpcReduction="10000"/>
          </a:bodyPr>
          <a:lstStyle/>
          <a:p>
            <a:r>
              <a:rPr kumimoji="1" lang="ja-JP" altLang="en-US" dirty="0"/>
              <a:t>発達の様々な側面、それぞれに段階があることを知る</a:t>
            </a:r>
            <a:endParaRPr kumimoji="1" lang="en-US" altLang="ja-JP" dirty="0"/>
          </a:p>
          <a:p>
            <a:pPr marL="0" indent="0">
              <a:buNone/>
            </a:pPr>
            <a:endParaRPr lang="en-US" altLang="ja-JP" dirty="0"/>
          </a:p>
          <a:p>
            <a:r>
              <a:rPr kumimoji="1" lang="ja-JP" altLang="en-US" dirty="0"/>
              <a:t>安定したアタッチメント関係</a:t>
            </a:r>
            <a:r>
              <a:rPr lang="ja-JP" altLang="en-US" dirty="0"/>
              <a:t>がどのように</a:t>
            </a:r>
            <a:r>
              <a:rPr kumimoji="1" lang="ja-JP" altLang="en-US" dirty="0"/>
              <a:t>形成されるのかを知り、養育支援に活かす</a:t>
            </a:r>
            <a:endParaRPr kumimoji="1" lang="en-US" altLang="ja-JP" dirty="0"/>
          </a:p>
          <a:p>
            <a:pPr marL="0" indent="0">
              <a:buNone/>
            </a:pPr>
            <a:endParaRPr kumimoji="1" lang="en-US" altLang="ja-JP" dirty="0"/>
          </a:p>
          <a:p>
            <a:r>
              <a:rPr kumimoji="1" lang="ja-JP" altLang="en-US" dirty="0"/>
              <a:t>発達</a:t>
            </a:r>
            <a:r>
              <a:rPr kumimoji="1" lang="ja-JP" altLang="en-US" dirty="0" smtClean="0"/>
              <a:t>に</a:t>
            </a:r>
            <a:r>
              <a:rPr lang="ja-JP" altLang="en-US" dirty="0"/>
              <a:t>準</a:t>
            </a:r>
            <a:r>
              <a:rPr lang="ja-JP" altLang="en-US" dirty="0" smtClean="0"/>
              <a:t>じた</a:t>
            </a:r>
            <a:r>
              <a:rPr kumimoji="1" lang="ja-JP" altLang="en-US" dirty="0" smtClean="0"/>
              <a:t>世界</a:t>
            </a:r>
            <a:r>
              <a:rPr kumimoji="1" lang="ja-JP" altLang="en-US" dirty="0"/>
              <a:t>の広がりに合わせて対応する</a:t>
            </a:r>
            <a:endParaRPr kumimoji="1" lang="en-US" altLang="ja-JP" dirty="0"/>
          </a:p>
          <a:p>
            <a:pPr marL="0" indent="1792288">
              <a:buNone/>
            </a:pPr>
            <a:r>
              <a:rPr kumimoji="1" lang="ja-JP" altLang="en-US" b="1" dirty="0">
                <a:solidFill>
                  <a:srgbClr val="92D050"/>
                </a:solidFill>
              </a:rPr>
              <a:t>●</a:t>
            </a:r>
            <a:r>
              <a:rPr kumimoji="1" lang="ja-JP" altLang="en-US" b="1" dirty="0"/>
              <a:t>社会性の広がり</a:t>
            </a:r>
            <a:endParaRPr kumimoji="1" lang="en-US" altLang="ja-JP" b="1" dirty="0"/>
          </a:p>
          <a:p>
            <a:pPr marL="0" indent="1792288">
              <a:buNone/>
            </a:pPr>
            <a:r>
              <a:rPr lang="ja-JP" altLang="en-US" b="1" dirty="0">
                <a:solidFill>
                  <a:srgbClr val="92D050"/>
                </a:solidFill>
              </a:rPr>
              <a:t>●</a:t>
            </a:r>
            <a:r>
              <a:rPr lang="ja-JP" altLang="en-US" b="1" dirty="0"/>
              <a:t>興味関心の広がり</a:t>
            </a:r>
            <a:endParaRPr lang="en-US" altLang="ja-JP" b="1" dirty="0"/>
          </a:p>
          <a:p>
            <a:pPr marL="0" indent="1792288">
              <a:buNone/>
            </a:pPr>
            <a:r>
              <a:rPr kumimoji="1" lang="ja-JP" altLang="en-US" b="1" dirty="0">
                <a:solidFill>
                  <a:srgbClr val="92D050"/>
                </a:solidFill>
              </a:rPr>
              <a:t>●</a:t>
            </a:r>
            <a:r>
              <a:rPr kumimoji="1" lang="ja-JP" altLang="en-US" b="1" dirty="0"/>
              <a:t>遊びの広がり</a:t>
            </a:r>
            <a:endParaRPr kumimoji="1" lang="en-US" altLang="ja-JP" b="1" dirty="0"/>
          </a:p>
          <a:p>
            <a:endParaRPr kumimoji="1" lang="en-US" altLang="ja-JP"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81</a:t>
            </a:fld>
            <a:endParaRPr lang="ja-JP" altLang="en-US">
              <a:solidFill>
                <a:prstClr val="black">
                  <a:tint val="75000"/>
                </a:prstClr>
              </a:solidFill>
            </a:endParaRPr>
          </a:p>
        </p:txBody>
      </p:sp>
    </p:spTree>
    <p:extLst>
      <p:ext uri="{BB962C8B-B14F-4D97-AF65-F5344CB8AC3E}">
        <p14:creationId xmlns:p14="http://schemas.microsoft.com/office/powerpoint/2010/main" val="38924214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6"/>
          <p:cNvSpPr>
            <a:spLocks noGrp="1"/>
          </p:cNvSpPr>
          <p:nvPr>
            <p:ph idx="1"/>
          </p:nvPr>
        </p:nvSpPr>
        <p:spPr>
          <a:xfrm>
            <a:off x="323528" y="620688"/>
            <a:ext cx="8229600" cy="864096"/>
          </a:xfrm>
          <a:prstGeom prst="ellipse">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1">
            <a:schemeClr val="accent1"/>
          </a:lnRef>
          <a:fillRef idx="2">
            <a:schemeClr val="accent1"/>
          </a:fillRef>
          <a:effectRef idx="1">
            <a:schemeClr val="accent1"/>
          </a:effectRef>
          <a:fontRef idx="minor">
            <a:schemeClr val="dk1"/>
          </a:fontRef>
        </p:style>
        <p:txBody>
          <a:bodyPr anchor="ctr">
            <a:normAutofit fontScale="92500"/>
          </a:bodyPr>
          <a:lstStyle/>
          <a:p>
            <a:pPr marL="0" indent="0" algn="ctr">
              <a:buNone/>
              <a:defRPr/>
            </a:pPr>
            <a:r>
              <a:rPr lang="ja-JP" altLang="en-US" dirty="0"/>
              <a:t>安定したアタッチメント関係の形成</a:t>
            </a:r>
            <a:endParaRPr lang="ja-JP" altLang="en-US" sz="32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1944" y="1712290"/>
            <a:ext cx="1144910" cy="1449253"/>
          </a:xfrm>
          <a:prstGeom prst="rect">
            <a:avLst/>
          </a:prstGeom>
        </p:spPr>
      </p:pic>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t="1" b="-11286"/>
          <a:stretch/>
        </p:blipFill>
        <p:spPr>
          <a:xfrm>
            <a:off x="1095820" y="1746602"/>
            <a:ext cx="1054422" cy="1420097"/>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9005" y="1712290"/>
            <a:ext cx="1528561" cy="1579908"/>
          </a:xfrm>
          <a:prstGeom prst="rect">
            <a:avLst/>
          </a:prstGeom>
        </p:spPr>
      </p:pic>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4448" y="1729237"/>
            <a:ext cx="1225693" cy="1454829"/>
          </a:xfrm>
          <a:prstGeom prst="rect">
            <a:avLst/>
          </a:prstGeom>
        </p:spPr>
      </p:pic>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12605" y="4787044"/>
            <a:ext cx="1388478" cy="1076587"/>
          </a:xfrm>
          <a:prstGeom prst="rect">
            <a:avLst/>
          </a:prstGeom>
        </p:spPr>
      </p:pic>
      <p:pic>
        <p:nvPicPr>
          <p:cNvPr id="24" name="図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10651" y="2069369"/>
            <a:ext cx="948845" cy="918008"/>
          </a:xfrm>
          <a:prstGeom prst="rect">
            <a:avLst/>
          </a:prstGeom>
        </p:spPr>
      </p:pic>
      <p:pic>
        <p:nvPicPr>
          <p:cNvPr id="27" name="図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4062418"/>
            <a:ext cx="1144910" cy="1449253"/>
          </a:xfrm>
          <a:prstGeom prst="rect">
            <a:avLst/>
          </a:prstGeom>
        </p:spPr>
      </p:pic>
      <p:pic>
        <p:nvPicPr>
          <p:cNvPr id="31" name="図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40135" y="3785923"/>
            <a:ext cx="2133417" cy="1070573"/>
          </a:xfrm>
          <a:prstGeom prst="rect">
            <a:avLst/>
          </a:prstGeom>
        </p:spPr>
      </p:pic>
      <p:sp>
        <p:nvSpPr>
          <p:cNvPr id="32" name="矢印: 下カーブ 31"/>
          <p:cNvSpPr/>
          <p:nvPr/>
        </p:nvSpPr>
        <p:spPr>
          <a:xfrm>
            <a:off x="2620566" y="3600563"/>
            <a:ext cx="4259245" cy="1063174"/>
          </a:xfrm>
          <a:prstGeom prst="curvedDown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35" name="矢印: 下カーブ 34"/>
          <p:cNvSpPr/>
          <p:nvPr/>
        </p:nvSpPr>
        <p:spPr>
          <a:xfrm rot="10800000">
            <a:off x="2699771" y="5412888"/>
            <a:ext cx="4223098" cy="1018803"/>
          </a:xfrm>
          <a:prstGeom prst="curved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pic>
        <p:nvPicPr>
          <p:cNvPr id="20" name="図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75929" y="3461099"/>
            <a:ext cx="1148519" cy="1202638"/>
          </a:xfrm>
          <a:prstGeom prst="rect">
            <a:avLst/>
          </a:prstGeom>
        </p:spPr>
      </p:pic>
      <p:pic>
        <p:nvPicPr>
          <p:cNvPr id="18" name="図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95936" y="4972102"/>
            <a:ext cx="1328512" cy="1558372"/>
          </a:xfrm>
          <a:prstGeom prst="rect">
            <a:avLst/>
          </a:prstGeom>
        </p:spPr>
      </p:pic>
      <p:sp>
        <p:nvSpPr>
          <p:cNvPr id="2" name="テキスト ボックス 1"/>
          <p:cNvSpPr txBox="1"/>
          <p:nvPr/>
        </p:nvSpPr>
        <p:spPr>
          <a:xfrm>
            <a:off x="553773" y="4673437"/>
            <a:ext cx="1296144" cy="646331"/>
          </a:xfrm>
          <a:prstGeom prst="rect">
            <a:avLst/>
          </a:prstGeom>
          <a:noFill/>
        </p:spPr>
        <p:txBody>
          <a:bodyPr wrap="square" rtlCol="0">
            <a:spAutoFit/>
          </a:bodyPr>
          <a:lstStyle/>
          <a:p>
            <a:r>
              <a:rPr lang="ja-JP" altLang="en-US" dirty="0">
                <a:solidFill>
                  <a:prstClr val="black"/>
                </a:solidFill>
                <a:latin typeface="AR P丸ゴシック体M" panose="020B0600010101010101" pitchFamily="50" charset="-128"/>
                <a:ea typeface="AR P丸ゴシック体M" panose="020B0600010101010101" pitchFamily="50" charset="-128"/>
              </a:rPr>
              <a:t>愛着対象</a:t>
            </a:r>
            <a:endParaRPr lang="en-US" altLang="ja-JP" dirty="0">
              <a:solidFill>
                <a:prstClr val="black"/>
              </a:solidFill>
              <a:latin typeface="AR P丸ゴシック体M" panose="020B0600010101010101" pitchFamily="50" charset="-128"/>
              <a:ea typeface="AR P丸ゴシック体M" panose="020B0600010101010101" pitchFamily="50" charset="-128"/>
            </a:endParaRPr>
          </a:p>
          <a:p>
            <a:r>
              <a:rPr lang="ja-JP" altLang="en-US" dirty="0">
                <a:solidFill>
                  <a:prstClr val="black"/>
                </a:solidFill>
                <a:latin typeface="AR P丸ゴシック体M" panose="020B0600010101010101" pitchFamily="50" charset="-128"/>
                <a:ea typeface="AR P丸ゴシック体M" panose="020B0600010101010101" pitchFamily="50" charset="-128"/>
              </a:rPr>
              <a:t>安全基地</a:t>
            </a:r>
          </a:p>
        </p:txBody>
      </p:sp>
      <p:sp>
        <p:nvSpPr>
          <p:cNvPr id="16" name="テキスト ボックス 15"/>
          <p:cNvSpPr txBox="1"/>
          <p:nvPr/>
        </p:nvSpPr>
        <p:spPr>
          <a:xfrm>
            <a:off x="5250652" y="3896337"/>
            <a:ext cx="1634355" cy="369332"/>
          </a:xfrm>
          <a:prstGeom prst="rect">
            <a:avLst/>
          </a:prstGeom>
          <a:noFill/>
        </p:spPr>
        <p:txBody>
          <a:bodyPr wrap="square" rtlCol="0">
            <a:spAutoFit/>
          </a:bodyPr>
          <a:lstStyle/>
          <a:p>
            <a:r>
              <a:rPr lang="ja-JP" altLang="en-US" dirty="0">
                <a:solidFill>
                  <a:prstClr val="black"/>
                </a:solidFill>
                <a:latin typeface="AR P丸ゴシック体M" panose="020B0600010101010101" pitchFamily="50" charset="-128"/>
                <a:ea typeface="AR P丸ゴシック体M" panose="020B0600010101010101" pitchFamily="50" charset="-128"/>
              </a:rPr>
              <a:t>探索に向かう</a:t>
            </a:r>
          </a:p>
        </p:txBody>
      </p:sp>
      <p:sp>
        <p:nvSpPr>
          <p:cNvPr id="17" name="テキスト ボックス 16"/>
          <p:cNvSpPr txBox="1"/>
          <p:nvPr/>
        </p:nvSpPr>
        <p:spPr>
          <a:xfrm>
            <a:off x="2617722" y="5863631"/>
            <a:ext cx="1634355" cy="369332"/>
          </a:xfrm>
          <a:prstGeom prst="rect">
            <a:avLst/>
          </a:prstGeom>
          <a:noFill/>
        </p:spPr>
        <p:txBody>
          <a:bodyPr wrap="square" rtlCol="0">
            <a:spAutoFit/>
          </a:bodyPr>
          <a:lstStyle/>
          <a:p>
            <a:r>
              <a:rPr lang="ja-JP" altLang="en-US" dirty="0">
                <a:solidFill>
                  <a:prstClr val="black"/>
                </a:solidFill>
                <a:latin typeface="AR P丸ゴシック体M" panose="020B0600010101010101" pitchFamily="50" charset="-128"/>
                <a:ea typeface="AR P丸ゴシック体M" panose="020B0600010101010101" pitchFamily="50" charset="-128"/>
              </a:rPr>
              <a:t>近接を求める</a:t>
            </a:r>
          </a:p>
        </p:txBody>
      </p:sp>
      <p:sp>
        <p:nvSpPr>
          <p:cNvPr id="19" name="テキスト ボックス 18">
            <a:extLst>
              <a:ext uri="{FF2B5EF4-FFF2-40B4-BE49-F238E27FC236}">
                <a16:creationId xmlns:a16="http://schemas.microsoft.com/office/drawing/2014/main" xmlns="" id="{840740FE-150E-4450-985B-48FCF8DDEB7F}"/>
              </a:ext>
            </a:extLst>
          </p:cNvPr>
          <p:cNvSpPr txBox="1"/>
          <p:nvPr/>
        </p:nvSpPr>
        <p:spPr>
          <a:xfrm>
            <a:off x="3973662" y="3089145"/>
            <a:ext cx="1634355" cy="369332"/>
          </a:xfrm>
          <a:prstGeom prst="rect">
            <a:avLst/>
          </a:prstGeom>
          <a:noFill/>
        </p:spPr>
        <p:txBody>
          <a:bodyPr wrap="square" rtlCol="0">
            <a:spAutoFit/>
          </a:bodyPr>
          <a:lstStyle/>
          <a:p>
            <a:r>
              <a:rPr lang="ja-JP" altLang="en-US" dirty="0">
                <a:solidFill>
                  <a:srgbClr val="F79646">
                    <a:lumMod val="75000"/>
                  </a:srgbClr>
                </a:solidFill>
                <a:latin typeface="AR P丸ゴシック体M" panose="020B0600010101010101" pitchFamily="50" charset="-128"/>
                <a:ea typeface="AR P丸ゴシック体M" panose="020B0600010101010101" pitchFamily="50" charset="-128"/>
              </a:rPr>
              <a:t>安全感の輪</a:t>
            </a:r>
          </a:p>
        </p:txBody>
      </p:sp>
      <p:sp>
        <p:nvSpPr>
          <p:cNvPr id="3" name="スライド番号プレースホルダー 2"/>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82</a:t>
            </a:fld>
            <a:endParaRPr lang="ja-JP" altLang="en-US">
              <a:solidFill>
                <a:prstClr val="black">
                  <a:tint val="75000"/>
                </a:prstClr>
              </a:solidFill>
            </a:endParaRPr>
          </a:p>
        </p:txBody>
      </p:sp>
    </p:spTree>
    <p:extLst>
      <p:ext uri="{BB962C8B-B14F-4D97-AF65-F5344CB8AC3E}">
        <p14:creationId xmlns:p14="http://schemas.microsoft.com/office/powerpoint/2010/main" val="29804232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nvPr>
        </p:nvGraphicFramePr>
        <p:xfrm>
          <a:off x="244624" y="754488"/>
          <a:ext cx="8712968"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円/楕円 6"/>
          <p:cNvSpPr/>
          <p:nvPr/>
        </p:nvSpPr>
        <p:spPr>
          <a:xfrm>
            <a:off x="244624" y="476672"/>
            <a:ext cx="8080475" cy="864096"/>
          </a:xfrm>
          <a:prstGeom prst="ellipse">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3200" dirty="0">
                <a:solidFill>
                  <a:prstClr val="black"/>
                </a:solidFill>
              </a:rPr>
              <a:t>発達</a:t>
            </a:r>
            <a:r>
              <a:rPr lang="ja-JP" altLang="en-US" sz="3200" dirty="0" smtClean="0">
                <a:solidFill>
                  <a:prstClr val="black"/>
                </a:solidFill>
              </a:rPr>
              <a:t>に</a:t>
            </a:r>
            <a:r>
              <a:rPr lang="ja-JP" altLang="en-US" sz="3200" dirty="0">
                <a:solidFill>
                  <a:prstClr val="black"/>
                </a:solidFill>
              </a:rPr>
              <a:t>準</a:t>
            </a:r>
            <a:r>
              <a:rPr lang="ja-JP" altLang="en-US" sz="3200" dirty="0" smtClean="0">
                <a:solidFill>
                  <a:prstClr val="black"/>
                </a:solidFill>
              </a:rPr>
              <a:t>じた世界</a:t>
            </a:r>
            <a:r>
              <a:rPr lang="ja-JP" altLang="en-US" sz="3200" dirty="0">
                <a:solidFill>
                  <a:prstClr val="black"/>
                </a:solidFill>
              </a:rPr>
              <a:t>の広がり</a:t>
            </a:r>
          </a:p>
        </p:txBody>
      </p:sp>
      <p:sp>
        <p:nvSpPr>
          <p:cNvPr id="6" name="小波 5"/>
          <p:cNvSpPr/>
          <p:nvPr/>
        </p:nvSpPr>
        <p:spPr>
          <a:xfrm>
            <a:off x="6444208" y="3248542"/>
            <a:ext cx="1736875" cy="1587023"/>
          </a:xfrm>
          <a:prstGeom prst="doubleWav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小波 6"/>
          <p:cNvSpPr/>
          <p:nvPr/>
        </p:nvSpPr>
        <p:spPr>
          <a:xfrm>
            <a:off x="6392509" y="1952398"/>
            <a:ext cx="1808883" cy="1296144"/>
          </a:xfrm>
          <a:prstGeom prst="doubleWav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小波 7"/>
          <p:cNvSpPr/>
          <p:nvPr/>
        </p:nvSpPr>
        <p:spPr>
          <a:xfrm>
            <a:off x="6444208" y="4835565"/>
            <a:ext cx="1808883" cy="1296144"/>
          </a:xfrm>
          <a:prstGeom prst="doubleWav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83</a:t>
            </a:fld>
            <a:endParaRPr lang="ja-JP" altLang="en-US">
              <a:solidFill>
                <a:prstClr val="black">
                  <a:tint val="75000"/>
                </a:prstClr>
              </a:solidFill>
            </a:endParaRPr>
          </a:p>
        </p:txBody>
      </p:sp>
    </p:spTree>
    <p:extLst>
      <p:ext uri="{BB962C8B-B14F-4D97-AF65-F5344CB8AC3E}">
        <p14:creationId xmlns:p14="http://schemas.microsoft.com/office/powerpoint/2010/main" val="5404612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コンテンツ プレースホルダー 7"/>
          <p:cNvGraphicFramePr>
            <a:graphicFrameLocks/>
          </p:cNvGraphicFramePr>
          <p:nvPr>
            <p:extLst/>
          </p:nvPr>
        </p:nvGraphicFramePr>
        <p:xfrm>
          <a:off x="369354" y="221714"/>
          <a:ext cx="8368508" cy="6375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円/楕円 6"/>
          <p:cNvSpPr/>
          <p:nvPr/>
        </p:nvSpPr>
        <p:spPr>
          <a:xfrm>
            <a:off x="369354" y="534427"/>
            <a:ext cx="8368508" cy="896112"/>
          </a:xfrm>
          <a:prstGeom prst="ellipse">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2000" b="1" dirty="0">
                <a:solidFill>
                  <a:srgbClr val="1F497D">
                    <a:lumMod val="60000"/>
                    <a:lumOff val="40000"/>
                  </a:srgbClr>
                </a:solidFill>
              </a:rPr>
              <a:t>社会性</a:t>
            </a:r>
            <a:r>
              <a:rPr lang="ja-JP" altLang="en-US" sz="2000" b="1" dirty="0">
                <a:solidFill>
                  <a:prstClr val="black"/>
                </a:solidFill>
              </a:rPr>
              <a:t>の広がり・</a:t>
            </a:r>
            <a:r>
              <a:rPr lang="ja-JP" altLang="en-US" sz="2000" b="1" dirty="0">
                <a:solidFill>
                  <a:srgbClr val="F79646">
                    <a:lumMod val="75000"/>
                  </a:srgbClr>
                </a:solidFill>
              </a:rPr>
              <a:t>興味関心</a:t>
            </a:r>
            <a:r>
              <a:rPr lang="ja-JP" altLang="en-US" sz="2000" b="1" dirty="0">
                <a:solidFill>
                  <a:prstClr val="black"/>
                </a:solidFill>
              </a:rPr>
              <a:t>の広がり・</a:t>
            </a:r>
            <a:r>
              <a:rPr lang="ja-JP" altLang="en-US" sz="2000" b="1" dirty="0">
                <a:solidFill>
                  <a:srgbClr val="00B050"/>
                </a:solidFill>
              </a:rPr>
              <a:t>遊び</a:t>
            </a:r>
            <a:r>
              <a:rPr lang="ja-JP" altLang="en-US" sz="2000" b="1" dirty="0">
                <a:solidFill>
                  <a:prstClr val="black"/>
                </a:solidFill>
              </a:rPr>
              <a:t>の広がり</a:t>
            </a:r>
          </a:p>
        </p:txBody>
      </p:sp>
      <p:sp>
        <p:nvSpPr>
          <p:cNvPr id="11" name="円/楕円 10"/>
          <p:cNvSpPr/>
          <p:nvPr/>
        </p:nvSpPr>
        <p:spPr>
          <a:xfrm>
            <a:off x="114950" y="4835517"/>
            <a:ext cx="2433561" cy="1656184"/>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ja-JP" altLang="ja-JP" dirty="0">
                <a:solidFill>
                  <a:prstClr val="black"/>
                </a:solidFill>
              </a:rPr>
              <a:t>◎細やかな応答性の中で</a:t>
            </a:r>
            <a:r>
              <a:rPr lang="ja-JP" altLang="en-US" dirty="0">
                <a:solidFill>
                  <a:prstClr val="black"/>
                </a:solidFill>
              </a:rPr>
              <a:t>育まれていく</a:t>
            </a:r>
          </a:p>
        </p:txBody>
      </p:sp>
      <p:sp>
        <p:nvSpPr>
          <p:cNvPr id="10" name="円/楕円 9"/>
          <p:cNvSpPr/>
          <p:nvPr/>
        </p:nvSpPr>
        <p:spPr>
          <a:xfrm>
            <a:off x="2195736" y="5204024"/>
            <a:ext cx="1944688" cy="140651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ja-JP" dirty="0">
                <a:solidFill>
                  <a:prstClr val="black"/>
                </a:solidFill>
              </a:rPr>
              <a:t>◎遊びのある関わり</a:t>
            </a:r>
            <a:r>
              <a:rPr lang="ja-JP" altLang="en-US" dirty="0">
                <a:solidFill>
                  <a:prstClr val="black"/>
                </a:solidFill>
              </a:rPr>
              <a:t>の重要性</a:t>
            </a:r>
          </a:p>
        </p:txBody>
      </p:sp>
      <p:sp>
        <p:nvSpPr>
          <p:cNvPr id="2" name="スライド番号プレースホルダー 1"/>
          <p:cNvSpPr>
            <a:spLocks noGrp="1"/>
          </p:cNvSpPr>
          <p:nvPr>
            <p:ph type="sldNum" sz="quarter" idx="12"/>
          </p:nvPr>
        </p:nvSpPr>
        <p:spPr>
          <a:xfrm>
            <a:off x="7046912" y="6304235"/>
            <a:ext cx="2133600" cy="365125"/>
          </a:xfrm>
        </p:spPr>
        <p:txBody>
          <a:bodyPr/>
          <a:lstStyle/>
          <a:p>
            <a:fld id="{52885D5F-1D73-4CD8-8BE9-6FDEEE1081D8}" type="slidenum">
              <a:rPr lang="ja-JP" altLang="en-US" smtClean="0">
                <a:solidFill>
                  <a:prstClr val="black">
                    <a:tint val="75000"/>
                  </a:prstClr>
                </a:solidFill>
              </a:rPr>
              <a:pPr/>
              <a:t>84</a:t>
            </a:fld>
            <a:endParaRPr lang="ja-JP" altLang="en-US" dirty="0">
              <a:solidFill>
                <a:prstClr val="black">
                  <a:tint val="75000"/>
                </a:prstClr>
              </a:solidFill>
            </a:endParaRPr>
          </a:p>
        </p:txBody>
      </p:sp>
    </p:spTree>
    <p:extLst>
      <p:ext uri="{BB962C8B-B14F-4D97-AF65-F5344CB8AC3E}">
        <p14:creationId xmlns:p14="http://schemas.microsoft.com/office/powerpoint/2010/main" val="222975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8"/>
          <p:cNvGraphicFramePr>
            <a:graphicFrameLocks noGrp="1"/>
          </p:cNvGraphicFramePr>
          <p:nvPr>
            <p:ph sz="quarter" idx="4294967295"/>
            <p:extLst/>
          </p:nvPr>
        </p:nvGraphicFramePr>
        <p:xfrm>
          <a:off x="323528" y="260648"/>
          <a:ext cx="8208912"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円/楕円 3"/>
          <p:cNvSpPr/>
          <p:nvPr/>
        </p:nvSpPr>
        <p:spPr>
          <a:xfrm>
            <a:off x="107504" y="4869160"/>
            <a:ext cx="1800200" cy="1584176"/>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ltLang="ja-JP" dirty="0">
              <a:solidFill>
                <a:prstClr val="black"/>
              </a:solidFill>
            </a:endParaRPr>
          </a:p>
          <a:p>
            <a:pPr algn="ctr">
              <a:defRPr/>
            </a:pPr>
            <a:r>
              <a:rPr lang="ja-JP" altLang="ja-JP" dirty="0">
                <a:solidFill>
                  <a:prstClr val="black"/>
                </a:solidFill>
              </a:rPr>
              <a:t>◎</a:t>
            </a:r>
            <a:r>
              <a:rPr lang="ja-JP" altLang="en-US" dirty="0">
                <a:solidFill>
                  <a:prstClr val="black"/>
                </a:solidFill>
              </a:rPr>
              <a:t>遊びこめる環境の重要性</a:t>
            </a:r>
            <a:endParaRPr lang="ja-JP" altLang="ja-JP" dirty="0">
              <a:solidFill>
                <a:prstClr val="black"/>
              </a:solidFill>
            </a:endParaRPr>
          </a:p>
          <a:p>
            <a:pPr algn="ctr">
              <a:defRPr/>
            </a:pPr>
            <a:endParaRPr lang="ja-JP" altLang="en-US" dirty="0">
              <a:solidFill>
                <a:prstClr val="black"/>
              </a:solidFill>
            </a:endParaRPr>
          </a:p>
        </p:txBody>
      </p:sp>
      <p:sp>
        <p:nvSpPr>
          <p:cNvPr id="2" name="スライド番号プレースホルダー 1"/>
          <p:cNvSpPr>
            <a:spLocks noGrp="1"/>
          </p:cNvSpPr>
          <p:nvPr>
            <p:ph type="sldNum" sz="quarter" idx="12"/>
          </p:nvPr>
        </p:nvSpPr>
        <p:spPr>
          <a:xfrm>
            <a:off x="6758880" y="6129538"/>
            <a:ext cx="2133600" cy="365125"/>
          </a:xfrm>
        </p:spPr>
        <p:txBody>
          <a:bodyPr/>
          <a:lstStyle/>
          <a:p>
            <a:fld id="{52885D5F-1D73-4CD8-8BE9-6FDEEE1081D8}" type="slidenum">
              <a:rPr lang="ja-JP" altLang="en-US" smtClean="0">
                <a:solidFill>
                  <a:prstClr val="black">
                    <a:tint val="75000"/>
                  </a:prstClr>
                </a:solidFill>
              </a:rPr>
              <a:pPr/>
              <a:t>85</a:t>
            </a:fld>
            <a:endParaRPr lang="ja-JP" altLang="en-US" dirty="0">
              <a:solidFill>
                <a:prstClr val="black">
                  <a:tint val="75000"/>
                </a:prstClr>
              </a:solidFill>
            </a:endParaRPr>
          </a:p>
        </p:txBody>
      </p:sp>
    </p:spTree>
    <p:extLst>
      <p:ext uri="{BB962C8B-B14F-4D97-AF65-F5344CB8AC3E}">
        <p14:creationId xmlns:p14="http://schemas.microsoft.com/office/powerpoint/2010/main" val="67790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5168" y="764704"/>
            <a:ext cx="8229600" cy="1143000"/>
          </a:xfrm>
        </p:spPr>
        <p:txBody>
          <a:bodyPr>
            <a:noAutofit/>
          </a:bodyPr>
          <a:lstStyle/>
          <a:p>
            <a:r>
              <a:rPr lang="ja-JP" altLang="en-US" sz="3600" dirty="0"/>
              <a:t>□	乳児院において、「家庭的養育」や「個別的支援」を行う意義を理解しましょう</a:t>
            </a:r>
            <a:endParaRPr kumimoji="1" lang="ja-JP" altLang="en-US" sz="3600" dirty="0"/>
          </a:p>
        </p:txBody>
      </p:sp>
      <p:sp>
        <p:nvSpPr>
          <p:cNvPr id="3" name="コンテンツ プレースホルダー 2"/>
          <p:cNvSpPr>
            <a:spLocks noGrp="1"/>
          </p:cNvSpPr>
          <p:nvPr>
            <p:ph idx="1"/>
          </p:nvPr>
        </p:nvSpPr>
        <p:spPr>
          <a:xfrm>
            <a:off x="457200" y="2132856"/>
            <a:ext cx="8229600" cy="4725144"/>
          </a:xfrm>
        </p:spPr>
        <p:txBody>
          <a:bodyPr>
            <a:normAutofit fontScale="92500" lnSpcReduction="10000"/>
          </a:bodyPr>
          <a:lstStyle/>
          <a:p>
            <a:pPr marL="0" indent="0">
              <a:buNone/>
            </a:pPr>
            <a:r>
              <a:rPr lang="ja-JP" altLang="en-US" sz="4800" dirty="0"/>
              <a:t>１．「家庭的養育」というのは何を意味しているのか</a:t>
            </a:r>
            <a:endParaRPr lang="en-US" altLang="ja-JP" sz="4800" dirty="0"/>
          </a:p>
          <a:p>
            <a:pPr marL="0" indent="0">
              <a:buNone/>
            </a:pPr>
            <a:endParaRPr lang="ja-JP" altLang="en-US" sz="5100" dirty="0"/>
          </a:p>
          <a:p>
            <a:pPr marL="265113" indent="-265113">
              <a:buNone/>
            </a:pPr>
            <a:r>
              <a:rPr lang="ja-JP" altLang="en-US" sz="3800" dirty="0"/>
              <a:t>➡子どもにとっての愛着対象が必ずいる</a:t>
            </a:r>
          </a:p>
          <a:p>
            <a:pPr marL="0" indent="0">
              <a:buNone/>
            </a:pPr>
            <a:r>
              <a:rPr lang="ja-JP" altLang="en-US" sz="3800" dirty="0"/>
              <a:t>➡子どもの生理的なニーズ、情緒的なニーズに応答できる</a:t>
            </a:r>
          </a:p>
          <a:p>
            <a:pPr marL="265113" indent="-265113">
              <a:buNone/>
            </a:pPr>
            <a:r>
              <a:rPr lang="ja-JP" altLang="en-US" sz="3800" dirty="0"/>
              <a:t>➡安定した一貫性のある生活リズムがある</a:t>
            </a:r>
          </a:p>
          <a:p>
            <a:endParaRPr kumimoji="1" lang="ja-JP" altLang="en-US" dirty="0"/>
          </a:p>
        </p:txBody>
      </p:sp>
      <p:sp>
        <p:nvSpPr>
          <p:cNvPr id="4" name="スライド番号プレースホルダー 3"/>
          <p:cNvSpPr>
            <a:spLocks noGrp="1"/>
          </p:cNvSpPr>
          <p:nvPr>
            <p:ph type="sldNum" sz="quarter" idx="12"/>
          </p:nvPr>
        </p:nvSpPr>
        <p:spPr>
          <a:xfrm>
            <a:off x="6732240" y="6129538"/>
            <a:ext cx="2133600" cy="365125"/>
          </a:xfrm>
        </p:spPr>
        <p:txBody>
          <a:bodyPr/>
          <a:lstStyle/>
          <a:p>
            <a:fld id="{52885D5F-1D73-4CD8-8BE9-6FDEEE1081D8}" type="slidenum">
              <a:rPr lang="ja-JP" altLang="en-US" smtClean="0">
                <a:solidFill>
                  <a:prstClr val="black">
                    <a:tint val="75000"/>
                  </a:prstClr>
                </a:solidFill>
              </a:rPr>
              <a:pPr/>
              <a:t>86</a:t>
            </a:fld>
            <a:endParaRPr lang="ja-JP" altLang="en-US" dirty="0">
              <a:solidFill>
                <a:prstClr val="black">
                  <a:tint val="75000"/>
                </a:prstClr>
              </a:solidFill>
            </a:endParaRPr>
          </a:p>
        </p:txBody>
      </p:sp>
    </p:spTree>
    <p:extLst>
      <p:ext uri="{BB962C8B-B14F-4D97-AF65-F5344CB8AC3E}">
        <p14:creationId xmlns:p14="http://schemas.microsoft.com/office/powerpoint/2010/main" val="220001750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204864"/>
            <a:ext cx="8229600" cy="4392488"/>
          </a:xfrm>
        </p:spPr>
        <p:txBody>
          <a:bodyPr>
            <a:normAutofit/>
          </a:bodyPr>
          <a:lstStyle/>
          <a:p>
            <a:pPr marL="0" indent="0">
              <a:buNone/>
            </a:pPr>
            <a:r>
              <a:rPr lang="ja-JP" altLang="en-US" sz="4400" dirty="0"/>
              <a:t>２．「個別的支援」というのは何を意味しているのか</a:t>
            </a:r>
            <a:endParaRPr lang="en-US" altLang="ja-JP" sz="4400" dirty="0"/>
          </a:p>
          <a:p>
            <a:pPr marL="0" indent="0">
              <a:buNone/>
            </a:pPr>
            <a:endParaRPr lang="en-US" altLang="ja-JP" sz="3000" dirty="0"/>
          </a:p>
          <a:p>
            <a:pPr marL="0" indent="0">
              <a:buNone/>
            </a:pPr>
            <a:r>
              <a:rPr lang="ja-JP" altLang="en-US" sz="3000" dirty="0"/>
              <a:t>➡集団の中で育つ子ども達</a:t>
            </a:r>
          </a:p>
          <a:p>
            <a:pPr marL="360363" indent="-360363">
              <a:buNone/>
            </a:pPr>
            <a:r>
              <a:rPr lang="ja-JP" altLang="en-US" sz="3000" dirty="0"/>
              <a:t>➡</a:t>
            </a:r>
            <a:r>
              <a:rPr lang="ja-JP" altLang="en-US" sz="3000" dirty="0">
                <a:solidFill>
                  <a:srgbClr val="C00000"/>
                </a:solidFill>
              </a:rPr>
              <a:t>個別的理解と個別の関わりの重要性（侵入されない環境。遊びこめる環境）</a:t>
            </a:r>
          </a:p>
          <a:p>
            <a:pPr marL="0" indent="0">
              <a:buNone/>
            </a:pPr>
            <a:r>
              <a:rPr lang="ja-JP" altLang="en-US" sz="3000" dirty="0"/>
              <a:t>➡治療的視点</a:t>
            </a:r>
          </a:p>
          <a:p>
            <a:endParaRPr kumimoji="1" lang="ja-JP" altLang="en-US" dirty="0"/>
          </a:p>
        </p:txBody>
      </p:sp>
      <p:sp>
        <p:nvSpPr>
          <p:cNvPr id="4" name="タイトル 1"/>
          <p:cNvSpPr>
            <a:spLocks noGrp="1"/>
          </p:cNvSpPr>
          <p:nvPr>
            <p:ph type="title"/>
          </p:nvPr>
        </p:nvSpPr>
        <p:spPr>
          <a:xfrm>
            <a:off x="445168" y="764704"/>
            <a:ext cx="8229600" cy="1143000"/>
          </a:xfrm>
        </p:spPr>
        <p:txBody>
          <a:bodyPr>
            <a:noAutofit/>
          </a:bodyPr>
          <a:lstStyle/>
          <a:p>
            <a:r>
              <a:rPr lang="ja-JP" altLang="en-US" sz="3600" dirty="0"/>
              <a:t>□	乳児院において、「家庭的養育」や「個別的支援」を行う意義を理解しましょう</a:t>
            </a:r>
            <a:endParaRPr kumimoji="1" lang="ja-JP" altLang="en-US" sz="3600" dirty="0"/>
          </a:p>
        </p:txBody>
      </p:sp>
      <p:sp>
        <p:nvSpPr>
          <p:cNvPr id="2" name="スライド番号プレースホルダー 1"/>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87</a:t>
            </a:fld>
            <a:endParaRPr lang="ja-JP" altLang="en-US">
              <a:solidFill>
                <a:prstClr val="black">
                  <a:tint val="75000"/>
                </a:prstClr>
              </a:solidFill>
            </a:endParaRPr>
          </a:p>
        </p:txBody>
      </p:sp>
    </p:spTree>
    <p:extLst>
      <p:ext uri="{BB962C8B-B14F-4D97-AF65-F5344CB8AC3E}">
        <p14:creationId xmlns:p14="http://schemas.microsoft.com/office/powerpoint/2010/main" val="7207907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17848"/>
            <a:ext cx="8229600" cy="1503040"/>
          </a:xfrm>
        </p:spPr>
        <p:txBody>
          <a:bodyPr>
            <a:noAutofit/>
          </a:bodyPr>
          <a:lstStyle/>
          <a:p>
            <a:pPr algn="l"/>
            <a:r>
              <a:rPr lang="ja-JP" altLang="en-US" sz="3200" dirty="0"/>
              <a:t>□	一時保護や入退所に至るケースの流れを理解したうえで、段階に適した養育を行うことが重要です</a:t>
            </a:r>
            <a:endParaRPr kumimoji="1" lang="ja-JP" altLang="en-US" sz="3200" dirty="0"/>
          </a:p>
        </p:txBody>
      </p:sp>
      <p:graphicFrame>
        <p:nvGraphicFramePr>
          <p:cNvPr id="4" name="コンテンツ プレースホルダー 3"/>
          <p:cNvGraphicFramePr>
            <a:graphicFrameLocks noGrp="1"/>
          </p:cNvGraphicFramePr>
          <p:nvPr>
            <p:ph idx="1"/>
            <p:extLst/>
          </p:nvPr>
        </p:nvGraphicFramePr>
        <p:xfrm>
          <a:off x="282352" y="1988840"/>
          <a:ext cx="8579296"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88</a:t>
            </a:fld>
            <a:endParaRPr lang="ja-JP" altLang="en-US">
              <a:solidFill>
                <a:prstClr val="black">
                  <a:tint val="75000"/>
                </a:prstClr>
              </a:solidFill>
            </a:endParaRPr>
          </a:p>
        </p:txBody>
      </p:sp>
    </p:spTree>
    <p:extLst>
      <p:ext uri="{BB962C8B-B14F-4D97-AF65-F5344CB8AC3E}">
        <p14:creationId xmlns:p14="http://schemas.microsoft.com/office/powerpoint/2010/main" val="247525883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記録の方法について</a:t>
            </a:r>
          </a:p>
        </p:txBody>
      </p:sp>
      <p:graphicFrame>
        <p:nvGraphicFramePr>
          <p:cNvPr id="7" name="コンテンツ プレースホルダー 6"/>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89</a:t>
            </a:fld>
            <a:endParaRPr lang="ja-JP" altLang="en-US">
              <a:solidFill>
                <a:prstClr val="black">
                  <a:tint val="75000"/>
                </a:prstClr>
              </a:solidFill>
            </a:endParaRPr>
          </a:p>
        </p:txBody>
      </p:sp>
    </p:spTree>
    <p:extLst>
      <p:ext uri="{BB962C8B-B14F-4D97-AF65-F5344CB8AC3E}">
        <p14:creationId xmlns:p14="http://schemas.microsoft.com/office/powerpoint/2010/main" val="58847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2752" y="58614"/>
            <a:ext cx="8229600" cy="778098"/>
          </a:xfrm>
        </p:spPr>
        <p:txBody>
          <a:bodyPr/>
          <a:lstStyle/>
          <a:p>
            <a:r>
              <a:rPr lang="ja-JP" altLang="en-US" sz="4000" dirty="0"/>
              <a:t>乳児院の職員の人材育成のレベル</a:t>
            </a:r>
            <a:endParaRPr kumimoji="1" lang="ja-JP" altLang="en-US" dirty="0"/>
          </a:p>
        </p:txBody>
      </p:sp>
      <p:graphicFrame>
        <p:nvGraphicFramePr>
          <p:cNvPr id="4" name="図表 3"/>
          <p:cNvGraphicFramePr/>
          <p:nvPr>
            <p:extLst>
              <p:ext uri="{D42A27DB-BD31-4B8C-83A1-F6EECF244321}">
                <p14:modId xmlns:p14="http://schemas.microsoft.com/office/powerpoint/2010/main" val="2729079988"/>
              </p:ext>
            </p:extLst>
          </p:nvPr>
        </p:nvGraphicFramePr>
        <p:xfrm>
          <a:off x="262752" y="836712"/>
          <a:ext cx="8557720" cy="5608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52885D5F-1D73-4CD8-8BE9-6FDEEE1081D8}" type="slidenum">
              <a:rPr kumimoji="1" lang="ja-JP" altLang="en-US" smtClean="0"/>
              <a:t>9</a:t>
            </a:fld>
            <a:endParaRPr kumimoji="1" lang="ja-JP" altLang="en-US" dirty="0"/>
          </a:p>
        </p:txBody>
      </p:sp>
    </p:spTree>
    <p:extLst>
      <p:ext uri="{BB962C8B-B14F-4D97-AF65-F5344CB8AC3E}">
        <p14:creationId xmlns:p14="http://schemas.microsoft.com/office/powerpoint/2010/main" val="251403668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3137" y="853099"/>
            <a:ext cx="8229600" cy="1143000"/>
          </a:xfrm>
        </p:spPr>
        <p:txBody>
          <a:bodyPr>
            <a:noAutofit/>
          </a:bodyPr>
          <a:lstStyle/>
          <a:p>
            <a:pPr algn="l"/>
            <a:r>
              <a:rPr lang="ja-JP" altLang="en-US" sz="3200" dirty="0"/>
              <a:t>□	乳児院職員は、子どもと関わりながら行動観察を行うことで、子どもの全体像の把握に努めます</a:t>
            </a:r>
            <a:endParaRPr kumimoji="1" lang="ja-JP" altLang="en-US" sz="3200" dirty="0"/>
          </a:p>
        </p:txBody>
      </p:sp>
      <p:sp>
        <p:nvSpPr>
          <p:cNvPr id="3" name="コンテンツ プレースホルダー 2"/>
          <p:cNvSpPr>
            <a:spLocks noGrp="1"/>
          </p:cNvSpPr>
          <p:nvPr>
            <p:ph idx="1"/>
          </p:nvPr>
        </p:nvSpPr>
        <p:spPr>
          <a:xfrm>
            <a:off x="457200" y="2348880"/>
            <a:ext cx="8229600" cy="4104456"/>
          </a:xfrm>
        </p:spPr>
        <p:txBody>
          <a:bodyPr>
            <a:normAutofit fontScale="92500"/>
          </a:bodyPr>
          <a:lstStyle/>
          <a:p>
            <a:r>
              <a:rPr lang="ja-JP" altLang="en-US" sz="4000" dirty="0"/>
              <a:t>子どもの行動には、必ず意味があります。</a:t>
            </a:r>
            <a:endParaRPr lang="en-US" altLang="ja-JP" sz="4000" dirty="0"/>
          </a:p>
          <a:p>
            <a:r>
              <a:rPr kumimoji="1" lang="ja-JP" altLang="en-US" sz="4000" dirty="0"/>
              <a:t>子どもの弱みにだけ注目せず、子どもの強みも含め多面的に捉えましょう。</a:t>
            </a:r>
            <a:endParaRPr kumimoji="1" lang="en-US" altLang="ja-JP" sz="4000" dirty="0"/>
          </a:p>
          <a:p>
            <a:r>
              <a:rPr kumimoji="1" lang="ja-JP" altLang="en-US" sz="4000" dirty="0"/>
              <a:t>いろいろな人たちの関わりを知り総合的に捉えましょう。</a:t>
            </a:r>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90</a:t>
            </a:fld>
            <a:endParaRPr lang="ja-JP" altLang="en-US">
              <a:solidFill>
                <a:prstClr val="black">
                  <a:tint val="75000"/>
                </a:prstClr>
              </a:solidFill>
            </a:endParaRPr>
          </a:p>
        </p:txBody>
      </p:sp>
    </p:spTree>
    <p:extLst>
      <p:ext uri="{BB962C8B-B14F-4D97-AF65-F5344CB8AC3E}">
        <p14:creationId xmlns:p14="http://schemas.microsoft.com/office/powerpoint/2010/main" val="388423881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48680"/>
            <a:ext cx="8229600" cy="1761059"/>
          </a:xfrm>
        </p:spPr>
        <p:txBody>
          <a:bodyPr>
            <a:noAutofit/>
          </a:bodyPr>
          <a:lstStyle/>
          <a:p>
            <a:pPr algn="l"/>
            <a:r>
              <a:rPr lang="ja-JP" altLang="en-US" sz="3200" dirty="0"/>
              <a:t>□	アセスメントの重要性を理解し、スーパーバイザーに相談しながら自立支援計画を作成できるようにしましょう</a:t>
            </a:r>
            <a:endParaRPr kumimoji="1" lang="ja-JP" altLang="en-US" sz="3200" dirty="0"/>
          </a:p>
        </p:txBody>
      </p:sp>
      <p:sp>
        <p:nvSpPr>
          <p:cNvPr id="3" name="コンテンツ プレースホルダー 2"/>
          <p:cNvSpPr>
            <a:spLocks noGrp="1"/>
          </p:cNvSpPr>
          <p:nvPr>
            <p:ph idx="1"/>
          </p:nvPr>
        </p:nvSpPr>
        <p:spPr>
          <a:xfrm>
            <a:off x="457200" y="2837257"/>
            <a:ext cx="8507288" cy="3417243"/>
          </a:xfrm>
        </p:spPr>
        <p:txBody>
          <a:bodyPr>
            <a:normAutofit/>
          </a:bodyPr>
          <a:lstStyle/>
          <a:p>
            <a:pPr marL="0" indent="0">
              <a:buNone/>
            </a:pPr>
            <a:endParaRPr lang="ja-JP" altLang="en-US" dirty="0"/>
          </a:p>
          <a:p>
            <a:pPr marL="0" indent="0" algn="r">
              <a:buNone/>
            </a:pPr>
            <a:endParaRPr lang="en-US" altLang="ja-JP" sz="2400" dirty="0"/>
          </a:p>
          <a:p>
            <a:endParaRPr kumimoji="1" lang="ja-JP" altLang="en-US" dirty="0"/>
          </a:p>
        </p:txBody>
      </p:sp>
      <p:graphicFrame>
        <p:nvGraphicFramePr>
          <p:cNvPr id="5" name="図表 4"/>
          <p:cNvGraphicFramePr/>
          <p:nvPr>
            <p:extLst/>
          </p:nvPr>
        </p:nvGraphicFramePr>
        <p:xfrm>
          <a:off x="300308" y="2438076"/>
          <a:ext cx="8627604"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91</a:t>
            </a:fld>
            <a:endParaRPr lang="ja-JP" altLang="en-US">
              <a:solidFill>
                <a:prstClr val="black">
                  <a:tint val="75000"/>
                </a:prstClr>
              </a:solidFill>
            </a:endParaRPr>
          </a:p>
        </p:txBody>
      </p:sp>
    </p:spTree>
    <p:extLst>
      <p:ext uri="{BB962C8B-B14F-4D97-AF65-F5344CB8AC3E}">
        <p14:creationId xmlns:p14="http://schemas.microsoft.com/office/powerpoint/2010/main" val="14839836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124744"/>
            <a:ext cx="8373616" cy="5472608"/>
          </a:xfrm>
        </p:spPr>
        <p:txBody>
          <a:bodyPr>
            <a:noAutofit/>
          </a:bodyPr>
          <a:lstStyle/>
          <a:p>
            <a:pPr algn="l"/>
            <a:r>
              <a:rPr lang="ja-JP" altLang="en-US" sz="2800" dirty="0"/>
              <a:t>□　カンファレンスは、個の子どもについて理解を深め、養育を検討する大切な意義を持ちます</a:t>
            </a:r>
            <a:br>
              <a:rPr lang="ja-JP" altLang="en-US" sz="2800" dirty="0"/>
            </a:br>
            <a:r>
              <a:rPr lang="ja-JP" altLang="en-US" sz="2800" dirty="0"/>
              <a:t>カンファレンスの場では、それぞれの専門的視点を活かしながら、主体的に検討に加わる姿勢が大切です。</a:t>
            </a:r>
            <a:br>
              <a:rPr lang="ja-JP" altLang="en-US" sz="2800" dirty="0"/>
            </a:br>
            <a:r>
              <a:rPr lang="ja-JP" altLang="en-US" sz="2800" dirty="0"/>
              <a:t/>
            </a:r>
            <a:br>
              <a:rPr lang="ja-JP" altLang="en-US" sz="2800" dirty="0"/>
            </a:br>
            <a:r>
              <a:rPr lang="ja-JP" altLang="en-US" sz="2800" dirty="0"/>
              <a:t>□　カンファレンスやスーパーバイズによって深めた子どもへの理解は、実践に反映させましょう</a:t>
            </a:r>
            <a:br>
              <a:rPr lang="ja-JP" altLang="en-US" sz="2800" dirty="0"/>
            </a:br>
            <a:r>
              <a:rPr lang="ja-JP" altLang="en-US" sz="2800" dirty="0"/>
              <a:t/>
            </a:r>
            <a:br>
              <a:rPr lang="ja-JP" altLang="en-US" sz="2800" dirty="0"/>
            </a:br>
            <a:r>
              <a:rPr lang="ja-JP" altLang="en-US" sz="2800" dirty="0"/>
              <a:t>□　カンファレンスを有効に進めるためには、子どもに関する記録や報告を適切に行うことが重要です</a:t>
            </a:r>
            <a:br>
              <a:rPr lang="ja-JP" altLang="en-US" sz="2800" dirty="0"/>
            </a:br>
            <a:r>
              <a:rPr lang="en-US" altLang="ja-JP" sz="2800" dirty="0"/>
              <a:t/>
            </a:r>
            <a:br>
              <a:rPr lang="en-US" altLang="ja-JP" sz="2800" dirty="0"/>
            </a:br>
            <a:r>
              <a:rPr lang="ja-JP" altLang="en-US" sz="2000" dirty="0"/>
              <a:t>⇒</a:t>
            </a:r>
            <a:r>
              <a:rPr lang="en-US" altLang="ja-JP" sz="2000" dirty="0"/>
              <a:t>『</a:t>
            </a:r>
            <a:r>
              <a:rPr lang="ja-JP" altLang="en-US" sz="2000" dirty="0"/>
              <a:t>改訂新版　乳児院養育指針</a:t>
            </a:r>
            <a:r>
              <a:rPr lang="en-US" altLang="ja-JP" sz="2000" dirty="0"/>
              <a:t>』</a:t>
            </a:r>
            <a:r>
              <a:rPr lang="ja-JP" altLang="en-US" sz="2000" dirty="0"/>
              <a:t>第１１章－第５節</a:t>
            </a:r>
            <a:r>
              <a:rPr lang="ja-JP" altLang="en-US" sz="2800" dirty="0"/>
              <a:t/>
            </a:r>
            <a:br>
              <a:rPr lang="ja-JP" altLang="en-US" sz="2800" dirty="0"/>
            </a:br>
            <a:endParaRPr kumimoji="1" lang="ja-JP" altLang="en-US" sz="2800" dirty="0"/>
          </a:p>
        </p:txBody>
      </p:sp>
      <p:sp>
        <p:nvSpPr>
          <p:cNvPr id="4" name="タイトル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solidFill>
                  <a:prstClr val="black"/>
                </a:solidFill>
              </a:rPr>
              <a:t>カンファレンスの意義</a:t>
            </a:r>
          </a:p>
        </p:txBody>
      </p:sp>
      <p:sp>
        <p:nvSpPr>
          <p:cNvPr id="3" name="スライド番号プレースホルダー 2"/>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92</a:t>
            </a:fld>
            <a:endParaRPr lang="ja-JP" altLang="en-US">
              <a:solidFill>
                <a:prstClr val="black">
                  <a:tint val="75000"/>
                </a:prstClr>
              </a:solidFill>
            </a:endParaRPr>
          </a:p>
        </p:txBody>
      </p:sp>
    </p:spTree>
    <p:extLst>
      <p:ext uri="{BB962C8B-B14F-4D97-AF65-F5344CB8AC3E}">
        <p14:creationId xmlns:p14="http://schemas.microsoft.com/office/powerpoint/2010/main" val="27845347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カンファレンス</a:t>
            </a:r>
            <a:r>
              <a:rPr lang="ja-JP" altLang="en-US" dirty="0"/>
              <a:t>を有効に</a:t>
            </a:r>
            <a:endParaRPr kumimoji="1" lang="ja-JP" altLang="en-US" dirty="0"/>
          </a:p>
        </p:txBody>
      </p:sp>
      <p:graphicFrame>
        <p:nvGraphicFramePr>
          <p:cNvPr id="4" name="コンテンツ プレースホルダー 3"/>
          <p:cNvGraphicFramePr>
            <a:graphicFrameLocks noGrp="1"/>
          </p:cNvGraphicFramePr>
          <p:nvPr>
            <p:ph idx="1"/>
            <p:extLst/>
          </p:nvPr>
        </p:nvGraphicFramePr>
        <p:xfrm>
          <a:off x="251520" y="1556792"/>
          <a:ext cx="871296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93</a:t>
            </a:fld>
            <a:endParaRPr lang="ja-JP" altLang="en-US">
              <a:solidFill>
                <a:prstClr val="black">
                  <a:tint val="75000"/>
                </a:prstClr>
              </a:solidFill>
            </a:endParaRPr>
          </a:p>
        </p:txBody>
      </p:sp>
    </p:spTree>
    <p:extLst>
      <p:ext uri="{BB962C8B-B14F-4D97-AF65-F5344CB8AC3E}">
        <p14:creationId xmlns:p14="http://schemas.microsoft.com/office/powerpoint/2010/main" val="104035080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908720"/>
            <a:ext cx="8229600" cy="2088232"/>
          </a:xfrm>
        </p:spPr>
        <p:txBody>
          <a:bodyPr>
            <a:noAutofit/>
          </a:bodyPr>
          <a:lstStyle/>
          <a:p>
            <a:pPr algn="l"/>
            <a:r>
              <a:rPr lang="ja-JP" altLang="en-US" sz="3600" dirty="0"/>
              <a:t>□	子どもへの不当な扱い（虐待、不適切な関わり）の背景等について理解し、その防止や早期対応にむけて専門性を発揮できるよう努めましょう</a:t>
            </a:r>
            <a:endParaRPr kumimoji="1" lang="ja-JP" altLang="en-US" sz="3600" dirty="0"/>
          </a:p>
        </p:txBody>
      </p:sp>
      <p:sp>
        <p:nvSpPr>
          <p:cNvPr id="3" name="コンテンツ プレースホルダー 2"/>
          <p:cNvSpPr>
            <a:spLocks noGrp="1"/>
          </p:cNvSpPr>
          <p:nvPr>
            <p:ph idx="1"/>
          </p:nvPr>
        </p:nvSpPr>
        <p:spPr>
          <a:xfrm>
            <a:off x="457200" y="3501008"/>
            <a:ext cx="8229600" cy="2625155"/>
          </a:xfrm>
        </p:spPr>
        <p:txBody>
          <a:bodyPr/>
          <a:lstStyle/>
          <a:p>
            <a:r>
              <a:rPr lang="ja-JP" altLang="en-US" dirty="0"/>
              <a:t>乳児院職員としての専門性は、入所児への養育だけではなく、家族への支援や地域支援等に活かす姿勢が求められています。</a:t>
            </a:r>
          </a:p>
          <a:p>
            <a:pPr marL="0" indent="0" algn="r">
              <a:buNone/>
            </a:pPr>
            <a:endParaRPr lang="en-US" altLang="ja-JP" sz="2400" dirty="0"/>
          </a:p>
          <a:p>
            <a:pPr marL="0" indent="0" algn="r">
              <a:buNone/>
            </a:pPr>
            <a:r>
              <a:rPr lang="ja-JP" altLang="en-US" sz="2400" dirty="0"/>
              <a:t>⇒</a:t>
            </a:r>
            <a:r>
              <a:rPr lang="en-US" altLang="ja-JP" sz="2400" dirty="0"/>
              <a:t>『</a:t>
            </a:r>
            <a:r>
              <a:rPr lang="ja-JP" altLang="en-US" sz="2400" dirty="0"/>
              <a:t>改訂新版　乳児院養育指針</a:t>
            </a:r>
            <a:r>
              <a:rPr lang="en-US" altLang="ja-JP" sz="2400" dirty="0"/>
              <a:t>』</a:t>
            </a:r>
            <a:r>
              <a:rPr lang="ja-JP" altLang="en-US" sz="2400" dirty="0"/>
              <a:t>第９章</a:t>
            </a:r>
          </a:p>
          <a:p>
            <a:endParaRPr kumimoji="1" lang="ja-JP" altLang="en-US"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94</a:t>
            </a:fld>
            <a:endParaRPr lang="ja-JP" altLang="en-US">
              <a:solidFill>
                <a:prstClr val="black">
                  <a:tint val="75000"/>
                </a:prstClr>
              </a:solidFill>
            </a:endParaRPr>
          </a:p>
        </p:txBody>
      </p:sp>
    </p:spTree>
    <p:extLst>
      <p:ext uri="{BB962C8B-B14F-4D97-AF65-F5344CB8AC3E}">
        <p14:creationId xmlns:p14="http://schemas.microsoft.com/office/powerpoint/2010/main" val="364788106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08720"/>
            <a:ext cx="8229600" cy="1008112"/>
          </a:xfrm>
        </p:spPr>
        <p:txBody>
          <a:bodyPr>
            <a:noAutofit/>
          </a:bodyPr>
          <a:lstStyle/>
          <a:p>
            <a:r>
              <a:rPr lang="ja-JP" altLang="en-US" sz="3600" dirty="0"/>
              <a:t>□	子どものサイン</a:t>
            </a:r>
            <a:r>
              <a:rPr lang="ja-JP" altLang="en-US" sz="3200" dirty="0"/>
              <a:t>（混乱や解離等、危機的状況の表出）</a:t>
            </a:r>
            <a:r>
              <a:rPr lang="ja-JP" altLang="en-US" sz="3600" dirty="0"/>
              <a:t>に気づく感度を高めましょう</a:t>
            </a:r>
            <a:endParaRPr kumimoji="1" lang="ja-JP" altLang="en-US" sz="3600" dirty="0"/>
          </a:p>
        </p:txBody>
      </p:sp>
      <p:sp>
        <p:nvSpPr>
          <p:cNvPr id="3" name="コンテンツ プレースホルダー 2"/>
          <p:cNvSpPr>
            <a:spLocks noGrp="1"/>
          </p:cNvSpPr>
          <p:nvPr>
            <p:ph idx="1"/>
          </p:nvPr>
        </p:nvSpPr>
        <p:spPr>
          <a:xfrm>
            <a:off x="457200" y="2204864"/>
            <a:ext cx="8229600" cy="4320480"/>
          </a:xfrm>
        </p:spPr>
        <p:txBody>
          <a:bodyPr>
            <a:normAutofit/>
          </a:bodyPr>
          <a:lstStyle/>
          <a:p>
            <a:r>
              <a:rPr lang="ja-JP" altLang="en-US" dirty="0"/>
              <a:t>子どもの変化に気づいたときには、即時に適切に対応します。</a:t>
            </a:r>
          </a:p>
          <a:p>
            <a:r>
              <a:rPr lang="ja-JP" altLang="en-US" dirty="0"/>
              <a:t>緊急時の対応も確認し、的確に動けるようにしましょう。</a:t>
            </a:r>
          </a:p>
          <a:p>
            <a:r>
              <a:rPr lang="ja-JP" altLang="en-US" dirty="0"/>
              <a:t>スーパーバイザー等に相談しながら、その感度を磨きましょう。</a:t>
            </a:r>
          </a:p>
          <a:p>
            <a:pPr marL="0" indent="0">
              <a:buNone/>
            </a:pPr>
            <a:r>
              <a:rPr lang="en-US" altLang="ja-JP" dirty="0"/>
              <a:t>※</a:t>
            </a:r>
            <a:r>
              <a:rPr lang="ja-JP" altLang="en-US" dirty="0"/>
              <a:t>子どもから出せないサインを、職員の方からアプローチし捉える必要がある場合もあります。</a:t>
            </a:r>
          </a:p>
          <a:p>
            <a:pPr marL="0" indent="0" algn="r">
              <a:buNone/>
            </a:pPr>
            <a:endParaRPr lang="en-US" altLang="ja-JP" sz="2100" dirty="0"/>
          </a:p>
          <a:p>
            <a:endParaRPr kumimoji="1" lang="ja-JP" altLang="en-US" dirty="0"/>
          </a:p>
        </p:txBody>
      </p:sp>
      <p:sp>
        <p:nvSpPr>
          <p:cNvPr id="4" name="スライド番号プレースホルダー 3"/>
          <p:cNvSpPr>
            <a:spLocks noGrp="1"/>
          </p:cNvSpPr>
          <p:nvPr>
            <p:ph type="sldNum" sz="quarter" idx="12"/>
          </p:nvPr>
        </p:nvSpPr>
        <p:spPr>
          <a:xfrm>
            <a:off x="6732240" y="6129538"/>
            <a:ext cx="2133600" cy="365125"/>
          </a:xfrm>
        </p:spPr>
        <p:txBody>
          <a:bodyPr/>
          <a:lstStyle/>
          <a:p>
            <a:fld id="{52885D5F-1D73-4CD8-8BE9-6FDEEE1081D8}" type="slidenum">
              <a:rPr lang="ja-JP" altLang="en-US" smtClean="0">
                <a:solidFill>
                  <a:prstClr val="black">
                    <a:tint val="75000"/>
                  </a:prstClr>
                </a:solidFill>
              </a:rPr>
              <a:pPr/>
              <a:t>95</a:t>
            </a:fld>
            <a:endParaRPr lang="ja-JP" altLang="en-US" dirty="0">
              <a:solidFill>
                <a:prstClr val="black">
                  <a:tint val="75000"/>
                </a:prstClr>
              </a:solidFill>
            </a:endParaRPr>
          </a:p>
        </p:txBody>
      </p:sp>
    </p:spTree>
    <p:extLst>
      <p:ext uri="{BB962C8B-B14F-4D97-AF65-F5344CB8AC3E}">
        <p14:creationId xmlns:p14="http://schemas.microsoft.com/office/powerpoint/2010/main" val="278302121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36712"/>
            <a:ext cx="8229600" cy="1143000"/>
          </a:xfrm>
        </p:spPr>
        <p:txBody>
          <a:bodyPr>
            <a:noAutofit/>
          </a:bodyPr>
          <a:lstStyle/>
          <a:p>
            <a:pPr algn="l"/>
            <a:r>
              <a:rPr lang="ja-JP" altLang="en-US" sz="3200" dirty="0"/>
              <a:t>□	乳幼児期にリスクの高い、急激な経過をたどる病気について学び、それに対応できる基本的な技術を獲得しましょう</a:t>
            </a:r>
            <a:endParaRPr kumimoji="1" lang="ja-JP" altLang="en-US" sz="3200" dirty="0"/>
          </a:p>
        </p:txBody>
      </p:sp>
      <p:sp>
        <p:nvSpPr>
          <p:cNvPr id="3" name="コンテンツ プレースホルダー 2"/>
          <p:cNvSpPr>
            <a:spLocks noGrp="1"/>
          </p:cNvSpPr>
          <p:nvPr>
            <p:ph idx="1"/>
          </p:nvPr>
        </p:nvSpPr>
        <p:spPr>
          <a:xfrm>
            <a:off x="457200" y="2420888"/>
            <a:ext cx="8229600" cy="4176464"/>
          </a:xfrm>
        </p:spPr>
        <p:txBody>
          <a:bodyPr/>
          <a:lstStyle/>
          <a:p>
            <a:r>
              <a:rPr lang="ja-JP" altLang="en-US" dirty="0"/>
              <a:t>抵抗力の低い乳幼児期には、生命の危険も伴うような病気にかかるリスクが高くなります。</a:t>
            </a:r>
          </a:p>
          <a:p>
            <a:r>
              <a:rPr lang="ja-JP" altLang="en-US" dirty="0"/>
              <a:t>感染症や</a:t>
            </a:r>
            <a:r>
              <a:rPr lang="en-US" altLang="ja-JP" dirty="0"/>
              <a:t>SIDS</a:t>
            </a:r>
            <a:r>
              <a:rPr lang="ja-JP" altLang="en-US" dirty="0"/>
              <a:t>等について、病気に関する基礎的な知識とともに、原因（要因）や対応についても正しく理解しましょう</a:t>
            </a:r>
          </a:p>
          <a:p>
            <a:pPr marL="0" indent="0" algn="r">
              <a:buNone/>
            </a:pPr>
            <a:endParaRPr lang="en-US" altLang="ja-JP" sz="2400" dirty="0"/>
          </a:p>
          <a:p>
            <a:pPr marL="0" indent="0" algn="r">
              <a:buNone/>
            </a:pPr>
            <a:r>
              <a:rPr lang="ja-JP" altLang="en-US" sz="2400" dirty="0"/>
              <a:t>⇒</a:t>
            </a:r>
            <a:r>
              <a:rPr lang="en-US" altLang="ja-JP" sz="2400" dirty="0"/>
              <a:t>『</a:t>
            </a:r>
            <a:r>
              <a:rPr lang="ja-JP" altLang="en-US" sz="2400" dirty="0"/>
              <a:t>改訂新版　乳児院養育指針</a:t>
            </a:r>
            <a:r>
              <a:rPr lang="en-US" altLang="ja-JP" sz="2400" dirty="0"/>
              <a:t>』</a:t>
            </a:r>
            <a:r>
              <a:rPr lang="ja-JP" altLang="en-US" sz="2400" dirty="0"/>
              <a:t>第８章</a:t>
            </a:r>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96</a:t>
            </a:fld>
            <a:endParaRPr lang="ja-JP" altLang="en-US">
              <a:solidFill>
                <a:prstClr val="black">
                  <a:tint val="75000"/>
                </a:prstClr>
              </a:solidFill>
            </a:endParaRPr>
          </a:p>
        </p:txBody>
      </p:sp>
    </p:spTree>
    <p:extLst>
      <p:ext uri="{BB962C8B-B14F-4D97-AF65-F5344CB8AC3E}">
        <p14:creationId xmlns:p14="http://schemas.microsoft.com/office/powerpoint/2010/main" val="37890856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620688"/>
            <a:ext cx="8229600" cy="1800200"/>
          </a:xfrm>
        </p:spPr>
        <p:txBody>
          <a:bodyPr>
            <a:noAutofit/>
          </a:bodyPr>
          <a:lstStyle/>
          <a:p>
            <a:pPr algn="l"/>
            <a:r>
              <a:rPr lang="ja-JP" altLang="en-US" sz="3600" dirty="0"/>
              <a:t>□　子どもにとって、安全・安心な環境を意図的に作っていくことも、大事な役割のひとつです</a:t>
            </a:r>
            <a:endParaRPr kumimoji="1" lang="ja-JP" altLang="en-US" sz="3600" dirty="0"/>
          </a:p>
        </p:txBody>
      </p:sp>
      <p:graphicFrame>
        <p:nvGraphicFramePr>
          <p:cNvPr id="4" name="コンテンツ プレースホルダー 3"/>
          <p:cNvGraphicFramePr>
            <a:graphicFrameLocks noGrp="1"/>
          </p:cNvGraphicFramePr>
          <p:nvPr>
            <p:ph idx="1"/>
            <p:extLst/>
          </p:nvPr>
        </p:nvGraphicFramePr>
        <p:xfrm>
          <a:off x="323528" y="2420888"/>
          <a:ext cx="8496944"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a:xfrm>
            <a:off x="6553200" y="6304235"/>
            <a:ext cx="2133600" cy="365125"/>
          </a:xfrm>
        </p:spPr>
        <p:txBody>
          <a:bodyPr/>
          <a:lstStyle/>
          <a:p>
            <a:fld id="{52885D5F-1D73-4CD8-8BE9-6FDEEE1081D8}" type="slidenum">
              <a:rPr lang="ja-JP" altLang="en-US" smtClean="0">
                <a:solidFill>
                  <a:prstClr val="black">
                    <a:tint val="75000"/>
                  </a:prstClr>
                </a:solidFill>
              </a:rPr>
              <a:pPr/>
              <a:t>97</a:t>
            </a:fld>
            <a:endParaRPr lang="ja-JP" altLang="en-US" dirty="0">
              <a:solidFill>
                <a:prstClr val="black">
                  <a:tint val="75000"/>
                </a:prstClr>
              </a:solidFill>
            </a:endParaRPr>
          </a:p>
        </p:txBody>
      </p:sp>
    </p:spTree>
    <p:extLst>
      <p:ext uri="{BB962C8B-B14F-4D97-AF65-F5344CB8AC3E}">
        <p14:creationId xmlns:p14="http://schemas.microsoft.com/office/powerpoint/2010/main" val="49751088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a:xfrm>
            <a:off x="457200" y="2636913"/>
            <a:ext cx="8229600" cy="2448272"/>
          </a:xfrm>
        </p:spPr>
        <p:txBody>
          <a:bodyPr>
            <a:normAutofit/>
          </a:bodyPr>
          <a:lstStyle/>
          <a:p>
            <a:pPr marL="0" indent="0" algn="ctr">
              <a:buNone/>
            </a:pPr>
            <a:r>
              <a:rPr lang="en-US" altLang="ja-JP" sz="5400" dirty="0"/>
              <a:t>【</a:t>
            </a:r>
            <a:r>
              <a:rPr kumimoji="1" lang="ja-JP" altLang="en-US" sz="5400" dirty="0"/>
              <a:t>看護職</a:t>
            </a:r>
            <a:r>
              <a:rPr kumimoji="1" lang="en-US" altLang="ja-JP" sz="5400" dirty="0"/>
              <a:t>】</a:t>
            </a:r>
            <a:endParaRPr kumimoji="1" lang="ja-JP" altLang="en-US" sz="5400"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98</a:t>
            </a:fld>
            <a:endParaRPr lang="ja-JP" altLang="en-US">
              <a:solidFill>
                <a:prstClr val="black">
                  <a:tint val="75000"/>
                </a:prstClr>
              </a:solidFill>
            </a:endParaRPr>
          </a:p>
        </p:txBody>
      </p:sp>
    </p:spTree>
    <p:extLst>
      <p:ext uri="{BB962C8B-B14F-4D97-AF65-F5344CB8AC3E}">
        <p14:creationId xmlns:p14="http://schemas.microsoft.com/office/powerpoint/2010/main" val="33048330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484784"/>
            <a:ext cx="8229600" cy="1143000"/>
          </a:xfrm>
        </p:spPr>
        <p:txBody>
          <a:bodyPr>
            <a:normAutofit fontScale="90000"/>
          </a:bodyPr>
          <a:lstStyle/>
          <a:p>
            <a:pPr algn="l"/>
            <a:r>
              <a:rPr lang="ja-JP" altLang="en-US" dirty="0"/>
              <a:t>□	病虚弱児への対応について、役割を担います</a:t>
            </a:r>
            <a:endParaRPr kumimoji="1" lang="ja-JP" altLang="en-US" dirty="0"/>
          </a:p>
        </p:txBody>
      </p:sp>
      <p:sp>
        <p:nvSpPr>
          <p:cNvPr id="3" name="コンテンツ プレースホルダー 2"/>
          <p:cNvSpPr>
            <a:spLocks noGrp="1"/>
          </p:cNvSpPr>
          <p:nvPr>
            <p:ph idx="1"/>
          </p:nvPr>
        </p:nvSpPr>
        <p:spPr>
          <a:xfrm>
            <a:off x="457200" y="3140968"/>
            <a:ext cx="8229600" cy="2985195"/>
          </a:xfrm>
        </p:spPr>
        <p:txBody>
          <a:bodyPr/>
          <a:lstStyle/>
          <a:p>
            <a:pPr marL="0" indent="0">
              <a:buNone/>
            </a:pPr>
            <a:r>
              <a:rPr lang="ja-JP" altLang="en-US" dirty="0"/>
              <a:t>・特別なニーズを持つ子どもの状態や発育を理解し、適切に対応します</a:t>
            </a:r>
            <a:endParaRPr lang="en-US" altLang="ja-JP" dirty="0"/>
          </a:p>
          <a:p>
            <a:pPr marL="0" indent="0">
              <a:buNone/>
            </a:pPr>
            <a:endParaRPr lang="en-US" altLang="ja-JP" dirty="0"/>
          </a:p>
          <a:p>
            <a:pPr marL="0" indent="0">
              <a:buNone/>
            </a:pPr>
            <a:r>
              <a:rPr lang="ja-JP" altLang="en-US" dirty="0"/>
              <a:t>・子どもの生育歴や家族の背景を理解・把握しましょう</a:t>
            </a:r>
            <a:endParaRPr lang="en-US" altLang="ja-JP" dirty="0"/>
          </a:p>
        </p:txBody>
      </p:sp>
      <p:sp>
        <p:nvSpPr>
          <p:cNvPr id="4" name="スライド番号プレースホルダー 3"/>
          <p:cNvSpPr>
            <a:spLocks noGrp="1"/>
          </p:cNvSpPr>
          <p:nvPr>
            <p:ph type="sldNum" sz="quarter" idx="12"/>
          </p:nvPr>
        </p:nvSpPr>
        <p:spPr/>
        <p:txBody>
          <a:bodyPr/>
          <a:lstStyle/>
          <a:p>
            <a:fld id="{52885D5F-1D73-4CD8-8BE9-6FDEEE1081D8}" type="slidenum">
              <a:rPr lang="ja-JP" altLang="en-US" smtClean="0">
                <a:solidFill>
                  <a:prstClr val="black">
                    <a:tint val="75000"/>
                  </a:prstClr>
                </a:solidFill>
              </a:rPr>
              <a:pPr/>
              <a:t>99</a:t>
            </a:fld>
            <a:endParaRPr lang="ja-JP" altLang="en-US">
              <a:solidFill>
                <a:prstClr val="black">
                  <a:tint val="75000"/>
                </a:prstClr>
              </a:solidFill>
            </a:endParaRPr>
          </a:p>
        </p:txBody>
      </p:sp>
    </p:spTree>
    <p:extLst>
      <p:ext uri="{BB962C8B-B14F-4D97-AF65-F5344CB8AC3E}">
        <p14:creationId xmlns:p14="http://schemas.microsoft.com/office/powerpoint/2010/main" val="3567090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研修体系具体化点プレ">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1369</TotalTime>
  <Words>14915</Words>
  <Application>Microsoft Office PowerPoint</Application>
  <PresentationFormat>画面に合わせる (4:3)</PresentationFormat>
  <Paragraphs>3886</Paragraphs>
  <Slides>174</Slides>
  <Notes>174</Notes>
  <HiddenSlides>0</HiddenSlides>
  <MMClips>0</MMClips>
  <ScaleCrop>false</ScaleCrop>
  <HeadingPairs>
    <vt:vector size="6" baseType="variant">
      <vt:variant>
        <vt:lpstr>使用されているフォント</vt:lpstr>
      </vt:variant>
      <vt:variant>
        <vt:i4>8</vt:i4>
      </vt:variant>
      <vt:variant>
        <vt:lpstr>テーマ</vt:lpstr>
      </vt:variant>
      <vt:variant>
        <vt:i4>11</vt:i4>
      </vt:variant>
      <vt:variant>
        <vt:lpstr>スライド タイトル</vt:lpstr>
      </vt:variant>
      <vt:variant>
        <vt:i4>174</vt:i4>
      </vt:variant>
    </vt:vector>
  </HeadingPairs>
  <TitlesOfParts>
    <vt:vector size="193" baseType="lpstr">
      <vt:lpstr>AR P丸ゴシック体M</vt:lpstr>
      <vt:lpstr>HG丸ｺﾞｼｯｸM-PRO</vt:lpstr>
      <vt:lpstr>ＭＳ Ｐゴシック</vt:lpstr>
      <vt:lpstr>ＭＳ 明朝</vt:lpstr>
      <vt:lpstr>Arial</vt:lpstr>
      <vt:lpstr>Calibri</vt:lpstr>
      <vt:lpstr>Century</vt:lpstr>
      <vt:lpstr>Times New Roman</vt:lpstr>
      <vt:lpstr>Office ​​テーマ</vt:lpstr>
      <vt:lpstr>1_Office ​​テーマ</vt:lpstr>
      <vt:lpstr>2_Office ​​テーマ</vt:lpstr>
      <vt:lpstr>3_Office ​​テーマ</vt:lpstr>
      <vt:lpstr>4_Office ​​テーマ</vt:lpstr>
      <vt:lpstr>5_Office ​​テーマ</vt:lpstr>
      <vt:lpstr>研修体系具体化点プレ</vt:lpstr>
      <vt:lpstr>6_Office ​​テーマ</vt:lpstr>
      <vt:lpstr>7_Office ​​テーマ</vt:lpstr>
      <vt:lpstr>8_Office ​​テーマ</vt:lpstr>
      <vt:lpstr>9_Office ​​テーマ</vt:lpstr>
      <vt:lpstr> 研修小冊子の活用に向けて 乳児院における 養育の質の向上と支援の充実のために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乳児院の職員の人材育成のレベル</vt:lpstr>
      <vt:lpstr>PowerPoint プレゼンテーション</vt:lpstr>
      <vt:lpstr>研修の３つの形態</vt:lpstr>
      <vt:lpstr>PowerPoint プレゼンテーション</vt:lpstr>
      <vt:lpstr>PowerPoint プレゼンテーション</vt:lpstr>
      <vt:lpstr>PowerPoint プレゼンテーション</vt:lpstr>
      <vt:lpstr>PowerPoint プレゼンテーション</vt:lpstr>
      <vt:lpstr>本研修：乳児院研修体系における 初任職員研修</vt:lpstr>
      <vt:lpstr>小冊子について</vt:lpstr>
      <vt:lpstr>①育ち育てること （人材育成の基盤）</vt:lpstr>
      <vt:lpstr>  はじめに</vt:lpstr>
      <vt:lpstr>□ 乳児院における専門性の意味と役割を理解しましょう</vt:lpstr>
      <vt:lpstr>PowerPoint プレゼンテーション</vt:lpstr>
      <vt:lpstr>PowerPoint プレゼンテーション</vt:lpstr>
      <vt:lpstr>□ 乳児院における人材育成について確認しましょう</vt:lpstr>
      <vt:lpstr>□ スーパーバイザーに相談しながら、研修計画を立て、実践しましょう</vt:lpstr>
      <vt:lpstr>□ スーパーバイズを受け、養育の定期的な振り返りを行い質の向上に努めます</vt:lpstr>
      <vt:lpstr>□ カンファレンスは、専門的な養育をチームで行う上で必須となるものです</vt:lpstr>
      <vt:lpstr>□ 個々の子どもとの関わりから常に学び、養育を向上させる姿勢をもちましょう</vt:lpstr>
      <vt:lpstr>全国乳児福祉協議会  研修体系具体化にむけた検討委員会</vt:lpstr>
      <vt:lpstr>□ 自分自身の心身の健康管理が基本です ・子どもの養育を行う上で、まずは養育者自身が、心も身体も健康であることが重要です。</vt:lpstr>
      <vt:lpstr>□ 子どもの変化に敏感でいることは、子どもの健康管理のひとつです  ・乳幼児は言葉で自分の健康状態を伝えられないことが多くあります。 ・子どもの顔色、様子（元気がない、泣き止まない）等について、「いつもと違うな」、「何かおかしいな」と気づけることは、　乳児院職員に求められる大切な資質のひとつです。</vt:lpstr>
      <vt:lpstr>PowerPoint プレゼンテーション</vt:lpstr>
      <vt:lpstr>□ 法人や施設の理念、倫理規程を理解しましょう</vt:lpstr>
      <vt:lpstr>（参考）乳児院 倫理綱領 社会福祉法人全国社会福祉協議会・全国乳児福祉協議会</vt:lpstr>
      <vt:lpstr>（参考）乳児院 倫理綱領　　　　　　（続き）</vt:lpstr>
      <vt:lpstr>□ 子どもの生活を支えます ・乳児院は、子どもの生活の場所です。調理、洗濯、掃除など…子どもと直接かかわる場面以外の日課も、 　子どもの生活を支える重要な業務のひとつです。 ・子どもの生活の場所は清潔ですか？明るい雰囲気ですか？常に振り返り、改善する姿勢を持ちましょう。</vt:lpstr>
      <vt:lpstr>□職員は「乳児院の顔」です ・実習生やボランティア、地域の方との交流の機会など、社会人としてのマナーが求められる機会がたくさんあります。 ・挨拶や声かけ等、「職員のイメージ」は、「乳児院のイメージ」に直結します。</vt:lpstr>
      <vt:lpstr>□日本の文化、季節を伝えることも大切な役割です ・季節の行事、食べ物を大切にしていますか？子どもに伝えられますか？ ・文化的な生活を送るために、文化や伝統を大切にしましょう。</vt:lpstr>
      <vt:lpstr>□悩みや課題を抱え込まずに職員同士で 　相談し、チームとして検討することが重要です</vt:lpstr>
      <vt:lpstr>□チームとして働くために、日々の記録や報告は大切です　　　　　</vt:lpstr>
      <vt:lpstr>③子どもの権利擁護</vt:lpstr>
      <vt:lpstr>□子どもの権利擁護について理解し、　　　　　　 　養育に反映させましょう</vt:lpstr>
      <vt:lpstr>・常に「子どもを中心に」考え、養育を行います。</vt:lpstr>
      <vt:lpstr> ・子どもの代弁者としての役割は、 　とても大切です。 </vt:lpstr>
      <vt:lpstr>・子どもの権利擁護について、常に理解を深める姿勢を持ち、それを日々の良い養育に反映させることが必要です。</vt:lpstr>
      <vt:lpstr>□多様な育ちの背景を理解し、尊重しましょう ・乳児院に入所する子どもは、様々な人種、性別、育ち等の背景を持っています。 　また、保護者の置かれている状況も様々です。 ・否定するのではなく、理解し尊重するところからはじめましょう。</vt:lpstr>
      <vt:lpstr>□いかなる状況でも、子どもへの不適切 　　なかかわりや不当な行為をしません ・「不適切なかかわり」とはどのようなかかわりでしょうか。 ・子どもや自分自身がどのような状況にあっても、常に専門職として養育にかかわります。</vt:lpstr>
      <vt:lpstr>□職員同士で助け合い、常に権利擁護 　意識の高い専門集団をめざしましょう ・虐待、不適切な関わり、放置など、子どもの権利擁護を脅かす不当な扱いについて学び、乳児院養育における根絶に向けて施設全体で取り組みます。 ・また、「権利擁護の砦」として乳児院の使命を意識し、地域における取り組み等に積極的に関わる姿勢を持ちます。</vt:lpstr>
      <vt:lpstr>□子どもの貧困等、子どもをめぐる課題 　や情報を理解するよう努めましょう</vt:lpstr>
      <vt:lpstr>□個人情報保護について正しく理解し、 　実践しましょう ・各乳児院で定められている情報管理規定等を十分に理解し、実践しましょう。 ・乳児院は、子どもやその家族等に関する重要な個人情報を、日常的に扱います。会話やSNSなど、情報の取り扱いに気をつけましょう。</vt:lpstr>
      <vt:lpstr>④専門的知識</vt:lpstr>
      <vt:lpstr>□児童福祉法、児童虐待防止法等、児童福祉や 社会的養護に関連する法制度について理解しましょう</vt:lpstr>
      <vt:lpstr>□児童虐待の現状と家族の現状について 　学びましょう</vt:lpstr>
      <vt:lpstr>□衣食住等、子どもの暮らしを豊かにし健やか 　な成長を支えます      　　　　　　　　　　　　　　　　（乳児院運営ハンドブック第Ⅲ章２-１参照） 　　　　　　　　　　　　　　　　　　　　　　　　　　　　　　　　　　　（改訂新版乳児院養育指針第５章参照）</vt:lpstr>
      <vt:lpstr>□乳幼児の身体的健康と身体発育について 　学び、支えます</vt:lpstr>
      <vt:lpstr>□乳幼児の心的発達の理論を学び、養育に 　活かします</vt:lpstr>
      <vt:lpstr>□乳幼児以降の子どもの育ちについて学び、 　生涯にわたる人間形成の基礎を担う乳児院の 　役割を理解し、養育します</vt:lpstr>
      <vt:lpstr>□虐待等不適切な養育が心身に与える影響を学び、 　専門的なケアが必要な子どもの養育の質の向上を 　図りましょう</vt:lpstr>
      <vt:lpstr>PowerPoint プレゼンテーション</vt:lpstr>
      <vt:lpstr>□発達障害、愛着障害などの子どもの 　精神障害について学びましょう</vt:lpstr>
      <vt:lpstr>家庭支援専門相談員など 家族支援に関わる職員対象</vt:lpstr>
      <vt:lpstr>□ソーシャルワークの基本について学びましょう</vt:lpstr>
      <vt:lpstr>PowerPoint プレゼンテーション</vt:lpstr>
      <vt:lpstr>PowerPoint プレゼンテーション</vt:lpstr>
      <vt:lpstr>看護職</vt:lpstr>
      <vt:lpstr>□病虚弱児に関する知識と対応に 　ついて学びましょう </vt:lpstr>
      <vt:lpstr>□感染症の予防について学びましょう</vt:lpstr>
      <vt:lpstr>栄養士 管理栄養士</vt:lpstr>
      <vt:lpstr>□乳幼児期の食育について学びしょう</vt:lpstr>
      <vt:lpstr>□家庭的養育を進める上で、栄養士は栄養管理や栄養指導を行い、専門性を発揮することが求められます</vt:lpstr>
      <vt:lpstr>心理職対象</vt:lpstr>
      <vt:lpstr>□乳幼児の身体的発達について学びましょう</vt:lpstr>
      <vt:lpstr>□病虚弱児の養育について学び、 　心理面からの支援を検討します</vt:lpstr>
      <vt:lpstr>□アセスメントの基本を学び、心理職としての役割を果たします</vt:lpstr>
      <vt:lpstr>PowerPoint プレゼンテーション</vt:lpstr>
      <vt:lpstr>PowerPoint プレゼンテーション</vt:lpstr>
      <vt:lpstr>□乳幼児の発達検査について学び、 　養育に役立てましょう</vt:lpstr>
      <vt:lpstr>□虐待がもたらす心身への影響について学びましょう</vt:lpstr>
      <vt:lpstr>PowerPoint プレゼンテーション</vt:lpstr>
      <vt:lpstr>⑤専門的な養育技術</vt:lpstr>
      <vt:lpstr>□ 乳幼児の生活を支える専門職として、基本的な生活の営みを身につけることが重要です</vt:lpstr>
      <vt:lpstr>□乳幼児の成長を支える専門職として、月齢(年齢)に応じた基本的な養育のあり方を身につけることが重要です </vt:lpstr>
      <vt:lpstr>PowerPoint プレゼンテーション</vt:lpstr>
      <vt:lpstr>PowerPoint プレゼンテーション</vt:lpstr>
      <vt:lpstr>PowerPoint プレゼンテーション</vt:lpstr>
      <vt:lpstr>PowerPoint プレゼンテーション</vt:lpstr>
      <vt:lpstr>□ 乳児院において、「家庭的養育」や「個別的支援」を行う意義を理解しましょう</vt:lpstr>
      <vt:lpstr>□ 乳児院において、「家庭的養育」や「個別的支援」を行う意義を理解しましょう</vt:lpstr>
      <vt:lpstr>□ 一時保護や入退所に至るケースの流れを理解したうえで、段階に適した養育を行うことが重要です</vt:lpstr>
      <vt:lpstr>記録の方法について</vt:lpstr>
      <vt:lpstr>□ 乳児院職員は、子どもと関わりながら行動観察を行うことで、子どもの全体像の把握に努めます</vt:lpstr>
      <vt:lpstr>□ アセスメントの重要性を理解し、スーパーバイザーに相談しながら自立支援計画を作成できるようにしましょう</vt:lpstr>
      <vt:lpstr>□　カンファレンスは、個の子どもについて理解を深め、養育を検討する大切な意義を持ちます カンファレンスの場では、それぞれの専門的視点を活かしながら、主体的に検討に加わる姿勢が大切です。  □　カンファレンスやスーパーバイズによって深めた子どもへの理解は、実践に反映させましょう  □　カンファレンスを有効に進めるためには、子どもに関する記録や報告を適切に行うことが重要です  ⇒『改訂新版　乳児院養育指針』第１１章－第５節 </vt:lpstr>
      <vt:lpstr>カンファレンスを有効に</vt:lpstr>
      <vt:lpstr>□ 子どもへの不当な扱い（虐待、不適切な関わり）の背景等について理解し、その防止や早期対応にむけて専門性を発揮できるよう努めましょう</vt:lpstr>
      <vt:lpstr>□ 子どものサイン（混乱や解離等、危機的状況の表出）に気づく感度を高めましょう</vt:lpstr>
      <vt:lpstr>□ 乳幼児期にリスクの高い、急激な経過をたどる病気について学び、それに対応できる基本的な技術を獲得しましょう</vt:lpstr>
      <vt:lpstr>□　子どもにとって、安全・安心な環境を意図的に作っていくことも、大事な役割のひとつです</vt:lpstr>
      <vt:lpstr>PowerPoint プレゼンテーション</vt:lpstr>
      <vt:lpstr>□ 病虚弱児への対応について、役割を担います</vt:lpstr>
      <vt:lpstr>□ 施設における乳幼児の健康管理を行います</vt:lpstr>
      <vt:lpstr>□ 感染症の予防については、乳児院全体としての対応を検討し実践する役割を担います</vt:lpstr>
      <vt:lpstr>□ 急激な経過をたどる病気への救急・救命措置について学び、実践する役割を担います</vt:lpstr>
      <vt:lpstr>PowerPoint プレゼンテーション</vt:lpstr>
      <vt:lpstr>□　乳幼児の日々の生活の様子を把握し、個々の子どもの理解を深めます  □ 生活臨床の意義を理解し、実践の基盤としましょう </vt:lpstr>
      <vt:lpstr>□ 心理職の専門性を活かし、養育チームの一員としてアセスメントや自立支援計画の策定に協力しましょう</vt:lpstr>
      <vt:lpstr>⑥チームアプローチと小規模ケア</vt:lpstr>
      <vt:lpstr>小規模グループケアの方向性へ</vt:lpstr>
      <vt:lpstr>小規模グループケアの利点</vt:lpstr>
      <vt:lpstr>小規模グループケアの注意点</vt:lpstr>
      <vt:lpstr>チームアプローチとは</vt:lpstr>
      <vt:lpstr>□常に専門性の高い養育を維持し向上させるために、　乳児院ではチームアプローチを大切にします</vt:lpstr>
      <vt:lpstr>□常に専門性の高い養育を維持し向上させるために、乳児院ではチームアプローチを大切にします</vt:lpstr>
      <vt:lpstr>□養育はひとりで行うものではないことを意識し、抱え込みはしません</vt:lpstr>
      <vt:lpstr>□チームの中で、自分が果たすべき役割や 　専門性を認識し実践します</vt:lpstr>
      <vt:lpstr>□職員同士で支え合い、さらなる養育の質の向上に取り組みましょう</vt:lpstr>
      <vt:lpstr>□チームとして機能するために、情報共有は 　非常に重要です</vt:lpstr>
      <vt:lpstr>記録の意義と留意点</vt:lpstr>
      <vt:lpstr>記録する内容</vt:lpstr>
      <vt:lpstr>情報共有の場面</vt:lpstr>
      <vt:lpstr>□自分とは異なる専門性を持つ職員の役割や 　考えを理解し、協働を図りましょう</vt:lpstr>
      <vt:lpstr>協働を図るためのカンファレンス</vt:lpstr>
      <vt:lpstr>□危機管理マニュアルについては、職員全員が 　理解することが必要です</vt:lpstr>
      <vt:lpstr>危機管理について</vt:lpstr>
      <vt:lpstr>⑦保護者支援</vt:lpstr>
      <vt:lpstr>はじめに</vt:lpstr>
      <vt:lpstr>保護者へのケースワークの役目</vt:lpstr>
      <vt:lpstr>家族との関係構築を図るために</vt:lpstr>
      <vt:lpstr>□家族に対する基本的な対応を身につけましょう（基本姿勢）</vt:lpstr>
      <vt:lpstr>□家族に対する基本的な対応を身につけましょう （基本姿勢）</vt:lpstr>
      <vt:lpstr>PowerPoint プレゼンテーション</vt:lpstr>
      <vt:lpstr>□家族は、ともに子どもを育てる協働者です</vt:lpstr>
      <vt:lpstr>□家族は、ともに子どもを育てる協働者です</vt:lpstr>
      <vt:lpstr>□家族は、ともに子どもを育てる協働者です</vt:lpstr>
      <vt:lpstr>PowerPoint プレゼンテーション</vt:lpstr>
      <vt:lpstr>個々の家族に合わせた対応を</vt:lpstr>
      <vt:lpstr>PowerPoint プレゼンテーション</vt:lpstr>
      <vt:lpstr>PowerPoint プレゼンテーション</vt:lpstr>
      <vt:lpstr>PowerPoint プレゼンテーション</vt:lpstr>
      <vt:lpstr>情報把握と記録</vt:lpstr>
      <vt:lpstr>理解、支援方針の策定</vt:lpstr>
      <vt:lpstr>保護者への対応のポイント</vt:lpstr>
      <vt:lpstr>困ったことやトラブルがおきてしまったら・・・</vt:lpstr>
      <vt:lpstr>⑧ 他 機 関 連 携</vt:lpstr>
      <vt:lpstr> □  はじめに</vt:lpstr>
      <vt:lpstr>PowerPoint プレゼンテーション</vt:lpstr>
      <vt:lpstr>PowerPoint プレゼンテーション</vt:lpstr>
      <vt:lpstr>PowerPoint プレゼンテーション</vt:lpstr>
      <vt:lpstr>　児童相談の主な流れ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⑨ 里 親 支 援 </vt:lpstr>
      <vt:lpstr> □  はじめに</vt:lpstr>
      <vt:lpstr>PowerPoint プレゼンテーション</vt:lpstr>
      <vt:lpstr> □  里親制度について学びましょう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 「家庭養護」と「家庭的養護」について        理解を深めましょう</vt:lpstr>
      <vt:lpstr>PowerPoint プレゼンテーション</vt:lpstr>
      <vt:lpstr>PowerPoint プレゼンテーション</vt:lpstr>
      <vt:lpstr> □里親家庭の現状と課題について理解し、  　 里親家庭で新たな生活をスタートする子ども      の支援に活かしましょう</vt:lpstr>
      <vt:lpstr>PowerPoint プレゼンテーション</vt:lpstr>
      <vt:lpstr>PowerPoint プレゼンテーション</vt:lpstr>
      <vt:lpstr>PowerPoint プレゼンテーション</vt:lpstr>
      <vt:lpstr> 【里親支援専門相談員】（里親支援ソーシャルワーカー）</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初任職員研修 研修のねらいと内容</dc:title>
  <cp:lastModifiedBy>星野 友樹</cp:lastModifiedBy>
  <cp:revision>61</cp:revision>
  <cp:lastPrinted>2018-10-29T02:07:48Z</cp:lastPrinted>
  <dcterms:created xsi:type="dcterms:W3CDTF">2017-01-26T07:32:01Z</dcterms:created>
  <dcterms:modified xsi:type="dcterms:W3CDTF">2018-11-26T05:49:40Z</dcterms:modified>
  <cp:contentStatus/>
</cp:coreProperties>
</file>